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modernComment_100_0.xml" ContentType="application/vnd.ms-powerpoint.comments+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omments/modernComment_12C_C2CB651B.xml" ContentType="application/vnd.ms-powerpoint.comments+xml"/>
  <Override PartName="/ppt/notesSlides/notesSlide3.xml" ContentType="application/vnd.openxmlformats-officedocument.presentationml.notesSlide+xml"/>
  <Override PartName="/ppt/comments/modernComment_10E_F408D65.xml" ContentType="application/vnd.ms-powerpoint.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6"/>
  </p:sldMasterIdLst>
  <p:notesMasterIdLst>
    <p:notesMasterId r:id="rId25"/>
  </p:notesMasterIdLst>
  <p:handoutMasterIdLst>
    <p:handoutMasterId r:id="rId26"/>
  </p:handoutMasterIdLst>
  <p:sldIdLst>
    <p:sldId id="256" r:id="rId7"/>
    <p:sldId id="273" r:id="rId8"/>
    <p:sldId id="300" r:id="rId9"/>
    <p:sldId id="289" r:id="rId10"/>
    <p:sldId id="294" r:id="rId11"/>
    <p:sldId id="270" r:id="rId12"/>
    <p:sldId id="277" r:id="rId13"/>
    <p:sldId id="301" r:id="rId14"/>
    <p:sldId id="278" r:id="rId15"/>
    <p:sldId id="302" r:id="rId16"/>
    <p:sldId id="280" r:id="rId17"/>
    <p:sldId id="279" r:id="rId18"/>
    <p:sldId id="303" r:id="rId19"/>
    <p:sldId id="304" r:id="rId20"/>
    <p:sldId id="297" r:id="rId21"/>
    <p:sldId id="298" r:id="rId22"/>
    <p:sldId id="299" r:id="rId23"/>
    <p:sldId id="296" r:id="rId24"/>
  </p:sldIdLst>
  <p:sldSz cx="9144000" cy="6858000" type="screen4x3"/>
  <p:notesSz cx="6858000" cy="9144000"/>
  <p:embeddedFontLst>
    <p:embeddedFont>
      <p:font typeface="Calibri" panose="020F0502020204030204" pitchFamily="34" charset="0"/>
      <p:regular r:id="rId27"/>
      <p:bold r:id="rId28"/>
      <p:italic r:id="rId29"/>
      <p:boldItalic r:id="rId30"/>
    </p:embeddedFont>
    <p:embeddedFont>
      <p:font typeface="Myriad Pro" panose="020B0503030403020204" charset="0"/>
      <p:regular r:id="rId31"/>
    </p:embeddedFont>
  </p:embeddedFontLst>
  <p:defaultTextStyle>
    <a:defPPr>
      <a:defRPr lang="en-US"/>
    </a:defPPr>
    <a:lvl1pPr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2400"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2400"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2400"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2400" kern="1200">
        <a:solidFill>
          <a:schemeClr val="tx1"/>
        </a:solidFill>
        <a:latin typeface="Times New Roman"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4319">
          <p15:clr>
            <a:srgbClr val="A4A3A4"/>
          </p15:clr>
        </p15:guide>
        <p15:guide id="2" pos="5759">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FB721D7-861C-7A0E-3986-E488997B1D03}" name="BPPS/EfG" initials="EfG" userId="BPPS/EfG"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Mads Svendsen" initials="UNDP"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CCCC66"/>
    <a:srgbClr val="FAE652"/>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E5CF4D2-6ACA-49FD-B6F0-93D9F3A7415F}" v="1" dt="2023-08-09T18:22:32.33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761" autoAdjust="0"/>
  </p:normalViewPr>
  <p:slideViewPr>
    <p:cSldViewPr>
      <p:cViewPr varScale="1">
        <p:scale>
          <a:sx n="72" d="100"/>
          <a:sy n="72" d="100"/>
        </p:scale>
        <p:origin x="240" y="48"/>
      </p:cViewPr>
      <p:guideLst>
        <p:guide orient="horz" pos="4319"/>
        <p:guide pos="575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handoutMaster" Target="handoutMasters/handoutMaster1.xml"/><Relationship Id="rId39" Type="http://schemas.microsoft.com/office/2018/10/relationships/authors" Target="authors.xml"/><Relationship Id="rId21" Type="http://schemas.openxmlformats.org/officeDocument/2006/relationships/slide" Target="slides/slide15.xml"/><Relationship Id="rId34"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notesMaster" Target="notesMasters/notesMaster1.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font" Target="fonts/font3.fntdata"/><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commentAuthors" Target="commentAuthors.xml"/><Relationship Id="rId37" Type="http://schemas.microsoft.com/office/2016/11/relationships/changesInfo" Target="changesInfos/changesInfo1.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font" Target="fonts/font2.fntdata"/><Relationship Id="rId36"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font" Target="fonts/font5.fntdata"/><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theme" Target="theme/theme1.xml"/><Relationship Id="rId8" Type="http://schemas.openxmlformats.org/officeDocument/2006/relationships/slide" Target="slides/slide2.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euku Rahmatsyah" userId="060ec1e5-9a77-40e8-bb71-47f8cd0c9688" providerId="ADAL" clId="{0E5CF4D2-6ACA-49FD-B6F0-93D9F3A7415F}"/>
    <pc:docChg chg="undo custSel modSld">
      <pc:chgData name="Teuku Rahmatsyah" userId="060ec1e5-9a77-40e8-bb71-47f8cd0c9688" providerId="ADAL" clId="{0E5CF4D2-6ACA-49FD-B6F0-93D9F3A7415F}" dt="2023-08-09T22:20:44.577" v="91" actId="20577"/>
      <pc:docMkLst>
        <pc:docMk/>
      </pc:docMkLst>
      <pc:sldChg chg="modSp mod addCm modCm">
        <pc:chgData name="Teuku Rahmatsyah" userId="060ec1e5-9a77-40e8-bb71-47f8cd0c9688" providerId="ADAL" clId="{0E5CF4D2-6ACA-49FD-B6F0-93D9F3A7415F}" dt="2023-08-09T18:32:38.781" v="48"/>
        <pc:sldMkLst>
          <pc:docMk/>
          <pc:sldMk cId="0" sldId="256"/>
        </pc:sldMkLst>
        <pc:spChg chg="mod">
          <ac:chgData name="Teuku Rahmatsyah" userId="060ec1e5-9a77-40e8-bb71-47f8cd0c9688" providerId="ADAL" clId="{0E5CF4D2-6ACA-49FD-B6F0-93D9F3A7415F}" dt="2023-08-09T18:29:30.341" v="47" actId="13926"/>
          <ac:spMkLst>
            <pc:docMk/>
            <pc:sldMk cId="0" sldId="256"/>
            <ac:spMk id="7174" creationId="{00000000-0000-0000-0000-000000000000}"/>
          </ac:spMkLst>
        </pc:spChg>
        <pc:extLst>
          <p:ext xmlns:p="http://schemas.openxmlformats.org/presentationml/2006/main" uri="{D6D511B9-2390-475A-947B-AFAB55BFBCF1}">
            <pc226:cmChg xmlns:pc226="http://schemas.microsoft.com/office/powerpoint/2022/06/main/command" chg="add mod">
              <pc226:chgData name="Teuku Rahmatsyah" userId="060ec1e5-9a77-40e8-bb71-47f8cd0c9688" providerId="ADAL" clId="{0E5CF4D2-6ACA-49FD-B6F0-93D9F3A7415F}" dt="2023-08-09T18:32:38.781" v="48"/>
              <pc2:cmMkLst xmlns:pc2="http://schemas.microsoft.com/office/powerpoint/2019/9/main/command">
                <pc:docMk/>
                <pc:sldMk cId="0" sldId="256"/>
                <pc2:cmMk id="{37177B5B-4467-4F99-815C-8719F4F3B120}"/>
              </pc2:cmMkLst>
            </pc226:cmChg>
          </p:ext>
        </pc:extLst>
      </pc:sldChg>
      <pc:sldChg chg="modSp mod addCm">
        <pc:chgData name="Teuku Rahmatsyah" userId="060ec1e5-9a77-40e8-bb71-47f8cd0c9688" providerId="ADAL" clId="{0E5CF4D2-6ACA-49FD-B6F0-93D9F3A7415F}" dt="2023-08-09T22:20:44.577" v="91" actId="20577"/>
        <pc:sldMkLst>
          <pc:docMk/>
          <pc:sldMk cId="255888741" sldId="270"/>
        </pc:sldMkLst>
        <pc:spChg chg="mod">
          <ac:chgData name="Teuku Rahmatsyah" userId="060ec1e5-9a77-40e8-bb71-47f8cd0c9688" providerId="ADAL" clId="{0E5CF4D2-6ACA-49FD-B6F0-93D9F3A7415F}" dt="2023-08-09T22:20:44.577" v="91" actId="20577"/>
          <ac:spMkLst>
            <pc:docMk/>
            <pc:sldMk cId="255888741" sldId="270"/>
            <ac:spMk id="8195" creationId="{00000000-0000-0000-0000-000000000000}"/>
          </ac:spMkLst>
        </pc:spChg>
        <pc:extLst>
          <p:ext xmlns:p="http://schemas.openxmlformats.org/presentationml/2006/main" uri="{D6D511B9-2390-475A-947B-AFAB55BFBCF1}">
            <pc226:cmChg xmlns:pc226="http://schemas.microsoft.com/office/powerpoint/2022/06/main/command" chg="add">
              <pc226:chgData name="Teuku Rahmatsyah" userId="060ec1e5-9a77-40e8-bb71-47f8cd0c9688" providerId="ADAL" clId="{0E5CF4D2-6ACA-49FD-B6F0-93D9F3A7415F}" dt="2023-08-09T22:20:27.923" v="90"/>
              <pc2:cmMkLst xmlns:pc2="http://schemas.microsoft.com/office/powerpoint/2019/9/main/command">
                <pc:docMk/>
                <pc:sldMk cId="255888741" sldId="270"/>
                <pc2:cmMk id="{BBB8A4B1-1884-460B-A06C-BA02546C0754}"/>
              </pc2:cmMkLst>
            </pc226:cmChg>
          </p:ext>
        </pc:extLst>
      </pc:sldChg>
      <pc:sldChg chg="modSp mod addCm modCm">
        <pc:chgData name="Teuku Rahmatsyah" userId="060ec1e5-9a77-40e8-bb71-47f8cd0c9688" providerId="ADAL" clId="{0E5CF4D2-6ACA-49FD-B6F0-93D9F3A7415F}" dt="2023-08-09T22:17:45.737" v="70"/>
        <pc:sldMkLst>
          <pc:docMk/>
          <pc:sldMk cId="3268109595" sldId="300"/>
        </pc:sldMkLst>
        <pc:spChg chg="mod">
          <ac:chgData name="Teuku Rahmatsyah" userId="060ec1e5-9a77-40e8-bb71-47f8cd0c9688" providerId="ADAL" clId="{0E5CF4D2-6ACA-49FD-B6F0-93D9F3A7415F}" dt="2023-08-09T22:12:53.205" v="69" actId="21"/>
          <ac:spMkLst>
            <pc:docMk/>
            <pc:sldMk cId="3268109595" sldId="300"/>
            <ac:spMk id="2" creationId="{00000000-0000-0000-0000-000000000000}"/>
          </ac:spMkLst>
        </pc:spChg>
        <pc:spChg chg="mod">
          <ac:chgData name="Teuku Rahmatsyah" userId="060ec1e5-9a77-40e8-bb71-47f8cd0c9688" providerId="ADAL" clId="{0E5CF4D2-6ACA-49FD-B6F0-93D9F3A7415F}" dt="2023-08-09T22:09:20.305" v="59" actId="6549"/>
          <ac:spMkLst>
            <pc:docMk/>
            <pc:sldMk cId="3268109595" sldId="300"/>
            <ac:spMk id="8194" creationId="{00000000-0000-0000-0000-000000000000}"/>
          </ac:spMkLst>
        </pc:spChg>
        <pc:extLst>
          <p:ext xmlns:p="http://schemas.openxmlformats.org/presentationml/2006/main" uri="{D6D511B9-2390-475A-947B-AFAB55BFBCF1}">
            <pc226:cmChg xmlns:pc226="http://schemas.microsoft.com/office/powerpoint/2022/06/main/command" chg="add mod">
              <pc226:chgData name="Teuku Rahmatsyah" userId="060ec1e5-9a77-40e8-bb71-47f8cd0c9688" providerId="ADAL" clId="{0E5CF4D2-6ACA-49FD-B6F0-93D9F3A7415F}" dt="2023-08-09T22:09:20.305" v="59" actId="6549"/>
              <pc2:cmMkLst xmlns:pc2="http://schemas.microsoft.com/office/powerpoint/2019/9/main/command">
                <pc:docMk/>
                <pc:sldMk cId="3268109595" sldId="300"/>
                <pc2:cmMk id="{641EC208-8DCB-4FDA-877A-95782656AE07}"/>
              </pc2:cmMkLst>
            </pc226:cmChg>
            <pc226:cmChg xmlns:pc226="http://schemas.microsoft.com/office/powerpoint/2022/06/main/command" chg="add">
              <pc226:chgData name="Teuku Rahmatsyah" userId="060ec1e5-9a77-40e8-bb71-47f8cd0c9688" providerId="ADAL" clId="{0E5CF4D2-6ACA-49FD-B6F0-93D9F3A7415F}" dt="2023-08-09T22:17:45.737" v="70"/>
              <pc2:cmMkLst xmlns:pc2="http://schemas.microsoft.com/office/powerpoint/2019/9/main/command">
                <pc:docMk/>
                <pc:sldMk cId="3268109595" sldId="300"/>
                <pc2:cmMk id="{A5156334-93DC-442F-8154-23921EEDFB86}"/>
              </pc2:cmMkLst>
            </pc226:cmChg>
            <pc226:cmChg xmlns:pc226="http://schemas.microsoft.com/office/powerpoint/2022/06/main/command" chg="add mod">
              <pc226:chgData name="Teuku Rahmatsyah" userId="060ec1e5-9a77-40e8-bb71-47f8cd0c9688" providerId="ADAL" clId="{0E5CF4D2-6ACA-49FD-B6F0-93D9F3A7415F}" dt="2023-08-09T22:12:53.205" v="69" actId="21"/>
              <pc2:cmMkLst xmlns:pc2="http://schemas.microsoft.com/office/powerpoint/2019/9/main/command">
                <pc:docMk/>
                <pc:sldMk cId="3268109595" sldId="300"/>
                <pc2:cmMk id="{AB697251-177F-4565-97BE-B6F6655B648D}"/>
              </pc2:cmMkLst>
            </pc226:cmChg>
          </p:ext>
        </pc:extLst>
      </pc:sldChg>
    </pc:docChg>
  </pc:docChgLst>
</pc:chgInfo>
</file>

<file path=ppt/comments/modernComment_100_0.xml><?xml version="1.0" encoding="utf-8"?>
<p188:cmLst xmlns:a="http://schemas.openxmlformats.org/drawingml/2006/main" xmlns:r="http://schemas.openxmlformats.org/officeDocument/2006/relationships" xmlns:p188="http://schemas.microsoft.com/office/powerpoint/2018/8/main">
  <p188:cm id="{37177B5B-4467-4F99-815C-8719F4F3B120}" authorId="{BFB721D7-861C-7A0E-3986-E488997B1D03}" created="2023-08-09T18:24:10.761">
    <ac:txMkLst xmlns:ac="http://schemas.microsoft.com/office/drawing/2013/main/command">
      <pc:docMk xmlns:pc="http://schemas.microsoft.com/office/powerpoint/2013/main/command"/>
      <pc:sldMk xmlns:pc="http://schemas.microsoft.com/office/powerpoint/2013/main/command" cId="0" sldId="256"/>
      <ac:spMk id="7174" creationId="{00000000-0000-0000-0000-000000000000}"/>
      <ac:txMk cp="31" len="27">
        <ac:context len="66" hash="810072311"/>
      </ac:txMk>
    </ac:txMkLst>
    <p188:pos x="7822035" y="241361"/>
    <p188:txBody>
      <a:bodyPr/>
      <a:lstStyle/>
      <a:p>
        <a:r>
          <a:rPr lang="en-US"/>
          <a:t>Replaced "pipeline management" with "Partnership Opportunities" to align with the exact term in Quantum+ UNITY.</a:t>
        </a:r>
      </a:p>
    </p188:txBody>
  </p188:cm>
</p188:cmLst>
</file>

<file path=ppt/comments/modernComment_10E_F408D65.xml><?xml version="1.0" encoding="utf-8"?>
<p188:cmLst xmlns:a="http://schemas.openxmlformats.org/drawingml/2006/main" xmlns:r="http://schemas.openxmlformats.org/officeDocument/2006/relationships" xmlns:p188="http://schemas.microsoft.com/office/powerpoint/2018/8/main">
  <p188:cm id="{BBB8A4B1-1884-460B-A06C-BA02546C0754}" authorId="{BFB721D7-861C-7A0E-3986-E488997B1D03}" created="2023-08-09T22:20:27.842">
    <ac:deMkLst xmlns:ac="http://schemas.microsoft.com/office/drawing/2013/main/command">
      <pc:docMk xmlns:pc="http://schemas.microsoft.com/office/powerpoint/2013/main/command"/>
      <pc:sldMk xmlns:pc="http://schemas.microsoft.com/office/powerpoint/2013/main/command" cId="255888741" sldId="270"/>
      <ac:spMk id="8195" creationId="{00000000-0000-0000-0000-000000000000}"/>
    </ac:deMkLst>
    <p188:txBody>
      <a:bodyPr/>
      <a:lstStyle/>
      <a:p>
        <a:r>
          <a:rPr lang="en-US"/>
          <a:t>Revised.</a:t>
        </a:r>
      </a:p>
    </p188:txBody>
  </p188:cm>
</p188:cmLst>
</file>

<file path=ppt/comments/modernComment_12C_C2CB651B.xml><?xml version="1.0" encoding="utf-8"?>
<p188:cmLst xmlns:a="http://schemas.openxmlformats.org/drawingml/2006/main" xmlns:r="http://schemas.openxmlformats.org/officeDocument/2006/relationships" xmlns:p188="http://schemas.microsoft.com/office/powerpoint/2018/8/main">
  <p188:cm id="{641EC208-8DCB-4FDA-877A-95782656AE07}" authorId="{BFB721D7-861C-7A0E-3986-E488997B1D03}" created="2023-08-09T22:09:16.100">
    <ac:txMkLst xmlns:ac="http://schemas.microsoft.com/office/drawing/2013/main/command">
      <pc:docMk xmlns:pc="http://schemas.microsoft.com/office/powerpoint/2013/main/command"/>
      <pc:sldMk xmlns:pc="http://schemas.microsoft.com/office/powerpoint/2013/main/command" cId="3268109595" sldId="300"/>
      <ac:spMk id="8194" creationId="{00000000-0000-0000-0000-000000000000}"/>
      <ac:txMk cp="0" len="23">
        <ac:context len="24" hash="2292150248"/>
      </ac:txMk>
    </ac:txMkLst>
    <p188:pos x="5649286" y="508597"/>
    <p188:txBody>
      <a:bodyPr/>
      <a:lstStyle/>
      <a:p>
        <a:r>
          <a:rPr lang="en-US"/>
          <a:t>I used "Opportunity" instead of "Partnership Opportunity" as reflected in the module.</a:t>
        </a:r>
      </a:p>
    </p188:txBody>
  </p188:cm>
  <p188:cm id="{AB697251-177F-4565-97BE-B6F6655B648D}" authorId="{BFB721D7-861C-7A0E-3986-E488997B1D03}" created="2023-08-09T22:10:55.253">
    <ac:txMkLst xmlns:ac="http://schemas.microsoft.com/office/drawing/2013/main/command">
      <pc:docMk xmlns:pc="http://schemas.microsoft.com/office/powerpoint/2013/main/command"/>
      <pc:sldMk xmlns:pc="http://schemas.microsoft.com/office/powerpoint/2013/main/command" cId="3268109595" sldId="300"/>
      <ac:spMk id="2" creationId="{00000000-0000-0000-0000-000000000000}"/>
      <ac:txMk cp="0" len="155">
        <ac:context len="690" hash="436465150"/>
      </ac:txMk>
    </ac:txMkLst>
    <p188:pos x="7209639" y="243980"/>
    <p188:txBody>
      <a:bodyPr/>
      <a:lstStyle/>
      <a:p>
        <a:r>
          <a:rPr lang="en-US"/>
          <a:t>This revision is to align with the revised policy. 
Original text: "The Pipeline of a Business Unit (Department) consists of one or more Partnership Opportunities."</a:t>
        </a:r>
      </a:p>
    </p188:txBody>
  </p188:cm>
  <p188:cm id="{A5156334-93DC-442F-8154-23921EEDFB86}" authorId="{BFB721D7-861C-7A0E-3986-E488997B1D03}" created="2023-08-09T22:17:45.687">
    <ac:deMkLst xmlns:ac="http://schemas.microsoft.com/office/drawing/2013/main/command">
      <pc:docMk xmlns:pc="http://schemas.microsoft.com/office/powerpoint/2013/main/command"/>
      <pc:sldMk xmlns:pc="http://schemas.microsoft.com/office/powerpoint/2013/main/command" cId="3268109595" sldId="300"/>
      <ac:spMk id="2" creationId="{00000000-0000-0000-0000-000000000000}"/>
    </ac:deMkLst>
    <p188:txBody>
      <a:bodyPr/>
      <a:lstStyle/>
      <a:p>
        <a:r>
          <a:rPr lang="en-US"/>
          <a:t>I deleted this paragraph to avoid confusion: "Legacy Synonyms of Opportunity: Project Proposal, pipeline project."</a:t>
        </a:r>
      </a:p>
    </p188:txBody>
  </p188:cm>
</p188:cmLst>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FD78629-F378-434E-8437-1B53E3AE4472}" type="doc">
      <dgm:prSet loTypeId="urn:microsoft.com/office/officeart/2005/8/layout/chevron1" loCatId="process" qsTypeId="urn:microsoft.com/office/officeart/2005/8/quickstyle/simple4" qsCatId="simple" csTypeId="urn:microsoft.com/office/officeart/2005/8/colors/accent1_4" csCatId="accent1" phldr="1"/>
      <dgm:spPr/>
      <dgm:t>
        <a:bodyPr/>
        <a:lstStyle/>
        <a:p>
          <a:endParaRPr lang="en-US"/>
        </a:p>
      </dgm:t>
    </dgm:pt>
    <dgm:pt modelId="{AB6DFCE3-8396-47E6-B6CE-EB1FF700ED3F}">
      <dgm:prSet phldrT="[Text]" custT="1"/>
      <dgm:spPr/>
      <dgm:t>
        <a:bodyPr/>
        <a:lstStyle/>
        <a:p>
          <a:r>
            <a:rPr lang="en-US" sz="1600" b="1" dirty="0">
              <a:latin typeface="Calibri" panose="020F0502020204030204" pitchFamily="34" charset="0"/>
              <a:ea typeface="Calibri" panose="020F0502020204030204" pitchFamily="34" charset="0"/>
              <a:cs typeface="Calibri" panose="020F0502020204030204" pitchFamily="34" charset="0"/>
            </a:rPr>
            <a:t>Identification of new ideas</a:t>
          </a:r>
        </a:p>
      </dgm:t>
    </dgm:pt>
    <dgm:pt modelId="{60A64DD9-FCDD-48D6-91FE-C7878235E429}" type="parTrans" cxnId="{7932E888-B1F4-464F-AFD4-6D2301FD17D2}">
      <dgm:prSet/>
      <dgm:spPr/>
      <dgm:t>
        <a:bodyPr/>
        <a:lstStyle/>
        <a:p>
          <a:endParaRPr lang="en-US" sz="1600">
            <a:solidFill>
              <a:schemeClr val="bg1"/>
            </a:solidFill>
            <a:latin typeface="Myriad Pro" panose="020B0503030403020204" pitchFamily="34" charset="0"/>
          </a:endParaRPr>
        </a:p>
      </dgm:t>
    </dgm:pt>
    <dgm:pt modelId="{C28BA800-8D66-4A86-9FF4-8BBB483D641D}" type="sibTrans" cxnId="{7932E888-B1F4-464F-AFD4-6D2301FD17D2}">
      <dgm:prSet/>
      <dgm:spPr/>
      <dgm:t>
        <a:bodyPr/>
        <a:lstStyle/>
        <a:p>
          <a:endParaRPr lang="en-US" sz="1600">
            <a:solidFill>
              <a:schemeClr val="bg1"/>
            </a:solidFill>
            <a:latin typeface="Myriad Pro" panose="020B0503030403020204" pitchFamily="34" charset="0"/>
          </a:endParaRPr>
        </a:p>
      </dgm:t>
    </dgm:pt>
    <dgm:pt modelId="{9521FA73-5B71-4A06-95CB-5073777CF96E}">
      <dgm:prSet phldrT="[Text]" custT="1"/>
      <dgm:spPr/>
      <dgm:t>
        <a:bodyPr/>
        <a:lstStyle/>
        <a:p>
          <a:r>
            <a:rPr lang="en-US" sz="1600" b="1" dirty="0">
              <a:latin typeface="Calibri" panose="020F0502020204030204" pitchFamily="34" charset="0"/>
              <a:ea typeface="Calibri" panose="020F0502020204030204" pitchFamily="34" charset="0"/>
              <a:cs typeface="Calibri" panose="020F0502020204030204" pitchFamily="34" charset="0"/>
            </a:rPr>
            <a:t>Development of  ideas into project proposals</a:t>
          </a:r>
        </a:p>
      </dgm:t>
    </dgm:pt>
    <dgm:pt modelId="{29711F5D-3D1D-4BCB-94CF-E8058E685868}" type="parTrans" cxnId="{18A27A36-52FD-4A23-B8A9-9534F2BD0100}">
      <dgm:prSet/>
      <dgm:spPr/>
      <dgm:t>
        <a:bodyPr/>
        <a:lstStyle/>
        <a:p>
          <a:endParaRPr lang="en-US" sz="1600">
            <a:solidFill>
              <a:schemeClr val="bg1"/>
            </a:solidFill>
            <a:latin typeface="Myriad Pro" panose="020B0503030403020204" pitchFamily="34" charset="0"/>
          </a:endParaRPr>
        </a:p>
      </dgm:t>
    </dgm:pt>
    <dgm:pt modelId="{57AF924E-0A32-435E-9DDA-307CDED08F96}" type="sibTrans" cxnId="{18A27A36-52FD-4A23-B8A9-9534F2BD0100}">
      <dgm:prSet/>
      <dgm:spPr/>
      <dgm:t>
        <a:bodyPr/>
        <a:lstStyle/>
        <a:p>
          <a:endParaRPr lang="en-US" sz="1600">
            <a:solidFill>
              <a:schemeClr val="bg1"/>
            </a:solidFill>
            <a:latin typeface="Myriad Pro" panose="020B0503030403020204" pitchFamily="34" charset="0"/>
          </a:endParaRPr>
        </a:p>
      </dgm:t>
    </dgm:pt>
    <dgm:pt modelId="{3861AAEA-3496-483A-A87A-8020767ECB26}">
      <dgm:prSet phldrT="[Text]" custT="1"/>
      <dgm:spPr/>
      <dgm:t>
        <a:bodyPr/>
        <a:lstStyle/>
        <a:p>
          <a:r>
            <a:rPr lang="en-US" sz="1600" b="1" dirty="0">
              <a:latin typeface="Calibri" panose="020F0502020204030204" pitchFamily="34" charset="0"/>
              <a:ea typeface="Calibri" panose="020F0502020204030204" pitchFamily="34" charset="0"/>
              <a:cs typeface="Calibri" panose="020F0502020204030204" pitchFamily="34" charset="0"/>
            </a:rPr>
            <a:t>Maturing of proposals into fully formed projects </a:t>
          </a:r>
        </a:p>
      </dgm:t>
    </dgm:pt>
    <dgm:pt modelId="{92C64AFE-CD94-47DB-9A6B-8A5283B6AA4F}" type="parTrans" cxnId="{24932C0F-F9F5-423A-A676-514C522868F8}">
      <dgm:prSet/>
      <dgm:spPr/>
      <dgm:t>
        <a:bodyPr/>
        <a:lstStyle/>
        <a:p>
          <a:endParaRPr lang="en-US" sz="1600">
            <a:solidFill>
              <a:schemeClr val="bg1"/>
            </a:solidFill>
            <a:latin typeface="Myriad Pro" panose="020B0503030403020204" pitchFamily="34" charset="0"/>
          </a:endParaRPr>
        </a:p>
      </dgm:t>
    </dgm:pt>
    <dgm:pt modelId="{94D6253D-6BE4-4ECD-A0A9-0A69C2F0F8CF}" type="sibTrans" cxnId="{24932C0F-F9F5-423A-A676-514C522868F8}">
      <dgm:prSet/>
      <dgm:spPr/>
      <dgm:t>
        <a:bodyPr/>
        <a:lstStyle/>
        <a:p>
          <a:endParaRPr lang="en-US" sz="1600">
            <a:solidFill>
              <a:schemeClr val="bg1"/>
            </a:solidFill>
            <a:latin typeface="Myriad Pro" panose="020B0503030403020204" pitchFamily="34" charset="0"/>
          </a:endParaRPr>
        </a:p>
      </dgm:t>
    </dgm:pt>
    <dgm:pt modelId="{ACCB98C5-E572-438E-AA58-2681EDCA9AF8}" type="pres">
      <dgm:prSet presAssocID="{9FD78629-F378-434E-8437-1B53E3AE4472}" presName="Name0" presStyleCnt="0">
        <dgm:presLayoutVars>
          <dgm:dir/>
          <dgm:animLvl val="lvl"/>
          <dgm:resizeHandles val="exact"/>
        </dgm:presLayoutVars>
      </dgm:prSet>
      <dgm:spPr/>
    </dgm:pt>
    <dgm:pt modelId="{05582684-43A6-4654-A2A6-9DE8C6CFA3E9}" type="pres">
      <dgm:prSet presAssocID="{AB6DFCE3-8396-47E6-B6CE-EB1FF700ED3F}" presName="parTxOnly" presStyleLbl="node1" presStyleIdx="0" presStyleCnt="3">
        <dgm:presLayoutVars>
          <dgm:chMax val="0"/>
          <dgm:chPref val="0"/>
          <dgm:bulletEnabled val="1"/>
        </dgm:presLayoutVars>
      </dgm:prSet>
      <dgm:spPr/>
    </dgm:pt>
    <dgm:pt modelId="{D8B5BFB4-9FD7-4DD0-A27E-446D1B1FD348}" type="pres">
      <dgm:prSet presAssocID="{C28BA800-8D66-4A86-9FF4-8BBB483D641D}" presName="parTxOnlySpace" presStyleCnt="0"/>
      <dgm:spPr/>
    </dgm:pt>
    <dgm:pt modelId="{97CC65E3-4A99-4400-8125-0FEB12877C7E}" type="pres">
      <dgm:prSet presAssocID="{9521FA73-5B71-4A06-95CB-5073777CF96E}" presName="parTxOnly" presStyleLbl="node1" presStyleIdx="1" presStyleCnt="3">
        <dgm:presLayoutVars>
          <dgm:chMax val="0"/>
          <dgm:chPref val="0"/>
          <dgm:bulletEnabled val="1"/>
        </dgm:presLayoutVars>
      </dgm:prSet>
      <dgm:spPr/>
    </dgm:pt>
    <dgm:pt modelId="{D07CF0BF-F6F5-4A4E-B7D2-81EB0EA7C2CD}" type="pres">
      <dgm:prSet presAssocID="{57AF924E-0A32-435E-9DDA-307CDED08F96}" presName="parTxOnlySpace" presStyleCnt="0"/>
      <dgm:spPr/>
    </dgm:pt>
    <dgm:pt modelId="{C3DF9968-5C34-48AB-9B80-AB6945369604}" type="pres">
      <dgm:prSet presAssocID="{3861AAEA-3496-483A-A87A-8020767ECB26}" presName="parTxOnly" presStyleLbl="node1" presStyleIdx="2" presStyleCnt="3">
        <dgm:presLayoutVars>
          <dgm:chMax val="0"/>
          <dgm:chPref val="0"/>
          <dgm:bulletEnabled val="1"/>
        </dgm:presLayoutVars>
      </dgm:prSet>
      <dgm:spPr/>
    </dgm:pt>
  </dgm:ptLst>
  <dgm:cxnLst>
    <dgm:cxn modelId="{558C320A-8D05-4F0D-9994-42FEDEF052EF}" type="presOf" srcId="{AB6DFCE3-8396-47E6-B6CE-EB1FF700ED3F}" destId="{05582684-43A6-4654-A2A6-9DE8C6CFA3E9}" srcOrd="0" destOrd="0" presId="urn:microsoft.com/office/officeart/2005/8/layout/chevron1"/>
    <dgm:cxn modelId="{24932C0F-F9F5-423A-A676-514C522868F8}" srcId="{9FD78629-F378-434E-8437-1B53E3AE4472}" destId="{3861AAEA-3496-483A-A87A-8020767ECB26}" srcOrd="2" destOrd="0" parTransId="{92C64AFE-CD94-47DB-9A6B-8A5283B6AA4F}" sibTransId="{94D6253D-6BE4-4ECD-A0A9-0A69C2F0F8CF}"/>
    <dgm:cxn modelId="{18A27A36-52FD-4A23-B8A9-9534F2BD0100}" srcId="{9FD78629-F378-434E-8437-1B53E3AE4472}" destId="{9521FA73-5B71-4A06-95CB-5073777CF96E}" srcOrd="1" destOrd="0" parTransId="{29711F5D-3D1D-4BCB-94CF-E8058E685868}" sibTransId="{57AF924E-0A32-435E-9DDA-307CDED08F96}"/>
    <dgm:cxn modelId="{141DDB52-C9A5-419A-98C8-42186EBB206E}" type="presOf" srcId="{9521FA73-5B71-4A06-95CB-5073777CF96E}" destId="{97CC65E3-4A99-4400-8125-0FEB12877C7E}" srcOrd="0" destOrd="0" presId="urn:microsoft.com/office/officeart/2005/8/layout/chevron1"/>
    <dgm:cxn modelId="{BF78747D-5B10-49B0-8A08-FEF690821399}" type="presOf" srcId="{3861AAEA-3496-483A-A87A-8020767ECB26}" destId="{C3DF9968-5C34-48AB-9B80-AB6945369604}" srcOrd="0" destOrd="0" presId="urn:microsoft.com/office/officeart/2005/8/layout/chevron1"/>
    <dgm:cxn modelId="{7932E888-B1F4-464F-AFD4-6D2301FD17D2}" srcId="{9FD78629-F378-434E-8437-1B53E3AE4472}" destId="{AB6DFCE3-8396-47E6-B6CE-EB1FF700ED3F}" srcOrd="0" destOrd="0" parTransId="{60A64DD9-FCDD-48D6-91FE-C7878235E429}" sibTransId="{C28BA800-8D66-4A86-9FF4-8BBB483D641D}"/>
    <dgm:cxn modelId="{FD4881E8-7BD4-43F4-9A48-0035E2BA70CA}" type="presOf" srcId="{9FD78629-F378-434E-8437-1B53E3AE4472}" destId="{ACCB98C5-E572-438E-AA58-2681EDCA9AF8}" srcOrd="0" destOrd="0" presId="urn:microsoft.com/office/officeart/2005/8/layout/chevron1"/>
    <dgm:cxn modelId="{93EB87E7-47B6-495C-A72F-33BE5CB27962}" type="presParOf" srcId="{ACCB98C5-E572-438E-AA58-2681EDCA9AF8}" destId="{05582684-43A6-4654-A2A6-9DE8C6CFA3E9}" srcOrd="0" destOrd="0" presId="urn:microsoft.com/office/officeart/2005/8/layout/chevron1"/>
    <dgm:cxn modelId="{B1C2EBEE-4FB5-4DC2-BFEC-0D03B8954696}" type="presParOf" srcId="{ACCB98C5-E572-438E-AA58-2681EDCA9AF8}" destId="{D8B5BFB4-9FD7-4DD0-A27E-446D1B1FD348}" srcOrd="1" destOrd="0" presId="urn:microsoft.com/office/officeart/2005/8/layout/chevron1"/>
    <dgm:cxn modelId="{B715A023-D67F-44F8-AA0F-05B404485067}" type="presParOf" srcId="{ACCB98C5-E572-438E-AA58-2681EDCA9AF8}" destId="{97CC65E3-4A99-4400-8125-0FEB12877C7E}" srcOrd="2" destOrd="0" presId="urn:microsoft.com/office/officeart/2005/8/layout/chevron1"/>
    <dgm:cxn modelId="{BA8A7532-AB9A-4882-A870-AFD61B717E6F}" type="presParOf" srcId="{ACCB98C5-E572-438E-AA58-2681EDCA9AF8}" destId="{D07CF0BF-F6F5-4A4E-B7D2-81EB0EA7C2CD}" srcOrd="3" destOrd="0" presId="urn:microsoft.com/office/officeart/2005/8/layout/chevron1"/>
    <dgm:cxn modelId="{4F718512-2AFF-4F2A-940E-8444FC36DEDB}" type="presParOf" srcId="{ACCB98C5-E572-438E-AA58-2681EDCA9AF8}" destId="{C3DF9968-5C34-48AB-9B80-AB6945369604}"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582684-43A6-4654-A2A6-9DE8C6CFA3E9}">
      <dsp:nvSpPr>
        <dsp:cNvPr id="0" name=""/>
        <dsp:cNvSpPr/>
      </dsp:nvSpPr>
      <dsp:spPr>
        <a:xfrm>
          <a:off x="2212" y="695046"/>
          <a:ext cx="2695814" cy="1078325"/>
        </a:xfrm>
        <a:prstGeom prst="chevron">
          <a:avLst/>
        </a:prstGeom>
        <a:gradFill rotWithShape="0">
          <a:gsLst>
            <a:gs pos="0">
              <a:schemeClr val="accent1">
                <a:shade val="50000"/>
                <a:hueOff val="0"/>
                <a:satOff val="0"/>
                <a:lumOff val="0"/>
                <a:alphaOff val="0"/>
                <a:tint val="100000"/>
                <a:shade val="100000"/>
                <a:satMod val="130000"/>
              </a:schemeClr>
            </a:gs>
            <a:gs pos="100000">
              <a:schemeClr val="accent1">
                <a:shade val="5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Calibri" panose="020F0502020204030204" pitchFamily="34" charset="0"/>
              <a:ea typeface="Calibri" panose="020F0502020204030204" pitchFamily="34" charset="0"/>
              <a:cs typeface="Calibri" panose="020F0502020204030204" pitchFamily="34" charset="0"/>
            </a:rPr>
            <a:t>Identification of new ideas</a:t>
          </a:r>
        </a:p>
      </dsp:txBody>
      <dsp:txXfrm>
        <a:off x="541375" y="695046"/>
        <a:ext cx="1617489" cy="1078325"/>
      </dsp:txXfrm>
    </dsp:sp>
    <dsp:sp modelId="{97CC65E3-4A99-4400-8125-0FEB12877C7E}">
      <dsp:nvSpPr>
        <dsp:cNvPr id="0" name=""/>
        <dsp:cNvSpPr/>
      </dsp:nvSpPr>
      <dsp:spPr>
        <a:xfrm>
          <a:off x="2428445" y="695046"/>
          <a:ext cx="2695814" cy="1078325"/>
        </a:xfrm>
        <a:prstGeom prst="chevron">
          <a:avLst/>
        </a:prstGeom>
        <a:gradFill rotWithShape="0">
          <a:gsLst>
            <a:gs pos="0">
              <a:schemeClr val="accent1">
                <a:shade val="50000"/>
                <a:hueOff val="222839"/>
                <a:satOff val="5970"/>
                <a:lumOff val="26302"/>
                <a:alphaOff val="0"/>
                <a:tint val="100000"/>
                <a:shade val="100000"/>
                <a:satMod val="130000"/>
              </a:schemeClr>
            </a:gs>
            <a:gs pos="100000">
              <a:schemeClr val="accent1">
                <a:shade val="50000"/>
                <a:hueOff val="222839"/>
                <a:satOff val="5970"/>
                <a:lumOff val="26302"/>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Calibri" panose="020F0502020204030204" pitchFamily="34" charset="0"/>
              <a:ea typeface="Calibri" panose="020F0502020204030204" pitchFamily="34" charset="0"/>
              <a:cs typeface="Calibri" panose="020F0502020204030204" pitchFamily="34" charset="0"/>
            </a:rPr>
            <a:t>Development of  ideas into project proposals</a:t>
          </a:r>
        </a:p>
      </dsp:txBody>
      <dsp:txXfrm>
        <a:off x="2967608" y="695046"/>
        <a:ext cx="1617489" cy="1078325"/>
      </dsp:txXfrm>
    </dsp:sp>
    <dsp:sp modelId="{C3DF9968-5C34-48AB-9B80-AB6945369604}">
      <dsp:nvSpPr>
        <dsp:cNvPr id="0" name=""/>
        <dsp:cNvSpPr/>
      </dsp:nvSpPr>
      <dsp:spPr>
        <a:xfrm>
          <a:off x="4854678" y="695046"/>
          <a:ext cx="2695814" cy="1078325"/>
        </a:xfrm>
        <a:prstGeom prst="chevron">
          <a:avLst/>
        </a:prstGeom>
        <a:gradFill rotWithShape="0">
          <a:gsLst>
            <a:gs pos="0">
              <a:schemeClr val="accent1">
                <a:shade val="50000"/>
                <a:hueOff val="222839"/>
                <a:satOff val="5970"/>
                <a:lumOff val="26302"/>
                <a:alphaOff val="0"/>
                <a:tint val="100000"/>
                <a:shade val="100000"/>
                <a:satMod val="130000"/>
              </a:schemeClr>
            </a:gs>
            <a:gs pos="100000">
              <a:schemeClr val="accent1">
                <a:shade val="50000"/>
                <a:hueOff val="222839"/>
                <a:satOff val="5970"/>
                <a:lumOff val="26302"/>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Calibri" panose="020F0502020204030204" pitchFamily="34" charset="0"/>
              <a:ea typeface="Calibri" panose="020F0502020204030204" pitchFamily="34" charset="0"/>
              <a:cs typeface="Calibri" panose="020F0502020204030204" pitchFamily="34" charset="0"/>
            </a:rPr>
            <a:t>Maturing of proposals into fully formed projects </a:t>
          </a:r>
        </a:p>
      </dsp:txBody>
      <dsp:txXfrm>
        <a:off x="5393841" y="695046"/>
        <a:ext cx="1617489" cy="1078325"/>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charset="0"/>
                <a:ea typeface="ＭＳ Ｐゴシック" charset="0"/>
                <a:cs typeface="ＭＳ Ｐゴシック" charset="0"/>
              </a:defRPr>
            </a:lvl1pPr>
          </a:lstStyle>
          <a:p>
            <a:pPr>
              <a:defRPr/>
            </a:pPr>
            <a:endParaRPr lang="en-US"/>
          </a:p>
        </p:txBody>
      </p:sp>
      <p:sp>
        <p:nvSpPr>
          <p:cNvPr id="10243"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charset="0"/>
                <a:ea typeface="ＭＳ Ｐゴシック" charset="0"/>
                <a:cs typeface="ＭＳ Ｐゴシック" charset="0"/>
              </a:defRPr>
            </a:lvl1pPr>
          </a:lstStyle>
          <a:p>
            <a:pPr>
              <a:defRPr/>
            </a:pPr>
            <a:endParaRPr lang="en-US"/>
          </a:p>
        </p:txBody>
      </p:sp>
      <p:sp>
        <p:nvSpPr>
          <p:cNvPr id="10244"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charset="0"/>
                <a:ea typeface="ＭＳ Ｐゴシック" charset="0"/>
                <a:cs typeface="ＭＳ Ｐゴシック" charset="0"/>
              </a:defRPr>
            </a:lvl1pPr>
          </a:lstStyle>
          <a:p>
            <a:pPr>
              <a:defRPr/>
            </a:pPr>
            <a:endParaRPr lang="en-US"/>
          </a:p>
        </p:txBody>
      </p:sp>
      <p:sp>
        <p:nvSpPr>
          <p:cNvPr id="10245"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020607A1-0186-494C-A3A9-07772C489FE8}" type="slidenum">
              <a:rPr lang="en-US"/>
              <a:pPr/>
              <a:t>‹#›</a:t>
            </a:fld>
            <a:endParaRPr lang="en-US"/>
          </a:p>
        </p:txBody>
      </p:sp>
    </p:spTree>
    <p:extLst>
      <p:ext uri="{BB962C8B-B14F-4D97-AF65-F5344CB8AC3E}">
        <p14:creationId xmlns:p14="http://schemas.microsoft.com/office/powerpoint/2010/main" val="36002341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Times New Roman" charset="0"/>
                <a:ea typeface="ＭＳ Ｐゴシック" charset="0"/>
                <a:cs typeface="ＭＳ Ｐゴシック"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0EBACCAB-D60E-5D4C-9575-030BC7C72B1D}" type="datetimeFigureOut">
              <a:rPr lang="en-US"/>
              <a:pPr/>
              <a:t>09-Aug-23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Times New Roman" charset="0"/>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AA3C551B-FB78-B248-85BC-CAC8E1FB7F04}" type="slidenum">
              <a:rPr lang="en-US"/>
              <a:pPr/>
              <a:t>‹#›</a:t>
            </a:fld>
            <a:endParaRPr lang="en-US"/>
          </a:p>
        </p:txBody>
      </p:sp>
    </p:spTree>
    <p:extLst>
      <p:ext uri="{BB962C8B-B14F-4D97-AF65-F5344CB8AC3E}">
        <p14:creationId xmlns:p14="http://schemas.microsoft.com/office/powerpoint/2010/main" val="1671557738"/>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latin typeface="Calibri" charset="0"/>
            </a:endParaRPr>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A79CBC81-57BD-9048-9403-292B879F41C6}" type="slidenum">
              <a:rPr lang="en-US" sz="1200"/>
              <a:pPr eaLnBrk="1" hangingPunct="1"/>
              <a:t>1</a:t>
            </a:fld>
            <a:endParaRPr lang="en-US" sz="1200"/>
          </a:p>
        </p:txBody>
      </p:sp>
    </p:spTree>
    <p:extLst>
      <p:ext uri="{BB962C8B-B14F-4D97-AF65-F5344CB8AC3E}">
        <p14:creationId xmlns:p14="http://schemas.microsoft.com/office/powerpoint/2010/main" val="2785365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3C551B-FB78-B248-85BC-CAC8E1FB7F04}" type="slidenum">
              <a:rPr lang="en-US" smtClean="0"/>
              <a:pPr/>
              <a:t>2</a:t>
            </a:fld>
            <a:endParaRPr lang="en-US"/>
          </a:p>
        </p:txBody>
      </p:sp>
    </p:spTree>
    <p:extLst>
      <p:ext uri="{BB962C8B-B14F-4D97-AF65-F5344CB8AC3E}">
        <p14:creationId xmlns:p14="http://schemas.microsoft.com/office/powerpoint/2010/main" val="1035611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EAFED9-926D-44BA-B613-596A518A10C6}" type="slidenum">
              <a:rPr lang="en-US" smtClean="0"/>
              <a:t>5</a:t>
            </a:fld>
            <a:endParaRPr lang="en-US"/>
          </a:p>
        </p:txBody>
      </p:sp>
    </p:spTree>
    <p:extLst>
      <p:ext uri="{BB962C8B-B14F-4D97-AF65-F5344CB8AC3E}">
        <p14:creationId xmlns:p14="http://schemas.microsoft.com/office/powerpoint/2010/main" val="14745465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A3C551B-FB78-B248-85BC-CAC8E1FB7F04}" type="slidenum">
              <a:rPr lang="en-US"/>
              <a:pPr/>
              <a:t>9</a:t>
            </a:fld>
            <a:endParaRPr lang="en-US"/>
          </a:p>
        </p:txBody>
      </p:sp>
    </p:spTree>
    <p:extLst>
      <p:ext uri="{BB962C8B-B14F-4D97-AF65-F5344CB8AC3E}">
        <p14:creationId xmlns:p14="http://schemas.microsoft.com/office/powerpoint/2010/main" val="26133171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A3C551B-FB78-B248-85BC-CAC8E1FB7F04}" type="slidenum">
              <a:rPr lang="en-US"/>
              <a:pPr/>
              <a:t>10</a:t>
            </a:fld>
            <a:endParaRPr lang="en-US"/>
          </a:p>
        </p:txBody>
      </p:sp>
    </p:spTree>
    <p:extLst>
      <p:ext uri="{BB962C8B-B14F-4D97-AF65-F5344CB8AC3E}">
        <p14:creationId xmlns:p14="http://schemas.microsoft.com/office/powerpoint/2010/main" val="15585650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A3C551B-FB78-B248-85BC-CAC8E1FB7F04}" type="slidenum">
              <a:rPr lang="en-US"/>
              <a:pPr/>
              <a:t>12</a:t>
            </a:fld>
            <a:endParaRPr lang="en-US"/>
          </a:p>
        </p:txBody>
      </p:sp>
    </p:spTree>
    <p:extLst>
      <p:ext uri="{BB962C8B-B14F-4D97-AF65-F5344CB8AC3E}">
        <p14:creationId xmlns:p14="http://schemas.microsoft.com/office/powerpoint/2010/main" val="29786634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A3C551B-FB78-B248-85BC-CAC8E1FB7F04}" type="slidenum">
              <a:rPr lang="en-US"/>
              <a:pPr/>
              <a:t>13</a:t>
            </a:fld>
            <a:endParaRPr lang="en-US"/>
          </a:p>
        </p:txBody>
      </p:sp>
    </p:spTree>
    <p:extLst>
      <p:ext uri="{BB962C8B-B14F-4D97-AF65-F5344CB8AC3E}">
        <p14:creationId xmlns:p14="http://schemas.microsoft.com/office/powerpoint/2010/main" val="19540064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A3C551B-FB78-B248-85BC-CAC8E1FB7F04}" type="slidenum">
              <a:rPr lang="en-US"/>
              <a:pPr/>
              <a:t>14</a:t>
            </a:fld>
            <a:endParaRPr lang="en-US"/>
          </a:p>
        </p:txBody>
      </p:sp>
    </p:spTree>
    <p:extLst>
      <p:ext uri="{BB962C8B-B14F-4D97-AF65-F5344CB8AC3E}">
        <p14:creationId xmlns:p14="http://schemas.microsoft.com/office/powerpoint/2010/main" val="33330182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3C551B-FB78-B248-85BC-CAC8E1FB7F04}" type="slidenum">
              <a:rPr lang="en-US" smtClean="0"/>
              <a:pPr/>
              <a:t>18</a:t>
            </a:fld>
            <a:endParaRPr lang="en-US"/>
          </a:p>
        </p:txBody>
      </p:sp>
    </p:spTree>
    <p:extLst>
      <p:ext uri="{BB962C8B-B14F-4D97-AF65-F5344CB8AC3E}">
        <p14:creationId xmlns:p14="http://schemas.microsoft.com/office/powerpoint/2010/main" val="31530861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age">
    <p:spTree>
      <p:nvGrpSpPr>
        <p:cNvPr id="1" name=""/>
        <p:cNvGrpSpPr/>
        <p:nvPr/>
      </p:nvGrpSpPr>
      <p:grpSpPr>
        <a:xfrm>
          <a:off x="0" y="0"/>
          <a:ext cx="0" cy="0"/>
          <a:chOff x="0" y="0"/>
          <a:chExt cx="0" cy="0"/>
        </a:xfrm>
      </p:grpSpPr>
      <p:sp>
        <p:nvSpPr>
          <p:cNvPr id="8" name="Rectangle 15"/>
          <p:cNvSpPr>
            <a:spLocks noChangeArrowheads="1"/>
          </p:cNvSpPr>
          <p:nvPr userDrawn="1"/>
        </p:nvSpPr>
        <p:spPr bwMode="auto">
          <a:xfrm>
            <a:off x="8626475" y="517525"/>
            <a:ext cx="184150" cy="457200"/>
          </a:xfrm>
          <a:prstGeom prst="rect">
            <a:avLst/>
          </a:prstGeom>
          <a:noFill/>
          <a:ln w="9525">
            <a:noFill/>
            <a:miter lim="800000"/>
            <a:headEnd/>
            <a:tailEnd/>
          </a:ln>
        </p:spPr>
        <p:txBody>
          <a:bodyPr wrap="none">
            <a:spAutoFit/>
          </a:bodyPr>
          <a:lstStyle/>
          <a:p>
            <a:pPr>
              <a:defRPr/>
            </a:pPr>
            <a:endParaRPr lang="en-US">
              <a:latin typeface="Times New Roman" pitchFamily="18" charset="0"/>
              <a:ea typeface="ＭＳ Ｐゴシック" charset="-128"/>
              <a:cs typeface="+mn-cs"/>
            </a:endParaRPr>
          </a:p>
        </p:txBody>
      </p:sp>
      <p:sp>
        <p:nvSpPr>
          <p:cNvPr id="18" name="Picture Placeholder 9"/>
          <p:cNvSpPr>
            <a:spLocks noGrp="1"/>
          </p:cNvSpPr>
          <p:nvPr>
            <p:ph type="pic" sz="quarter" idx="13"/>
          </p:nvPr>
        </p:nvSpPr>
        <p:spPr>
          <a:xfrm>
            <a:off x="0" y="4495800"/>
            <a:ext cx="3017520" cy="2377440"/>
          </a:xfrm>
          <a:prstGeom prst="rect">
            <a:avLst/>
          </a:prstGeom>
          <a:solidFill>
            <a:schemeClr val="bg1">
              <a:lumMod val="95000"/>
            </a:schemeClr>
          </a:solidFill>
          <a:ln>
            <a:noFill/>
          </a:ln>
        </p:spPr>
        <p:style>
          <a:lnRef idx="2">
            <a:schemeClr val="accent3"/>
          </a:lnRef>
          <a:fillRef idx="1">
            <a:schemeClr val="lt1"/>
          </a:fillRef>
          <a:effectRef idx="0">
            <a:schemeClr val="accent3"/>
          </a:effectRef>
          <a:fontRef idx="none"/>
        </p:style>
        <p:txBody>
          <a:bodyPr vert="horz"/>
          <a:lstStyle>
            <a:lvl1pPr marL="0" indent="0">
              <a:buNone/>
              <a:defRPr sz="1200">
                <a:ln>
                  <a:noFill/>
                </a:ln>
                <a:noFill/>
                <a:effectLst/>
                <a:latin typeface="Myriad Pro"/>
              </a:defRPr>
            </a:lvl1pPr>
          </a:lstStyle>
          <a:p>
            <a:pPr lvl="0"/>
            <a:endParaRPr lang="en-US" noProof="0" dirty="0"/>
          </a:p>
        </p:txBody>
      </p:sp>
      <p:sp>
        <p:nvSpPr>
          <p:cNvPr id="24" name="Picture Placeholder 9"/>
          <p:cNvSpPr>
            <a:spLocks noGrp="1"/>
          </p:cNvSpPr>
          <p:nvPr>
            <p:ph type="pic" sz="quarter" idx="14"/>
          </p:nvPr>
        </p:nvSpPr>
        <p:spPr>
          <a:xfrm>
            <a:off x="3063240" y="4495800"/>
            <a:ext cx="3017520" cy="2377440"/>
          </a:xfrm>
          <a:prstGeom prst="rect">
            <a:avLst/>
          </a:prstGeom>
          <a:solidFill>
            <a:schemeClr val="bg1">
              <a:lumMod val="95000"/>
            </a:schemeClr>
          </a:solidFill>
          <a:ln>
            <a:noFill/>
          </a:ln>
        </p:spPr>
        <p:style>
          <a:lnRef idx="2">
            <a:schemeClr val="accent3"/>
          </a:lnRef>
          <a:fillRef idx="1">
            <a:schemeClr val="lt1"/>
          </a:fillRef>
          <a:effectRef idx="0">
            <a:schemeClr val="accent3"/>
          </a:effectRef>
          <a:fontRef idx="none"/>
        </p:style>
        <p:txBody>
          <a:bodyPr vert="horz"/>
          <a:lstStyle>
            <a:lvl1pPr marL="0" indent="0">
              <a:buNone/>
              <a:defRPr sz="1200">
                <a:ln>
                  <a:noFill/>
                </a:ln>
                <a:noFill/>
                <a:effectLst/>
                <a:latin typeface="Myriad Pro"/>
              </a:defRPr>
            </a:lvl1pPr>
          </a:lstStyle>
          <a:p>
            <a:pPr lvl="0"/>
            <a:endParaRPr lang="en-US" noProof="0" dirty="0"/>
          </a:p>
        </p:txBody>
      </p:sp>
      <p:sp>
        <p:nvSpPr>
          <p:cNvPr id="25" name="Picture Placeholder 9"/>
          <p:cNvSpPr>
            <a:spLocks noGrp="1"/>
          </p:cNvSpPr>
          <p:nvPr>
            <p:ph type="pic" sz="quarter" idx="15"/>
          </p:nvPr>
        </p:nvSpPr>
        <p:spPr>
          <a:xfrm>
            <a:off x="6126480" y="4495800"/>
            <a:ext cx="3017520" cy="2377440"/>
          </a:xfrm>
          <a:prstGeom prst="rect">
            <a:avLst/>
          </a:prstGeom>
          <a:solidFill>
            <a:schemeClr val="bg1">
              <a:lumMod val="95000"/>
            </a:schemeClr>
          </a:solidFill>
          <a:ln>
            <a:noFill/>
          </a:ln>
        </p:spPr>
        <p:style>
          <a:lnRef idx="2">
            <a:schemeClr val="accent3"/>
          </a:lnRef>
          <a:fillRef idx="1">
            <a:schemeClr val="lt1"/>
          </a:fillRef>
          <a:effectRef idx="0">
            <a:schemeClr val="accent3"/>
          </a:effectRef>
          <a:fontRef idx="none"/>
        </p:style>
        <p:txBody>
          <a:bodyPr vert="horz"/>
          <a:lstStyle>
            <a:lvl1pPr marL="0" indent="0">
              <a:buNone/>
              <a:defRPr sz="1200">
                <a:ln>
                  <a:noFill/>
                </a:ln>
                <a:noFill/>
                <a:effectLst/>
                <a:latin typeface="Myriad Pro"/>
              </a:defRPr>
            </a:lvl1pPr>
          </a:lstStyle>
          <a:p>
            <a:pPr lvl="0"/>
            <a:endParaRPr lang="en-US" noProof="0" dirty="0"/>
          </a:p>
        </p:txBody>
      </p:sp>
      <p:sp>
        <p:nvSpPr>
          <p:cNvPr id="35" name="Text Placeholder 33"/>
          <p:cNvSpPr>
            <a:spLocks noGrp="1"/>
          </p:cNvSpPr>
          <p:nvPr>
            <p:ph type="body" sz="quarter" idx="17"/>
          </p:nvPr>
        </p:nvSpPr>
        <p:spPr>
          <a:xfrm>
            <a:off x="533400" y="2209800"/>
            <a:ext cx="6553200" cy="762000"/>
          </a:xfrm>
          <a:prstGeom prst="rect">
            <a:avLst/>
          </a:prstGeom>
        </p:spPr>
        <p:txBody>
          <a:bodyPr vert="horz"/>
          <a:lstStyle>
            <a:lvl1pPr marL="0" indent="0">
              <a:buNone/>
              <a:defRPr sz="4000" b="1" i="0">
                <a:solidFill>
                  <a:srgbClr val="0070C0"/>
                </a:solidFill>
                <a:latin typeface="Myriad Pro"/>
              </a:defRPr>
            </a:lvl1pPr>
            <a:lvl2pPr>
              <a:defRPr sz="4000">
                <a:solidFill>
                  <a:srgbClr val="0070C0"/>
                </a:solidFill>
                <a:latin typeface="Myriad Pro"/>
              </a:defRPr>
            </a:lvl2pPr>
            <a:lvl3pPr>
              <a:defRPr sz="4000">
                <a:latin typeface="Myriad Pro"/>
              </a:defRPr>
            </a:lvl3pPr>
            <a:lvl4pPr>
              <a:defRPr sz="4000">
                <a:latin typeface="Myriad Pro"/>
              </a:defRPr>
            </a:lvl4pPr>
            <a:lvl5pPr>
              <a:defRPr sz="4000">
                <a:latin typeface="Myriad Pro"/>
              </a:defRPr>
            </a:lvl5pPr>
          </a:lstStyle>
          <a:p>
            <a:pPr lvl="0"/>
            <a:r>
              <a:rPr lang="en-US"/>
              <a:t>Click to edit Master text styles</a:t>
            </a:r>
          </a:p>
          <a:p>
            <a:pPr lvl="1"/>
            <a:r>
              <a:rPr lang="en-US"/>
              <a:t>Second level</a:t>
            </a:r>
          </a:p>
        </p:txBody>
      </p:sp>
      <p:sp>
        <p:nvSpPr>
          <p:cNvPr id="42" name="Text Placeholder 33"/>
          <p:cNvSpPr>
            <a:spLocks noGrp="1"/>
          </p:cNvSpPr>
          <p:nvPr>
            <p:ph type="body" sz="quarter" idx="19"/>
          </p:nvPr>
        </p:nvSpPr>
        <p:spPr>
          <a:xfrm>
            <a:off x="533400" y="2743200"/>
            <a:ext cx="6553200" cy="533400"/>
          </a:xfrm>
          <a:prstGeom prst="rect">
            <a:avLst/>
          </a:prstGeom>
        </p:spPr>
        <p:txBody>
          <a:bodyPr vert="horz"/>
          <a:lstStyle>
            <a:lvl1pPr marL="0" indent="0">
              <a:buNone/>
              <a:defRPr sz="2400" b="0" i="0" baseline="0">
                <a:solidFill>
                  <a:srgbClr val="0070C0"/>
                </a:solidFill>
                <a:latin typeface="Myriad Pro"/>
              </a:defRPr>
            </a:lvl1pPr>
            <a:lvl2pPr>
              <a:defRPr sz="4000">
                <a:solidFill>
                  <a:srgbClr val="0070C0"/>
                </a:solidFill>
                <a:latin typeface="Myriad Pro"/>
              </a:defRPr>
            </a:lvl2pPr>
            <a:lvl3pPr>
              <a:defRPr sz="4000">
                <a:latin typeface="Myriad Pro"/>
              </a:defRPr>
            </a:lvl3pPr>
            <a:lvl4pPr>
              <a:defRPr sz="4000">
                <a:latin typeface="Myriad Pro"/>
              </a:defRPr>
            </a:lvl4pPr>
            <a:lvl5pPr>
              <a:defRPr sz="4000">
                <a:latin typeface="Myriad Pro"/>
              </a:defRPr>
            </a:lvl5pPr>
          </a:lstStyle>
          <a:p>
            <a:pPr lvl="0"/>
            <a:r>
              <a:rPr lang="en-US"/>
              <a:t>Click to edit Master text styles</a:t>
            </a:r>
          </a:p>
          <a:p>
            <a:pPr lvl="1"/>
            <a:r>
              <a:rPr lang="en-US"/>
              <a:t>Second level</a:t>
            </a:r>
          </a:p>
        </p:txBody>
      </p:sp>
      <p:sp>
        <p:nvSpPr>
          <p:cNvPr id="49" name="Text Placeholder 33"/>
          <p:cNvSpPr>
            <a:spLocks noGrp="1"/>
          </p:cNvSpPr>
          <p:nvPr>
            <p:ph type="body" sz="quarter" idx="20"/>
          </p:nvPr>
        </p:nvSpPr>
        <p:spPr>
          <a:xfrm>
            <a:off x="533400" y="381000"/>
            <a:ext cx="990600" cy="457200"/>
          </a:xfrm>
          <a:prstGeom prst="rect">
            <a:avLst/>
          </a:prstGeom>
        </p:spPr>
        <p:txBody>
          <a:bodyPr vert="horz"/>
          <a:lstStyle>
            <a:lvl1pPr marL="0" indent="0">
              <a:buFontTx/>
              <a:buNone/>
              <a:defRPr sz="1200" b="0" i="0">
                <a:solidFill>
                  <a:schemeClr val="bg1">
                    <a:lumMod val="75000"/>
                  </a:schemeClr>
                </a:solidFill>
                <a:latin typeface="Myriad Pro"/>
              </a:defRPr>
            </a:lvl1pPr>
            <a:lvl2pPr>
              <a:defRPr sz="4000">
                <a:solidFill>
                  <a:srgbClr val="0070C0"/>
                </a:solidFill>
                <a:latin typeface="Myriad Pro"/>
              </a:defRPr>
            </a:lvl2pPr>
            <a:lvl3pPr>
              <a:defRPr sz="4000">
                <a:latin typeface="Myriad Pro"/>
              </a:defRPr>
            </a:lvl3pPr>
            <a:lvl4pPr>
              <a:defRPr sz="4000">
                <a:latin typeface="Myriad Pro"/>
              </a:defRPr>
            </a:lvl4pPr>
            <a:lvl5pPr>
              <a:defRPr sz="4000">
                <a:latin typeface="Myriad Pro"/>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14336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pictures D">
    <p:spTree>
      <p:nvGrpSpPr>
        <p:cNvPr id="1" name=""/>
        <p:cNvGrpSpPr/>
        <p:nvPr/>
      </p:nvGrpSpPr>
      <p:grpSpPr>
        <a:xfrm>
          <a:off x="0" y="0"/>
          <a:ext cx="0" cy="0"/>
          <a:chOff x="0" y="0"/>
          <a:chExt cx="0" cy="0"/>
        </a:xfrm>
      </p:grpSpPr>
      <p:sp>
        <p:nvSpPr>
          <p:cNvPr id="3" name="Picture Placeholder 9"/>
          <p:cNvSpPr>
            <a:spLocks noGrp="1"/>
          </p:cNvSpPr>
          <p:nvPr>
            <p:ph type="pic" sz="quarter" idx="13"/>
          </p:nvPr>
        </p:nvSpPr>
        <p:spPr>
          <a:xfrm>
            <a:off x="4632610" y="0"/>
            <a:ext cx="4526280" cy="6858000"/>
          </a:xfrm>
          <a:prstGeom prst="rect">
            <a:avLst/>
          </a:prstGeom>
          <a:solidFill>
            <a:schemeClr val="bg1">
              <a:lumMod val="95000"/>
            </a:schemeClr>
          </a:solidFill>
          <a:ln>
            <a:noFill/>
          </a:ln>
        </p:spPr>
        <p:style>
          <a:lnRef idx="2">
            <a:schemeClr val="accent3"/>
          </a:lnRef>
          <a:fillRef idx="1">
            <a:schemeClr val="lt1"/>
          </a:fillRef>
          <a:effectRef idx="0">
            <a:schemeClr val="accent3"/>
          </a:effectRef>
          <a:fontRef idx="none"/>
        </p:style>
        <p:txBody>
          <a:bodyPr vert="horz"/>
          <a:lstStyle>
            <a:lvl1pPr marL="0" indent="0">
              <a:buNone/>
              <a:defRPr sz="1200">
                <a:ln>
                  <a:noFill/>
                </a:ln>
                <a:noFill/>
                <a:effectLst/>
                <a:latin typeface="Myriad Pro"/>
              </a:defRPr>
            </a:lvl1pPr>
          </a:lstStyle>
          <a:p>
            <a:pPr lvl="0"/>
            <a:endParaRPr lang="en-US" noProof="0" dirty="0"/>
          </a:p>
        </p:txBody>
      </p:sp>
      <p:sp>
        <p:nvSpPr>
          <p:cNvPr id="4" name="Picture Placeholder 9"/>
          <p:cNvSpPr>
            <a:spLocks noGrp="1"/>
          </p:cNvSpPr>
          <p:nvPr>
            <p:ph type="pic" sz="quarter" idx="14"/>
          </p:nvPr>
        </p:nvSpPr>
        <p:spPr>
          <a:xfrm>
            <a:off x="0" y="0"/>
            <a:ext cx="4572000" cy="6858000"/>
          </a:xfrm>
          <a:prstGeom prst="rect">
            <a:avLst/>
          </a:prstGeom>
          <a:solidFill>
            <a:schemeClr val="bg1">
              <a:lumMod val="95000"/>
            </a:schemeClr>
          </a:solidFill>
          <a:ln>
            <a:noFill/>
          </a:ln>
        </p:spPr>
        <p:style>
          <a:lnRef idx="2">
            <a:schemeClr val="accent3"/>
          </a:lnRef>
          <a:fillRef idx="1">
            <a:schemeClr val="lt1"/>
          </a:fillRef>
          <a:effectRef idx="0">
            <a:schemeClr val="accent3"/>
          </a:effectRef>
          <a:fontRef idx="none"/>
        </p:style>
        <p:txBody>
          <a:bodyPr vert="horz"/>
          <a:lstStyle>
            <a:lvl1pPr marL="0" indent="0">
              <a:buNone/>
              <a:defRPr sz="1200">
                <a:ln>
                  <a:noFill/>
                </a:ln>
                <a:noFill/>
                <a:effectLst/>
                <a:latin typeface="Myriad Pro"/>
              </a:defRPr>
            </a:lvl1pPr>
          </a:lstStyle>
          <a:p>
            <a:pPr lvl="0"/>
            <a:endParaRPr lang="en-US" noProof="0" dirty="0"/>
          </a:p>
        </p:txBody>
      </p:sp>
    </p:spTree>
    <p:extLst>
      <p:ext uri="{BB962C8B-B14F-4D97-AF65-F5344CB8AC3E}">
        <p14:creationId xmlns:p14="http://schemas.microsoft.com/office/powerpoint/2010/main" val="16532283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19" name="Text Placeholder 14"/>
          <p:cNvSpPr>
            <a:spLocks noGrp="1"/>
          </p:cNvSpPr>
          <p:nvPr>
            <p:ph type="body" sz="quarter" idx="16"/>
          </p:nvPr>
        </p:nvSpPr>
        <p:spPr>
          <a:xfrm>
            <a:off x="533400" y="685800"/>
            <a:ext cx="4724400" cy="381000"/>
          </a:xfrm>
          <a:prstGeom prst="rect">
            <a:avLst/>
          </a:prstGeom>
        </p:spPr>
        <p:txBody>
          <a:bodyPr vert="horz"/>
          <a:lstStyle>
            <a:lvl1pPr marL="0" indent="0">
              <a:buNone/>
              <a:defRPr sz="1800" b="1" i="0">
                <a:solidFill>
                  <a:srgbClr val="0070C0"/>
                </a:solidFill>
                <a:latin typeface="Myriad Pro"/>
              </a:defRPr>
            </a:lvl1pPr>
          </a:lstStyle>
          <a:p>
            <a:pPr lvl="0"/>
            <a:r>
              <a:rPr lang="en-US"/>
              <a:t>Click to edit Master text styles</a:t>
            </a:r>
          </a:p>
        </p:txBody>
      </p:sp>
      <p:sp>
        <p:nvSpPr>
          <p:cNvPr id="20" name="Text Placeholder 33"/>
          <p:cNvSpPr>
            <a:spLocks noGrp="1"/>
          </p:cNvSpPr>
          <p:nvPr>
            <p:ph type="body" sz="quarter" idx="18"/>
          </p:nvPr>
        </p:nvSpPr>
        <p:spPr>
          <a:xfrm>
            <a:off x="533400" y="1381869"/>
            <a:ext cx="6553200" cy="1742331"/>
          </a:xfrm>
          <a:prstGeom prst="rect">
            <a:avLst/>
          </a:prstGeom>
        </p:spPr>
        <p:txBody>
          <a:bodyPr vert="horz"/>
          <a:lstStyle>
            <a:lvl1pPr marL="0" indent="0">
              <a:buFontTx/>
              <a:buNone/>
              <a:defRPr sz="1800" b="0" i="0" baseline="0">
                <a:solidFill>
                  <a:srgbClr val="0070C0"/>
                </a:solidFill>
                <a:latin typeface="Myriad Pro"/>
              </a:defRPr>
            </a:lvl1pPr>
            <a:lvl2pPr>
              <a:defRPr sz="4000">
                <a:solidFill>
                  <a:srgbClr val="0070C0"/>
                </a:solidFill>
                <a:latin typeface="Myriad Pro"/>
              </a:defRPr>
            </a:lvl2pPr>
            <a:lvl3pPr>
              <a:defRPr sz="4000">
                <a:latin typeface="Myriad Pro"/>
              </a:defRPr>
            </a:lvl3pPr>
            <a:lvl4pPr>
              <a:defRPr sz="4000">
                <a:latin typeface="Myriad Pro"/>
              </a:defRPr>
            </a:lvl4pPr>
            <a:lvl5pPr>
              <a:defRPr sz="4000">
                <a:latin typeface="Myriad Pro"/>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6844026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72097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B640482-3F01-43D2-83A8-41A3DE85223F}" type="datetimeFigureOut">
              <a:rPr lang="en-US" smtClean="0"/>
              <a:t>09-Aug-23</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599B547-FADA-4F35-BD18-56F00DC0ECFF}" type="slidenum">
              <a:rPr lang="en-US" smtClean="0"/>
              <a:t>‹#›</a:t>
            </a:fld>
            <a:endParaRPr lang="en-US" dirty="0"/>
          </a:p>
        </p:txBody>
      </p:sp>
    </p:spTree>
    <p:extLst>
      <p:ext uri="{BB962C8B-B14F-4D97-AF65-F5344CB8AC3E}">
        <p14:creationId xmlns:p14="http://schemas.microsoft.com/office/powerpoint/2010/main" val="40022890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ulletpoint1">
    <p:spTree>
      <p:nvGrpSpPr>
        <p:cNvPr id="1" name=""/>
        <p:cNvGrpSpPr/>
        <p:nvPr/>
      </p:nvGrpSpPr>
      <p:grpSpPr>
        <a:xfrm>
          <a:off x="0" y="0"/>
          <a:ext cx="0" cy="0"/>
          <a:chOff x="0" y="0"/>
          <a:chExt cx="0" cy="0"/>
        </a:xfrm>
      </p:grpSpPr>
      <p:sp>
        <p:nvSpPr>
          <p:cNvPr id="4" name="Line 2"/>
          <p:cNvSpPr>
            <a:spLocks noChangeShapeType="1"/>
          </p:cNvSpPr>
          <p:nvPr userDrawn="1"/>
        </p:nvSpPr>
        <p:spPr bwMode="auto">
          <a:xfrm>
            <a:off x="228600" y="1524000"/>
            <a:ext cx="7239000" cy="0"/>
          </a:xfrm>
          <a:prstGeom prst="line">
            <a:avLst/>
          </a:prstGeom>
          <a:noFill/>
          <a:ln w="12700">
            <a:solidFill>
              <a:schemeClr val="bg1"/>
            </a:solidFill>
            <a:round/>
            <a:headEnd/>
            <a:tailEnd/>
          </a:ln>
        </p:spPr>
        <p:txBody>
          <a:bodyPr/>
          <a:lstStyle/>
          <a:p>
            <a:pPr>
              <a:defRPr/>
            </a:pPr>
            <a:endParaRPr lang="en-US">
              <a:latin typeface="Times New Roman" pitchFamily="18" charset="0"/>
              <a:ea typeface="ＭＳ Ｐゴシック" charset="-128"/>
              <a:cs typeface="+mn-cs"/>
            </a:endParaRPr>
          </a:p>
        </p:txBody>
      </p:sp>
      <p:sp>
        <p:nvSpPr>
          <p:cNvPr id="5" name="Line 9"/>
          <p:cNvSpPr>
            <a:spLocks noChangeShapeType="1"/>
          </p:cNvSpPr>
          <p:nvPr userDrawn="1"/>
        </p:nvSpPr>
        <p:spPr bwMode="auto">
          <a:xfrm flipH="1">
            <a:off x="609600" y="1447800"/>
            <a:ext cx="6249988" cy="0"/>
          </a:xfrm>
          <a:prstGeom prst="line">
            <a:avLst/>
          </a:prstGeom>
          <a:noFill/>
          <a:ln w="25400">
            <a:solidFill>
              <a:srgbClr val="0070C0"/>
            </a:solidFill>
            <a:round/>
            <a:headEnd/>
            <a:tailEnd/>
          </a:ln>
        </p:spPr>
        <p:txBody>
          <a:bodyPr wrap="none" anchor="ctr"/>
          <a:lstStyle/>
          <a:p>
            <a:pPr>
              <a:defRPr/>
            </a:pPr>
            <a:endParaRPr lang="en-US">
              <a:latin typeface="Times New Roman" pitchFamily="18" charset="0"/>
              <a:ea typeface="ＭＳ Ｐゴシック" charset="-128"/>
              <a:cs typeface="+mn-cs"/>
            </a:endParaRPr>
          </a:p>
        </p:txBody>
      </p:sp>
      <p:sp>
        <p:nvSpPr>
          <p:cNvPr id="7" name="Text Placeholder 33"/>
          <p:cNvSpPr>
            <a:spLocks noGrp="1"/>
          </p:cNvSpPr>
          <p:nvPr>
            <p:ph type="body" sz="quarter" idx="17"/>
          </p:nvPr>
        </p:nvSpPr>
        <p:spPr>
          <a:xfrm>
            <a:off x="533400" y="914400"/>
            <a:ext cx="6553200" cy="520456"/>
          </a:xfrm>
          <a:prstGeom prst="rect">
            <a:avLst/>
          </a:prstGeom>
        </p:spPr>
        <p:txBody>
          <a:bodyPr vert="horz"/>
          <a:lstStyle>
            <a:lvl1pPr marL="0" indent="0">
              <a:buNone/>
              <a:defRPr sz="2800" b="1" i="0">
                <a:solidFill>
                  <a:srgbClr val="0070C0"/>
                </a:solidFill>
                <a:latin typeface="Myriad Pro"/>
              </a:defRPr>
            </a:lvl1pPr>
            <a:lvl2pPr>
              <a:defRPr sz="4000">
                <a:solidFill>
                  <a:srgbClr val="0070C0"/>
                </a:solidFill>
                <a:latin typeface="Myriad Pro"/>
              </a:defRPr>
            </a:lvl2pPr>
            <a:lvl3pPr>
              <a:defRPr sz="4000">
                <a:latin typeface="Myriad Pro"/>
              </a:defRPr>
            </a:lvl3pPr>
            <a:lvl4pPr>
              <a:defRPr sz="4000">
                <a:latin typeface="Myriad Pro"/>
              </a:defRPr>
            </a:lvl4pPr>
            <a:lvl5pPr>
              <a:defRPr sz="4000">
                <a:latin typeface="Myriad Pro"/>
              </a:defRPr>
            </a:lvl5pPr>
          </a:lstStyle>
          <a:p>
            <a:pPr lvl="0"/>
            <a:r>
              <a:rPr lang="en-US" dirty="0"/>
              <a:t>Click to edit Master text styles</a:t>
            </a:r>
          </a:p>
          <a:p>
            <a:pPr lvl="1"/>
            <a:r>
              <a:rPr lang="en-US" dirty="0"/>
              <a:t>Second level</a:t>
            </a:r>
          </a:p>
        </p:txBody>
      </p:sp>
      <p:sp>
        <p:nvSpPr>
          <p:cNvPr id="9" name="Text Placeholder 33"/>
          <p:cNvSpPr>
            <a:spLocks noGrp="1"/>
          </p:cNvSpPr>
          <p:nvPr>
            <p:ph type="body" sz="quarter" idx="18"/>
          </p:nvPr>
        </p:nvSpPr>
        <p:spPr>
          <a:xfrm>
            <a:off x="533400" y="2133600"/>
            <a:ext cx="6553200" cy="4191000"/>
          </a:xfrm>
          <a:prstGeom prst="rect">
            <a:avLst/>
          </a:prstGeom>
        </p:spPr>
        <p:txBody>
          <a:bodyPr vert="horz"/>
          <a:lstStyle>
            <a:lvl1pPr marL="342900" indent="-342900">
              <a:buFont typeface="Arial"/>
              <a:buChar char="•"/>
              <a:defRPr sz="2200" b="0" i="0">
                <a:solidFill>
                  <a:srgbClr val="0070C0"/>
                </a:solidFill>
                <a:latin typeface="Myriad Pro"/>
              </a:defRPr>
            </a:lvl1pPr>
            <a:lvl2pPr>
              <a:defRPr sz="4000">
                <a:solidFill>
                  <a:srgbClr val="0070C0"/>
                </a:solidFill>
                <a:latin typeface="Myriad Pro"/>
              </a:defRPr>
            </a:lvl2pPr>
            <a:lvl3pPr>
              <a:defRPr sz="4000">
                <a:latin typeface="Myriad Pro"/>
              </a:defRPr>
            </a:lvl3pPr>
            <a:lvl4pPr>
              <a:defRPr sz="4000">
                <a:latin typeface="Myriad Pro"/>
              </a:defRPr>
            </a:lvl4pPr>
            <a:lvl5pPr>
              <a:defRPr sz="4000">
                <a:latin typeface="Myriad Pro"/>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9593008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3" name="Line 2"/>
          <p:cNvSpPr>
            <a:spLocks noChangeShapeType="1"/>
          </p:cNvSpPr>
          <p:nvPr userDrawn="1"/>
        </p:nvSpPr>
        <p:spPr bwMode="auto">
          <a:xfrm>
            <a:off x="304800" y="1524000"/>
            <a:ext cx="7162800" cy="0"/>
          </a:xfrm>
          <a:prstGeom prst="line">
            <a:avLst/>
          </a:prstGeom>
          <a:noFill/>
          <a:ln w="12700">
            <a:solidFill>
              <a:schemeClr val="bg1"/>
            </a:solidFill>
            <a:round/>
            <a:headEnd/>
            <a:tailEnd/>
          </a:ln>
        </p:spPr>
        <p:txBody>
          <a:bodyPr/>
          <a:lstStyle/>
          <a:p>
            <a:pPr>
              <a:defRPr/>
            </a:pPr>
            <a:endParaRPr lang="en-US">
              <a:latin typeface="Times New Roman" pitchFamily="18" charset="0"/>
              <a:ea typeface="ＭＳ Ｐゴシック" charset="-128"/>
              <a:cs typeface="+mn-cs"/>
            </a:endParaRPr>
          </a:p>
        </p:txBody>
      </p:sp>
      <p:sp>
        <p:nvSpPr>
          <p:cNvPr id="6" name="Text Placeholder 33"/>
          <p:cNvSpPr>
            <a:spLocks noGrp="1"/>
          </p:cNvSpPr>
          <p:nvPr>
            <p:ph type="body" sz="quarter" idx="17"/>
          </p:nvPr>
        </p:nvSpPr>
        <p:spPr>
          <a:xfrm>
            <a:off x="1295400" y="3048000"/>
            <a:ext cx="6553200" cy="520456"/>
          </a:xfrm>
          <a:prstGeom prst="rect">
            <a:avLst/>
          </a:prstGeom>
        </p:spPr>
        <p:txBody>
          <a:bodyPr vert="horz"/>
          <a:lstStyle>
            <a:lvl1pPr marL="0" indent="0" algn="ctr">
              <a:buNone/>
              <a:defRPr sz="2800" b="1" i="0">
                <a:solidFill>
                  <a:srgbClr val="0070C0"/>
                </a:solidFill>
                <a:latin typeface="Myriad Pro"/>
              </a:defRPr>
            </a:lvl1pPr>
            <a:lvl2pPr>
              <a:defRPr sz="4000">
                <a:solidFill>
                  <a:srgbClr val="0070C0"/>
                </a:solidFill>
                <a:latin typeface="Myriad Pro"/>
              </a:defRPr>
            </a:lvl2pPr>
            <a:lvl3pPr>
              <a:defRPr sz="4000">
                <a:latin typeface="Myriad Pro"/>
              </a:defRPr>
            </a:lvl3pPr>
            <a:lvl4pPr>
              <a:defRPr sz="4000">
                <a:latin typeface="Myriad Pro"/>
              </a:defRPr>
            </a:lvl4pPr>
            <a:lvl5pPr>
              <a:defRPr sz="4000">
                <a:latin typeface="Myriad Pro"/>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9940851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picture A">
    <p:spTree>
      <p:nvGrpSpPr>
        <p:cNvPr id="1" name=""/>
        <p:cNvGrpSpPr/>
        <p:nvPr/>
      </p:nvGrpSpPr>
      <p:grpSpPr>
        <a:xfrm>
          <a:off x="0" y="0"/>
          <a:ext cx="0" cy="0"/>
          <a:chOff x="0" y="0"/>
          <a:chExt cx="0" cy="0"/>
        </a:xfrm>
      </p:grpSpPr>
      <p:sp>
        <p:nvSpPr>
          <p:cNvPr id="6" name="Picture Placeholder 9"/>
          <p:cNvSpPr>
            <a:spLocks noGrp="1"/>
          </p:cNvSpPr>
          <p:nvPr>
            <p:ph type="pic" sz="quarter" idx="13"/>
          </p:nvPr>
        </p:nvSpPr>
        <p:spPr>
          <a:xfrm>
            <a:off x="0" y="3566160"/>
            <a:ext cx="5303520" cy="3291840"/>
          </a:xfrm>
          <a:prstGeom prst="rect">
            <a:avLst/>
          </a:prstGeom>
          <a:solidFill>
            <a:schemeClr val="bg1">
              <a:lumMod val="95000"/>
            </a:schemeClr>
          </a:solidFill>
          <a:ln>
            <a:noFill/>
          </a:ln>
        </p:spPr>
        <p:style>
          <a:lnRef idx="2">
            <a:schemeClr val="accent3"/>
          </a:lnRef>
          <a:fillRef idx="1">
            <a:schemeClr val="lt1"/>
          </a:fillRef>
          <a:effectRef idx="0">
            <a:schemeClr val="accent3"/>
          </a:effectRef>
          <a:fontRef idx="none"/>
        </p:style>
        <p:txBody>
          <a:bodyPr vert="horz"/>
          <a:lstStyle>
            <a:lvl1pPr marL="0" indent="0">
              <a:buNone/>
              <a:defRPr sz="1200">
                <a:ln>
                  <a:noFill/>
                </a:ln>
                <a:noFill/>
                <a:effectLst/>
                <a:latin typeface="Myriad Pro"/>
              </a:defRPr>
            </a:lvl1pPr>
          </a:lstStyle>
          <a:p>
            <a:pPr lvl="0"/>
            <a:endParaRPr lang="en-US" noProof="0" dirty="0"/>
          </a:p>
        </p:txBody>
      </p:sp>
      <p:sp>
        <p:nvSpPr>
          <p:cNvPr id="7" name="Picture Placeholder 9"/>
          <p:cNvSpPr>
            <a:spLocks noGrp="1"/>
          </p:cNvSpPr>
          <p:nvPr>
            <p:ph type="pic" sz="quarter" idx="14"/>
          </p:nvPr>
        </p:nvSpPr>
        <p:spPr>
          <a:xfrm>
            <a:off x="5394960" y="3566160"/>
            <a:ext cx="3749040" cy="3291840"/>
          </a:xfrm>
          <a:prstGeom prst="rect">
            <a:avLst/>
          </a:prstGeom>
          <a:solidFill>
            <a:schemeClr val="bg1">
              <a:lumMod val="95000"/>
            </a:schemeClr>
          </a:solidFill>
          <a:ln>
            <a:noFill/>
          </a:ln>
        </p:spPr>
        <p:style>
          <a:lnRef idx="2">
            <a:schemeClr val="accent3"/>
          </a:lnRef>
          <a:fillRef idx="1">
            <a:schemeClr val="lt1"/>
          </a:fillRef>
          <a:effectRef idx="0">
            <a:schemeClr val="accent3"/>
          </a:effectRef>
          <a:fontRef idx="none"/>
        </p:style>
        <p:txBody>
          <a:bodyPr vert="horz"/>
          <a:lstStyle>
            <a:lvl1pPr marL="0" indent="0">
              <a:buNone/>
              <a:defRPr sz="1200">
                <a:ln>
                  <a:noFill/>
                </a:ln>
                <a:noFill/>
                <a:effectLst/>
                <a:latin typeface="Myriad Pro"/>
              </a:defRPr>
            </a:lvl1pPr>
          </a:lstStyle>
          <a:p>
            <a:pPr lvl="0"/>
            <a:endParaRPr lang="en-US" noProof="0" dirty="0"/>
          </a:p>
        </p:txBody>
      </p:sp>
      <p:sp>
        <p:nvSpPr>
          <p:cNvPr id="8" name="Text Placeholder 14"/>
          <p:cNvSpPr>
            <a:spLocks noGrp="1"/>
          </p:cNvSpPr>
          <p:nvPr>
            <p:ph type="body" sz="quarter" idx="16"/>
          </p:nvPr>
        </p:nvSpPr>
        <p:spPr>
          <a:xfrm>
            <a:off x="533400" y="685800"/>
            <a:ext cx="4724400" cy="381000"/>
          </a:xfrm>
          <a:prstGeom prst="rect">
            <a:avLst/>
          </a:prstGeom>
        </p:spPr>
        <p:txBody>
          <a:bodyPr vert="horz"/>
          <a:lstStyle>
            <a:lvl1pPr marL="0" indent="0">
              <a:buNone/>
              <a:defRPr sz="1800">
                <a:solidFill>
                  <a:srgbClr val="0070C0"/>
                </a:solidFill>
                <a:latin typeface="Myriad Pro"/>
              </a:defRPr>
            </a:lvl1pPr>
          </a:lstStyle>
          <a:p>
            <a:pPr lvl="0"/>
            <a:r>
              <a:rPr lang="en-US"/>
              <a:t>Click to edit Master text styles</a:t>
            </a:r>
          </a:p>
        </p:txBody>
      </p:sp>
      <p:sp>
        <p:nvSpPr>
          <p:cNvPr id="9" name="Text Placeholder 33"/>
          <p:cNvSpPr>
            <a:spLocks noGrp="1"/>
          </p:cNvSpPr>
          <p:nvPr>
            <p:ph type="body" sz="quarter" idx="18"/>
          </p:nvPr>
        </p:nvSpPr>
        <p:spPr>
          <a:xfrm>
            <a:off x="533400" y="1381869"/>
            <a:ext cx="6553200" cy="2123332"/>
          </a:xfrm>
          <a:prstGeom prst="rect">
            <a:avLst/>
          </a:prstGeom>
        </p:spPr>
        <p:txBody>
          <a:bodyPr vert="horz"/>
          <a:lstStyle>
            <a:lvl1pPr marL="342900" indent="-342900">
              <a:buFont typeface="Arial"/>
              <a:buChar char="•"/>
              <a:defRPr sz="1800" b="0" i="0">
                <a:solidFill>
                  <a:srgbClr val="0070C0"/>
                </a:solidFill>
                <a:latin typeface="Myriad Pro"/>
              </a:defRPr>
            </a:lvl1pPr>
            <a:lvl2pPr>
              <a:defRPr sz="4000">
                <a:solidFill>
                  <a:srgbClr val="0070C0"/>
                </a:solidFill>
                <a:latin typeface="Myriad Pro"/>
              </a:defRPr>
            </a:lvl2pPr>
            <a:lvl3pPr>
              <a:defRPr sz="4000">
                <a:latin typeface="Myriad Pro"/>
              </a:defRPr>
            </a:lvl3pPr>
            <a:lvl4pPr>
              <a:defRPr sz="4000">
                <a:latin typeface="Myriad Pro"/>
              </a:defRPr>
            </a:lvl4pPr>
            <a:lvl5pPr>
              <a:defRPr sz="4000">
                <a:latin typeface="Myriad Pro"/>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6875273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picture B">
    <p:spTree>
      <p:nvGrpSpPr>
        <p:cNvPr id="1" name=""/>
        <p:cNvGrpSpPr/>
        <p:nvPr/>
      </p:nvGrpSpPr>
      <p:grpSpPr>
        <a:xfrm>
          <a:off x="0" y="0"/>
          <a:ext cx="0" cy="0"/>
          <a:chOff x="0" y="0"/>
          <a:chExt cx="0" cy="0"/>
        </a:xfrm>
      </p:grpSpPr>
      <p:sp>
        <p:nvSpPr>
          <p:cNvPr id="6" name="Picture Placeholder 9"/>
          <p:cNvSpPr>
            <a:spLocks noGrp="1"/>
          </p:cNvSpPr>
          <p:nvPr>
            <p:ph type="pic" sz="quarter" idx="13"/>
          </p:nvPr>
        </p:nvSpPr>
        <p:spPr>
          <a:xfrm>
            <a:off x="0" y="4389120"/>
            <a:ext cx="4572000" cy="2468880"/>
          </a:xfrm>
          <a:prstGeom prst="rect">
            <a:avLst/>
          </a:prstGeom>
          <a:solidFill>
            <a:schemeClr val="bg1">
              <a:lumMod val="95000"/>
            </a:schemeClr>
          </a:solidFill>
          <a:ln>
            <a:noFill/>
          </a:ln>
        </p:spPr>
        <p:style>
          <a:lnRef idx="2">
            <a:schemeClr val="accent3"/>
          </a:lnRef>
          <a:fillRef idx="1">
            <a:schemeClr val="lt1"/>
          </a:fillRef>
          <a:effectRef idx="0">
            <a:schemeClr val="accent3"/>
          </a:effectRef>
          <a:fontRef idx="none"/>
        </p:style>
        <p:txBody>
          <a:bodyPr vert="horz"/>
          <a:lstStyle>
            <a:lvl1pPr marL="0" indent="0">
              <a:buNone/>
              <a:defRPr sz="1200">
                <a:ln>
                  <a:noFill/>
                </a:ln>
                <a:noFill/>
                <a:effectLst/>
                <a:latin typeface="Myriad Pro"/>
              </a:defRPr>
            </a:lvl1pPr>
          </a:lstStyle>
          <a:p>
            <a:pPr lvl="0"/>
            <a:endParaRPr lang="en-US" noProof="0" dirty="0"/>
          </a:p>
        </p:txBody>
      </p:sp>
      <p:sp>
        <p:nvSpPr>
          <p:cNvPr id="5" name="Picture Placeholder 9"/>
          <p:cNvSpPr>
            <a:spLocks noGrp="1"/>
          </p:cNvSpPr>
          <p:nvPr>
            <p:ph type="pic" sz="quarter" idx="14"/>
          </p:nvPr>
        </p:nvSpPr>
        <p:spPr>
          <a:xfrm>
            <a:off x="4663440" y="4389120"/>
            <a:ext cx="4480560" cy="2468880"/>
          </a:xfrm>
          <a:prstGeom prst="rect">
            <a:avLst/>
          </a:prstGeom>
          <a:solidFill>
            <a:schemeClr val="bg1">
              <a:lumMod val="95000"/>
            </a:schemeClr>
          </a:solidFill>
          <a:ln>
            <a:noFill/>
          </a:ln>
        </p:spPr>
        <p:style>
          <a:lnRef idx="2">
            <a:schemeClr val="accent3"/>
          </a:lnRef>
          <a:fillRef idx="1">
            <a:schemeClr val="lt1"/>
          </a:fillRef>
          <a:effectRef idx="0">
            <a:schemeClr val="accent3"/>
          </a:effectRef>
          <a:fontRef idx="none"/>
        </p:style>
        <p:txBody>
          <a:bodyPr vert="horz"/>
          <a:lstStyle>
            <a:lvl1pPr marL="0" indent="0">
              <a:buNone/>
              <a:defRPr sz="1200">
                <a:ln>
                  <a:noFill/>
                </a:ln>
                <a:noFill/>
                <a:effectLst/>
                <a:latin typeface="Myriad Pro"/>
              </a:defRPr>
            </a:lvl1pPr>
          </a:lstStyle>
          <a:p>
            <a:pPr lvl="0"/>
            <a:endParaRPr lang="en-US" noProof="0" dirty="0"/>
          </a:p>
        </p:txBody>
      </p:sp>
      <p:sp>
        <p:nvSpPr>
          <p:cNvPr id="13" name="Text Placeholder 14"/>
          <p:cNvSpPr>
            <a:spLocks noGrp="1"/>
          </p:cNvSpPr>
          <p:nvPr>
            <p:ph type="body" sz="quarter" idx="16"/>
          </p:nvPr>
        </p:nvSpPr>
        <p:spPr>
          <a:xfrm>
            <a:off x="533400" y="685800"/>
            <a:ext cx="4724400" cy="381000"/>
          </a:xfrm>
          <a:prstGeom prst="rect">
            <a:avLst/>
          </a:prstGeom>
        </p:spPr>
        <p:txBody>
          <a:bodyPr vert="horz"/>
          <a:lstStyle>
            <a:lvl1pPr marL="0" indent="0">
              <a:buNone/>
              <a:defRPr sz="1800">
                <a:solidFill>
                  <a:srgbClr val="0070C0"/>
                </a:solidFill>
                <a:latin typeface="Myriad Pro"/>
              </a:defRPr>
            </a:lvl1pPr>
          </a:lstStyle>
          <a:p>
            <a:pPr lvl="0"/>
            <a:r>
              <a:rPr lang="en-US"/>
              <a:t>Click to edit Master text styles</a:t>
            </a:r>
          </a:p>
        </p:txBody>
      </p:sp>
      <p:sp>
        <p:nvSpPr>
          <p:cNvPr id="14" name="Text Placeholder 33"/>
          <p:cNvSpPr>
            <a:spLocks noGrp="1"/>
          </p:cNvSpPr>
          <p:nvPr>
            <p:ph type="body" sz="quarter" idx="18"/>
          </p:nvPr>
        </p:nvSpPr>
        <p:spPr>
          <a:xfrm>
            <a:off x="533400" y="1381869"/>
            <a:ext cx="6553200" cy="2123332"/>
          </a:xfrm>
          <a:prstGeom prst="rect">
            <a:avLst/>
          </a:prstGeom>
        </p:spPr>
        <p:txBody>
          <a:bodyPr vert="horz"/>
          <a:lstStyle>
            <a:lvl1pPr marL="342900" indent="-342900">
              <a:buFont typeface="Arial"/>
              <a:buChar char="•"/>
              <a:defRPr sz="1800" b="0" i="0">
                <a:solidFill>
                  <a:srgbClr val="0070C0"/>
                </a:solidFill>
                <a:latin typeface="Myriad Pro"/>
              </a:defRPr>
            </a:lvl1pPr>
            <a:lvl2pPr>
              <a:defRPr sz="4000">
                <a:solidFill>
                  <a:srgbClr val="0070C0"/>
                </a:solidFill>
                <a:latin typeface="Myriad Pro"/>
              </a:defRPr>
            </a:lvl2pPr>
            <a:lvl3pPr>
              <a:defRPr sz="4000">
                <a:latin typeface="Myriad Pro"/>
              </a:defRPr>
            </a:lvl3pPr>
            <a:lvl4pPr>
              <a:defRPr sz="4000">
                <a:latin typeface="Myriad Pro"/>
              </a:defRPr>
            </a:lvl4pPr>
            <a:lvl5pPr>
              <a:defRPr sz="4000">
                <a:latin typeface="Myriad Pro"/>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8779263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ull picture">
    <p:spTree>
      <p:nvGrpSpPr>
        <p:cNvPr id="1" name=""/>
        <p:cNvGrpSpPr/>
        <p:nvPr/>
      </p:nvGrpSpPr>
      <p:grpSpPr>
        <a:xfrm>
          <a:off x="0" y="0"/>
          <a:ext cx="0" cy="0"/>
          <a:chOff x="0" y="0"/>
          <a:chExt cx="0" cy="0"/>
        </a:xfrm>
      </p:grpSpPr>
      <p:sp>
        <p:nvSpPr>
          <p:cNvPr id="3" name="Picture Placeholder 9"/>
          <p:cNvSpPr>
            <a:spLocks noGrp="1"/>
          </p:cNvSpPr>
          <p:nvPr>
            <p:ph type="pic" sz="quarter" idx="13"/>
          </p:nvPr>
        </p:nvSpPr>
        <p:spPr>
          <a:xfrm>
            <a:off x="0" y="0"/>
            <a:ext cx="9144000" cy="6858000"/>
          </a:xfrm>
          <a:prstGeom prst="rect">
            <a:avLst/>
          </a:prstGeom>
          <a:solidFill>
            <a:schemeClr val="bg1">
              <a:lumMod val="95000"/>
            </a:schemeClr>
          </a:solidFill>
          <a:ln>
            <a:noFill/>
          </a:ln>
        </p:spPr>
        <p:style>
          <a:lnRef idx="2">
            <a:schemeClr val="accent3"/>
          </a:lnRef>
          <a:fillRef idx="1">
            <a:schemeClr val="lt1"/>
          </a:fillRef>
          <a:effectRef idx="0">
            <a:schemeClr val="accent3"/>
          </a:effectRef>
          <a:fontRef idx="none"/>
        </p:style>
        <p:txBody>
          <a:bodyPr vert="horz"/>
          <a:lstStyle>
            <a:lvl1pPr marL="0" indent="0">
              <a:buNone/>
              <a:defRPr sz="1200">
                <a:ln>
                  <a:noFill/>
                </a:ln>
                <a:noFill/>
                <a:effectLst/>
                <a:latin typeface="Myriad Pro"/>
              </a:defRPr>
            </a:lvl1pPr>
          </a:lstStyle>
          <a:p>
            <a:pPr lvl="0"/>
            <a:endParaRPr lang="en-US" noProof="0" dirty="0"/>
          </a:p>
        </p:txBody>
      </p:sp>
    </p:spTree>
    <p:extLst>
      <p:ext uri="{BB962C8B-B14F-4D97-AF65-F5344CB8AC3E}">
        <p14:creationId xmlns:p14="http://schemas.microsoft.com/office/powerpoint/2010/main" val="11737406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 picture A">
    <p:spTree>
      <p:nvGrpSpPr>
        <p:cNvPr id="1" name=""/>
        <p:cNvGrpSpPr/>
        <p:nvPr/>
      </p:nvGrpSpPr>
      <p:grpSpPr>
        <a:xfrm>
          <a:off x="0" y="0"/>
          <a:ext cx="0" cy="0"/>
          <a:chOff x="0" y="0"/>
          <a:chExt cx="0" cy="0"/>
        </a:xfrm>
      </p:grpSpPr>
      <p:sp>
        <p:nvSpPr>
          <p:cNvPr id="4" name="Picture Placeholder 9"/>
          <p:cNvSpPr>
            <a:spLocks noGrp="1"/>
          </p:cNvSpPr>
          <p:nvPr>
            <p:ph type="pic" sz="quarter" idx="13"/>
          </p:nvPr>
        </p:nvSpPr>
        <p:spPr>
          <a:xfrm>
            <a:off x="990600" y="533400"/>
            <a:ext cx="7013448" cy="5779008"/>
          </a:xfrm>
          <a:prstGeom prst="rect">
            <a:avLst/>
          </a:prstGeom>
          <a:solidFill>
            <a:schemeClr val="bg1">
              <a:lumMod val="95000"/>
            </a:schemeClr>
          </a:solidFill>
          <a:ln>
            <a:noFill/>
          </a:ln>
        </p:spPr>
        <p:style>
          <a:lnRef idx="2">
            <a:schemeClr val="accent3"/>
          </a:lnRef>
          <a:fillRef idx="1">
            <a:schemeClr val="lt1"/>
          </a:fillRef>
          <a:effectRef idx="0">
            <a:schemeClr val="accent3"/>
          </a:effectRef>
          <a:fontRef idx="none"/>
        </p:style>
        <p:txBody>
          <a:bodyPr vert="horz"/>
          <a:lstStyle>
            <a:lvl1pPr marL="0" indent="0">
              <a:buNone/>
              <a:defRPr sz="1200">
                <a:ln>
                  <a:noFill/>
                </a:ln>
                <a:noFill/>
                <a:effectLst/>
                <a:latin typeface="Myriad Pro"/>
              </a:defRPr>
            </a:lvl1pPr>
          </a:lstStyle>
          <a:p>
            <a:pPr lvl="0"/>
            <a:endParaRPr lang="en-US" noProof="0" dirty="0"/>
          </a:p>
        </p:txBody>
      </p:sp>
    </p:spTree>
    <p:extLst>
      <p:ext uri="{BB962C8B-B14F-4D97-AF65-F5344CB8AC3E}">
        <p14:creationId xmlns:p14="http://schemas.microsoft.com/office/powerpoint/2010/main" val="24844316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 picture B">
    <p:spTree>
      <p:nvGrpSpPr>
        <p:cNvPr id="1" name=""/>
        <p:cNvGrpSpPr/>
        <p:nvPr/>
      </p:nvGrpSpPr>
      <p:grpSpPr>
        <a:xfrm>
          <a:off x="0" y="0"/>
          <a:ext cx="0" cy="0"/>
          <a:chOff x="0" y="0"/>
          <a:chExt cx="0" cy="0"/>
        </a:xfrm>
      </p:grpSpPr>
      <p:sp>
        <p:nvSpPr>
          <p:cNvPr id="5" name="Line 2"/>
          <p:cNvSpPr>
            <a:spLocks noChangeShapeType="1"/>
          </p:cNvSpPr>
          <p:nvPr userDrawn="1"/>
        </p:nvSpPr>
        <p:spPr bwMode="auto">
          <a:xfrm>
            <a:off x="304800" y="1524000"/>
            <a:ext cx="7162800" cy="0"/>
          </a:xfrm>
          <a:prstGeom prst="line">
            <a:avLst/>
          </a:prstGeom>
          <a:noFill/>
          <a:ln w="12700">
            <a:solidFill>
              <a:schemeClr val="bg1"/>
            </a:solidFill>
            <a:round/>
            <a:headEnd/>
            <a:tailEnd/>
          </a:ln>
        </p:spPr>
        <p:txBody>
          <a:bodyPr/>
          <a:lstStyle/>
          <a:p>
            <a:pPr>
              <a:defRPr/>
            </a:pPr>
            <a:endParaRPr lang="en-US">
              <a:solidFill>
                <a:srgbClr val="0070C0"/>
              </a:solidFill>
              <a:latin typeface="Times New Roman" pitchFamily="18" charset="0"/>
              <a:ea typeface="ＭＳ Ｐゴシック" charset="-128"/>
              <a:cs typeface="+mn-cs"/>
            </a:endParaRPr>
          </a:p>
        </p:txBody>
      </p:sp>
      <p:sp>
        <p:nvSpPr>
          <p:cNvPr id="6" name="Picture Placeholder 9"/>
          <p:cNvSpPr>
            <a:spLocks noGrp="1"/>
          </p:cNvSpPr>
          <p:nvPr>
            <p:ph type="pic" sz="quarter" idx="13"/>
          </p:nvPr>
        </p:nvSpPr>
        <p:spPr>
          <a:xfrm>
            <a:off x="0" y="2971800"/>
            <a:ext cx="9144000" cy="3886200"/>
          </a:xfrm>
          <a:prstGeom prst="rect">
            <a:avLst/>
          </a:prstGeom>
          <a:solidFill>
            <a:schemeClr val="bg1">
              <a:lumMod val="95000"/>
            </a:schemeClr>
          </a:solidFill>
          <a:ln>
            <a:noFill/>
          </a:ln>
        </p:spPr>
        <p:style>
          <a:lnRef idx="2">
            <a:schemeClr val="accent3"/>
          </a:lnRef>
          <a:fillRef idx="1">
            <a:schemeClr val="lt1"/>
          </a:fillRef>
          <a:effectRef idx="0">
            <a:schemeClr val="accent3"/>
          </a:effectRef>
          <a:fontRef idx="none"/>
        </p:style>
        <p:txBody>
          <a:bodyPr vert="horz"/>
          <a:lstStyle>
            <a:lvl1pPr marL="0" indent="0">
              <a:buNone/>
              <a:defRPr sz="1200">
                <a:ln>
                  <a:noFill/>
                </a:ln>
                <a:noFill/>
                <a:effectLst/>
                <a:latin typeface="Myriad Pro"/>
              </a:defRPr>
            </a:lvl1pPr>
          </a:lstStyle>
          <a:p>
            <a:pPr lvl="0"/>
            <a:endParaRPr lang="en-US" noProof="0" dirty="0"/>
          </a:p>
        </p:txBody>
      </p:sp>
      <p:sp>
        <p:nvSpPr>
          <p:cNvPr id="11" name="Text Placeholder 14"/>
          <p:cNvSpPr>
            <a:spLocks noGrp="1"/>
          </p:cNvSpPr>
          <p:nvPr>
            <p:ph type="body" sz="quarter" idx="16"/>
          </p:nvPr>
        </p:nvSpPr>
        <p:spPr>
          <a:xfrm>
            <a:off x="533400" y="685800"/>
            <a:ext cx="4724400" cy="381000"/>
          </a:xfrm>
          <a:prstGeom prst="rect">
            <a:avLst/>
          </a:prstGeom>
        </p:spPr>
        <p:txBody>
          <a:bodyPr vert="horz"/>
          <a:lstStyle>
            <a:lvl1pPr marL="0" indent="0">
              <a:buNone/>
              <a:defRPr sz="1800" b="1" i="0">
                <a:solidFill>
                  <a:srgbClr val="0070C0"/>
                </a:solidFill>
                <a:latin typeface="Myriad Pro"/>
              </a:defRPr>
            </a:lvl1pPr>
          </a:lstStyle>
          <a:p>
            <a:pPr lvl="0"/>
            <a:r>
              <a:rPr lang="en-US"/>
              <a:t>Click to edit Master text styles</a:t>
            </a:r>
          </a:p>
        </p:txBody>
      </p:sp>
      <p:sp>
        <p:nvSpPr>
          <p:cNvPr id="12" name="Text Placeholder 33"/>
          <p:cNvSpPr>
            <a:spLocks noGrp="1"/>
          </p:cNvSpPr>
          <p:nvPr>
            <p:ph type="body" sz="quarter" idx="18"/>
          </p:nvPr>
        </p:nvSpPr>
        <p:spPr>
          <a:xfrm>
            <a:off x="533400" y="1381869"/>
            <a:ext cx="6553200" cy="2123332"/>
          </a:xfrm>
          <a:prstGeom prst="rect">
            <a:avLst/>
          </a:prstGeom>
        </p:spPr>
        <p:txBody>
          <a:bodyPr vert="horz"/>
          <a:lstStyle>
            <a:lvl1pPr marL="0" indent="0">
              <a:buFontTx/>
              <a:buNone/>
              <a:defRPr sz="1800" b="0" i="0" baseline="0">
                <a:solidFill>
                  <a:srgbClr val="0070C0"/>
                </a:solidFill>
                <a:latin typeface="Myriad Pro"/>
              </a:defRPr>
            </a:lvl1pPr>
            <a:lvl2pPr>
              <a:defRPr sz="4000">
                <a:solidFill>
                  <a:srgbClr val="0070C0"/>
                </a:solidFill>
                <a:latin typeface="Myriad Pro"/>
              </a:defRPr>
            </a:lvl2pPr>
            <a:lvl3pPr>
              <a:defRPr sz="4000">
                <a:latin typeface="Myriad Pro"/>
              </a:defRPr>
            </a:lvl3pPr>
            <a:lvl4pPr>
              <a:defRPr sz="4000">
                <a:latin typeface="Myriad Pro"/>
              </a:defRPr>
            </a:lvl4pPr>
            <a:lvl5pPr>
              <a:defRPr sz="4000">
                <a:latin typeface="Myriad Pro"/>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1926106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pictures C">
    <p:spTree>
      <p:nvGrpSpPr>
        <p:cNvPr id="1" name=""/>
        <p:cNvGrpSpPr/>
        <p:nvPr/>
      </p:nvGrpSpPr>
      <p:grpSpPr>
        <a:xfrm>
          <a:off x="0" y="0"/>
          <a:ext cx="0" cy="0"/>
          <a:chOff x="0" y="0"/>
          <a:chExt cx="0" cy="0"/>
        </a:xfrm>
      </p:grpSpPr>
      <p:sp>
        <p:nvSpPr>
          <p:cNvPr id="6" name="Line 2"/>
          <p:cNvSpPr>
            <a:spLocks noChangeShapeType="1"/>
          </p:cNvSpPr>
          <p:nvPr userDrawn="1"/>
        </p:nvSpPr>
        <p:spPr bwMode="auto">
          <a:xfrm>
            <a:off x="304800" y="1524000"/>
            <a:ext cx="7162800" cy="0"/>
          </a:xfrm>
          <a:prstGeom prst="line">
            <a:avLst/>
          </a:prstGeom>
          <a:noFill/>
          <a:ln w="12700">
            <a:solidFill>
              <a:schemeClr val="bg1"/>
            </a:solidFill>
            <a:round/>
            <a:headEnd/>
            <a:tailEnd/>
          </a:ln>
        </p:spPr>
        <p:txBody>
          <a:bodyPr/>
          <a:lstStyle/>
          <a:p>
            <a:pPr>
              <a:defRPr/>
            </a:pPr>
            <a:endParaRPr lang="en-US">
              <a:solidFill>
                <a:srgbClr val="0070C0"/>
              </a:solidFill>
              <a:latin typeface="Times New Roman" pitchFamily="18" charset="0"/>
              <a:ea typeface="ＭＳ Ｐゴシック" charset="-128"/>
              <a:cs typeface="+mn-cs"/>
            </a:endParaRPr>
          </a:p>
        </p:txBody>
      </p:sp>
      <p:sp>
        <p:nvSpPr>
          <p:cNvPr id="13" name="Picture Placeholder 9"/>
          <p:cNvSpPr>
            <a:spLocks noGrp="1"/>
          </p:cNvSpPr>
          <p:nvPr>
            <p:ph type="pic" sz="quarter" idx="13"/>
          </p:nvPr>
        </p:nvSpPr>
        <p:spPr>
          <a:xfrm>
            <a:off x="0" y="3200400"/>
            <a:ext cx="4709160" cy="3657600"/>
          </a:xfrm>
          <a:prstGeom prst="rect">
            <a:avLst/>
          </a:prstGeom>
          <a:solidFill>
            <a:schemeClr val="bg1">
              <a:lumMod val="95000"/>
            </a:schemeClr>
          </a:solidFill>
          <a:ln>
            <a:noFill/>
          </a:ln>
        </p:spPr>
        <p:style>
          <a:lnRef idx="2">
            <a:schemeClr val="accent3"/>
          </a:lnRef>
          <a:fillRef idx="1">
            <a:schemeClr val="lt1"/>
          </a:fillRef>
          <a:effectRef idx="0">
            <a:schemeClr val="accent3"/>
          </a:effectRef>
          <a:fontRef idx="none"/>
        </p:style>
        <p:txBody>
          <a:bodyPr vert="horz"/>
          <a:lstStyle>
            <a:lvl1pPr marL="0" indent="0">
              <a:buNone/>
              <a:defRPr sz="1200">
                <a:ln>
                  <a:noFill/>
                </a:ln>
                <a:noFill/>
                <a:effectLst/>
                <a:latin typeface="Myriad Pro"/>
              </a:defRPr>
            </a:lvl1pPr>
          </a:lstStyle>
          <a:p>
            <a:pPr lvl="0"/>
            <a:endParaRPr lang="en-US" noProof="0" dirty="0"/>
          </a:p>
        </p:txBody>
      </p:sp>
      <p:sp>
        <p:nvSpPr>
          <p:cNvPr id="14" name="Picture Placeholder 9"/>
          <p:cNvSpPr>
            <a:spLocks noGrp="1"/>
          </p:cNvSpPr>
          <p:nvPr>
            <p:ph type="pic" sz="quarter" idx="14"/>
          </p:nvPr>
        </p:nvSpPr>
        <p:spPr>
          <a:xfrm>
            <a:off x="4800600" y="3200400"/>
            <a:ext cx="4343400" cy="3657600"/>
          </a:xfrm>
          <a:prstGeom prst="rect">
            <a:avLst/>
          </a:prstGeom>
          <a:solidFill>
            <a:schemeClr val="bg1">
              <a:lumMod val="95000"/>
            </a:schemeClr>
          </a:solidFill>
          <a:ln>
            <a:noFill/>
          </a:ln>
        </p:spPr>
        <p:style>
          <a:lnRef idx="2">
            <a:schemeClr val="accent3"/>
          </a:lnRef>
          <a:fillRef idx="1">
            <a:schemeClr val="lt1"/>
          </a:fillRef>
          <a:effectRef idx="0">
            <a:schemeClr val="accent3"/>
          </a:effectRef>
          <a:fontRef idx="none"/>
        </p:style>
        <p:txBody>
          <a:bodyPr vert="horz"/>
          <a:lstStyle>
            <a:lvl1pPr marL="0" indent="0">
              <a:buNone/>
              <a:defRPr sz="1200">
                <a:ln>
                  <a:noFill/>
                </a:ln>
                <a:noFill/>
                <a:effectLst/>
                <a:latin typeface="Myriad Pro"/>
              </a:defRPr>
            </a:lvl1pPr>
          </a:lstStyle>
          <a:p>
            <a:pPr lvl="0"/>
            <a:endParaRPr lang="en-US" noProof="0" dirty="0"/>
          </a:p>
        </p:txBody>
      </p:sp>
      <p:sp>
        <p:nvSpPr>
          <p:cNvPr id="15" name="Text Placeholder 14"/>
          <p:cNvSpPr>
            <a:spLocks noGrp="1"/>
          </p:cNvSpPr>
          <p:nvPr>
            <p:ph type="body" sz="quarter" idx="16"/>
          </p:nvPr>
        </p:nvSpPr>
        <p:spPr>
          <a:xfrm>
            <a:off x="533400" y="685800"/>
            <a:ext cx="4724400" cy="381000"/>
          </a:xfrm>
          <a:prstGeom prst="rect">
            <a:avLst/>
          </a:prstGeom>
        </p:spPr>
        <p:txBody>
          <a:bodyPr vert="horz"/>
          <a:lstStyle>
            <a:lvl1pPr marL="0" indent="0">
              <a:buNone/>
              <a:defRPr sz="1800" b="1" i="0">
                <a:solidFill>
                  <a:srgbClr val="0070C0"/>
                </a:solidFill>
                <a:latin typeface="Myriad Pro"/>
              </a:defRPr>
            </a:lvl1pPr>
          </a:lstStyle>
          <a:p>
            <a:pPr lvl="0"/>
            <a:r>
              <a:rPr lang="en-US"/>
              <a:t>Click to edit Master text styles</a:t>
            </a:r>
          </a:p>
        </p:txBody>
      </p:sp>
      <p:sp>
        <p:nvSpPr>
          <p:cNvPr id="16" name="Text Placeholder 33"/>
          <p:cNvSpPr>
            <a:spLocks noGrp="1"/>
          </p:cNvSpPr>
          <p:nvPr>
            <p:ph type="body" sz="quarter" idx="18"/>
          </p:nvPr>
        </p:nvSpPr>
        <p:spPr>
          <a:xfrm>
            <a:off x="533400" y="1381869"/>
            <a:ext cx="6553200" cy="1742331"/>
          </a:xfrm>
          <a:prstGeom prst="rect">
            <a:avLst/>
          </a:prstGeom>
        </p:spPr>
        <p:txBody>
          <a:bodyPr vert="horz"/>
          <a:lstStyle>
            <a:lvl1pPr marL="0" indent="0">
              <a:buFontTx/>
              <a:buNone/>
              <a:defRPr sz="1800" b="0" i="0" baseline="0">
                <a:solidFill>
                  <a:srgbClr val="0070C0"/>
                </a:solidFill>
                <a:latin typeface="Myriad Pro"/>
              </a:defRPr>
            </a:lvl1pPr>
            <a:lvl2pPr>
              <a:defRPr sz="4000">
                <a:solidFill>
                  <a:srgbClr val="0070C0"/>
                </a:solidFill>
                <a:latin typeface="Myriad Pro"/>
              </a:defRPr>
            </a:lvl2pPr>
            <a:lvl3pPr>
              <a:defRPr sz="4000">
                <a:latin typeface="Myriad Pro"/>
              </a:defRPr>
            </a:lvl3pPr>
            <a:lvl4pPr>
              <a:defRPr sz="4000">
                <a:latin typeface="Myriad Pro"/>
              </a:defRPr>
            </a:lvl4pPr>
            <a:lvl5pPr>
              <a:defRPr sz="4000">
                <a:latin typeface="Myriad Pro"/>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8268447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Screen shot 2011-06-24 at 3.13.09 PM.png"/>
          <p:cNvPicPr>
            <a:picLocks noChangeAspect="1"/>
          </p:cNvPicPr>
          <p:nvPr userDrawn="1"/>
        </p:nvPicPr>
        <p:blipFill>
          <a:blip r:embed="rId15">
            <a:extLst>
              <a:ext uri="{28A0092B-C50C-407E-A947-70E740481C1C}">
                <a14:useLocalDpi xmlns:a14="http://schemas.microsoft.com/office/drawing/2010/main"/>
              </a:ext>
            </a:extLst>
          </a:blip>
          <a:srcRect/>
          <a:stretch>
            <a:fillRect/>
          </a:stretch>
        </p:blipFill>
        <p:spPr bwMode="auto">
          <a:xfrm>
            <a:off x="8001000" y="228600"/>
            <a:ext cx="874713" cy="161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19" r:id="rId4"/>
    <p:sldLayoutId id="2147483720" r:id="rId5"/>
    <p:sldLayoutId id="2147483721" r:id="rId6"/>
    <p:sldLayoutId id="2147483722" r:id="rId7"/>
    <p:sldLayoutId id="2147483728" r:id="rId8"/>
    <p:sldLayoutId id="2147483729" r:id="rId9"/>
    <p:sldLayoutId id="2147483723" r:id="rId10"/>
    <p:sldLayoutId id="2147483724" r:id="rId11"/>
    <p:sldLayoutId id="2147483730" r:id="rId12"/>
    <p:sldLayoutId id="2147483731" r:id="rId13"/>
  </p:sldLayoutIdLst>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18/10/relationships/comments" Target="../comments/modernComment_100_0.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hyperlink" Target="https://undp.lightning.force.com/lightning/r/Dashboard/01Z6N000000D1xnUAC/view" TargetMode="External"/><Relationship Id="rId3" Type="http://schemas.openxmlformats.org/officeDocument/2006/relationships/hyperlink" Target="https://undp.lightning.force.com/lightning/r/Dashboard/01Z6N000000D2i0UAC/view" TargetMode="External"/><Relationship Id="rId7" Type="http://schemas.openxmlformats.org/officeDocument/2006/relationships/hyperlink" Target="https://undp.lightning.force.com/lightning/r/Dashboard/01Z6N000000D1hGUAS/view" TargetMode="External"/><Relationship Id="rId2" Type="http://schemas.openxmlformats.org/officeDocument/2006/relationships/hyperlink" Target="https://undp.lightning.force.com/lightning/r/Dashboard/01Z6N000000wtxJUAQ/view" TargetMode="External"/><Relationship Id="rId1" Type="http://schemas.openxmlformats.org/officeDocument/2006/relationships/slideLayout" Target="../slideLayouts/slideLayout2.xml"/><Relationship Id="rId6" Type="http://schemas.openxmlformats.org/officeDocument/2006/relationships/hyperlink" Target="https://undp.lightning.force.com/lightning/r/Dashboard/01Z6N000000Xv33UAC/view" TargetMode="External"/><Relationship Id="rId5" Type="http://schemas.openxmlformats.org/officeDocument/2006/relationships/hyperlink" Target="https://undp.lightning.force.com/lightning/r/Dashboard/01Z6N000000D1TYUA0/view" TargetMode="External"/><Relationship Id="rId4" Type="http://schemas.openxmlformats.org/officeDocument/2006/relationships/hyperlink" Target="https://undp.lightning.force.com/lightning/r/Dashboard/01Z6N000000D1YdUAK/view"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undp.lightning.force.com/lightning/r/Dashboard/01Z6N000000D12NUAS/view" TargetMode="External"/><Relationship Id="rId7" Type="http://schemas.openxmlformats.org/officeDocument/2006/relationships/image" Target="../media/image18.png"/><Relationship Id="rId2" Type="http://schemas.openxmlformats.org/officeDocument/2006/relationships/hyperlink" Target="https://undp.lightning.force.com/lightning/r/Dashboard/01Z6N000000D1GjUAK/view" TargetMode="External"/><Relationship Id="rId1" Type="http://schemas.openxmlformats.org/officeDocument/2006/relationships/slideLayout" Target="../slideLayouts/slideLayout2.xml"/><Relationship Id="rId6" Type="http://schemas.openxmlformats.org/officeDocument/2006/relationships/hyperlink" Target="https://undp.lightning.force.com/lightning/r/Dashboard/01Z6N000000D12TUAS/view" TargetMode="External"/><Relationship Id="rId5" Type="http://schemas.openxmlformats.org/officeDocument/2006/relationships/hyperlink" Target="https://undp.lightning.force.com/lightning/r/Dashboard/01Z6N000000D12SUAS/view" TargetMode="External"/><Relationship Id="rId4" Type="http://schemas.openxmlformats.org/officeDocument/2006/relationships/hyperlink" Target="https://undp.lightning.force.com/lightning/r/Dashboard/01Z6N000000D12IUAS/view"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undp.sharepoint.com/sites/Docs-Partnerships/Shared%20Documents/Forms/AllItems.aspx?FolderCTID=0x012000139FC97E2251B945937DA5EC719FE475&amp;id=%2Fsites%2FDocs%2DPartnerships%2FShared%20Documents%2FUser%20Manual%20UNITY%2Epdf&amp;viewid=00925229%2D1879%2D4959%2D96d2%2D2fb77e7b21df&amp;parent=%2Fsites%2FDocs%2DPartnerships%2FShared%20Documents"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microsoft.com/office/2018/10/relationships/comments" Target="../comments/modernComment_12C_C2CB651B.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microsoft.com/office/2018/10/relationships/comments" Target="../comments/modernComment_10E_F408D6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undp.lightning.force.com/" TargetMode="External"/><Relationship Id="rId2" Type="http://schemas.openxmlformats.org/officeDocument/2006/relationships/image" Target="../media/image6.png"/><Relationship Id="rId1" Type="http://schemas.openxmlformats.org/officeDocument/2006/relationships/slideLayout" Target="../slideLayouts/slideLayout9.xml"/><Relationship Id="rId5" Type="http://schemas.openxmlformats.org/officeDocument/2006/relationships/image" Target="../media/image8.sv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3"/>
          </p:nvPr>
        </p:nvPicPr>
        <p:blipFill>
          <a:blip r:embed="rId4" cstate="print">
            <a:extLst>
              <a:ext uri="{28A0092B-C50C-407E-A947-70E740481C1C}">
                <a14:useLocalDpi xmlns:a14="http://schemas.microsoft.com/office/drawing/2010/main"/>
              </a:ext>
            </a:extLst>
          </a:blip>
          <a:srcRect/>
          <a:stretch>
            <a:fillRect/>
          </a:stretch>
        </p:blipFill>
        <p:spPr>
          <a:xfrm>
            <a:off x="0" y="4495800"/>
            <a:ext cx="3017838" cy="2378075"/>
          </a:xfrm>
        </p:spPr>
      </p:pic>
      <p:pic>
        <p:nvPicPr>
          <p:cNvPr id="9" name="Picture Placeholder 8"/>
          <p:cNvPicPr>
            <a:picLocks noGrp="1" noChangeAspect="1"/>
          </p:cNvPicPr>
          <p:nvPr>
            <p:ph type="pic" sz="quarter" idx="14"/>
          </p:nvPr>
        </p:nvPicPr>
        <p:blipFill>
          <a:blip r:embed="rId5" cstate="print">
            <a:extLst>
              <a:ext uri="{28A0092B-C50C-407E-A947-70E740481C1C}">
                <a14:useLocalDpi xmlns:a14="http://schemas.microsoft.com/office/drawing/2010/main"/>
              </a:ext>
            </a:extLst>
          </a:blip>
          <a:srcRect/>
          <a:stretch>
            <a:fillRect/>
          </a:stretch>
        </p:blipFill>
        <p:spPr>
          <a:xfrm>
            <a:off x="3063875" y="4495800"/>
            <a:ext cx="3016250" cy="2378075"/>
          </a:xfrm>
        </p:spPr>
      </p:pic>
      <p:pic>
        <p:nvPicPr>
          <p:cNvPr id="6" name="Picture Placeholder 5"/>
          <p:cNvPicPr>
            <a:picLocks noGrp="1" noChangeAspect="1"/>
          </p:cNvPicPr>
          <p:nvPr>
            <p:ph type="pic" sz="quarter" idx="15"/>
          </p:nvPr>
        </p:nvPicPr>
        <p:blipFill>
          <a:blip r:embed="rId6" cstate="print">
            <a:extLst>
              <a:ext uri="{28A0092B-C50C-407E-A947-70E740481C1C}">
                <a14:useLocalDpi xmlns:a14="http://schemas.microsoft.com/office/drawing/2010/main"/>
              </a:ext>
            </a:extLst>
          </a:blip>
          <a:srcRect/>
          <a:stretch>
            <a:fillRect/>
          </a:stretch>
        </p:blipFill>
        <p:spPr>
          <a:xfrm>
            <a:off x="6126163" y="4495800"/>
            <a:ext cx="3017837" cy="2378075"/>
          </a:xfrm>
        </p:spPr>
      </p:pic>
      <p:sp>
        <p:nvSpPr>
          <p:cNvPr id="7173" name="Text Placeholder 4"/>
          <p:cNvSpPr>
            <a:spLocks noGrp="1"/>
          </p:cNvSpPr>
          <p:nvPr>
            <p:ph type="body" sz="quarter" idx="17"/>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lIns="91440" tIns="45720" rIns="91440" bIns="45720" numCol="1" anchor="t" anchorCtr="0" compatLnSpc="1">
            <a:prstTxWarp prst="textNoShape">
              <a:avLst/>
            </a:prstTxWarp>
          </a:bodyPr>
          <a:lstStyle/>
          <a:p>
            <a:r>
              <a:rPr lang="en-US" dirty="0">
                <a:latin typeface="Calibri" panose="020F0502020204030204" pitchFamily="34" charset="0"/>
                <a:ea typeface="Calibri" panose="020F0502020204030204" pitchFamily="34" charset="0"/>
                <a:cs typeface="Calibri" panose="020F0502020204030204" pitchFamily="34" charset="0"/>
              </a:rPr>
              <a:t>Pipeline Management</a:t>
            </a:r>
          </a:p>
        </p:txBody>
      </p:sp>
      <p:sp>
        <p:nvSpPr>
          <p:cNvPr id="7174" name="Text Placeholder 5"/>
          <p:cNvSpPr>
            <a:spLocks noGrp="1"/>
          </p:cNvSpPr>
          <p:nvPr>
            <p:ph type="body" sz="quarter" idx="19"/>
          </p:nvPr>
        </p:nvSpPr>
        <p:spPr bwMode="auto">
          <a:xfrm>
            <a:off x="533400" y="2795454"/>
            <a:ext cx="8077200" cy="87956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lIns="91440" tIns="45720" rIns="91440" bIns="45720" numCol="1" anchor="t" anchorCtr="0" compatLnSpc="1">
            <a:prstTxWarp prst="textNoShape">
              <a:avLst/>
            </a:prstTxWarp>
          </a:bodyPr>
          <a:lstStyle/>
          <a:p>
            <a:r>
              <a:rPr lang="en-US" dirty="0">
                <a:latin typeface="Calibri" panose="020F0502020204030204" pitchFamily="34" charset="0"/>
                <a:ea typeface="Calibri" panose="020F0502020204030204" pitchFamily="34" charset="0"/>
                <a:cs typeface="Calibri" panose="020F0502020204030204" pitchFamily="34" charset="0"/>
              </a:rPr>
              <a:t>Introducing the Quantum+ UNITY “Partnership Opportunities” module</a:t>
            </a:r>
          </a:p>
        </p:txBody>
      </p:sp>
      <p:sp>
        <p:nvSpPr>
          <p:cNvPr id="7" name="Text Placeholder 6"/>
          <p:cNvSpPr>
            <a:spLocks noGrp="1"/>
          </p:cNvSpPr>
          <p:nvPr>
            <p:ph type="body" sz="quarter" idx="20"/>
          </p:nvPr>
        </p:nvSpPr>
        <p:spPr>
          <a:xfrm>
            <a:off x="533400" y="381000"/>
            <a:ext cx="6019800" cy="457200"/>
          </a:xfrm>
        </p:spPr>
        <p:txBody>
          <a:bodyPr/>
          <a:lstStyle/>
          <a:p>
            <a:pPr>
              <a:defRPr/>
            </a:pPr>
            <a:r>
              <a:rPr lang="en-US" sz="1600" b="1" dirty="0">
                <a:solidFill>
                  <a:srgbClr val="000000"/>
                </a:solidFill>
                <a:latin typeface="Calibri" panose="020F0502020204030204" pitchFamily="34" charset="0"/>
                <a:ea typeface="Calibri" panose="020F0502020204030204" pitchFamily="34" charset="0"/>
                <a:cs typeface="Calibri" panose="020F0502020204030204" pitchFamily="34" charset="0"/>
              </a:rPr>
              <a:t>United Nations Development </a:t>
            </a:r>
            <a:r>
              <a:rPr lang="en-US" sz="1600" b="1" dirty="0" err="1">
                <a:solidFill>
                  <a:srgbClr val="000000"/>
                </a:solidFill>
                <a:latin typeface="Calibri" panose="020F0502020204030204" pitchFamily="34" charset="0"/>
                <a:ea typeface="Calibri" panose="020F0502020204030204" pitchFamily="34" charset="0"/>
                <a:cs typeface="Calibri" panose="020F0502020204030204" pitchFamily="34" charset="0"/>
              </a:rPr>
              <a:t>Programme</a:t>
            </a:r>
            <a:endParaRPr lang="en-US" sz="1600" b="1" dirty="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
        <p:nvSpPr>
          <p:cNvPr id="2" name="Text Placeholder 5">
            <a:extLst>
              <a:ext uri="{FF2B5EF4-FFF2-40B4-BE49-F238E27FC236}">
                <a16:creationId xmlns:a16="http://schemas.microsoft.com/office/drawing/2014/main" id="{9F11B17A-E3E0-AA84-C2D3-64C0E6750534}"/>
              </a:ext>
            </a:extLst>
          </p:cNvPr>
          <p:cNvSpPr txBox="1">
            <a:spLocks/>
          </p:cNvSpPr>
          <p:nvPr/>
        </p:nvSpPr>
        <p:spPr bwMode="auto">
          <a:xfrm>
            <a:off x="541962" y="3570297"/>
            <a:ext cx="2734638" cy="31590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None/>
              <a:defRPr sz="2400" b="0" i="0" baseline="0">
                <a:solidFill>
                  <a:srgbClr val="0070C0"/>
                </a:solidFill>
                <a:latin typeface="Myriad Pro"/>
                <a:ea typeface="ＭＳ Ｐゴシック" charset="-128"/>
                <a:cs typeface="ＭＳ Ｐゴシック" charset="-128"/>
              </a:defRPr>
            </a:lvl1pPr>
            <a:lvl2pPr marL="742950" indent="-285750" algn="l" rtl="0" eaLnBrk="0" fontAlgn="base" hangingPunct="0">
              <a:spcBef>
                <a:spcPct val="20000"/>
              </a:spcBef>
              <a:spcAft>
                <a:spcPct val="0"/>
              </a:spcAft>
              <a:buChar char="–"/>
              <a:defRPr sz="4000">
                <a:solidFill>
                  <a:srgbClr val="0070C0"/>
                </a:solidFill>
                <a:latin typeface="Myriad Pro"/>
                <a:ea typeface="ＭＳ Ｐゴシック" charset="-128"/>
              </a:defRPr>
            </a:lvl2pPr>
            <a:lvl3pPr marL="1143000" indent="-228600" algn="l" rtl="0" eaLnBrk="0" fontAlgn="base" hangingPunct="0">
              <a:spcBef>
                <a:spcPct val="20000"/>
              </a:spcBef>
              <a:spcAft>
                <a:spcPct val="0"/>
              </a:spcAft>
              <a:buChar char="•"/>
              <a:defRPr sz="4000">
                <a:solidFill>
                  <a:schemeClr val="tx1"/>
                </a:solidFill>
                <a:latin typeface="Myriad Pro"/>
                <a:ea typeface="ＭＳ Ｐゴシック" charset="-128"/>
              </a:defRPr>
            </a:lvl3pPr>
            <a:lvl4pPr marL="1600200" indent="-228600" algn="l" rtl="0" eaLnBrk="0" fontAlgn="base" hangingPunct="0">
              <a:spcBef>
                <a:spcPct val="20000"/>
              </a:spcBef>
              <a:spcAft>
                <a:spcPct val="0"/>
              </a:spcAft>
              <a:buChar char="–"/>
              <a:defRPr sz="4000">
                <a:solidFill>
                  <a:schemeClr val="tx1"/>
                </a:solidFill>
                <a:latin typeface="Myriad Pro"/>
                <a:ea typeface="ＭＳ Ｐゴシック" charset="-128"/>
              </a:defRPr>
            </a:lvl4pPr>
            <a:lvl5pPr marL="2057400" indent="-228600" algn="l" rtl="0" eaLnBrk="0" fontAlgn="base" hangingPunct="0">
              <a:spcBef>
                <a:spcPct val="20000"/>
              </a:spcBef>
              <a:spcAft>
                <a:spcPct val="0"/>
              </a:spcAft>
              <a:buChar char="»"/>
              <a:defRPr sz="4000">
                <a:solidFill>
                  <a:schemeClr val="tx1"/>
                </a:solidFill>
                <a:latin typeface="Myriad Pro"/>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a:lstStyle>
          <a:p>
            <a:r>
              <a:rPr lang="en-US" sz="1200" kern="0" dirty="0">
                <a:latin typeface="Calibri" panose="020F0502020204030204" pitchFamily="34" charset="0"/>
                <a:ea typeface="Calibri" panose="020F0502020204030204" pitchFamily="34" charset="0"/>
                <a:cs typeface="Calibri" panose="020F0502020204030204" pitchFamily="34" charset="0"/>
              </a:rPr>
              <a:t>Updated: June 23 2023</a:t>
            </a:r>
          </a:p>
        </p:txBody>
      </p:sp>
    </p:spTree>
  </p:cSld>
  <p:clrMapOvr>
    <a:masterClrMapping/>
  </p:clrMapOvr>
  <p:extLst>
    <p:ext uri="{6950BFC3-D8DA-4A85-94F7-54DA5524770B}">
      <p188:commentRel xmlns:p188="http://schemas.microsoft.com/office/powerpoint/2018/8/main" r:id="rId3"/>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Placeholder 1"/>
          <p:cNvSpPr>
            <a:spLocks noGrp="1"/>
          </p:cNvSpPr>
          <p:nvPr>
            <p:ph type="body" sz="quarter" idx="17"/>
          </p:nvPr>
        </p:nvSpPr>
        <p:spPr bwMode="auto">
          <a:xfrm>
            <a:off x="533400" y="380636"/>
            <a:ext cx="6553200" cy="104756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lIns="91440" tIns="45720" rIns="91440" bIns="45720" numCol="1" anchor="t" anchorCtr="0" compatLnSpc="1">
            <a:prstTxWarp prst="textNoShape">
              <a:avLst/>
            </a:prstTxWarp>
          </a:bodyPr>
          <a:lstStyle/>
          <a:p>
            <a:r>
              <a:rPr lang="en-US" dirty="0">
                <a:latin typeface="Calibri" panose="020F0502020204030204" pitchFamily="34" charset="0"/>
                <a:ea typeface="Calibri" panose="020F0502020204030204" pitchFamily="34" charset="0"/>
                <a:cs typeface="Calibri" panose="020F0502020204030204" pitchFamily="34" charset="0"/>
              </a:rPr>
              <a:t>What are Exploratory Opportunities?</a:t>
            </a:r>
          </a:p>
        </p:txBody>
      </p:sp>
      <p:cxnSp>
        <p:nvCxnSpPr>
          <p:cNvPr id="25" name="Straight Connector 24"/>
          <p:cNvCxnSpPr/>
          <p:nvPr/>
        </p:nvCxnSpPr>
        <p:spPr bwMode="auto">
          <a:xfrm>
            <a:off x="3811979" y="2232561"/>
            <a:ext cx="617516" cy="1401288"/>
          </a:xfrm>
          <a:prstGeom prst="line">
            <a:avLst/>
          </a:prstGeom>
          <a:solidFill>
            <a:srgbClr val="FF0000"/>
          </a:solidFill>
          <a:ln w="9525" cap="flat" cmpd="sng" algn="ctr">
            <a:noFill/>
            <a:prstDash val="solid"/>
            <a:round/>
            <a:headEnd type="none" w="med" len="med"/>
            <a:tailEnd type="none" w="med" len="med"/>
          </a:ln>
          <a:effectLst/>
        </p:spPr>
      </p:cxnSp>
      <p:sp>
        <p:nvSpPr>
          <p:cNvPr id="2" name="Text Placeholder 1">
            <a:extLst>
              <a:ext uri="{FF2B5EF4-FFF2-40B4-BE49-F238E27FC236}">
                <a16:creationId xmlns:a16="http://schemas.microsoft.com/office/drawing/2014/main" id="{1786E4C7-EEFB-E8A7-DC30-0B7439638C75}"/>
              </a:ext>
            </a:extLst>
          </p:cNvPr>
          <p:cNvSpPr>
            <a:spLocks noGrp="1"/>
          </p:cNvSpPr>
          <p:nvPr>
            <p:ph type="body" sz="quarter" idx="18"/>
          </p:nvPr>
        </p:nvSpPr>
        <p:spPr>
          <a:xfrm>
            <a:off x="533400" y="1686669"/>
            <a:ext cx="7315200" cy="1742331"/>
          </a:xfrm>
        </p:spPr>
        <p:txBody>
          <a:bodyPr>
            <a:normAutofit/>
          </a:bodyPr>
          <a:lstStyle/>
          <a:p>
            <a:pPr marL="0" indent="0">
              <a:lnSpc>
                <a:spcPct val="90000"/>
              </a:lnSpc>
              <a:buNone/>
            </a:pPr>
            <a:r>
              <a:rPr lang="en-US" sz="1600" b="1" dirty="0">
                <a:latin typeface="Calibri" panose="020F0502020204030204" pitchFamily="34" charset="0"/>
                <a:ea typeface="Calibri" panose="020F0502020204030204" pitchFamily="34" charset="0"/>
                <a:cs typeface="Calibri" panose="020F0502020204030204" pitchFamily="34" charset="0"/>
              </a:rPr>
              <a:t>Exploratory Pipeline: </a:t>
            </a:r>
            <a:r>
              <a:rPr lang="en-US" sz="1600" dirty="0">
                <a:latin typeface="Calibri" panose="020F0502020204030204" pitchFamily="34" charset="0"/>
                <a:ea typeface="Calibri" panose="020F0502020204030204" pitchFamily="34" charset="0"/>
                <a:cs typeface="Calibri" panose="020F0502020204030204" pitchFamily="34" charset="0"/>
              </a:rPr>
              <a:t>This is the soft-soft pipeline of Departments. It is the incubator phase prior to entering the Funding Maturity model of Stages C/B/A  where we don’t yet know if a Partner will fund a project, sign a pro bono agreement, or even not be interested to engage. Exploratory opportunities are not part of the corporate funding pipeline and at this stage the Partner might not even be known. Exploratory opportunities are solely for the use of Departments to keep track of concepts they consider for exploration.</a:t>
            </a:r>
          </a:p>
        </p:txBody>
      </p:sp>
      <p:pic>
        <p:nvPicPr>
          <p:cNvPr id="11" name="Picture 10">
            <a:extLst>
              <a:ext uri="{FF2B5EF4-FFF2-40B4-BE49-F238E27FC236}">
                <a16:creationId xmlns:a16="http://schemas.microsoft.com/office/drawing/2014/main" id="{0B390069-188C-ADBD-1117-74B1DFD6C78E}"/>
              </a:ext>
            </a:extLst>
          </p:cNvPr>
          <p:cNvPicPr>
            <a:picLocks noChangeAspect="1"/>
          </p:cNvPicPr>
          <p:nvPr/>
        </p:nvPicPr>
        <p:blipFill>
          <a:blip r:embed="rId3"/>
          <a:stretch>
            <a:fillRect/>
          </a:stretch>
        </p:blipFill>
        <p:spPr>
          <a:xfrm>
            <a:off x="605697" y="3429000"/>
            <a:ext cx="7030080" cy="2766055"/>
          </a:xfrm>
          <a:prstGeom prst="rect">
            <a:avLst/>
          </a:prstGeom>
        </p:spPr>
      </p:pic>
    </p:spTree>
    <p:extLst>
      <p:ext uri="{BB962C8B-B14F-4D97-AF65-F5344CB8AC3E}">
        <p14:creationId xmlns:p14="http://schemas.microsoft.com/office/powerpoint/2010/main" val="26790260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Placeholder 1"/>
          <p:cNvSpPr>
            <a:spLocks noGrp="1"/>
          </p:cNvSpPr>
          <p:nvPr>
            <p:ph type="body" sz="quarter" idx="17"/>
          </p:nvPr>
        </p:nvSpPr>
        <p:spPr bwMode="auto">
          <a:xfrm>
            <a:off x="533400" y="380636"/>
            <a:ext cx="6553200" cy="104756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lIns="91440" tIns="45720" rIns="91440" bIns="45720" numCol="1" anchor="t" anchorCtr="0" compatLnSpc="1">
            <a:prstTxWarp prst="textNoShape">
              <a:avLst/>
            </a:prstTxWarp>
          </a:bodyPr>
          <a:lstStyle/>
          <a:p>
            <a:r>
              <a:rPr lang="en-US" dirty="0">
                <a:latin typeface="Calibri" panose="020F0502020204030204" pitchFamily="34" charset="0"/>
                <a:ea typeface="Calibri" panose="020F0502020204030204" pitchFamily="34" charset="0"/>
                <a:cs typeface="Calibri" panose="020F0502020204030204" pitchFamily="34" charset="0"/>
              </a:rPr>
              <a:t>How can resource projections be derived from pipeline data?</a:t>
            </a:r>
          </a:p>
        </p:txBody>
      </p:sp>
      <p:graphicFrame>
        <p:nvGraphicFramePr>
          <p:cNvPr id="5" name="Table 4"/>
          <p:cNvGraphicFramePr>
            <a:graphicFrameLocks noGrp="1"/>
          </p:cNvGraphicFramePr>
          <p:nvPr>
            <p:extLst>
              <p:ext uri="{D42A27DB-BD31-4B8C-83A1-F6EECF244321}">
                <p14:modId xmlns:p14="http://schemas.microsoft.com/office/powerpoint/2010/main" val="3289668936"/>
              </p:ext>
            </p:extLst>
          </p:nvPr>
        </p:nvGraphicFramePr>
        <p:xfrm>
          <a:off x="304800" y="2362200"/>
          <a:ext cx="8562106" cy="4197980"/>
        </p:xfrm>
        <a:graphic>
          <a:graphicData uri="http://schemas.openxmlformats.org/drawingml/2006/table">
            <a:tbl>
              <a:tblPr firstRow="1" firstCol="1" bandRow="1">
                <a:tableStyleId>{5C22544A-7EE6-4342-B048-85BDC9FD1C3A}</a:tableStyleId>
              </a:tblPr>
              <a:tblGrid>
                <a:gridCol w="1088632">
                  <a:extLst>
                    <a:ext uri="{9D8B030D-6E8A-4147-A177-3AD203B41FA5}">
                      <a16:colId xmlns:a16="http://schemas.microsoft.com/office/drawing/2014/main" val="20000"/>
                    </a:ext>
                  </a:extLst>
                </a:gridCol>
                <a:gridCol w="1088632">
                  <a:extLst>
                    <a:ext uri="{9D8B030D-6E8A-4147-A177-3AD203B41FA5}">
                      <a16:colId xmlns:a16="http://schemas.microsoft.com/office/drawing/2014/main" val="20001"/>
                    </a:ext>
                  </a:extLst>
                </a:gridCol>
                <a:gridCol w="1088632">
                  <a:extLst>
                    <a:ext uri="{9D8B030D-6E8A-4147-A177-3AD203B41FA5}">
                      <a16:colId xmlns:a16="http://schemas.microsoft.com/office/drawing/2014/main" val="20002"/>
                    </a:ext>
                  </a:extLst>
                </a:gridCol>
                <a:gridCol w="1071639">
                  <a:extLst>
                    <a:ext uri="{9D8B030D-6E8A-4147-A177-3AD203B41FA5}">
                      <a16:colId xmlns:a16="http://schemas.microsoft.com/office/drawing/2014/main" val="20003"/>
                    </a:ext>
                  </a:extLst>
                </a:gridCol>
                <a:gridCol w="1097629">
                  <a:extLst>
                    <a:ext uri="{9D8B030D-6E8A-4147-A177-3AD203B41FA5}">
                      <a16:colId xmlns:a16="http://schemas.microsoft.com/office/drawing/2014/main" val="20004"/>
                    </a:ext>
                  </a:extLst>
                </a:gridCol>
                <a:gridCol w="1108625">
                  <a:extLst>
                    <a:ext uri="{9D8B030D-6E8A-4147-A177-3AD203B41FA5}">
                      <a16:colId xmlns:a16="http://schemas.microsoft.com/office/drawing/2014/main" val="20005"/>
                    </a:ext>
                  </a:extLst>
                </a:gridCol>
                <a:gridCol w="920688">
                  <a:extLst>
                    <a:ext uri="{9D8B030D-6E8A-4147-A177-3AD203B41FA5}">
                      <a16:colId xmlns:a16="http://schemas.microsoft.com/office/drawing/2014/main" val="20006"/>
                    </a:ext>
                  </a:extLst>
                </a:gridCol>
                <a:gridCol w="1097629">
                  <a:extLst>
                    <a:ext uri="{9D8B030D-6E8A-4147-A177-3AD203B41FA5}">
                      <a16:colId xmlns:a16="http://schemas.microsoft.com/office/drawing/2014/main" val="20007"/>
                    </a:ext>
                  </a:extLst>
                </a:gridCol>
              </a:tblGrid>
              <a:tr h="470549">
                <a:tc rowSpan="2">
                  <a:txBody>
                    <a:bodyPr/>
                    <a:lstStyle/>
                    <a:p>
                      <a:pPr marL="0" marR="0" algn="ctr">
                        <a:spcBef>
                          <a:spcPts val="0"/>
                        </a:spcBef>
                        <a:spcAft>
                          <a:spcPts val="0"/>
                        </a:spcAft>
                      </a:pPr>
                      <a:r>
                        <a:rPr lang="en-US" sz="120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Opportunity</a:t>
                      </a:r>
                    </a:p>
                  </a:txBody>
                  <a:tcPr marL="67889" marR="678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0" marR="0" algn="ctr">
                        <a:spcBef>
                          <a:spcPts val="0"/>
                        </a:spcBef>
                        <a:spcAft>
                          <a:spcPts val="0"/>
                        </a:spcAft>
                      </a:pPr>
                      <a:r>
                        <a:rPr lang="en-US" sz="120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Projected budget</a:t>
                      </a:r>
                    </a:p>
                    <a:p>
                      <a:pPr marL="0" marR="0" algn="ctr">
                        <a:spcBef>
                          <a:spcPts val="0"/>
                        </a:spcBef>
                        <a:spcAft>
                          <a:spcPts val="0"/>
                        </a:spcAft>
                      </a:pPr>
                      <a:r>
                        <a:rPr lang="en-US" sz="120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(broken down by year)</a:t>
                      </a:r>
                    </a:p>
                  </a:txBody>
                  <a:tcPr marL="67889" marR="678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rowSpan="2">
                  <a:txBody>
                    <a:bodyPr/>
                    <a:lstStyle/>
                    <a:p>
                      <a:pPr marL="0" marR="0" algn="ctr">
                        <a:spcBef>
                          <a:spcPts val="0"/>
                        </a:spcBef>
                        <a:spcAft>
                          <a:spcPts val="0"/>
                        </a:spcAft>
                      </a:pPr>
                      <a:r>
                        <a:rPr lang="en-US" sz="120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Adjusting factor in non-core</a:t>
                      </a:r>
                    </a:p>
                    <a:p>
                      <a:pPr marL="0" marR="0" algn="ctr">
                        <a:spcBef>
                          <a:spcPts val="0"/>
                        </a:spcBef>
                        <a:spcAft>
                          <a:spcPts val="0"/>
                        </a:spcAft>
                      </a:pPr>
                      <a:r>
                        <a:rPr lang="en-US" sz="120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(broken down by year)</a:t>
                      </a:r>
                    </a:p>
                  </a:txBody>
                  <a:tcPr marL="67889" marR="678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marL="0" marR="0" algn="ctr">
                        <a:spcBef>
                          <a:spcPts val="0"/>
                        </a:spcBef>
                        <a:spcAft>
                          <a:spcPts val="0"/>
                        </a:spcAft>
                      </a:pPr>
                      <a:r>
                        <a:rPr lang="en-US" sz="120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Revised non-core value</a:t>
                      </a:r>
                    </a:p>
                  </a:txBody>
                  <a:tcPr marL="67889" marR="678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marL="0" marR="0" algn="ctr">
                        <a:spcBef>
                          <a:spcPts val="0"/>
                        </a:spcBef>
                        <a:spcAft>
                          <a:spcPts val="0"/>
                        </a:spcAft>
                      </a:pPr>
                      <a:r>
                        <a:rPr lang="en-US" sz="120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Cost-recovery</a:t>
                      </a:r>
                    </a:p>
                    <a:p>
                      <a:pPr marL="0" marR="0" algn="ctr">
                        <a:spcBef>
                          <a:spcPts val="0"/>
                        </a:spcBef>
                        <a:spcAft>
                          <a:spcPts val="0"/>
                        </a:spcAft>
                      </a:pPr>
                      <a:r>
                        <a:rPr lang="en-US" sz="120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Rate</a:t>
                      </a:r>
                    </a:p>
                    <a:p>
                      <a:pPr marL="0" marR="0" algn="ctr">
                        <a:spcBef>
                          <a:spcPts val="0"/>
                        </a:spcBef>
                        <a:spcAft>
                          <a:spcPts val="0"/>
                        </a:spcAft>
                      </a:pPr>
                      <a:r>
                        <a:rPr lang="en-US" sz="120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(broken down by year)</a:t>
                      </a:r>
                    </a:p>
                  </a:txBody>
                  <a:tcPr marL="67889" marR="678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marL="0" marR="0" algn="ctr">
                        <a:spcBef>
                          <a:spcPts val="0"/>
                        </a:spcBef>
                        <a:spcAft>
                          <a:spcPts val="0"/>
                        </a:spcAft>
                      </a:pPr>
                      <a:r>
                        <a:rPr lang="en-US" sz="1200">
                          <a:solidFill>
                            <a:schemeClr val="tx2"/>
                          </a:solidFill>
                          <a:effectLst/>
                          <a:latin typeface="Calibri" panose="020F0502020204030204" pitchFamily="34" charset="0"/>
                          <a:ea typeface="Calibri" panose="020F0502020204030204" pitchFamily="34" charset="0"/>
                          <a:cs typeface="Calibri" panose="020F0502020204030204" pitchFamily="34" charset="0"/>
                        </a:rPr>
                        <a:t>Delivery rate</a:t>
                      </a:r>
                    </a:p>
                  </a:txBody>
                  <a:tcPr marL="67889" marR="678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marL="0" marR="0" algn="ctr">
                        <a:spcBef>
                          <a:spcPts val="0"/>
                        </a:spcBef>
                        <a:spcAft>
                          <a:spcPts val="0"/>
                        </a:spcAft>
                      </a:pPr>
                      <a:r>
                        <a:rPr lang="en-US" sz="120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Projected XB (GMS) earning</a:t>
                      </a:r>
                    </a:p>
                  </a:txBody>
                  <a:tcPr marL="67889" marR="678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748651">
                <a:tc vMerge="1">
                  <a:txBody>
                    <a:bodyPr/>
                    <a:lstStyle/>
                    <a:p>
                      <a:endParaRPr lang="en-US"/>
                    </a:p>
                  </a:txBody>
                  <a:tcPr/>
                </a:tc>
                <a:tc>
                  <a:txBody>
                    <a:bodyPr/>
                    <a:lstStyle/>
                    <a:p>
                      <a:pPr marL="0" marR="0" algn="ctr">
                        <a:spcBef>
                          <a:spcPts val="0"/>
                        </a:spcBef>
                        <a:spcAft>
                          <a:spcPts val="0"/>
                        </a:spcAft>
                      </a:pPr>
                      <a:r>
                        <a:rPr lang="en-US" sz="1200" b="1" dirty="0">
                          <a:solidFill>
                            <a:schemeClr val="tx2"/>
                          </a:solidFill>
                          <a:effectLst/>
                          <a:latin typeface="Calibri" panose="020F0502020204030204" pitchFamily="34" charset="0"/>
                          <a:ea typeface="Calibri" panose="020F0502020204030204" pitchFamily="34" charset="0"/>
                          <a:cs typeface="Calibri" panose="020F0502020204030204" pitchFamily="34" charset="0"/>
                        </a:rPr>
                        <a:t>Core</a:t>
                      </a:r>
                    </a:p>
                  </a:txBody>
                  <a:tcPr marL="67889" marR="678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200" b="1" dirty="0">
                          <a:solidFill>
                            <a:schemeClr val="tx2"/>
                          </a:solidFill>
                          <a:effectLst/>
                          <a:latin typeface="Calibri" panose="020F0502020204030204" pitchFamily="34" charset="0"/>
                          <a:ea typeface="Calibri" panose="020F0502020204030204" pitchFamily="34" charset="0"/>
                          <a:cs typeface="Calibri" panose="020F0502020204030204" pitchFamily="34" charset="0"/>
                        </a:rPr>
                        <a:t>Non-core</a:t>
                      </a:r>
                    </a:p>
                  </a:txBody>
                  <a:tcPr marL="67889" marR="678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1"/>
                  </a:ext>
                </a:extLst>
              </a:tr>
              <a:tr h="960120">
                <a:tc>
                  <a:txBody>
                    <a:bodyPr/>
                    <a:lstStyle/>
                    <a:p>
                      <a:pPr marL="0" marR="0" algn="ctr">
                        <a:spcBef>
                          <a:spcPts val="0"/>
                        </a:spcBef>
                        <a:spcAft>
                          <a:spcPts val="0"/>
                        </a:spcAft>
                      </a:pPr>
                      <a:r>
                        <a:rPr lang="en-US" sz="12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Stage A pipe line projects</a:t>
                      </a:r>
                    </a:p>
                    <a:p>
                      <a:pPr marL="0" marR="0" algn="ctr">
                        <a:spcBef>
                          <a:spcPts val="0"/>
                        </a:spcBef>
                        <a:spcAft>
                          <a:spcPts val="0"/>
                        </a:spcAft>
                      </a:pPr>
                      <a:r>
                        <a:rPr lang="en-US" sz="12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p>
                  </a:txBody>
                  <a:tcPr marL="67889" marR="678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algn="ctr">
                        <a:spcBef>
                          <a:spcPts val="0"/>
                        </a:spcBef>
                        <a:spcAft>
                          <a:spcPts val="0"/>
                        </a:spcAft>
                      </a:pPr>
                      <a:r>
                        <a:rPr lang="en-US" sz="12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Inputted value </a:t>
                      </a:r>
                    </a:p>
                  </a:txBody>
                  <a:tcPr marL="67889" marR="678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algn="ctr">
                        <a:spcBef>
                          <a:spcPts val="0"/>
                        </a:spcBef>
                        <a:spcAft>
                          <a:spcPts val="0"/>
                        </a:spcAft>
                      </a:pPr>
                      <a:r>
                        <a:rPr lang="en-US" sz="12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Inputted value</a:t>
                      </a:r>
                    </a:p>
                  </a:txBody>
                  <a:tcPr marL="67889" marR="678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algn="ctr">
                        <a:spcBef>
                          <a:spcPts val="0"/>
                        </a:spcBef>
                        <a:spcAft>
                          <a:spcPts val="0"/>
                        </a:spcAft>
                      </a:pPr>
                      <a:r>
                        <a:rPr lang="en-US" sz="12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10%</a:t>
                      </a:r>
                    </a:p>
                  </a:txBody>
                  <a:tcPr marL="67889" marR="678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algn="ctr">
                        <a:spcBef>
                          <a:spcPts val="0"/>
                        </a:spcBef>
                        <a:spcAft>
                          <a:spcPts val="0"/>
                        </a:spcAft>
                      </a:pPr>
                      <a:r>
                        <a:rPr lang="en-US" sz="12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Calculated</a:t>
                      </a:r>
                    </a:p>
                  </a:txBody>
                  <a:tcPr marL="67889" marR="678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algn="ctr">
                        <a:lnSpc>
                          <a:spcPct val="115000"/>
                        </a:lnSpc>
                        <a:spcBef>
                          <a:spcPts val="0"/>
                        </a:spcBef>
                        <a:spcAft>
                          <a:spcPts val="0"/>
                        </a:spcAft>
                      </a:pPr>
                      <a:r>
                        <a:rPr lang="en-US" sz="12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7%</a:t>
                      </a:r>
                    </a:p>
                    <a:p>
                      <a:pPr marL="0" marR="0" algn="ctr">
                        <a:lnSpc>
                          <a:spcPct val="115000"/>
                        </a:lnSpc>
                        <a:spcBef>
                          <a:spcPts val="0"/>
                        </a:spcBef>
                        <a:spcAft>
                          <a:spcPts val="0"/>
                        </a:spcAft>
                      </a:pPr>
                      <a:r>
                        <a:rPr lang="en-US" sz="12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3%</a:t>
                      </a:r>
                    </a:p>
                    <a:p>
                      <a:pPr marL="0" marR="0" algn="ctr">
                        <a:lnSpc>
                          <a:spcPct val="115000"/>
                        </a:lnSpc>
                        <a:spcBef>
                          <a:spcPts val="0"/>
                        </a:spcBef>
                        <a:spcAft>
                          <a:spcPts val="0"/>
                        </a:spcAft>
                      </a:pPr>
                      <a:r>
                        <a:rPr lang="en-US" sz="12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8%</a:t>
                      </a:r>
                    </a:p>
                    <a:p>
                      <a:pPr marL="0" marR="0" algn="ctr">
                        <a:lnSpc>
                          <a:spcPct val="115000"/>
                        </a:lnSpc>
                        <a:spcBef>
                          <a:spcPts val="0"/>
                        </a:spcBef>
                        <a:spcAft>
                          <a:spcPts val="0"/>
                        </a:spcAft>
                      </a:pPr>
                      <a:r>
                        <a:rPr lang="en-US" sz="12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Exceptions</a:t>
                      </a:r>
                    </a:p>
                  </a:txBody>
                  <a:tcPr marL="67889" marR="678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algn="ctr">
                        <a:spcBef>
                          <a:spcPts val="0"/>
                        </a:spcBef>
                        <a:spcAft>
                          <a:spcPts val="0"/>
                        </a:spcAft>
                      </a:pPr>
                      <a:r>
                        <a:rPr lang="en-US" sz="12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Inputted value</a:t>
                      </a:r>
                    </a:p>
                    <a:p>
                      <a:pPr marL="0" marR="0" algn="ctr">
                        <a:spcBef>
                          <a:spcPts val="0"/>
                        </a:spcBef>
                        <a:spcAft>
                          <a:spcPts val="0"/>
                        </a:spcAft>
                      </a:pPr>
                      <a:r>
                        <a:rPr lang="en-US" sz="12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p>
                  </a:txBody>
                  <a:tcPr marL="67889" marR="678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algn="ctr">
                        <a:spcBef>
                          <a:spcPts val="0"/>
                        </a:spcBef>
                        <a:spcAft>
                          <a:spcPts val="0"/>
                        </a:spcAft>
                      </a:pPr>
                      <a:r>
                        <a:rPr lang="en-US" sz="12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Calculated</a:t>
                      </a:r>
                    </a:p>
                  </a:txBody>
                  <a:tcPr marL="67889" marR="678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0002"/>
                  </a:ext>
                </a:extLst>
              </a:tr>
              <a:tr h="950411">
                <a:tc>
                  <a:txBody>
                    <a:bodyPr/>
                    <a:lstStyle/>
                    <a:p>
                      <a:pPr marL="0" marR="0" algn="ctr">
                        <a:spcBef>
                          <a:spcPts val="0"/>
                        </a:spcBef>
                        <a:spcAft>
                          <a:spcPts val="0"/>
                        </a:spcAft>
                      </a:pPr>
                      <a:r>
                        <a:rPr lang="en-US" sz="12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Stage B pipe line projects</a:t>
                      </a:r>
                    </a:p>
                    <a:p>
                      <a:pPr marL="0" marR="0" algn="ctr">
                        <a:spcBef>
                          <a:spcPts val="0"/>
                        </a:spcBef>
                        <a:spcAft>
                          <a:spcPts val="0"/>
                        </a:spcAft>
                      </a:pPr>
                      <a:r>
                        <a:rPr lang="en-US" sz="12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 </a:t>
                      </a:r>
                    </a:p>
                  </a:txBody>
                  <a:tcPr marL="67889" marR="678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algn="ctr">
                        <a:spcBef>
                          <a:spcPts val="0"/>
                        </a:spcBef>
                        <a:spcAft>
                          <a:spcPts val="0"/>
                        </a:spcAft>
                      </a:pPr>
                      <a:r>
                        <a:rPr lang="en-US" sz="12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Inputted value</a:t>
                      </a:r>
                    </a:p>
                    <a:p>
                      <a:pPr marL="0" marR="0" algn="ctr">
                        <a:spcBef>
                          <a:spcPts val="0"/>
                        </a:spcBef>
                        <a:spcAft>
                          <a:spcPts val="0"/>
                        </a:spcAft>
                      </a:pPr>
                      <a:r>
                        <a:rPr lang="en-US" sz="12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 </a:t>
                      </a:r>
                    </a:p>
                  </a:txBody>
                  <a:tcPr marL="67889" marR="678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algn="ctr">
                        <a:spcBef>
                          <a:spcPts val="0"/>
                        </a:spcBef>
                        <a:spcAft>
                          <a:spcPts val="0"/>
                        </a:spcAft>
                      </a:pPr>
                      <a:r>
                        <a:rPr lang="en-US" sz="12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Inputted value</a:t>
                      </a:r>
                    </a:p>
                  </a:txBody>
                  <a:tcPr marL="67889" marR="678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algn="ctr">
                        <a:spcBef>
                          <a:spcPts val="0"/>
                        </a:spcBef>
                        <a:spcAft>
                          <a:spcPts val="0"/>
                        </a:spcAft>
                      </a:pPr>
                      <a:r>
                        <a:rPr lang="en-US" sz="12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30% to 50%</a:t>
                      </a:r>
                    </a:p>
                  </a:txBody>
                  <a:tcPr marL="67889" marR="678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algn="ctr">
                        <a:spcBef>
                          <a:spcPts val="0"/>
                        </a:spcBef>
                        <a:spcAft>
                          <a:spcPts val="0"/>
                        </a:spcAft>
                      </a:pPr>
                      <a:r>
                        <a:rPr lang="en-US" sz="12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Calculated</a:t>
                      </a:r>
                    </a:p>
                  </a:txBody>
                  <a:tcPr marL="67889" marR="678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algn="ctr">
                        <a:lnSpc>
                          <a:spcPct val="115000"/>
                        </a:lnSpc>
                        <a:spcBef>
                          <a:spcPts val="0"/>
                        </a:spcBef>
                        <a:spcAft>
                          <a:spcPts val="0"/>
                        </a:spcAft>
                      </a:pPr>
                      <a:r>
                        <a:rPr lang="en-US" sz="12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7%</a:t>
                      </a:r>
                    </a:p>
                    <a:p>
                      <a:pPr marL="0" marR="0" algn="ctr">
                        <a:lnSpc>
                          <a:spcPct val="115000"/>
                        </a:lnSpc>
                        <a:spcBef>
                          <a:spcPts val="0"/>
                        </a:spcBef>
                        <a:spcAft>
                          <a:spcPts val="0"/>
                        </a:spcAft>
                      </a:pPr>
                      <a:r>
                        <a:rPr lang="en-US" sz="12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3%</a:t>
                      </a:r>
                    </a:p>
                    <a:p>
                      <a:pPr marL="0" marR="0" algn="ctr">
                        <a:lnSpc>
                          <a:spcPct val="115000"/>
                        </a:lnSpc>
                        <a:spcBef>
                          <a:spcPts val="0"/>
                        </a:spcBef>
                        <a:spcAft>
                          <a:spcPts val="0"/>
                        </a:spcAft>
                      </a:pPr>
                      <a:r>
                        <a:rPr lang="en-US" sz="12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8%</a:t>
                      </a:r>
                    </a:p>
                    <a:p>
                      <a:pPr marL="0" marR="0">
                        <a:lnSpc>
                          <a:spcPct val="115000"/>
                        </a:lnSpc>
                        <a:spcBef>
                          <a:spcPts val="0"/>
                        </a:spcBef>
                        <a:spcAft>
                          <a:spcPts val="0"/>
                        </a:spcAft>
                      </a:pPr>
                      <a:r>
                        <a:rPr lang="en-US" sz="12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Exceptions</a:t>
                      </a:r>
                    </a:p>
                  </a:txBody>
                  <a:tcPr marL="67889" marR="678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algn="ctr">
                        <a:spcBef>
                          <a:spcPts val="0"/>
                        </a:spcBef>
                        <a:spcAft>
                          <a:spcPts val="0"/>
                        </a:spcAft>
                      </a:pPr>
                      <a:r>
                        <a:rPr lang="en-US" sz="12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Inputted value</a:t>
                      </a:r>
                    </a:p>
                    <a:p>
                      <a:pPr marL="0" marR="0" algn="ctr">
                        <a:spcBef>
                          <a:spcPts val="0"/>
                        </a:spcBef>
                        <a:spcAft>
                          <a:spcPts val="0"/>
                        </a:spcAft>
                      </a:pPr>
                      <a:r>
                        <a:rPr lang="en-US" sz="12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 </a:t>
                      </a:r>
                    </a:p>
                  </a:txBody>
                  <a:tcPr marL="67889" marR="678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algn="ctr">
                        <a:spcBef>
                          <a:spcPts val="0"/>
                        </a:spcBef>
                        <a:spcAft>
                          <a:spcPts val="0"/>
                        </a:spcAft>
                      </a:pPr>
                      <a:r>
                        <a:rPr lang="en-US" sz="12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Calculated</a:t>
                      </a:r>
                    </a:p>
                  </a:txBody>
                  <a:tcPr marL="67889" marR="678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3"/>
                  </a:ext>
                </a:extLst>
              </a:tr>
              <a:tr h="1068249">
                <a:tc>
                  <a:txBody>
                    <a:bodyPr/>
                    <a:lstStyle/>
                    <a:p>
                      <a:pPr marL="0" marR="0" algn="ctr">
                        <a:spcBef>
                          <a:spcPts val="0"/>
                        </a:spcBef>
                        <a:spcAft>
                          <a:spcPts val="0"/>
                        </a:spcAft>
                      </a:pPr>
                      <a:r>
                        <a:rPr lang="en-US" sz="12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Stage C pipe line projects</a:t>
                      </a:r>
                    </a:p>
                    <a:p>
                      <a:pPr marL="0" marR="0" algn="ctr">
                        <a:spcBef>
                          <a:spcPts val="0"/>
                        </a:spcBef>
                        <a:spcAft>
                          <a:spcPts val="0"/>
                        </a:spcAft>
                      </a:pPr>
                      <a:r>
                        <a:rPr lang="en-US" sz="12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 </a:t>
                      </a:r>
                    </a:p>
                  </a:txBody>
                  <a:tcPr marL="67889" marR="678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algn="ctr">
                        <a:spcBef>
                          <a:spcPts val="0"/>
                        </a:spcBef>
                        <a:spcAft>
                          <a:spcPts val="0"/>
                        </a:spcAft>
                      </a:pPr>
                      <a:r>
                        <a:rPr lang="en-US" sz="12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Inputted value</a:t>
                      </a:r>
                    </a:p>
                    <a:p>
                      <a:pPr marL="0" marR="0" algn="ctr">
                        <a:spcBef>
                          <a:spcPts val="0"/>
                        </a:spcBef>
                        <a:spcAft>
                          <a:spcPts val="0"/>
                        </a:spcAft>
                      </a:pPr>
                      <a:r>
                        <a:rPr lang="en-US" sz="12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 </a:t>
                      </a:r>
                    </a:p>
                  </a:txBody>
                  <a:tcPr marL="67889" marR="678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algn="ctr">
                        <a:spcBef>
                          <a:spcPts val="0"/>
                        </a:spcBef>
                        <a:spcAft>
                          <a:spcPts val="0"/>
                        </a:spcAft>
                      </a:pPr>
                      <a:r>
                        <a:rPr lang="en-US" sz="12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Inputted value</a:t>
                      </a:r>
                    </a:p>
                    <a:p>
                      <a:pPr marL="0" marR="0" algn="ctr">
                        <a:spcBef>
                          <a:spcPts val="0"/>
                        </a:spcBef>
                        <a:spcAft>
                          <a:spcPts val="0"/>
                        </a:spcAft>
                      </a:pPr>
                      <a:r>
                        <a:rPr lang="en-US" sz="12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 </a:t>
                      </a:r>
                    </a:p>
                  </a:txBody>
                  <a:tcPr marL="67889" marR="678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algn="ctr">
                        <a:spcBef>
                          <a:spcPts val="0"/>
                        </a:spcBef>
                        <a:spcAft>
                          <a:spcPts val="0"/>
                        </a:spcAft>
                      </a:pPr>
                      <a:r>
                        <a:rPr lang="en-US" sz="12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70%</a:t>
                      </a:r>
                    </a:p>
                  </a:txBody>
                  <a:tcPr marL="67889" marR="678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algn="ctr">
                        <a:spcBef>
                          <a:spcPts val="0"/>
                        </a:spcBef>
                        <a:spcAft>
                          <a:spcPts val="0"/>
                        </a:spcAft>
                      </a:pPr>
                      <a:r>
                        <a:rPr lang="en-US" sz="12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Calculated</a:t>
                      </a:r>
                    </a:p>
                  </a:txBody>
                  <a:tcPr marL="67889" marR="678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algn="ctr">
                        <a:lnSpc>
                          <a:spcPct val="115000"/>
                        </a:lnSpc>
                        <a:spcBef>
                          <a:spcPts val="0"/>
                        </a:spcBef>
                        <a:spcAft>
                          <a:spcPts val="0"/>
                        </a:spcAft>
                      </a:pPr>
                      <a:r>
                        <a:rPr lang="en-US" sz="12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7%</a:t>
                      </a:r>
                    </a:p>
                    <a:p>
                      <a:pPr marL="0" marR="0" algn="ctr">
                        <a:lnSpc>
                          <a:spcPct val="115000"/>
                        </a:lnSpc>
                        <a:spcBef>
                          <a:spcPts val="0"/>
                        </a:spcBef>
                        <a:spcAft>
                          <a:spcPts val="0"/>
                        </a:spcAft>
                      </a:pPr>
                      <a:r>
                        <a:rPr lang="en-US" sz="12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3%</a:t>
                      </a:r>
                    </a:p>
                    <a:p>
                      <a:pPr marL="0" marR="0" algn="ctr">
                        <a:lnSpc>
                          <a:spcPct val="115000"/>
                        </a:lnSpc>
                        <a:spcBef>
                          <a:spcPts val="0"/>
                        </a:spcBef>
                        <a:spcAft>
                          <a:spcPts val="0"/>
                        </a:spcAft>
                      </a:pPr>
                      <a:r>
                        <a:rPr lang="en-US" sz="12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8%</a:t>
                      </a:r>
                    </a:p>
                    <a:p>
                      <a:pPr marL="0" marR="0" algn="ctr">
                        <a:lnSpc>
                          <a:spcPct val="115000"/>
                        </a:lnSpc>
                        <a:spcBef>
                          <a:spcPts val="0"/>
                        </a:spcBef>
                        <a:spcAft>
                          <a:spcPts val="0"/>
                        </a:spcAft>
                      </a:pPr>
                      <a:r>
                        <a:rPr lang="en-US" sz="12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Exceptions</a:t>
                      </a:r>
                    </a:p>
                  </a:txBody>
                  <a:tcPr marL="67889" marR="678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algn="ctr">
                        <a:spcBef>
                          <a:spcPts val="0"/>
                        </a:spcBef>
                        <a:spcAft>
                          <a:spcPts val="0"/>
                        </a:spcAft>
                      </a:pPr>
                      <a:r>
                        <a:rPr lang="en-US" sz="12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Inputted value</a:t>
                      </a:r>
                    </a:p>
                    <a:p>
                      <a:pPr marL="0" marR="0" algn="ctr">
                        <a:spcBef>
                          <a:spcPts val="0"/>
                        </a:spcBef>
                        <a:spcAft>
                          <a:spcPts val="0"/>
                        </a:spcAft>
                      </a:pPr>
                      <a:r>
                        <a:rPr lang="en-US" sz="12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 </a:t>
                      </a:r>
                    </a:p>
                  </a:txBody>
                  <a:tcPr marL="67889" marR="678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algn="ctr">
                        <a:spcBef>
                          <a:spcPts val="0"/>
                        </a:spcBef>
                        <a:spcAft>
                          <a:spcPts val="0"/>
                        </a:spcAft>
                      </a:pPr>
                      <a:r>
                        <a:rPr lang="en-US" sz="12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Calculated</a:t>
                      </a:r>
                    </a:p>
                  </a:txBody>
                  <a:tcPr marL="67889" marR="678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4"/>
                  </a:ext>
                </a:extLst>
              </a:tr>
            </a:tbl>
          </a:graphicData>
        </a:graphic>
      </p:graphicFrame>
      <p:sp>
        <p:nvSpPr>
          <p:cNvPr id="6" name="Text Placeholder 1"/>
          <p:cNvSpPr>
            <a:spLocks noGrp="1"/>
          </p:cNvSpPr>
          <p:nvPr>
            <p:ph type="body" sz="quarter" idx="18"/>
          </p:nvPr>
        </p:nvSpPr>
        <p:spPr>
          <a:xfrm>
            <a:off x="533400" y="1600200"/>
            <a:ext cx="6553200" cy="533400"/>
          </a:xfrm>
        </p:spPr>
        <p:txBody>
          <a:bodyPr/>
          <a:lstStyle/>
          <a:p>
            <a:pPr marL="0" indent="0">
              <a:buNone/>
            </a:pPr>
            <a:r>
              <a:rPr lang="en-US" dirty="0">
                <a:latin typeface="Calibri" panose="020F0502020204030204" pitchFamily="34" charset="0"/>
                <a:ea typeface="Calibri" panose="020F0502020204030204" pitchFamily="34" charset="0"/>
                <a:cs typeface="Calibri" panose="020F0502020204030204" pitchFamily="34" charset="0"/>
              </a:rPr>
              <a:t>Discounting dependent on maturity</a:t>
            </a:r>
          </a:p>
        </p:txBody>
      </p:sp>
    </p:spTree>
    <p:extLst>
      <p:ext uri="{BB962C8B-B14F-4D97-AF65-F5344CB8AC3E}">
        <p14:creationId xmlns:p14="http://schemas.microsoft.com/office/powerpoint/2010/main" val="18882865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Placeholder 1"/>
          <p:cNvSpPr>
            <a:spLocks noGrp="1"/>
          </p:cNvSpPr>
          <p:nvPr>
            <p:ph type="body" sz="quarter" idx="17"/>
          </p:nvPr>
        </p:nvSpPr>
        <p:spPr bwMode="auto">
          <a:xfrm>
            <a:off x="533400" y="380636"/>
            <a:ext cx="6553200" cy="104756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lIns="91440" tIns="45720" rIns="91440" bIns="45720" numCol="1" anchor="t" anchorCtr="0" compatLnSpc="1">
            <a:prstTxWarp prst="textNoShape">
              <a:avLst/>
            </a:prstTxWarp>
          </a:bodyPr>
          <a:lstStyle/>
          <a:p>
            <a:r>
              <a:rPr lang="en-US" dirty="0">
                <a:latin typeface="Calibri" panose="020F0502020204030204" pitchFamily="34" charset="0"/>
                <a:ea typeface="Calibri" panose="020F0502020204030204" pitchFamily="34" charset="0"/>
                <a:cs typeface="Calibri" panose="020F0502020204030204" pitchFamily="34" charset="0"/>
              </a:rPr>
              <a:t>What information is being captured by the Pipeline Management module? </a:t>
            </a:r>
          </a:p>
        </p:txBody>
      </p:sp>
      <p:sp>
        <p:nvSpPr>
          <p:cNvPr id="2" name="Text Placeholder 1"/>
          <p:cNvSpPr>
            <a:spLocks noGrp="1"/>
          </p:cNvSpPr>
          <p:nvPr>
            <p:ph type="body" sz="quarter" idx="18"/>
          </p:nvPr>
        </p:nvSpPr>
        <p:spPr>
          <a:xfrm>
            <a:off x="533400" y="1600200"/>
            <a:ext cx="7239000" cy="533400"/>
          </a:xfrm>
        </p:spPr>
        <p:txBody>
          <a:bodyPr/>
          <a:lstStyle/>
          <a:p>
            <a:pPr marL="0" indent="0">
              <a:buNone/>
            </a:pPr>
            <a:r>
              <a:rPr lang="en-US" sz="2000" dirty="0">
                <a:latin typeface="Calibri" panose="020F0502020204030204" pitchFamily="34" charset="0"/>
                <a:ea typeface="Calibri" panose="020F0502020204030204" pitchFamily="34" charset="0"/>
                <a:cs typeface="Calibri" panose="020F0502020204030204" pitchFamily="34" charset="0"/>
              </a:rPr>
              <a:t>Assigning maturity level and identifying funding sources.</a:t>
            </a:r>
          </a:p>
        </p:txBody>
      </p:sp>
      <p:pic>
        <p:nvPicPr>
          <p:cNvPr id="4" name="Picture 3">
            <a:extLst>
              <a:ext uri="{FF2B5EF4-FFF2-40B4-BE49-F238E27FC236}">
                <a16:creationId xmlns:a16="http://schemas.microsoft.com/office/drawing/2014/main" id="{D5C54986-FEAC-3A74-CB9A-E692166DF143}"/>
              </a:ext>
            </a:extLst>
          </p:cNvPr>
          <p:cNvPicPr>
            <a:picLocks noChangeAspect="1"/>
          </p:cNvPicPr>
          <p:nvPr/>
        </p:nvPicPr>
        <p:blipFill>
          <a:blip r:embed="rId3"/>
          <a:stretch>
            <a:fillRect/>
          </a:stretch>
        </p:blipFill>
        <p:spPr>
          <a:xfrm>
            <a:off x="935516" y="2396069"/>
            <a:ext cx="6874984" cy="3911005"/>
          </a:xfrm>
          <a:prstGeom prst="rect">
            <a:avLst/>
          </a:prstGeom>
        </p:spPr>
      </p:pic>
      <p:sp>
        <p:nvSpPr>
          <p:cNvPr id="5" name="Rounded Rectangular Callout 12">
            <a:extLst>
              <a:ext uri="{FF2B5EF4-FFF2-40B4-BE49-F238E27FC236}">
                <a16:creationId xmlns:a16="http://schemas.microsoft.com/office/drawing/2014/main" id="{D5661252-97D0-46DC-51C5-50EDF7BE165A}"/>
              </a:ext>
            </a:extLst>
          </p:cNvPr>
          <p:cNvSpPr/>
          <p:nvPr/>
        </p:nvSpPr>
        <p:spPr bwMode="auto">
          <a:xfrm>
            <a:off x="6477000" y="5762275"/>
            <a:ext cx="1969100" cy="715089"/>
          </a:xfrm>
          <a:prstGeom prst="wedgeRoundRectCallout">
            <a:avLst>
              <a:gd name="adj1" fmla="val -54950"/>
              <a:gd name="adj2" fmla="val -175571"/>
              <a:gd name="adj3" fmla="val 16667"/>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18000" tIns="45720" rIns="18000" bIns="45720" numCol="1" rtlCol="0" anchor="t" anchorCtr="0" compatLnSpc="1">
            <a:prstTxWarp prst="textNoShape">
              <a:avLst/>
            </a:prstTxWarp>
            <a:spAutoFit/>
          </a:bodyPr>
          <a:lstStyle/>
          <a:p>
            <a:pPr algn="ctr">
              <a:spcBef>
                <a:spcPct val="50000"/>
              </a:spcBef>
            </a:pPr>
            <a:r>
              <a:rPr lang="en-US" sz="1800" i="1" dirty="0">
                <a:solidFill>
                  <a:srgbClr val="0070C0"/>
                </a:solidFill>
                <a:latin typeface="Calibri" panose="020F0502020204030204" pitchFamily="34" charset="0"/>
                <a:ea typeface="Calibri" panose="020F0502020204030204" pitchFamily="34" charset="0"/>
                <a:cs typeface="Calibri" panose="020F0502020204030204" pitchFamily="34" charset="0"/>
              </a:rPr>
              <a:t>Identify potential funding source.</a:t>
            </a:r>
          </a:p>
        </p:txBody>
      </p:sp>
      <p:sp>
        <p:nvSpPr>
          <p:cNvPr id="6" name="Rounded Rectangular Callout 10">
            <a:extLst>
              <a:ext uri="{FF2B5EF4-FFF2-40B4-BE49-F238E27FC236}">
                <a16:creationId xmlns:a16="http://schemas.microsoft.com/office/drawing/2014/main" id="{0E94AFD2-C911-B573-272B-FBCE0F385766}"/>
              </a:ext>
            </a:extLst>
          </p:cNvPr>
          <p:cNvSpPr/>
          <p:nvPr/>
        </p:nvSpPr>
        <p:spPr bwMode="auto">
          <a:xfrm>
            <a:off x="685800" y="2296070"/>
            <a:ext cx="1804600" cy="715089"/>
          </a:xfrm>
          <a:prstGeom prst="wedgeRoundRectCallout">
            <a:avLst>
              <a:gd name="adj1" fmla="val 159928"/>
              <a:gd name="adj2" fmla="val 132483"/>
              <a:gd name="adj3" fmla="val 16667"/>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18000" tIns="45720" rIns="18000" bIns="45720" numCol="1" rtlCol="0" anchor="t" anchorCtr="0" compatLnSpc="1">
            <a:prstTxWarp prst="textNoShape">
              <a:avLst/>
            </a:prstTxWarp>
            <a:spAutoFit/>
          </a:bodyPr>
          <a:lstStyle/>
          <a:p>
            <a:pPr algn="ctr">
              <a:spcBef>
                <a:spcPct val="50000"/>
              </a:spcBef>
            </a:pPr>
            <a:r>
              <a:rPr lang="en-US" sz="1800" i="1" dirty="0">
                <a:solidFill>
                  <a:srgbClr val="0070C0"/>
                </a:solidFill>
                <a:latin typeface="Calibri" panose="020F0502020204030204" pitchFamily="34" charset="0"/>
                <a:ea typeface="Calibri" panose="020F0502020204030204" pitchFamily="34" charset="0"/>
                <a:cs typeface="Calibri" panose="020F0502020204030204" pitchFamily="34" charset="0"/>
              </a:rPr>
              <a:t>Assign maturity level</a:t>
            </a:r>
          </a:p>
        </p:txBody>
      </p:sp>
    </p:spTree>
    <p:extLst>
      <p:ext uri="{BB962C8B-B14F-4D97-AF65-F5344CB8AC3E}">
        <p14:creationId xmlns:p14="http://schemas.microsoft.com/office/powerpoint/2010/main" val="38754953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Placeholder 1"/>
          <p:cNvSpPr>
            <a:spLocks noGrp="1"/>
          </p:cNvSpPr>
          <p:nvPr>
            <p:ph type="body" sz="quarter" idx="17"/>
          </p:nvPr>
        </p:nvSpPr>
        <p:spPr bwMode="auto">
          <a:xfrm>
            <a:off x="533400" y="380637"/>
            <a:ext cx="6858000" cy="76236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lIns="91440" tIns="45720" rIns="91440" bIns="45720" numCol="1" anchor="t" anchorCtr="0" compatLnSpc="1">
            <a:prstTxWarp prst="textNoShape">
              <a:avLst/>
            </a:prstTxWarp>
          </a:bodyPr>
          <a:lstStyle/>
          <a:p>
            <a:r>
              <a:rPr lang="en-US" sz="2400" dirty="0">
                <a:latin typeface="Calibri" panose="020F0502020204030204" pitchFamily="34" charset="0"/>
                <a:ea typeface="Calibri" panose="020F0502020204030204" pitchFamily="34" charset="0"/>
                <a:cs typeface="Calibri" panose="020F0502020204030204" pitchFamily="34" charset="0"/>
              </a:rPr>
              <a:t>What information is being captured by the Pipeline Management module? – Complete List 1 of 2</a:t>
            </a:r>
          </a:p>
        </p:txBody>
      </p:sp>
      <p:sp>
        <p:nvSpPr>
          <p:cNvPr id="2" name="Text Placeholder 1"/>
          <p:cNvSpPr>
            <a:spLocks noGrp="1"/>
          </p:cNvSpPr>
          <p:nvPr>
            <p:ph type="body" sz="quarter" idx="18"/>
          </p:nvPr>
        </p:nvSpPr>
        <p:spPr>
          <a:xfrm>
            <a:off x="533400" y="1600200"/>
            <a:ext cx="7772400" cy="4743813"/>
          </a:xfrm>
        </p:spPr>
        <p:txBody>
          <a:bodyPr/>
          <a:lstStyle/>
          <a:p>
            <a:pPr marL="0" indent="0">
              <a:buNone/>
            </a:pPr>
            <a:r>
              <a:rPr lang="en-US" sz="1600" dirty="0">
                <a:latin typeface="Calibri" panose="020F0502020204030204" pitchFamily="34" charset="0"/>
                <a:ea typeface="Calibri" panose="020F0502020204030204" pitchFamily="34" charset="0"/>
                <a:cs typeface="Calibri" panose="020F0502020204030204" pitchFamily="34" charset="0"/>
              </a:rPr>
              <a:t>UNITY enables departments to capture the following information:</a:t>
            </a:r>
          </a:p>
          <a:p>
            <a:pPr marL="0" indent="0">
              <a:buNone/>
            </a:pPr>
            <a:endParaRPr lang="en-US" sz="1600" dirty="0">
              <a:latin typeface="Calibri" panose="020F0502020204030204" pitchFamily="34" charset="0"/>
              <a:ea typeface="Calibri" panose="020F0502020204030204" pitchFamily="34" charset="0"/>
              <a:cs typeface="Calibri" panose="020F0502020204030204" pitchFamily="34" charset="0"/>
            </a:endParaRPr>
          </a:p>
          <a:p>
            <a:pPr marL="0" indent="0">
              <a:buNone/>
            </a:pPr>
            <a:r>
              <a:rPr lang="en-US" sz="1600" b="1" dirty="0">
                <a:latin typeface="Calibri" panose="020F0502020204030204" pitchFamily="34" charset="0"/>
                <a:ea typeface="Calibri" panose="020F0502020204030204" pitchFamily="34" charset="0"/>
                <a:cs typeface="Calibri" panose="020F0502020204030204" pitchFamily="34" charset="0"/>
              </a:rPr>
              <a:t>Type of Opportunity: 	</a:t>
            </a:r>
            <a:r>
              <a:rPr lang="en-US" sz="1600" dirty="0">
                <a:latin typeface="Calibri" panose="020F0502020204030204" pitchFamily="34" charset="0"/>
                <a:ea typeface="Calibri" panose="020F0502020204030204" pitchFamily="34" charset="0"/>
                <a:cs typeface="Calibri" panose="020F0502020204030204" pitchFamily="34" charset="0"/>
              </a:rPr>
              <a:t>Exploratory, Funding, Non Funding 		| </a:t>
            </a:r>
            <a:r>
              <a:rPr lang="en-US" sz="1600" dirty="0">
                <a:solidFill>
                  <a:srgbClr val="C00000"/>
                </a:solidFill>
                <a:latin typeface="Calibri" panose="020F0502020204030204" pitchFamily="34" charset="0"/>
                <a:ea typeface="Calibri" panose="020F0502020204030204" pitchFamily="34" charset="0"/>
                <a:cs typeface="Calibri" panose="020F0502020204030204" pitchFamily="34" charset="0"/>
              </a:rPr>
              <a:t>Mandatory</a:t>
            </a:r>
          </a:p>
          <a:p>
            <a:pPr marL="0" indent="0">
              <a:buNone/>
            </a:pPr>
            <a:r>
              <a:rPr lang="en-US" sz="1600" b="1" dirty="0">
                <a:latin typeface="Calibri" panose="020F0502020204030204" pitchFamily="34" charset="0"/>
                <a:ea typeface="Calibri" panose="020F0502020204030204" pitchFamily="34" charset="0"/>
                <a:cs typeface="Calibri" panose="020F0502020204030204" pitchFamily="34" charset="0"/>
              </a:rPr>
              <a:t>Department: 	</a:t>
            </a:r>
            <a:r>
              <a:rPr lang="en-US" sz="1600" dirty="0">
                <a:latin typeface="Calibri" panose="020F0502020204030204" pitchFamily="34" charset="0"/>
                <a:ea typeface="Calibri" panose="020F0502020204030204" pitchFamily="34" charset="0"/>
                <a:cs typeface="Calibri" panose="020F0502020204030204" pitchFamily="34" charset="0"/>
              </a:rPr>
              <a:t>Department leading the negotiations		| </a:t>
            </a:r>
            <a:r>
              <a:rPr lang="en-US" sz="1600" dirty="0">
                <a:solidFill>
                  <a:srgbClr val="C00000"/>
                </a:solidFill>
                <a:latin typeface="Calibri" panose="020F0502020204030204" pitchFamily="34" charset="0"/>
                <a:ea typeface="Calibri" panose="020F0502020204030204" pitchFamily="34" charset="0"/>
                <a:cs typeface="Calibri" panose="020F0502020204030204" pitchFamily="34" charset="0"/>
              </a:rPr>
              <a:t>Mandatory</a:t>
            </a:r>
            <a:endParaRPr lang="en-US" sz="1600" b="1" dirty="0">
              <a:latin typeface="Calibri" panose="020F0502020204030204" pitchFamily="34" charset="0"/>
              <a:ea typeface="Calibri" panose="020F0502020204030204" pitchFamily="34" charset="0"/>
              <a:cs typeface="Calibri" panose="020F0502020204030204" pitchFamily="34" charset="0"/>
            </a:endParaRPr>
          </a:p>
          <a:p>
            <a:pPr marL="0" indent="0">
              <a:buNone/>
            </a:pPr>
            <a:r>
              <a:rPr lang="en-US" sz="1600" b="1" dirty="0">
                <a:latin typeface="Calibri" panose="020F0502020204030204" pitchFamily="34" charset="0"/>
                <a:ea typeface="Calibri" panose="020F0502020204030204" pitchFamily="34" charset="0"/>
                <a:cs typeface="Calibri" panose="020F0502020204030204" pitchFamily="34" charset="0"/>
              </a:rPr>
              <a:t>Organization: 	</a:t>
            </a:r>
            <a:r>
              <a:rPr lang="en-US" sz="1600" dirty="0">
                <a:latin typeface="Calibri" panose="020F0502020204030204" pitchFamily="34" charset="0"/>
                <a:ea typeface="Calibri" panose="020F0502020204030204" pitchFamily="34" charset="0"/>
                <a:cs typeface="Calibri" panose="020F0502020204030204" pitchFamily="34" charset="0"/>
              </a:rPr>
              <a:t>Partner/Donor 				| </a:t>
            </a:r>
            <a:r>
              <a:rPr lang="en-US" sz="1600" dirty="0">
                <a:solidFill>
                  <a:srgbClr val="C00000"/>
                </a:solidFill>
                <a:latin typeface="Calibri" panose="020F0502020204030204" pitchFamily="34" charset="0"/>
                <a:ea typeface="Calibri" panose="020F0502020204030204" pitchFamily="34" charset="0"/>
                <a:cs typeface="Calibri" panose="020F0502020204030204" pitchFamily="34" charset="0"/>
              </a:rPr>
              <a:t>Mandatory*</a:t>
            </a:r>
          </a:p>
          <a:p>
            <a:pPr marL="0" indent="0">
              <a:buNone/>
            </a:pPr>
            <a:r>
              <a:rPr lang="en-US" sz="1600" b="1" dirty="0">
                <a:latin typeface="Calibri" panose="020F0502020204030204" pitchFamily="34" charset="0"/>
                <a:ea typeface="Calibri" panose="020F0502020204030204" pitchFamily="34" charset="0"/>
                <a:cs typeface="Calibri" panose="020F0502020204030204" pitchFamily="34" charset="0"/>
              </a:rPr>
              <a:t>Thematic Team: 	</a:t>
            </a:r>
            <a:r>
              <a:rPr lang="en-US" sz="1600" dirty="0">
                <a:latin typeface="Calibri" panose="020F0502020204030204" pitchFamily="34" charset="0"/>
                <a:ea typeface="Calibri" panose="020F0502020204030204" pitchFamily="34" charset="0"/>
                <a:cs typeface="Calibri" panose="020F0502020204030204" pitchFamily="34" charset="0"/>
              </a:rPr>
              <a:t>a.k.a. Cluster				| </a:t>
            </a:r>
            <a:r>
              <a:rPr lang="en-US" sz="1600" dirty="0">
                <a:solidFill>
                  <a:srgbClr val="C00000"/>
                </a:solidFill>
                <a:latin typeface="Calibri" panose="020F0502020204030204" pitchFamily="34" charset="0"/>
                <a:ea typeface="Calibri" panose="020F0502020204030204" pitchFamily="34" charset="0"/>
                <a:cs typeface="Calibri" panose="020F0502020204030204" pitchFamily="34" charset="0"/>
              </a:rPr>
              <a:t>Mandatory</a:t>
            </a:r>
          </a:p>
          <a:p>
            <a:pPr marL="0" indent="0">
              <a:buNone/>
            </a:pPr>
            <a:r>
              <a:rPr lang="en-US" sz="1600" b="1" dirty="0">
                <a:latin typeface="Calibri" panose="020F0502020204030204" pitchFamily="34" charset="0"/>
                <a:ea typeface="Calibri" panose="020F0502020204030204" pitchFamily="34" charset="0"/>
                <a:cs typeface="Calibri" panose="020F0502020204030204" pitchFamily="34" charset="0"/>
              </a:rPr>
              <a:t>Stage: 		</a:t>
            </a:r>
            <a:r>
              <a:rPr lang="en-US" sz="1600" dirty="0">
                <a:latin typeface="Calibri" panose="020F0502020204030204" pitchFamily="34" charset="0"/>
                <a:ea typeface="Calibri" panose="020F0502020204030204" pitchFamily="34" charset="0"/>
                <a:cs typeface="Calibri" panose="020F0502020204030204" pitchFamily="34" charset="0"/>
              </a:rPr>
              <a:t>Maturity C/B/A 				| </a:t>
            </a:r>
            <a:r>
              <a:rPr lang="en-US" sz="1600" dirty="0">
                <a:solidFill>
                  <a:srgbClr val="C00000"/>
                </a:solidFill>
                <a:latin typeface="Calibri" panose="020F0502020204030204" pitchFamily="34" charset="0"/>
                <a:ea typeface="Calibri" panose="020F0502020204030204" pitchFamily="34" charset="0"/>
                <a:cs typeface="Calibri" panose="020F0502020204030204" pitchFamily="34" charset="0"/>
              </a:rPr>
              <a:t>Mandatory </a:t>
            </a:r>
          </a:p>
          <a:p>
            <a:pPr marL="0" indent="0">
              <a:buNone/>
            </a:pPr>
            <a:r>
              <a:rPr lang="en-US" sz="1600" b="1" dirty="0">
                <a:latin typeface="Calibri" panose="020F0502020204030204" pitchFamily="34" charset="0"/>
                <a:ea typeface="Calibri" panose="020F0502020204030204" pitchFamily="34" charset="0"/>
                <a:cs typeface="Calibri" panose="020F0502020204030204" pitchFamily="34" charset="0"/>
              </a:rPr>
              <a:t>Probability: 	</a:t>
            </a:r>
            <a:r>
              <a:rPr lang="en-US" sz="1600" dirty="0">
                <a:latin typeface="Calibri" panose="020F0502020204030204" pitchFamily="34" charset="0"/>
                <a:ea typeface="Calibri" panose="020F0502020204030204" pitchFamily="34" charset="0"/>
                <a:cs typeface="Calibri" panose="020F0502020204030204" pitchFamily="34" charset="0"/>
              </a:rPr>
              <a:t>Refine within a spectrum			| </a:t>
            </a:r>
            <a:r>
              <a:rPr lang="en-US" sz="1600" dirty="0">
                <a:solidFill>
                  <a:schemeClr val="accent2"/>
                </a:solidFill>
                <a:latin typeface="Calibri" panose="020F0502020204030204" pitchFamily="34" charset="0"/>
                <a:ea typeface="Calibri" panose="020F0502020204030204" pitchFamily="34" charset="0"/>
                <a:cs typeface="Calibri" panose="020F0502020204030204" pitchFamily="34" charset="0"/>
              </a:rPr>
              <a:t>Optional</a:t>
            </a:r>
            <a:endParaRPr lang="en-US" sz="1600" dirty="0">
              <a:solidFill>
                <a:srgbClr val="C00000"/>
              </a:solidFill>
              <a:latin typeface="Calibri" panose="020F0502020204030204" pitchFamily="34" charset="0"/>
              <a:ea typeface="Calibri" panose="020F0502020204030204" pitchFamily="34" charset="0"/>
              <a:cs typeface="Calibri" panose="020F0502020204030204" pitchFamily="34" charset="0"/>
            </a:endParaRPr>
          </a:p>
          <a:p>
            <a:pPr marL="0" indent="0">
              <a:buNone/>
            </a:pPr>
            <a:r>
              <a:rPr lang="en-US" sz="1600" b="1" dirty="0">
                <a:latin typeface="Calibri" panose="020F0502020204030204" pitchFamily="34" charset="0"/>
                <a:ea typeface="Calibri" panose="020F0502020204030204" pitchFamily="34" charset="0"/>
                <a:cs typeface="Calibri" panose="020F0502020204030204" pitchFamily="34" charset="0"/>
              </a:rPr>
              <a:t>Funding Stream: 	</a:t>
            </a:r>
            <a:r>
              <a:rPr lang="en-US" sz="1600" dirty="0">
                <a:latin typeface="Calibri" panose="020F0502020204030204" pitchFamily="34" charset="0"/>
                <a:ea typeface="Calibri" panose="020F0502020204030204" pitchFamily="34" charset="0"/>
                <a:cs typeface="Calibri" panose="020F0502020204030204" pitchFamily="34" charset="0"/>
              </a:rPr>
              <a:t>Donor cost Sharing, </a:t>
            </a:r>
            <a:r>
              <a:rPr lang="en-US" sz="1600" dirty="0" err="1">
                <a:latin typeface="Calibri" panose="020F0502020204030204" pitchFamily="34" charset="0"/>
                <a:ea typeface="Calibri" panose="020F0502020204030204" pitchFamily="34" charset="0"/>
                <a:cs typeface="Calibri" panose="020F0502020204030204" pitchFamily="34" charset="0"/>
              </a:rPr>
              <a:t>etc</a:t>
            </a:r>
            <a:r>
              <a:rPr lang="en-US" sz="1600" dirty="0">
                <a:latin typeface="Calibri" panose="020F0502020204030204" pitchFamily="34" charset="0"/>
                <a:ea typeface="Calibri" panose="020F0502020204030204" pitchFamily="34" charset="0"/>
                <a:cs typeface="Calibri" panose="020F0502020204030204" pitchFamily="34" charset="0"/>
              </a:rPr>
              <a:t>	       		| </a:t>
            </a:r>
            <a:r>
              <a:rPr lang="en-US" sz="1600" dirty="0">
                <a:solidFill>
                  <a:srgbClr val="C00000"/>
                </a:solidFill>
                <a:latin typeface="Calibri" panose="020F0502020204030204" pitchFamily="34" charset="0"/>
                <a:ea typeface="Calibri" panose="020F0502020204030204" pitchFamily="34" charset="0"/>
                <a:cs typeface="Calibri" panose="020F0502020204030204" pitchFamily="34" charset="0"/>
              </a:rPr>
              <a:t>Mandatory*</a:t>
            </a:r>
          </a:p>
          <a:p>
            <a:pPr marL="0" indent="0">
              <a:buNone/>
            </a:pPr>
            <a:r>
              <a:rPr lang="en-US" sz="1600" b="1" dirty="0">
                <a:latin typeface="Calibri" panose="020F0502020204030204" pitchFamily="34" charset="0"/>
                <a:ea typeface="Calibri" panose="020F0502020204030204" pitchFamily="34" charset="0"/>
                <a:cs typeface="Calibri" panose="020F0502020204030204" pitchFamily="34" charset="0"/>
              </a:rPr>
              <a:t>Close Date: 	</a:t>
            </a:r>
            <a:r>
              <a:rPr lang="en-US" sz="1600" dirty="0">
                <a:latin typeface="Calibri" panose="020F0502020204030204" pitchFamily="34" charset="0"/>
                <a:ea typeface="Calibri" panose="020F0502020204030204" pitchFamily="34" charset="0"/>
                <a:cs typeface="Calibri" panose="020F0502020204030204" pitchFamily="34" charset="0"/>
              </a:rPr>
              <a:t>Approximate signature Date			| </a:t>
            </a:r>
            <a:r>
              <a:rPr lang="en-US" sz="1600" dirty="0">
                <a:solidFill>
                  <a:srgbClr val="C00000"/>
                </a:solidFill>
                <a:latin typeface="Calibri" panose="020F0502020204030204" pitchFamily="34" charset="0"/>
                <a:ea typeface="Calibri" panose="020F0502020204030204" pitchFamily="34" charset="0"/>
                <a:cs typeface="Calibri" panose="020F0502020204030204" pitchFamily="34" charset="0"/>
              </a:rPr>
              <a:t>Mandatory</a:t>
            </a:r>
          </a:p>
          <a:p>
            <a:pPr marL="0" indent="0">
              <a:buNone/>
            </a:pPr>
            <a:r>
              <a:rPr lang="en-US" sz="1600" b="1" dirty="0">
                <a:latin typeface="Calibri" panose="020F0502020204030204" pitchFamily="34" charset="0"/>
                <a:ea typeface="Calibri" panose="020F0502020204030204" pitchFamily="34" charset="0"/>
                <a:cs typeface="Calibri" panose="020F0502020204030204" pitchFamily="34" charset="0"/>
              </a:rPr>
              <a:t>Target Funding: 	</a:t>
            </a:r>
            <a:r>
              <a:rPr lang="en-US" sz="1600" dirty="0" err="1">
                <a:latin typeface="Calibri" panose="020F0502020204030204" pitchFamily="34" charset="0"/>
                <a:ea typeface="Calibri" panose="020F0502020204030204" pitchFamily="34" charset="0"/>
                <a:cs typeface="Calibri" panose="020F0502020204030204" pitchFamily="34" charset="0"/>
              </a:rPr>
              <a:t>a.k.a</a:t>
            </a:r>
            <a:r>
              <a:rPr lang="en-US" sz="1600" dirty="0">
                <a:latin typeface="Calibri" panose="020F0502020204030204" pitchFamily="34" charset="0"/>
                <a:ea typeface="Calibri" panose="020F0502020204030204" pitchFamily="34" charset="0"/>
                <a:cs typeface="Calibri" panose="020F0502020204030204" pitchFamily="34" charset="0"/>
              </a:rPr>
              <a:t> Tranches/Future Dues			| </a:t>
            </a:r>
            <a:r>
              <a:rPr lang="en-US" sz="1600" dirty="0">
                <a:solidFill>
                  <a:schemeClr val="accent2"/>
                </a:solidFill>
                <a:latin typeface="Calibri" panose="020F0502020204030204" pitchFamily="34" charset="0"/>
                <a:ea typeface="Calibri" panose="020F0502020204030204" pitchFamily="34" charset="0"/>
                <a:cs typeface="Calibri" panose="020F0502020204030204" pitchFamily="34" charset="0"/>
              </a:rPr>
              <a:t>Optional</a:t>
            </a:r>
            <a:endParaRPr lang="en-US" sz="1600" dirty="0">
              <a:solidFill>
                <a:srgbClr val="C00000"/>
              </a:solidFill>
              <a:latin typeface="Calibri" panose="020F0502020204030204" pitchFamily="34" charset="0"/>
              <a:ea typeface="Calibri" panose="020F0502020204030204" pitchFamily="34" charset="0"/>
              <a:cs typeface="Calibri" panose="020F0502020204030204" pitchFamily="34" charset="0"/>
            </a:endParaRPr>
          </a:p>
          <a:p>
            <a:pPr marL="0" indent="0">
              <a:buNone/>
            </a:pPr>
            <a:r>
              <a:rPr lang="en-US" sz="1600" b="1" dirty="0">
                <a:latin typeface="Calibri" panose="020F0502020204030204" pitchFamily="34" charset="0"/>
                <a:ea typeface="Calibri" panose="020F0502020204030204" pitchFamily="34" charset="0"/>
                <a:cs typeface="Calibri" panose="020F0502020204030204" pitchFamily="34" charset="0"/>
              </a:rPr>
              <a:t>Project ID: 	</a:t>
            </a:r>
            <a:r>
              <a:rPr lang="en-US" sz="1600" dirty="0">
                <a:latin typeface="Calibri" panose="020F0502020204030204" pitchFamily="34" charset="0"/>
                <a:ea typeface="Calibri" panose="020F0502020204030204" pitchFamily="34" charset="0"/>
                <a:cs typeface="Calibri" panose="020F0502020204030204" pitchFamily="34" charset="0"/>
              </a:rPr>
              <a:t>For amendments of existing projects		| </a:t>
            </a:r>
            <a:r>
              <a:rPr lang="en-US" sz="1600" dirty="0">
                <a:solidFill>
                  <a:schemeClr val="accent2"/>
                </a:solidFill>
                <a:latin typeface="Calibri" panose="020F0502020204030204" pitchFamily="34" charset="0"/>
                <a:ea typeface="Calibri" panose="020F0502020204030204" pitchFamily="34" charset="0"/>
                <a:cs typeface="Calibri" panose="020F0502020204030204" pitchFamily="34" charset="0"/>
              </a:rPr>
              <a:t>Optional</a:t>
            </a:r>
            <a:endParaRPr lang="en-US" sz="1600" dirty="0">
              <a:solidFill>
                <a:srgbClr val="C00000"/>
              </a:solidFill>
              <a:latin typeface="Calibri" panose="020F0502020204030204" pitchFamily="34" charset="0"/>
              <a:ea typeface="Calibri" panose="020F0502020204030204" pitchFamily="34" charset="0"/>
              <a:cs typeface="Calibri" panose="020F0502020204030204" pitchFamily="34" charset="0"/>
            </a:endParaRPr>
          </a:p>
          <a:p>
            <a:pPr marL="0" indent="0">
              <a:buNone/>
            </a:pPr>
            <a:r>
              <a:rPr lang="en-US" sz="1600" b="1" dirty="0">
                <a:latin typeface="Calibri" panose="020F0502020204030204" pitchFamily="34" charset="0"/>
                <a:ea typeface="Calibri" panose="020F0502020204030204" pitchFamily="34" charset="0"/>
                <a:cs typeface="Calibri" panose="020F0502020204030204" pitchFamily="34" charset="0"/>
              </a:rPr>
              <a:t>Supporting Thematic Teams: </a:t>
            </a:r>
            <a:r>
              <a:rPr lang="en-US" sz="1600" dirty="0">
                <a:latin typeface="Calibri" panose="020F0502020204030204" pitchFamily="34" charset="0"/>
                <a:ea typeface="Calibri" panose="020F0502020204030204" pitchFamily="34" charset="0"/>
                <a:cs typeface="Calibri" panose="020F0502020204030204" pitchFamily="34" charset="0"/>
              </a:rPr>
              <a:t>a.k.a. Clusters				| </a:t>
            </a:r>
            <a:r>
              <a:rPr lang="en-US" sz="1600" dirty="0">
                <a:solidFill>
                  <a:schemeClr val="accent2"/>
                </a:solidFill>
                <a:latin typeface="Calibri" panose="020F0502020204030204" pitchFamily="34" charset="0"/>
                <a:ea typeface="Calibri" panose="020F0502020204030204" pitchFamily="34" charset="0"/>
                <a:cs typeface="Calibri" panose="020F0502020204030204" pitchFamily="34" charset="0"/>
              </a:rPr>
              <a:t>Optional</a:t>
            </a:r>
          </a:p>
          <a:p>
            <a:pPr marL="0" indent="0">
              <a:buNone/>
            </a:pPr>
            <a:r>
              <a:rPr lang="en-US" sz="1600" b="1" dirty="0">
                <a:latin typeface="Calibri" panose="020F0502020204030204" pitchFamily="34" charset="0"/>
                <a:ea typeface="Calibri" panose="020F0502020204030204" pitchFamily="34" charset="0"/>
                <a:cs typeface="Calibri" panose="020F0502020204030204" pitchFamily="34" charset="0"/>
              </a:rPr>
              <a:t>Implementing Partners &amp; Responsible Parties: 			</a:t>
            </a:r>
            <a:r>
              <a:rPr lang="en-US" sz="1600" dirty="0">
                <a:latin typeface="Calibri" panose="020F0502020204030204" pitchFamily="34" charset="0"/>
                <a:ea typeface="Calibri" panose="020F0502020204030204" pitchFamily="34" charset="0"/>
                <a:cs typeface="Calibri" panose="020F0502020204030204" pitchFamily="34" charset="0"/>
              </a:rPr>
              <a:t>| </a:t>
            </a:r>
            <a:r>
              <a:rPr lang="en-US" sz="1600" dirty="0">
                <a:solidFill>
                  <a:schemeClr val="accent2"/>
                </a:solidFill>
                <a:latin typeface="Calibri" panose="020F0502020204030204" pitchFamily="34" charset="0"/>
                <a:ea typeface="Calibri" panose="020F0502020204030204" pitchFamily="34" charset="0"/>
                <a:cs typeface="Calibri" panose="020F0502020204030204" pitchFamily="34" charset="0"/>
              </a:rPr>
              <a:t>Optional</a:t>
            </a:r>
            <a:endParaRPr lang="en-US" sz="1600" dirty="0">
              <a:solidFill>
                <a:srgbClr val="C00000"/>
              </a:solidFill>
              <a:latin typeface="Calibri" panose="020F0502020204030204" pitchFamily="34" charset="0"/>
              <a:ea typeface="Calibri" panose="020F0502020204030204" pitchFamily="34" charset="0"/>
              <a:cs typeface="Calibri" panose="020F0502020204030204" pitchFamily="34" charset="0"/>
            </a:endParaRPr>
          </a:p>
          <a:p>
            <a:pPr marL="0" indent="0">
              <a:buNone/>
            </a:pPr>
            <a:r>
              <a:rPr lang="en-US" sz="1600" b="1" dirty="0">
                <a:latin typeface="Calibri" panose="020F0502020204030204" pitchFamily="34" charset="0"/>
                <a:ea typeface="Calibri" panose="020F0502020204030204" pitchFamily="34" charset="0"/>
                <a:cs typeface="Calibri" panose="020F0502020204030204" pitchFamily="34" charset="0"/>
              </a:rPr>
              <a:t>Description: 	</a:t>
            </a:r>
            <a:r>
              <a:rPr lang="en-US" sz="1600" dirty="0">
                <a:latin typeface="Calibri" panose="020F0502020204030204" pitchFamily="34" charset="0"/>
                <a:ea typeface="Calibri" panose="020F0502020204030204" pitchFamily="34" charset="0"/>
                <a:cs typeface="Calibri" panose="020F0502020204030204" pitchFamily="34" charset="0"/>
              </a:rPr>
              <a:t>Summary of Project/Target Partnership		| </a:t>
            </a:r>
            <a:r>
              <a:rPr lang="en-US" sz="1600" dirty="0">
                <a:solidFill>
                  <a:schemeClr val="accent2"/>
                </a:solidFill>
                <a:latin typeface="Calibri" panose="020F0502020204030204" pitchFamily="34" charset="0"/>
                <a:ea typeface="Calibri" panose="020F0502020204030204" pitchFamily="34" charset="0"/>
                <a:cs typeface="Calibri" panose="020F0502020204030204" pitchFamily="34" charset="0"/>
              </a:rPr>
              <a:t>Optional</a:t>
            </a:r>
          </a:p>
          <a:p>
            <a:pPr marL="0" indent="0">
              <a:buNone/>
            </a:pPr>
            <a:r>
              <a:rPr lang="en-US" sz="1600" b="1" dirty="0">
                <a:latin typeface="Calibri" panose="020F0502020204030204" pitchFamily="34" charset="0"/>
                <a:ea typeface="Calibri" panose="020F0502020204030204" pitchFamily="34" charset="0"/>
                <a:cs typeface="Calibri" panose="020F0502020204030204" pitchFamily="34" charset="0"/>
              </a:rPr>
              <a:t>Notes: 		</a:t>
            </a:r>
            <a:r>
              <a:rPr lang="en-US" sz="1600" dirty="0">
                <a:latin typeface="Calibri" panose="020F0502020204030204" pitchFamily="34" charset="0"/>
                <a:ea typeface="Calibri" panose="020F0502020204030204" pitchFamily="34" charset="0"/>
                <a:cs typeface="Calibri" panose="020F0502020204030204" pitchFamily="34" charset="0"/>
              </a:rPr>
              <a:t>Anything important, meeting minutes, latest status	| </a:t>
            </a:r>
            <a:r>
              <a:rPr lang="en-US" sz="1600" dirty="0">
                <a:solidFill>
                  <a:schemeClr val="accent2"/>
                </a:solidFill>
                <a:latin typeface="Calibri" panose="020F0502020204030204" pitchFamily="34" charset="0"/>
                <a:ea typeface="Calibri" panose="020F0502020204030204" pitchFamily="34" charset="0"/>
                <a:cs typeface="Calibri" panose="020F0502020204030204" pitchFamily="34" charset="0"/>
              </a:rPr>
              <a:t>Optional</a:t>
            </a:r>
          </a:p>
          <a:p>
            <a:pPr marL="0" indent="0">
              <a:buNone/>
            </a:pPr>
            <a:endParaRPr lang="en-US" sz="1600" dirty="0">
              <a:solidFill>
                <a:srgbClr val="C00000"/>
              </a:solidFill>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US" sz="1600" dirty="0">
              <a:solidFill>
                <a:srgbClr val="C00000"/>
              </a:solidFill>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US" sz="1600" dirty="0">
              <a:solidFill>
                <a:srgbClr val="C00000"/>
              </a:solidFill>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US" sz="1600" dirty="0">
              <a:solidFill>
                <a:srgbClr val="C00000"/>
              </a:solidFill>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US" sz="1600" b="1" dirty="0">
              <a:solidFill>
                <a:srgbClr val="C00000"/>
              </a:solidFill>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US" sz="1600" dirty="0">
              <a:solidFill>
                <a:srgbClr val="C00000"/>
              </a:solidFill>
              <a:latin typeface="Calibri" panose="020F0502020204030204" pitchFamily="34" charset="0"/>
              <a:ea typeface="Calibri" panose="020F0502020204030204" pitchFamily="34" charset="0"/>
              <a:cs typeface="Calibri" panose="020F0502020204030204" pitchFamily="34" charset="0"/>
            </a:endParaRPr>
          </a:p>
        </p:txBody>
      </p:sp>
      <p:sp>
        <p:nvSpPr>
          <p:cNvPr id="3" name="Text Placeholder 1">
            <a:extLst>
              <a:ext uri="{FF2B5EF4-FFF2-40B4-BE49-F238E27FC236}">
                <a16:creationId xmlns:a16="http://schemas.microsoft.com/office/drawing/2014/main" id="{EC017805-957E-85B2-DA75-CA18CAAAC7DE}"/>
              </a:ext>
            </a:extLst>
          </p:cNvPr>
          <p:cNvSpPr txBox="1">
            <a:spLocks/>
          </p:cNvSpPr>
          <p:nvPr/>
        </p:nvSpPr>
        <p:spPr>
          <a:xfrm>
            <a:off x="519112" y="6430481"/>
            <a:ext cx="7315200" cy="370731"/>
          </a:xfrm>
          <a:prstGeom prst="rect">
            <a:avLst/>
          </a:prstGeom>
        </p:spPr>
        <p:txBody>
          <a:bodyPr vert="horz">
            <a:normAutofit/>
          </a:bodyPr>
          <a:lstStyle>
            <a:lvl1pPr marL="342900" indent="-342900" algn="l" rtl="0" eaLnBrk="0" fontAlgn="base" hangingPunct="0">
              <a:spcBef>
                <a:spcPct val="20000"/>
              </a:spcBef>
              <a:spcAft>
                <a:spcPct val="0"/>
              </a:spcAft>
              <a:buFont typeface="Arial"/>
              <a:buChar char="•"/>
              <a:defRPr sz="2200" b="0" i="0">
                <a:solidFill>
                  <a:srgbClr val="0070C0"/>
                </a:solidFill>
                <a:latin typeface="Myriad Pro"/>
                <a:ea typeface="ＭＳ Ｐゴシック" charset="-128"/>
                <a:cs typeface="ＭＳ Ｐゴシック" charset="-128"/>
              </a:defRPr>
            </a:lvl1pPr>
            <a:lvl2pPr marL="742950" indent="-285750" algn="l" rtl="0" eaLnBrk="0" fontAlgn="base" hangingPunct="0">
              <a:spcBef>
                <a:spcPct val="20000"/>
              </a:spcBef>
              <a:spcAft>
                <a:spcPct val="0"/>
              </a:spcAft>
              <a:buChar char="–"/>
              <a:defRPr sz="4000">
                <a:solidFill>
                  <a:srgbClr val="0070C0"/>
                </a:solidFill>
                <a:latin typeface="Myriad Pro"/>
                <a:ea typeface="ＭＳ Ｐゴシック" charset="-128"/>
              </a:defRPr>
            </a:lvl2pPr>
            <a:lvl3pPr marL="1143000" indent="-228600" algn="l" rtl="0" eaLnBrk="0" fontAlgn="base" hangingPunct="0">
              <a:spcBef>
                <a:spcPct val="20000"/>
              </a:spcBef>
              <a:spcAft>
                <a:spcPct val="0"/>
              </a:spcAft>
              <a:buChar char="•"/>
              <a:defRPr sz="4000">
                <a:solidFill>
                  <a:schemeClr val="tx1"/>
                </a:solidFill>
                <a:latin typeface="Myriad Pro"/>
                <a:ea typeface="ＭＳ Ｐゴシック" charset="-128"/>
              </a:defRPr>
            </a:lvl3pPr>
            <a:lvl4pPr marL="1600200" indent="-228600" algn="l" rtl="0" eaLnBrk="0" fontAlgn="base" hangingPunct="0">
              <a:spcBef>
                <a:spcPct val="20000"/>
              </a:spcBef>
              <a:spcAft>
                <a:spcPct val="0"/>
              </a:spcAft>
              <a:buChar char="–"/>
              <a:defRPr sz="4000">
                <a:solidFill>
                  <a:schemeClr val="tx1"/>
                </a:solidFill>
                <a:latin typeface="Myriad Pro"/>
                <a:ea typeface="ＭＳ Ｐゴシック" charset="-128"/>
              </a:defRPr>
            </a:lvl4pPr>
            <a:lvl5pPr marL="2057400" indent="-228600" algn="l" rtl="0" eaLnBrk="0" fontAlgn="base" hangingPunct="0">
              <a:spcBef>
                <a:spcPct val="20000"/>
              </a:spcBef>
              <a:spcAft>
                <a:spcPct val="0"/>
              </a:spcAft>
              <a:buChar char="»"/>
              <a:defRPr sz="4000">
                <a:solidFill>
                  <a:schemeClr val="tx1"/>
                </a:solidFill>
                <a:latin typeface="Myriad Pro"/>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a:lstStyle>
          <a:p>
            <a:pPr marL="0" indent="0">
              <a:lnSpc>
                <a:spcPct val="90000"/>
              </a:lnSpc>
              <a:buFont typeface="Arial"/>
              <a:buNone/>
            </a:pPr>
            <a:r>
              <a:rPr lang="en-US" sz="1200" b="1" i="1" kern="0" dirty="0">
                <a:latin typeface="Calibri" panose="020F0502020204030204" pitchFamily="34" charset="0"/>
                <a:ea typeface="Calibri" panose="020F0502020204030204" pitchFamily="34" charset="0"/>
                <a:cs typeface="Calibri" panose="020F0502020204030204" pitchFamily="34" charset="0"/>
              </a:rPr>
              <a:t>* For some maturity Stages</a:t>
            </a:r>
            <a:endParaRPr lang="en-US" sz="1200" i="1" kern="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457449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Placeholder 1"/>
          <p:cNvSpPr>
            <a:spLocks noGrp="1"/>
          </p:cNvSpPr>
          <p:nvPr>
            <p:ph type="body" sz="quarter" idx="17"/>
          </p:nvPr>
        </p:nvSpPr>
        <p:spPr bwMode="auto">
          <a:xfrm>
            <a:off x="533400" y="380637"/>
            <a:ext cx="6934200" cy="76236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lIns="91440" tIns="45720" rIns="91440" bIns="45720" numCol="1" anchor="t" anchorCtr="0" compatLnSpc="1">
            <a:prstTxWarp prst="textNoShape">
              <a:avLst/>
            </a:prstTxWarp>
          </a:bodyPr>
          <a:lstStyle/>
          <a:p>
            <a:r>
              <a:rPr lang="en-US" sz="2400" dirty="0">
                <a:latin typeface="Calibri" panose="020F0502020204030204" pitchFamily="34" charset="0"/>
                <a:ea typeface="Calibri" panose="020F0502020204030204" pitchFamily="34" charset="0"/>
                <a:cs typeface="Calibri" panose="020F0502020204030204" pitchFamily="34" charset="0"/>
              </a:rPr>
              <a:t>What information is being captured by the Pipeline Management module? – Complete List 2 of 2</a:t>
            </a:r>
          </a:p>
        </p:txBody>
      </p:sp>
      <p:sp>
        <p:nvSpPr>
          <p:cNvPr id="2" name="Text Placeholder 1"/>
          <p:cNvSpPr>
            <a:spLocks noGrp="1"/>
          </p:cNvSpPr>
          <p:nvPr>
            <p:ph type="body" sz="quarter" idx="18"/>
          </p:nvPr>
        </p:nvSpPr>
        <p:spPr>
          <a:xfrm>
            <a:off x="533400" y="1600200"/>
            <a:ext cx="7772400" cy="5105400"/>
          </a:xfrm>
        </p:spPr>
        <p:txBody>
          <a:bodyPr/>
          <a:lstStyle/>
          <a:p>
            <a:pPr marL="0" indent="0">
              <a:buNone/>
            </a:pPr>
            <a:r>
              <a:rPr lang="en-US" sz="1600" b="1" dirty="0">
                <a:latin typeface="Calibri" panose="020F0502020204030204" pitchFamily="34" charset="0"/>
                <a:ea typeface="Calibri" panose="020F0502020204030204" pitchFamily="34" charset="0"/>
                <a:cs typeface="Calibri" panose="020F0502020204030204" pitchFamily="34" charset="0"/>
              </a:rPr>
              <a:t>Emails: 		</a:t>
            </a:r>
            <a:r>
              <a:rPr lang="en-US" sz="1600" dirty="0">
                <a:latin typeface="Calibri" panose="020F0502020204030204" pitchFamily="34" charset="0"/>
                <a:ea typeface="Calibri" panose="020F0502020204030204" pitchFamily="34" charset="0"/>
                <a:cs typeface="Calibri" panose="020F0502020204030204" pitchFamily="34" charset="0"/>
              </a:rPr>
              <a:t>Associate emails from Microsoft Outlook		| </a:t>
            </a:r>
            <a:r>
              <a:rPr lang="en-US" sz="1600" dirty="0">
                <a:solidFill>
                  <a:schemeClr val="accent2"/>
                </a:solidFill>
                <a:latin typeface="Calibri" panose="020F0502020204030204" pitchFamily="34" charset="0"/>
                <a:ea typeface="Calibri" panose="020F0502020204030204" pitchFamily="34" charset="0"/>
                <a:cs typeface="Calibri" panose="020F0502020204030204" pitchFamily="34" charset="0"/>
              </a:rPr>
              <a:t>Optional</a:t>
            </a:r>
          </a:p>
          <a:p>
            <a:pPr marL="0" indent="0">
              <a:buNone/>
            </a:pPr>
            <a:r>
              <a:rPr lang="en-US" sz="1600" b="1" dirty="0">
                <a:latin typeface="Calibri" panose="020F0502020204030204" pitchFamily="34" charset="0"/>
                <a:ea typeface="Calibri" panose="020F0502020204030204" pitchFamily="34" charset="0"/>
                <a:cs typeface="Calibri" panose="020F0502020204030204" pitchFamily="34" charset="0"/>
              </a:rPr>
              <a:t>Currency: 		</a:t>
            </a:r>
            <a:r>
              <a:rPr lang="en-US" sz="1600" dirty="0">
                <a:latin typeface="Calibri" panose="020F0502020204030204" pitchFamily="34" charset="0"/>
                <a:ea typeface="Calibri" panose="020F0502020204030204" pitchFamily="34" charset="0"/>
                <a:cs typeface="Calibri" panose="020F0502020204030204" pitchFamily="34" charset="0"/>
              </a:rPr>
              <a:t>The Funding Currency if funding opportunity</a:t>
            </a:r>
            <a:r>
              <a:rPr lang="en-US" sz="1600" b="1" dirty="0">
                <a:latin typeface="Calibri" panose="020F0502020204030204" pitchFamily="34" charset="0"/>
                <a:ea typeface="Calibri" panose="020F0502020204030204" pitchFamily="34" charset="0"/>
                <a:cs typeface="Calibri" panose="020F0502020204030204" pitchFamily="34" charset="0"/>
              </a:rPr>
              <a:t> 	</a:t>
            </a:r>
            <a:r>
              <a:rPr lang="en-US" sz="1600" dirty="0">
                <a:latin typeface="Calibri" panose="020F0502020204030204" pitchFamily="34" charset="0"/>
                <a:ea typeface="Calibri" panose="020F0502020204030204" pitchFamily="34" charset="0"/>
                <a:cs typeface="Calibri" panose="020F0502020204030204" pitchFamily="34" charset="0"/>
              </a:rPr>
              <a:t>| </a:t>
            </a:r>
            <a:r>
              <a:rPr lang="en-US" sz="1600" dirty="0">
                <a:solidFill>
                  <a:srgbClr val="C00000"/>
                </a:solidFill>
                <a:latin typeface="Calibri" panose="020F0502020204030204" pitchFamily="34" charset="0"/>
                <a:ea typeface="Calibri" panose="020F0502020204030204" pitchFamily="34" charset="0"/>
                <a:cs typeface="Calibri" panose="020F0502020204030204" pitchFamily="34" charset="0"/>
              </a:rPr>
              <a:t>Mandatory</a:t>
            </a:r>
          </a:p>
          <a:p>
            <a:pPr marL="0" indent="0">
              <a:buNone/>
            </a:pPr>
            <a:r>
              <a:rPr lang="en-US" sz="1600" b="1" dirty="0">
                <a:latin typeface="Calibri" panose="020F0502020204030204" pitchFamily="34" charset="0"/>
                <a:ea typeface="Calibri" panose="020F0502020204030204" pitchFamily="34" charset="0"/>
                <a:cs typeface="Calibri" panose="020F0502020204030204" pitchFamily="34" charset="0"/>
              </a:rPr>
              <a:t>Indirect Contributors: </a:t>
            </a:r>
            <a:r>
              <a:rPr lang="en-US" sz="1600" dirty="0">
                <a:latin typeface="Calibri" panose="020F0502020204030204" pitchFamily="34" charset="0"/>
                <a:ea typeface="Calibri" panose="020F0502020204030204" pitchFamily="34" charset="0"/>
                <a:cs typeface="Calibri" panose="020F0502020204030204" pitchFamily="34" charset="0"/>
              </a:rPr>
              <a:t>For Government Cost Sharing or other cases</a:t>
            </a:r>
            <a:r>
              <a:rPr lang="en-US" sz="1600" b="1" dirty="0">
                <a:latin typeface="Calibri" panose="020F0502020204030204" pitchFamily="34" charset="0"/>
                <a:ea typeface="Calibri" panose="020F0502020204030204" pitchFamily="34" charset="0"/>
                <a:cs typeface="Calibri" panose="020F0502020204030204" pitchFamily="34" charset="0"/>
              </a:rPr>
              <a:t> 	</a:t>
            </a:r>
            <a:r>
              <a:rPr lang="en-US" sz="1600" dirty="0">
                <a:latin typeface="Calibri" panose="020F0502020204030204" pitchFamily="34" charset="0"/>
                <a:ea typeface="Calibri" panose="020F0502020204030204" pitchFamily="34" charset="0"/>
                <a:cs typeface="Calibri" panose="020F0502020204030204" pitchFamily="34" charset="0"/>
              </a:rPr>
              <a:t>| </a:t>
            </a:r>
            <a:r>
              <a:rPr lang="en-US" sz="1600" dirty="0">
                <a:solidFill>
                  <a:schemeClr val="accent2"/>
                </a:solidFill>
                <a:latin typeface="Calibri" panose="020F0502020204030204" pitchFamily="34" charset="0"/>
                <a:ea typeface="Calibri" panose="020F0502020204030204" pitchFamily="34" charset="0"/>
                <a:cs typeface="Calibri" panose="020F0502020204030204" pitchFamily="34" charset="0"/>
              </a:rPr>
              <a:t>Optional</a:t>
            </a:r>
          </a:p>
          <a:p>
            <a:pPr marL="0" indent="0">
              <a:buNone/>
            </a:pPr>
            <a:r>
              <a:rPr lang="en-US" sz="1600" b="1" dirty="0">
                <a:latin typeface="Calibri" panose="020F0502020204030204" pitchFamily="34" charset="0"/>
                <a:ea typeface="Calibri" panose="020F0502020204030204" pitchFamily="34" charset="0"/>
                <a:cs typeface="Calibri" panose="020F0502020204030204" pitchFamily="34" charset="0"/>
              </a:rPr>
              <a:t>Opportunity Team: 	</a:t>
            </a:r>
            <a:r>
              <a:rPr lang="en-US" sz="1600" dirty="0">
                <a:latin typeface="Calibri" panose="020F0502020204030204" pitchFamily="34" charset="0"/>
                <a:ea typeface="Calibri" panose="020F0502020204030204" pitchFamily="34" charset="0"/>
                <a:cs typeface="Calibri" panose="020F0502020204030204" pitchFamily="34" charset="0"/>
              </a:rPr>
              <a:t>The UNDP Colleagues collaborating on the opportunity</a:t>
            </a:r>
            <a:r>
              <a:rPr lang="en-US" sz="1600" b="1" dirty="0">
                <a:latin typeface="Calibri" panose="020F0502020204030204" pitchFamily="34" charset="0"/>
                <a:ea typeface="Calibri" panose="020F0502020204030204" pitchFamily="34" charset="0"/>
                <a:cs typeface="Calibri" panose="020F0502020204030204" pitchFamily="34" charset="0"/>
              </a:rPr>
              <a:t>	</a:t>
            </a:r>
            <a:r>
              <a:rPr lang="en-US" sz="1600" dirty="0">
                <a:latin typeface="Calibri" panose="020F0502020204030204" pitchFamily="34" charset="0"/>
                <a:ea typeface="Calibri" panose="020F0502020204030204" pitchFamily="34" charset="0"/>
                <a:cs typeface="Calibri" panose="020F0502020204030204" pitchFamily="34" charset="0"/>
              </a:rPr>
              <a:t>| </a:t>
            </a:r>
            <a:r>
              <a:rPr lang="en-US" sz="1600" dirty="0">
                <a:solidFill>
                  <a:schemeClr val="accent2"/>
                </a:solidFill>
                <a:latin typeface="Calibri" panose="020F0502020204030204" pitchFamily="34" charset="0"/>
                <a:ea typeface="Calibri" panose="020F0502020204030204" pitchFamily="34" charset="0"/>
                <a:cs typeface="Calibri" panose="020F0502020204030204" pitchFamily="34" charset="0"/>
              </a:rPr>
              <a:t>Optional</a:t>
            </a:r>
          </a:p>
          <a:p>
            <a:pPr marL="0" indent="0">
              <a:buNone/>
            </a:pPr>
            <a:r>
              <a:rPr lang="en-US" sz="1600" b="1" dirty="0">
                <a:latin typeface="Calibri" panose="020F0502020204030204" pitchFamily="34" charset="0"/>
                <a:ea typeface="Calibri" panose="020F0502020204030204" pitchFamily="34" charset="0"/>
                <a:cs typeface="Calibri" panose="020F0502020204030204" pitchFamily="34" charset="0"/>
              </a:rPr>
              <a:t>External Contacts: 	</a:t>
            </a:r>
            <a:r>
              <a:rPr lang="en-US" sz="1600" dirty="0">
                <a:latin typeface="Calibri" panose="020F0502020204030204" pitchFamily="34" charset="0"/>
                <a:ea typeface="Calibri" panose="020F0502020204030204" pitchFamily="34" charset="0"/>
                <a:cs typeface="Calibri" panose="020F0502020204030204" pitchFamily="34" charset="0"/>
              </a:rPr>
              <a:t>External Partner Contacts associated to the opportunity| </a:t>
            </a:r>
            <a:r>
              <a:rPr lang="en-US" sz="1600" dirty="0">
                <a:solidFill>
                  <a:schemeClr val="accent2"/>
                </a:solidFill>
                <a:latin typeface="Calibri" panose="020F0502020204030204" pitchFamily="34" charset="0"/>
                <a:ea typeface="Calibri" panose="020F0502020204030204" pitchFamily="34" charset="0"/>
                <a:cs typeface="Calibri" panose="020F0502020204030204" pitchFamily="34" charset="0"/>
              </a:rPr>
              <a:t>Optional</a:t>
            </a:r>
          </a:p>
          <a:p>
            <a:pPr marL="0" indent="0">
              <a:buNone/>
            </a:pPr>
            <a:r>
              <a:rPr lang="en-US" sz="1600" b="1" dirty="0">
                <a:latin typeface="Calibri" panose="020F0502020204030204" pitchFamily="34" charset="0"/>
                <a:ea typeface="Calibri" panose="020F0502020204030204" pitchFamily="34" charset="0"/>
                <a:cs typeface="Calibri" panose="020F0502020204030204" pitchFamily="34" charset="0"/>
              </a:rPr>
              <a:t>Files: 		</a:t>
            </a:r>
            <a:r>
              <a:rPr lang="en-US" sz="1600" dirty="0">
                <a:latin typeface="Calibri" panose="020F0502020204030204" pitchFamily="34" charset="0"/>
                <a:ea typeface="Calibri" panose="020F0502020204030204" pitchFamily="34" charset="0"/>
                <a:cs typeface="Calibri" panose="020F0502020204030204" pitchFamily="34" charset="0"/>
              </a:rPr>
              <a:t>Concept notes, draft Pro Docs, </a:t>
            </a:r>
            <a:r>
              <a:rPr lang="en-US" sz="1600" dirty="0" err="1">
                <a:latin typeface="Calibri" panose="020F0502020204030204" pitchFamily="34" charset="0"/>
                <a:ea typeface="Calibri" panose="020F0502020204030204" pitchFamily="34" charset="0"/>
                <a:cs typeface="Calibri" panose="020F0502020204030204" pitchFamily="34" charset="0"/>
              </a:rPr>
              <a:t>etc</a:t>
            </a:r>
            <a:r>
              <a:rPr lang="en-US" sz="1600" dirty="0">
                <a:latin typeface="Calibri" panose="020F0502020204030204" pitchFamily="34" charset="0"/>
                <a:ea typeface="Calibri" panose="020F0502020204030204" pitchFamily="34" charset="0"/>
                <a:cs typeface="Calibri" panose="020F0502020204030204" pitchFamily="34" charset="0"/>
              </a:rPr>
              <a:t>		| </a:t>
            </a:r>
            <a:r>
              <a:rPr lang="en-US" sz="1600" dirty="0">
                <a:solidFill>
                  <a:schemeClr val="accent2"/>
                </a:solidFill>
                <a:latin typeface="Calibri" panose="020F0502020204030204" pitchFamily="34" charset="0"/>
                <a:ea typeface="Calibri" panose="020F0502020204030204" pitchFamily="34" charset="0"/>
                <a:cs typeface="Calibri" panose="020F0502020204030204" pitchFamily="34" charset="0"/>
              </a:rPr>
              <a:t>Optional</a:t>
            </a:r>
          </a:p>
          <a:p>
            <a:pPr marL="0" indent="0">
              <a:buNone/>
            </a:pPr>
            <a:r>
              <a:rPr lang="en-US" sz="1600" b="1" dirty="0">
                <a:latin typeface="Calibri" panose="020F0502020204030204" pitchFamily="34" charset="0"/>
                <a:ea typeface="Calibri" panose="020F0502020204030204" pitchFamily="34" charset="0"/>
                <a:cs typeface="Calibri" panose="020F0502020204030204" pitchFamily="34" charset="0"/>
              </a:rPr>
              <a:t>Internal Communications:	</a:t>
            </a:r>
            <a:r>
              <a:rPr lang="en-US" sz="1600" dirty="0">
                <a:latin typeface="Calibri" panose="020F0502020204030204" pitchFamily="34" charset="0"/>
                <a:ea typeface="Calibri" panose="020F0502020204030204" pitchFamily="34" charset="0"/>
                <a:cs typeface="Calibri" panose="020F0502020204030204" pitchFamily="34" charset="0"/>
              </a:rPr>
              <a:t>Using Chatter</a:t>
            </a:r>
            <a:r>
              <a:rPr lang="en-US" sz="1600" b="1" dirty="0">
                <a:latin typeface="Calibri" panose="020F0502020204030204" pitchFamily="34" charset="0"/>
                <a:ea typeface="Calibri" panose="020F0502020204030204" pitchFamily="34" charset="0"/>
                <a:cs typeface="Calibri" panose="020F0502020204030204" pitchFamily="34" charset="0"/>
              </a:rPr>
              <a:t> 			</a:t>
            </a:r>
            <a:r>
              <a:rPr lang="en-US" sz="1600" dirty="0">
                <a:latin typeface="Calibri" panose="020F0502020204030204" pitchFamily="34" charset="0"/>
                <a:ea typeface="Calibri" panose="020F0502020204030204" pitchFamily="34" charset="0"/>
                <a:cs typeface="Calibri" panose="020F0502020204030204" pitchFamily="34" charset="0"/>
              </a:rPr>
              <a:t>| </a:t>
            </a:r>
            <a:r>
              <a:rPr lang="en-US" sz="1600" dirty="0">
                <a:solidFill>
                  <a:schemeClr val="accent2"/>
                </a:solidFill>
                <a:latin typeface="Calibri" panose="020F0502020204030204" pitchFamily="34" charset="0"/>
                <a:ea typeface="Calibri" panose="020F0502020204030204" pitchFamily="34" charset="0"/>
                <a:cs typeface="Calibri" panose="020F0502020204030204" pitchFamily="34" charset="0"/>
              </a:rPr>
              <a:t>Optional</a:t>
            </a:r>
            <a:endParaRPr lang="en-US" sz="1600" dirty="0">
              <a:solidFill>
                <a:srgbClr val="C00000"/>
              </a:solidFill>
              <a:latin typeface="Calibri" panose="020F0502020204030204" pitchFamily="34" charset="0"/>
              <a:ea typeface="Calibri" panose="020F0502020204030204" pitchFamily="34" charset="0"/>
              <a:cs typeface="Calibri" panose="020F0502020204030204" pitchFamily="34" charset="0"/>
            </a:endParaRPr>
          </a:p>
          <a:p>
            <a:pPr marL="0" indent="0">
              <a:buNone/>
            </a:pPr>
            <a:r>
              <a:rPr lang="en-US" sz="1600" b="1" dirty="0">
                <a:latin typeface="Calibri" panose="020F0502020204030204" pitchFamily="34" charset="0"/>
                <a:ea typeface="Calibri" panose="020F0502020204030204" pitchFamily="34" charset="0"/>
                <a:cs typeface="Calibri" panose="020F0502020204030204" pitchFamily="34" charset="0"/>
              </a:rPr>
              <a:t>CPD Output Map: 	</a:t>
            </a:r>
            <a:r>
              <a:rPr lang="en-US" sz="1600" dirty="0">
                <a:latin typeface="Calibri" panose="020F0502020204030204" pitchFamily="34" charset="0"/>
                <a:ea typeface="Calibri" panose="020F0502020204030204" pitchFamily="34" charset="0"/>
                <a:cs typeface="Calibri" panose="020F0502020204030204" pitchFamily="34" charset="0"/>
              </a:rPr>
              <a:t>Associate CPD Outputs to 		</a:t>
            </a:r>
            <a:r>
              <a:rPr lang="en-US" sz="1600" b="1" dirty="0">
                <a:latin typeface="Calibri" panose="020F0502020204030204" pitchFamily="34" charset="0"/>
                <a:ea typeface="Calibri" panose="020F0502020204030204" pitchFamily="34" charset="0"/>
                <a:cs typeface="Calibri" panose="020F0502020204030204" pitchFamily="34" charset="0"/>
              </a:rPr>
              <a:t> 	</a:t>
            </a:r>
            <a:r>
              <a:rPr lang="en-US" sz="1600" dirty="0">
                <a:latin typeface="Calibri" panose="020F0502020204030204" pitchFamily="34" charset="0"/>
                <a:ea typeface="Calibri" panose="020F0502020204030204" pitchFamily="34" charset="0"/>
                <a:cs typeface="Calibri" panose="020F0502020204030204" pitchFamily="34" charset="0"/>
              </a:rPr>
              <a:t>| </a:t>
            </a:r>
            <a:r>
              <a:rPr lang="en-US" sz="1600" dirty="0">
                <a:solidFill>
                  <a:schemeClr val="accent2"/>
                </a:solidFill>
                <a:latin typeface="Calibri" panose="020F0502020204030204" pitchFamily="34" charset="0"/>
                <a:ea typeface="Calibri" panose="020F0502020204030204" pitchFamily="34" charset="0"/>
                <a:cs typeface="Calibri" panose="020F0502020204030204" pitchFamily="34" charset="0"/>
              </a:rPr>
              <a:t>Optional</a:t>
            </a:r>
            <a:endParaRPr lang="en-US" sz="1600" dirty="0">
              <a:solidFill>
                <a:srgbClr val="C00000"/>
              </a:solidFill>
              <a:latin typeface="Calibri" panose="020F0502020204030204" pitchFamily="34" charset="0"/>
              <a:ea typeface="Calibri" panose="020F0502020204030204" pitchFamily="34" charset="0"/>
              <a:cs typeface="Calibri" panose="020F0502020204030204" pitchFamily="34" charset="0"/>
            </a:endParaRPr>
          </a:p>
          <a:p>
            <a:pPr marL="0" indent="0">
              <a:buNone/>
            </a:pPr>
            <a:r>
              <a:rPr lang="en-US" sz="1600" b="1" dirty="0">
                <a:latin typeface="Calibri" panose="020F0502020204030204" pitchFamily="34" charset="0"/>
                <a:ea typeface="Calibri" panose="020F0502020204030204" pitchFamily="34" charset="0"/>
                <a:cs typeface="Calibri" panose="020F0502020204030204" pitchFamily="34" charset="0"/>
              </a:rPr>
              <a:t>Status: 		</a:t>
            </a:r>
            <a:r>
              <a:rPr lang="en-US" sz="1600" dirty="0">
                <a:latin typeface="Calibri" panose="020F0502020204030204" pitchFamily="34" charset="0"/>
                <a:ea typeface="Calibri" panose="020F0502020204030204" pitchFamily="34" charset="0"/>
                <a:cs typeface="Calibri" panose="020F0502020204030204" pitchFamily="34" charset="0"/>
              </a:rPr>
              <a:t>Additional progress identifier		</a:t>
            </a:r>
            <a:r>
              <a:rPr lang="en-US" sz="1600" b="1" dirty="0">
                <a:latin typeface="Calibri" panose="020F0502020204030204" pitchFamily="34" charset="0"/>
                <a:ea typeface="Calibri" panose="020F0502020204030204" pitchFamily="34" charset="0"/>
                <a:cs typeface="Calibri" panose="020F0502020204030204" pitchFamily="34" charset="0"/>
              </a:rPr>
              <a:t> 	</a:t>
            </a:r>
            <a:r>
              <a:rPr lang="en-US" sz="1600" dirty="0">
                <a:latin typeface="Calibri" panose="020F0502020204030204" pitchFamily="34" charset="0"/>
                <a:ea typeface="Calibri" panose="020F0502020204030204" pitchFamily="34" charset="0"/>
                <a:cs typeface="Calibri" panose="020F0502020204030204" pitchFamily="34" charset="0"/>
              </a:rPr>
              <a:t>| </a:t>
            </a:r>
            <a:r>
              <a:rPr lang="en-US" sz="1600" dirty="0">
                <a:solidFill>
                  <a:schemeClr val="accent2"/>
                </a:solidFill>
                <a:latin typeface="Calibri" panose="020F0502020204030204" pitchFamily="34" charset="0"/>
                <a:ea typeface="Calibri" panose="020F0502020204030204" pitchFamily="34" charset="0"/>
                <a:cs typeface="Calibri" panose="020F0502020204030204" pitchFamily="34" charset="0"/>
              </a:rPr>
              <a:t>Optional</a:t>
            </a:r>
            <a:endParaRPr lang="en-US" sz="1600" dirty="0">
              <a:solidFill>
                <a:srgbClr val="C00000"/>
              </a:solidFill>
              <a:latin typeface="Calibri" panose="020F0502020204030204" pitchFamily="34" charset="0"/>
              <a:ea typeface="Calibri" panose="020F0502020204030204" pitchFamily="34" charset="0"/>
              <a:cs typeface="Calibri" panose="020F0502020204030204" pitchFamily="34" charset="0"/>
            </a:endParaRPr>
          </a:p>
          <a:p>
            <a:pPr marL="0" indent="0">
              <a:buNone/>
            </a:pPr>
            <a:r>
              <a:rPr lang="en-US" sz="1600" b="1" dirty="0">
                <a:latin typeface="Calibri" panose="020F0502020204030204" pitchFamily="34" charset="0"/>
                <a:ea typeface="Calibri" panose="020F0502020204030204" pitchFamily="34" charset="0"/>
                <a:cs typeface="Calibri" panose="020F0502020204030204" pitchFamily="34" charset="0"/>
              </a:rPr>
              <a:t>Topic List: 		</a:t>
            </a:r>
            <a:r>
              <a:rPr lang="en-US" sz="1600" dirty="0">
                <a:latin typeface="Calibri" panose="020F0502020204030204" pitchFamily="34" charset="0"/>
                <a:ea typeface="Calibri" panose="020F0502020204030204" pitchFamily="34" charset="0"/>
                <a:cs typeface="Calibri" panose="020F0502020204030204" pitchFamily="34" charset="0"/>
              </a:rPr>
              <a:t>Choose one or more of 54+ Services	</a:t>
            </a:r>
            <a:r>
              <a:rPr lang="en-US" sz="1600" b="1" dirty="0">
                <a:latin typeface="Calibri" panose="020F0502020204030204" pitchFamily="34" charset="0"/>
                <a:ea typeface="Calibri" panose="020F0502020204030204" pitchFamily="34" charset="0"/>
                <a:cs typeface="Calibri" panose="020F0502020204030204" pitchFamily="34" charset="0"/>
              </a:rPr>
              <a:t> 	</a:t>
            </a:r>
            <a:r>
              <a:rPr lang="en-US" sz="1600" dirty="0">
                <a:latin typeface="Calibri" panose="020F0502020204030204" pitchFamily="34" charset="0"/>
                <a:ea typeface="Calibri" panose="020F0502020204030204" pitchFamily="34" charset="0"/>
                <a:cs typeface="Calibri" panose="020F0502020204030204" pitchFamily="34" charset="0"/>
              </a:rPr>
              <a:t>| </a:t>
            </a:r>
            <a:r>
              <a:rPr lang="en-US" sz="1600" dirty="0">
                <a:solidFill>
                  <a:srgbClr val="C00000"/>
                </a:solidFill>
                <a:latin typeface="Calibri" panose="020F0502020204030204" pitchFamily="34" charset="0"/>
                <a:ea typeface="Calibri" panose="020F0502020204030204" pitchFamily="34" charset="0"/>
                <a:cs typeface="Calibri" panose="020F0502020204030204" pitchFamily="34" charset="0"/>
              </a:rPr>
              <a:t>Mandatory</a:t>
            </a:r>
          </a:p>
          <a:p>
            <a:pPr marL="0" indent="0">
              <a:buNone/>
            </a:pPr>
            <a:r>
              <a:rPr lang="en-US" sz="1600" b="1" dirty="0">
                <a:latin typeface="Calibri" panose="020F0502020204030204" pitchFamily="34" charset="0"/>
                <a:ea typeface="Calibri" panose="020F0502020204030204" pitchFamily="34" charset="0"/>
                <a:cs typeface="Calibri" panose="020F0502020204030204" pitchFamily="34" charset="0"/>
              </a:rPr>
              <a:t>Tasks: 		</a:t>
            </a:r>
            <a:r>
              <a:rPr lang="en-US" sz="1600" dirty="0">
                <a:latin typeface="Calibri" panose="020F0502020204030204" pitchFamily="34" charset="0"/>
                <a:ea typeface="Calibri" panose="020F0502020204030204" pitchFamily="34" charset="0"/>
                <a:cs typeface="Calibri" panose="020F0502020204030204" pitchFamily="34" charset="0"/>
              </a:rPr>
              <a:t>Action Plan/Immediate blocking Tasks	</a:t>
            </a:r>
            <a:r>
              <a:rPr lang="en-US" sz="1600" b="1" dirty="0">
                <a:latin typeface="Calibri" panose="020F0502020204030204" pitchFamily="34" charset="0"/>
                <a:ea typeface="Calibri" panose="020F0502020204030204" pitchFamily="34" charset="0"/>
                <a:cs typeface="Calibri" panose="020F0502020204030204" pitchFamily="34" charset="0"/>
              </a:rPr>
              <a:t> 	</a:t>
            </a:r>
            <a:r>
              <a:rPr lang="en-US" sz="1600" dirty="0">
                <a:latin typeface="Calibri" panose="020F0502020204030204" pitchFamily="34" charset="0"/>
                <a:ea typeface="Calibri" panose="020F0502020204030204" pitchFamily="34" charset="0"/>
                <a:cs typeface="Calibri" panose="020F0502020204030204" pitchFamily="34" charset="0"/>
              </a:rPr>
              <a:t>| </a:t>
            </a:r>
            <a:r>
              <a:rPr lang="en-US" sz="1600" dirty="0">
                <a:solidFill>
                  <a:schemeClr val="accent2"/>
                </a:solidFill>
                <a:latin typeface="Calibri" panose="020F0502020204030204" pitchFamily="34" charset="0"/>
                <a:ea typeface="Calibri" panose="020F0502020204030204" pitchFamily="34" charset="0"/>
                <a:cs typeface="Calibri" panose="020F0502020204030204" pitchFamily="34" charset="0"/>
              </a:rPr>
              <a:t>Optional</a:t>
            </a:r>
            <a:endParaRPr lang="en-US" sz="1600" dirty="0">
              <a:solidFill>
                <a:srgbClr val="C00000"/>
              </a:solidFill>
              <a:latin typeface="Calibri" panose="020F0502020204030204" pitchFamily="34" charset="0"/>
              <a:ea typeface="Calibri" panose="020F0502020204030204" pitchFamily="34" charset="0"/>
              <a:cs typeface="Calibri" panose="020F0502020204030204" pitchFamily="34" charset="0"/>
            </a:endParaRPr>
          </a:p>
          <a:p>
            <a:pPr marL="0" indent="0">
              <a:buNone/>
            </a:pPr>
            <a:r>
              <a:rPr lang="en-US" sz="1600" b="1" dirty="0">
                <a:latin typeface="Calibri" panose="020F0502020204030204" pitchFamily="34" charset="0"/>
                <a:ea typeface="Calibri" panose="020F0502020204030204" pitchFamily="34" charset="0"/>
                <a:cs typeface="Calibri" panose="020F0502020204030204" pitchFamily="34" charset="0"/>
              </a:rPr>
              <a:t>Call Notes: 	</a:t>
            </a:r>
            <a:r>
              <a:rPr lang="en-US" sz="1600" dirty="0">
                <a:latin typeface="Calibri" panose="020F0502020204030204" pitchFamily="34" charset="0"/>
                <a:ea typeface="Calibri" panose="020F0502020204030204" pitchFamily="34" charset="0"/>
                <a:cs typeface="Calibri" panose="020F0502020204030204" pitchFamily="34" charset="0"/>
              </a:rPr>
              <a:t>Any partner touchpoint such as a call or meeting</a:t>
            </a:r>
            <a:r>
              <a:rPr lang="en-US" sz="1600" b="1" dirty="0">
                <a:latin typeface="Calibri" panose="020F0502020204030204" pitchFamily="34" charset="0"/>
                <a:ea typeface="Calibri" panose="020F0502020204030204" pitchFamily="34" charset="0"/>
                <a:cs typeface="Calibri" panose="020F0502020204030204" pitchFamily="34" charset="0"/>
              </a:rPr>
              <a:t>	</a:t>
            </a:r>
            <a:r>
              <a:rPr lang="en-US" sz="1600" dirty="0">
                <a:latin typeface="Calibri" panose="020F0502020204030204" pitchFamily="34" charset="0"/>
                <a:ea typeface="Calibri" panose="020F0502020204030204" pitchFamily="34" charset="0"/>
                <a:cs typeface="Calibri" panose="020F0502020204030204" pitchFamily="34" charset="0"/>
              </a:rPr>
              <a:t>| </a:t>
            </a:r>
            <a:r>
              <a:rPr lang="en-US" sz="1600" dirty="0">
                <a:solidFill>
                  <a:schemeClr val="accent2"/>
                </a:solidFill>
                <a:latin typeface="Calibri" panose="020F0502020204030204" pitchFamily="34" charset="0"/>
                <a:ea typeface="Calibri" panose="020F0502020204030204" pitchFamily="34" charset="0"/>
                <a:cs typeface="Calibri" panose="020F0502020204030204" pitchFamily="34" charset="0"/>
              </a:rPr>
              <a:t>Optional</a:t>
            </a:r>
          </a:p>
          <a:p>
            <a:pPr marL="0" indent="0">
              <a:buNone/>
            </a:pPr>
            <a:r>
              <a:rPr lang="en-US" sz="1600" b="1" dirty="0">
                <a:latin typeface="Calibri" panose="020F0502020204030204" pitchFamily="34" charset="0"/>
                <a:ea typeface="Calibri" panose="020F0502020204030204" pitchFamily="34" charset="0"/>
                <a:cs typeface="Calibri" panose="020F0502020204030204" pitchFamily="34" charset="0"/>
              </a:rPr>
              <a:t>Events: 		</a:t>
            </a:r>
            <a:r>
              <a:rPr lang="en-US" sz="1600" dirty="0">
                <a:latin typeface="Calibri" panose="020F0502020204030204" pitchFamily="34" charset="0"/>
                <a:ea typeface="Calibri" panose="020F0502020204030204" pitchFamily="34" charset="0"/>
                <a:cs typeface="Calibri" panose="020F0502020204030204" pitchFamily="34" charset="0"/>
              </a:rPr>
              <a:t>Scheduled meetings	</a:t>
            </a:r>
            <a:r>
              <a:rPr lang="en-US" sz="1600" b="1" dirty="0">
                <a:latin typeface="Calibri" panose="020F0502020204030204" pitchFamily="34" charset="0"/>
                <a:ea typeface="Calibri" panose="020F0502020204030204" pitchFamily="34" charset="0"/>
                <a:cs typeface="Calibri" panose="020F0502020204030204" pitchFamily="34" charset="0"/>
              </a:rPr>
              <a:t>	</a:t>
            </a:r>
            <a:r>
              <a:rPr lang="en-US" sz="1600" dirty="0">
                <a:latin typeface="Calibri" panose="020F0502020204030204" pitchFamily="34" charset="0"/>
                <a:ea typeface="Calibri" panose="020F0502020204030204" pitchFamily="34" charset="0"/>
                <a:cs typeface="Calibri" panose="020F0502020204030204" pitchFamily="34" charset="0"/>
              </a:rPr>
              <a:t>	</a:t>
            </a:r>
            <a:r>
              <a:rPr lang="en-US" sz="1600" b="1" dirty="0">
                <a:latin typeface="Calibri" panose="020F0502020204030204" pitchFamily="34" charset="0"/>
                <a:ea typeface="Calibri" panose="020F0502020204030204" pitchFamily="34" charset="0"/>
                <a:cs typeface="Calibri" panose="020F0502020204030204" pitchFamily="34" charset="0"/>
              </a:rPr>
              <a:t> 	</a:t>
            </a:r>
            <a:r>
              <a:rPr lang="en-US" sz="1600" dirty="0">
                <a:latin typeface="Calibri" panose="020F0502020204030204" pitchFamily="34" charset="0"/>
                <a:ea typeface="Calibri" panose="020F0502020204030204" pitchFamily="34" charset="0"/>
                <a:cs typeface="Calibri" panose="020F0502020204030204" pitchFamily="34" charset="0"/>
              </a:rPr>
              <a:t>| </a:t>
            </a:r>
            <a:r>
              <a:rPr lang="en-US" sz="1600" dirty="0">
                <a:solidFill>
                  <a:schemeClr val="accent2"/>
                </a:solidFill>
                <a:latin typeface="Calibri" panose="020F0502020204030204" pitchFamily="34" charset="0"/>
                <a:ea typeface="Calibri" panose="020F0502020204030204" pitchFamily="34" charset="0"/>
                <a:cs typeface="Calibri" panose="020F0502020204030204" pitchFamily="34" charset="0"/>
              </a:rPr>
              <a:t>Optional</a:t>
            </a:r>
          </a:p>
          <a:p>
            <a:pPr marL="0" indent="0">
              <a:buNone/>
            </a:pPr>
            <a:r>
              <a:rPr lang="en-US" sz="1600" b="1" dirty="0">
                <a:latin typeface="Calibri" panose="020F0502020204030204" pitchFamily="34" charset="0"/>
                <a:ea typeface="Calibri" panose="020F0502020204030204" pitchFamily="34" charset="0"/>
                <a:cs typeface="Calibri" panose="020F0502020204030204" pitchFamily="34" charset="0"/>
              </a:rPr>
              <a:t>Opportunity Costs: 	</a:t>
            </a:r>
            <a:r>
              <a:rPr lang="en-US" sz="1600" dirty="0">
                <a:latin typeface="Calibri" panose="020F0502020204030204" pitchFamily="34" charset="0"/>
                <a:ea typeface="Calibri" panose="020F0502020204030204" pitchFamily="34" charset="0"/>
                <a:cs typeface="Calibri" panose="020F0502020204030204" pitchFamily="34" charset="0"/>
              </a:rPr>
              <a:t>Keep track of the costs associated to the opportunity</a:t>
            </a:r>
            <a:r>
              <a:rPr lang="en-US" sz="1600" b="1" dirty="0">
                <a:latin typeface="Calibri" panose="020F0502020204030204" pitchFamily="34" charset="0"/>
                <a:ea typeface="Calibri" panose="020F0502020204030204" pitchFamily="34" charset="0"/>
                <a:cs typeface="Calibri" panose="020F0502020204030204" pitchFamily="34" charset="0"/>
              </a:rPr>
              <a:t> 	</a:t>
            </a:r>
            <a:r>
              <a:rPr lang="en-US" sz="1600" dirty="0">
                <a:latin typeface="Calibri" panose="020F0502020204030204" pitchFamily="34" charset="0"/>
                <a:ea typeface="Calibri" panose="020F0502020204030204" pitchFamily="34" charset="0"/>
                <a:cs typeface="Calibri" panose="020F0502020204030204" pitchFamily="34" charset="0"/>
              </a:rPr>
              <a:t>| </a:t>
            </a:r>
            <a:r>
              <a:rPr lang="en-US" sz="1600" dirty="0">
                <a:solidFill>
                  <a:schemeClr val="accent2"/>
                </a:solidFill>
                <a:latin typeface="Calibri" panose="020F0502020204030204" pitchFamily="34" charset="0"/>
                <a:ea typeface="Calibri" panose="020F0502020204030204" pitchFamily="34" charset="0"/>
                <a:cs typeface="Calibri" panose="020F0502020204030204" pitchFamily="34" charset="0"/>
              </a:rPr>
              <a:t>Optional</a:t>
            </a:r>
          </a:p>
          <a:p>
            <a:pPr marL="0" indent="0">
              <a:buNone/>
            </a:pPr>
            <a:r>
              <a:rPr lang="en-US" sz="1600" b="1" dirty="0">
                <a:latin typeface="Calibri" panose="020F0502020204030204" pitchFamily="34" charset="0"/>
                <a:ea typeface="Calibri" panose="020F0502020204030204" pitchFamily="34" charset="0"/>
                <a:cs typeface="Calibri" panose="020F0502020204030204" pitchFamily="34" charset="0"/>
              </a:rPr>
              <a:t>Target Countries: 	</a:t>
            </a:r>
            <a:r>
              <a:rPr lang="en-US" sz="1600" dirty="0">
                <a:latin typeface="Calibri" panose="020F0502020204030204" pitchFamily="34" charset="0"/>
                <a:ea typeface="Calibri" panose="020F0502020204030204" pitchFamily="34" charset="0"/>
                <a:cs typeface="Calibri" panose="020F0502020204030204" pitchFamily="34" charset="0"/>
              </a:rPr>
              <a:t>Countries Targeted/Benefited form the opportunity</a:t>
            </a:r>
            <a:r>
              <a:rPr lang="en-US" sz="1600" b="1" dirty="0">
                <a:latin typeface="Calibri" panose="020F0502020204030204" pitchFamily="34" charset="0"/>
                <a:ea typeface="Calibri" panose="020F0502020204030204" pitchFamily="34" charset="0"/>
                <a:cs typeface="Calibri" panose="020F0502020204030204" pitchFamily="34" charset="0"/>
              </a:rPr>
              <a:t> 	</a:t>
            </a:r>
            <a:r>
              <a:rPr lang="en-US" sz="1600" dirty="0">
                <a:latin typeface="Calibri" panose="020F0502020204030204" pitchFamily="34" charset="0"/>
                <a:ea typeface="Calibri" panose="020F0502020204030204" pitchFamily="34" charset="0"/>
                <a:cs typeface="Calibri" panose="020F0502020204030204" pitchFamily="34" charset="0"/>
              </a:rPr>
              <a:t>| </a:t>
            </a:r>
            <a:r>
              <a:rPr lang="en-US" sz="1600" dirty="0">
                <a:solidFill>
                  <a:srgbClr val="C00000"/>
                </a:solidFill>
                <a:latin typeface="Calibri" panose="020F0502020204030204" pitchFamily="34" charset="0"/>
                <a:ea typeface="Calibri" panose="020F0502020204030204" pitchFamily="34" charset="0"/>
                <a:cs typeface="Calibri" panose="020F0502020204030204" pitchFamily="34" charset="0"/>
              </a:rPr>
              <a:t>Mandatory</a:t>
            </a:r>
            <a:endParaRPr lang="en-US" sz="1600" dirty="0">
              <a:solidFill>
                <a:schemeClr val="accent2"/>
              </a:solidFill>
              <a:latin typeface="Calibri" panose="020F0502020204030204" pitchFamily="34" charset="0"/>
              <a:ea typeface="Calibri" panose="020F0502020204030204" pitchFamily="34" charset="0"/>
              <a:cs typeface="Calibri" panose="020F0502020204030204" pitchFamily="34" charset="0"/>
            </a:endParaRPr>
          </a:p>
          <a:p>
            <a:pPr marL="0" indent="0">
              <a:buNone/>
            </a:pPr>
            <a:r>
              <a:rPr lang="en-US" sz="1600" b="1" dirty="0">
                <a:latin typeface="Calibri" panose="020F0502020204030204" pitchFamily="34" charset="0"/>
                <a:ea typeface="Calibri" panose="020F0502020204030204" pitchFamily="34" charset="0"/>
                <a:cs typeface="Calibri" panose="020F0502020204030204" pitchFamily="34" charset="0"/>
              </a:rPr>
              <a:t>Risk Assessments: 	</a:t>
            </a:r>
            <a:r>
              <a:rPr lang="en-US" sz="1600" dirty="0">
                <a:latin typeface="Calibri" panose="020F0502020204030204" pitchFamily="34" charset="0"/>
                <a:ea typeface="Calibri" panose="020F0502020204030204" pitchFamily="34" charset="0"/>
                <a:cs typeface="Calibri" panose="020F0502020204030204" pitchFamily="34" charset="0"/>
              </a:rPr>
              <a:t>Associate SESP or Private Sector risk assessments </a:t>
            </a:r>
            <a:r>
              <a:rPr lang="en-US" sz="1600" b="1" dirty="0">
                <a:latin typeface="Calibri" panose="020F0502020204030204" pitchFamily="34" charset="0"/>
                <a:ea typeface="Calibri" panose="020F0502020204030204" pitchFamily="34" charset="0"/>
                <a:cs typeface="Calibri" panose="020F0502020204030204" pitchFamily="34" charset="0"/>
              </a:rPr>
              <a:t>	</a:t>
            </a:r>
            <a:r>
              <a:rPr lang="en-US" sz="1600" dirty="0">
                <a:latin typeface="Calibri" panose="020F0502020204030204" pitchFamily="34" charset="0"/>
                <a:ea typeface="Calibri" panose="020F0502020204030204" pitchFamily="34" charset="0"/>
                <a:cs typeface="Calibri" panose="020F0502020204030204" pitchFamily="34" charset="0"/>
              </a:rPr>
              <a:t>| </a:t>
            </a:r>
            <a:r>
              <a:rPr lang="en-US" sz="1600" dirty="0">
                <a:solidFill>
                  <a:schemeClr val="accent2"/>
                </a:solidFill>
                <a:latin typeface="Calibri" panose="020F0502020204030204" pitchFamily="34" charset="0"/>
                <a:ea typeface="Calibri" panose="020F0502020204030204" pitchFamily="34" charset="0"/>
                <a:cs typeface="Calibri" panose="020F0502020204030204" pitchFamily="34" charset="0"/>
              </a:rPr>
              <a:t>Optional</a:t>
            </a:r>
            <a:endParaRPr lang="en-US" sz="1600" dirty="0">
              <a:solidFill>
                <a:srgbClr val="C00000"/>
              </a:solidFill>
              <a:latin typeface="Calibri" panose="020F0502020204030204" pitchFamily="34" charset="0"/>
              <a:ea typeface="Calibri" panose="020F0502020204030204" pitchFamily="34" charset="0"/>
              <a:cs typeface="Calibri" panose="020F0502020204030204" pitchFamily="34" charset="0"/>
            </a:endParaRPr>
          </a:p>
          <a:p>
            <a:pPr marL="0" indent="0">
              <a:buNone/>
            </a:pPr>
            <a:r>
              <a:rPr lang="en-US" sz="1600" b="1" dirty="0">
                <a:latin typeface="Calibri" panose="020F0502020204030204" pitchFamily="34" charset="0"/>
                <a:ea typeface="Calibri" panose="020F0502020204030204" pitchFamily="34" charset="0"/>
                <a:cs typeface="Calibri" panose="020F0502020204030204" pitchFamily="34" charset="0"/>
              </a:rPr>
              <a:t>Agreement: 	</a:t>
            </a:r>
            <a:r>
              <a:rPr lang="en-US" sz="1600" dirty="0">
                <a:latin typeface="Calibri" panose="020F0502020204030204" pitchFamily="34" charset="0"/>
                <a:ea typeface="Calibri" panose="020F0502020204030204" pitchFamily="34" charset="0"/>
                <a:cs typeface="Calibri" panose="020F0502020204030204" pitchFamily="34" charset="0"/>
              </a:rPr>
              <a:t>Agreement that resulted from the Opportunity 	| </a:t>
            </a:r>
            <a:r>
              <a:rPr lang="en-US" sz="1600" dirty="0">
                <a:solidFill>
                  <a:schemeClr val="accent2"/>
                </a:solidFill>
                <a:latin typeface="Calibri" panose="020F0502020204030204" pitchFamily="34" charset="0"/>
                <a:ea typeface="Calibri" panose="020F0502020204030204" pitchFamily="34" charset="0"/>
                <a:cs typeface="Calibri" panose="020F0502020204030204" pitchFamily="34" charset="0"/>
              </a:rPr>
              <a:t>Optional</a:t>
            </a:r>
            <a:endParaRPr lang="en-US" sz="1600" dirty="0">
              <a:solidFill>
                <a:srgbClr val="C00000"/>
              </a:solidFill>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US" sz="1600" dirty="0">
              <a:solidFill>
                <a:srgbClr val="C00000"/>
              </a:solidFill>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US" sz="1600" dirty="0">
              <a:solidFill>
                <a:srgbClr val="C00000"/>
              </a:solidFill>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US" sz="1600" dirty="0">
              <a:solidFill>
                <a:srgbClr val="C00000"/>
              </a:solidFill>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US" sz="1600" dirty="0">
              <a:solidFill>
                <a:srgbClr val="C00000"/>
              </a:solidFill>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US" sz="1600" dirty="0">
              <a:solidFill>
                <a:srgbClr val="C00000"/>
              </a:solidFill>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US" sz="1600" dirty="0">
              <a:solidFill>
                <a:srgbClr val="C00000"/>
              </a:solidFill>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US" sz="1600" b="1" dirty="0">
              <a:solidFill>
                <a:srgbClr val="C00000"/>
              </a:solidFill>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US" sz="1600" dirty="0">
              <a:solidFill>
                <a:srgbClr val="C00000"/>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589222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Placeholder 1"/>
          <p:cNvSpPr>
            <a:spLocks noGrp="1"/>
          </p:cNvSpPr>
          <p:nvPr>
            <p:ph type="body" sz="quarter" idx="17"/>
          </p:nvPr>
        </p:nvSpPr>
        <p:spPr bwMode="auto">
          <a:xfrm>
            <a:off x="533400" y="380637"/>
            <a:ext cx="6553200" cy="68616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lIns="91440" tIns="45720" rIns="91440" bIns="45720" numCol="1" anchor="t" anchorCtr="0" compatLnSpc="1">
            <a:prstTxWarp prst="textNoShape">
              <a:avLst/>
            </a:prstTxWarp>
          </a:bodyPr>
          <a:lstStyle/>
          <a:p>
            <a:r>
              <a:rPr lang="en-US" dirty="0">
                <a:latin typeface="Calibri" panose="020F0502020204030204" pitchFamily="34" charset="0"/>
                <a:ea typeface="Calibri" panose="020F0502020204030204" pitchFamily="34" charset="0"/>
                <a:cs typeface="Calibri" panose="020F0502020204030204" pitchFamily="34" charset="0"/>
              </a:rPr>
              <a:t>What reports are available?</a:t>
            </a:r>
          </a:p>
        </p:txBody>
      </p:sp>
      <p:sp>
        <p:nvSpPr>
          <p:cNvPr id="6" name="Text Placeholder 1"/>
          <p:cNvSpPr>
            <a:spLocks noGrp="1"/>
          </p:cNvSpPr>
          <p:nvPr>
            <p:ph type="body" sz="quarter" idx="18"/>
          </p:nvPr>
        </p:nvSpPr>
        <p:spPr>
          <a:xfrm>
            <a:off x="533400" y="1524000"/>
            <a:ext cx="7162800" cy="686164"/>
          </a:xfrm>
        </p:spPr>
        <p:txBody>
          <a:bodyPr/>
          <a:lstStyle/>
          <a:p>
            <a:pPr marL="0" indent="0">
              <a:buNone/>
            </a:pPr>
            <a:r>
              <a:rPr lang="en-US" sz="1800" dirty="0">
                <a:latin typeface="Calibri" panose="020F0502020204030204" pitchFamily="34" charset="0"/>
                <a:ea typeface="Calibri" panose="020F0502020204030204" pitchFamily="34" charset="0"/>
                <a:cs typeface="Calibri" panose="020F0502020204030204" pitchFamily="34" charset="0"/>
              </a:rPr>
              <a:t>Reports are primarily grouped in Dashboards. Dashboards are visual representations of reports that enable users to drill down to the underlying tabular data. Dashboards and individual reports are available via the UNITY Home Screen. Some of the available Dashboards are listed below:</a:t>
            </a:r>
          </a:p>
          <a:p>
            <a:pPr marL="0" indent="0">
              <a:buNone/>
            </a:pPr>
            <a:endParaRPr lang="en-US" sz="1800" dirty="0">
              <a:latin typeface="Calibri" panose="020F0502020204030204" pitchFamily="34" charset="0"/>
              <a:ea typeface="Calibri" panose="020F0502020204030204" pitchFamily="34" charset="0"/>
              <a:cs typeface="Calibri" panose="020F0502020204030204" pitchFamily="34" charset="0"/>
            </a:endParaRPr>
          </a:p>
          <a:p>
            <a:pPr marL="0" indent="0">
              <a:buNone/>
            </a:pPr>
            <a:r>
              <a:rPr lang="en-US" sz="1800" dirty="0">
                <a:latin typeface="Calibri" panose="020F0502020204030204" pitchFamily="34" charset="0"/>
                <a:ea typeface="Calibri" panose="020F0502020204030204" pitchFamily="34" charset="0"/>
                <a:cs typeface="Calibri" panose="020F0502020204030204" pitchFamily="34" charset="0"/>
                <a:hlinkClick r:id="rId2"/>
              </a:rPr>
              <a:t>Funding &amp; Non-Funding Pipeline by Bureau/Department </a:t>
            </a:r>
            <a:endParaRPr lang="en-US" sz="1800" dirty="0">
              <a:latin typeface="Calibri" panose="020F0502020204030204" pitchFamily="34" charset="0"/>
              <a:ea typeface="Calibri" panose="020F0502020204030204" pitchFamily="34" charset="0"/>
              <a:cs typeface="Calibri" panose="020F0502020204030204" pitchFamily="34" charset="0"/>
            </a:endParaRPr>
          </a:p>
          <a:p>
            <a:pPr marL="0" indent="0">
              <a:buNone/>
            </a:pPr>
            <a:r>
              <a:rPr lang="en-US" sz="1800" dirty="0">
                <a:latin typeface="Calibri" panose="020F0502020204030204" pitchFamily="34" charset="0"/>
                <a:ea typeface="Calibri" panose="020F0502020204030204" pitchFamily="34" charset="0"/>
                <a:cs typeface="Calibri" panose="020F0502020204030204" pitchFamily="34" charset="0"/>
                <a:hlinkClick r:id="rId3"/>
              </a:rPr>
              <a:t>UNDP Financial Sustainability Metrics</a:t>
            </a:r>
            <a:endParaRPr lang="en-US" sz="1800" dirty="0">
              <a:latin typeface="Calibri" panose="020F0502020204030204" pitchFamily="34" charset="0"/>
              <a:ea typeface="Calibri" panose="020F0502020204030204" pitchFamily="34" charset="0"/>
              <a:cs typeface="Calibri" panose="020F0502020204030204" pitchFamily="34" charset="0"/>
            </a:endParaRPr>
          </a:p>
          <a:p>
            <a:pPr marL="0" indent="0">
              <a:buNone/>
            </a:pPr>
            <a:r>
              <a:rPr lang="en-US" sz="1800" dirty="0">
                <a:latin typeface="Calibri" panose="020F0502020204030204" pitchFamily="34" charset="0"/>
                <a:ea typeface="Calibri" panose="020F0502020204030204" pitchFamily="34" charset="0"/>
                <a:cs typeface="Calibri" panose="020F0502020204030204" pitchFamily="34" charset="0"/>
                <a:hlinkClick r:id="rId4"/>
              </a:rPr>
              <a:t>Private Sector Pipeline by Bureau</a:t>
            </a:r>
            <a:endParaRPr lang="en-US" sz="1800" dirty="0">
              <a:latin typeface="Calibri" panose="020F0502020204030204" pitchFamily="34" charset="0"/>
              <a:ea typeface="Calibri" panose="020F0502020204030204" pitchFamily="34" charset="0"/>
              <a:cs typeface="Calibri" panose="020F0502020204030204" pitchFamily="34" charset="0"/>
            </a:endParaRPr>
          </a:p>
          <a:p>
            <a:pPr marL="0" indent="0">
              <a:buNone/>
            </a:pPr>
            <a:r>
              <a:rPr lang="en-US" sz="1800" dirty="0">
                <a:latin typeface="Calibri" panose="020F0502020204030204" pitchFamily="34" charset="0"/>
                <a:ea typeface="Calibri" panose="020F0502020204030204" pitchFamily="34" charset="0"/>
                <a:cs typeface="Calibri" panose="020F0502020204030204" pitchFamily="34" charset="0"/>
                <a:hlinkClick r:id="rId5"/>
              </a:rPr>
              <a:t>International Financial Institutions (IFIs) Pipeline by Bureau</a:t>
            </a:r>
            <a:endParaRPr lang="en-US" sz="1800" dirty="0">
              <a:latin typeface="Calibri" panose="020F0502020204030204" pitchFamily="34" charset="0"/>
              <a:ea typeface="Calibri" panose="020F0502020204030204" pitchFamily="34" charset="0"/>
              <a:cs typeface="Calibri" panose="020F0502020204030204" pitchFamily="34" charset="0"/>
            </a:endParaRPr>
          </a:p>
          <a:p>
            <a:pPr marL="0" indent="0">
              <a:buNone/>
            </a:pPr>
            <a:r>
              <a:rPr lang="en-US" sz="1800" dirty="0">
                <a:latin typeface="Calibri" panose="020F0502020204030204" pitchFamily="34" charset="0"/>
                <a:ea typeface="Calibri" panose="020F0502020204030204" pitchFamily="34" charset="0"/>
                <a:cs typeface="Calibri" panose="020F0502020204030204" pitchFamily="34" charset="0"/>
                <a:hlinkClick r:id="rId6"/>
              </a:rPr>
              <a:t>European Union Pipeline by Bureau</a:t>
            </a:r>
            <a:endParaRPr lang="en-US" sz="1800" dirty="0">
              <a:latin typeface="Calibri" panose="020F0502020204030204" pitchFamily="34" charset="0"/>
              <a:ea typeface="Calibri" panose="020F0502020204030204" pitchFamily="34" charset="0"/>
              <a:cs typeface="Calibri" panose="020F0502020204030204" pitchFamily="34" charset="0"/>
            </a:endParaRPr>
          </a:p>
          <a:p>
            <a:pPr marL="0" indent="0">
              <a:buNone/>
            </a:pPr>
            <a:r>
              <a:rPr lang="en-US" sz="1800" dirty="0">
                <a:latin typeface="Calibri" panose="020F0502020204030204" pitchFamily="34" charset="0"/>
                <a:ea typeface="Calibri" panose="020F0502020204030204" pitchFamily="34" charset="0"/>
                <a:cs typeface="Calibri" panose="020F0502020204030204" pitchFamily="34" charset="0"/>
                <a:hlinkClick r:id="rId7"/>
              </a:rPr>
              <a:t>Corporate/Non Corporate Foundations (Philanthropy) Pipeline by Bureau</a:t>
            </a:r>
            <a:endParaRPr lang="en-US" sz="1800" dirty="0">
              <a:latin typeface="Calibri" panose="020F0502020204030204" pitchFamily="34" charset="0"/>
              <a:ea typeface="Calibri" panose="020F0502020204030204" pitchFamily="34" charset="0"/>
              <a:cs typeface="Calibri" panose="020F0502020204030204" pitchFamily="34" charset="0"/>
            </a:endParaRPr>
          </a:p>
          <a:p>
            <a:pPr marL="0" indent="0">
              <a:buNone/>
            </a:pPr>
            <a:r>
              <a:rPr lang="en-US" sz="1800" dirty="0">
                <a:latin typeface="Calibri" panose="020F0502020204030204" pitchFamily="34" charset="0"/>
                <a:ea typeface="Calibri" panose="020F0502020204030204" pitchFamily="34" charset="0"/>
                <a:cs typeface="Calibri" panose="020F0502020204030204" pitchFamily="34" charset="0"/>
                <a:hlinkClick r:id="rId8"/>
              </a:rPr>
              <a:t>Funding Stream Projections by Bureau</a:t>
            </a:r>
            <a:endParaRPr lang="en-US" sz="18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941742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Placeholder 1"/>
          <p:cNvSpPr>
            <a:spLocks noGrp="1"/>
          </p:cNvSpPr>
          <p:nvPr>
            <p:ph type="body" sz="quarter" idx="17"/>
          </p:nvPr>
        </p:nvSpPr>
        <p:spPr bwMode="auto">
          <a:xfrm>
            <a:off x="533400" y="380637"/>
            <a:ext cx="6553200" cy="68616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lIns="91440" tIns="45720" rIns="91440" bIns="45720" numCol="1" anchor="t" anchorCtr="0" compatLnSpc="1">
            <a:prstTxWarp prst="textNoShape">
              <a:avLst/>
            </a:prstTxWarp>
          </a:bodyPr>
          <a:lstStyle/>
          <a:p>
            <a:r>
              <a:rPr lang="en-US" dirty="0">
                <a:latin typeface="Calibri" panose="020F0502020204030204" pitchFamily="34" charset="0"/>
                <a:ea typeface="Calibri" panose="020F0502020204030204" pitchFamily="34" charset="0"/>
                <a:cs typeface="Calibri" panose="020F0502020204030204" pitchFamily="34" charset="0"/>
              </a:rPr>
              <a:t>Dashboard Navigation </a:t>
            </a:r>
          </a:p>
        </p:txBody>
      </p:sp>
      <p:sp>
        <p:nvSpPr>
          <p:cNvPr id="6" name="Text Placeholder 1"/>
          <p:cNvSpPr>
            <a:spLocks noGrp="1"/>
          </p:cNvSpPr>
          <p:nvPr>
            <p:ph type="body" sz="quarter" idx="18"/>
          </p:nvPr>
        </p:nvSpPr>
        <p:spPr>
          <a:xfrm>
            <a:off x="533400" y="1524000"/>
            <a:ext cx="7543800" cy="1219200"/>
          </a:xfrm>
        </p:spPr>
        <p:txBody>
          <a:bodyPr/>
          <a:lstStyle/>
          <a:p>
            <a:pPr marL="0" indent="0">
              <a:buNone/>
            </a:pPr>
            <a:r>
              <a:rPr lang="en-US" sz="1800" dirty="0">
                <a:latin typeface="Calibri" panose="020F0502020204030204" pitchFamily="34" charset="0"/>
                <a:ea typeface="Calibri" panose="020F0502020204030204" pitchFamily="34" charset="0"/>
                <a:cs typeface="Calibri" panose="020F0502020204030204" pitchFamily="34" charset="0"/>
              </a:rPr>
              <a:t>At the top of dashboards you can select filters. To view the tabular report for each graph, click the View Report link. You can also click on elements of graphs (a pie chart slice) to automatically filter the underlying tabular reports. </a:t>
            </a:r>
          </a:p>
        </p:txBody>
      </p:sp>
      <p:pic>
        <p:nvPicPr>
          <p:cNvPr id="4" name="Picture 3">
            <a:extLst>
              <a:ext uri="{FF2B5EF4-FFF2-40B4-BE49-F238E27FC236}">
                <a16:creationId xmlns:a16="http://schemas.microsoft.com/office/drawing/2014/main" id="{7D207101-E2C6-5D76-D5B1-A8529DDE8995}"/>
              </a:ext>
            </a:extLst>
          </p:cNvPr>
          <p:cNvPicPr>
            <a:picLocks noChangeAspect="1"/>
          </p:cNvPicPr>
          <p:nvPr/>
        </p:nvPicPr>
        <p:blipFill>
          <a:blip r:embed="rId2"/>
          <a:stretch>
            <a:fillRect/>
          </a:stretch>
        </p:blipFill>
        <p:spPr>
          <a:xfrm>
            <a:off x="538162" y="2615336"/>
            <a:ext cx="7481066" cy="3919177"/>
          </a:xfrm>
          <a:prstGeom prst="rect">
            <a:avLst/>
          </a:prstGeom>
        </p:spPr>
      </p:pic>
      <p:sp>
        <p:nvSpPr>
          <p:cNvPr id="5" name="Rounded Rectangular Callout 12">
            <a:extLst>
              <a:ext uri="{FF2B5EF4-FFF2-40B4-BE49-F238E27FC236}">
                <a16:creationId xmlns:a16="http://schemas.microsoft.com/office/drawing/2014/main" id="{F565E28C-C936-351E-077B-CD9791B5796E}"/>
              </a:ext>
            </a:extLst>
          </p:cNvPr>
          <p:cNvSpPr/>
          <p:nvPr/>
        </p:nvSpPr>
        <p:spPr bwMode="auto">
          <a:xfrm>
            <a:off x="2971800" y="2757487"/>
            <a:ext cx="1969100" cy="374571"/>
          </a:xfrm>
          <a:prstGeom prst="wedgeRoundRectCallout">
            <a:avLst>
              <a:gd name="adj1" fmla="val -99937"/>
              <a:gd name="adj2" fmla="val 84714"/>
              <a:gd name="adj3" fmla="val 16667"/>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18000" tIns="45720" rIns="18000" bIns="45720" numCol="1" rtlCol="0" anchor="t" anchorCtr="0" compatLnSpc="1">
            <a:prstTxWarp prst="textNoShape">
              <a:avLst/>
            </a:prstTxWarp>
            <a:spAutoFit/>
          </a:bodyPr>
          <a:lstStyle/>
          <a:p>
            <a:pPr algn="ctr">
              <a:spcBef>
                <a:spcPct val="50000"/>
              </a:spcBef>
            </a:pPr>
            <a:r>
              <a:rPr lang="en-US" sz="1600" i="1" dirty="0">
                <a:solidFill>
                  <a:srgbClr val="0070C0"/>
                </a:solidFill>
                <a:latin typeface="Calibri" panose="020F0502020204030204" pitchFamily="34" charset="0"/>
                <a:ea typeface="Calibri" panose="020F0502020204030204" pitchFamily="34" charset="0"/>
                <a:cs typeface="Calibri" panose="020F0502020204030204" pitchFamily="34" charset="0"/>
              </a:rPr>
              <a:t>Filter by Bureau</a:t>
            </a:r>
          </a:p>
        </p:txBody>
      </p:sp>
      <p:sp>
        <p:nvSpPr>
          <p:cNvPr id="7" name="Rectangle 6">
            <a:extLst>
              <a:ext uri="{FF2B5EF4-FFF2-40B4-BE49-F238E27FC236}">
                <a16:creationId xmlns:a16="http://schemas.microsoft.com/office/drawing/2014/main" id="{D0BE12DF-1B4A-5668-871B-04DC6524BB6E}"/>
              </a:ext>
            </a:extLst>
          </p:cNvPr>
          <p:cNvSpPr/>
          <p:nvPr/>
        </p:nvSpPr>
        <p:spPr bwMode="auto">
          <a:xfrm>
            <a:off x="533400" y="6019800"/>
            <a:ext cx="1752600" cy="304800"/>
          </a:xfrm>
          <a:prstGeom prst="rect">
            <a:avLst/>
          </a:prstGeom>
          <a:noFill/>
          <a:ln w="25400"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
        <p:nvSpPr>
          <p:cNvPr id="2" name="Rounded Rectangular Callout 12">
            <a:extLst>
              <a:ext uri="{FF2B5EF4-FFF2-40B4-BE49-F238E27FC236}">
                <a16:creationId xmlns:a16="http://schemas.microsoft.com/office/drawing/2014/main" id="{77EC0F2A-2BBF-5BBE-1EBD-DD2314889647}"/>
              </a:ext>
            </a:extLst>
          </p:cNvPr>
          <p:cNvSpPr/>
          <p:nvPr/>
        </p:nvSpPr>
        <p:spPr bwMode="auto">
          <a:xfrm>
            <a:off x="5486400" y="2933881"/>
            <a:ext cx="2890838" cy="374571"/>
          </a:xfrm>
          <a:prstGeom prst="wedgeRoundRectCallout">
            <a:avLst>
              <a:gd name="adj1" fmla="val 2665"/>
              <a:gd name="adj2" fmla="val 298319"/>
              <a:gd name="adj3" fmla="val 16667"/>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18000" tIns="45720" rIns="18000" bIns="45720" numCol="1" rtlCol="0" anchor="t" anchorCtr="0" compatLnSpc="1">
            <a:prstTxWarp prst="textNoShape">
              <a:avLst/>
            </a:prstTxWarp>
            <a:spAutoFit/>
          </a:bodyPr>
          <a:lstStyle/>
          <a:p>
            <a:pPr algn="ctr">
              <a:spcBef>
                <a:spcPct val="50000"/>
              </a:spcBef>
            </a:pPr>
            <a:r>
              <a:rPr lang="en-US" sz="1600" i="1" dirty="0">
                <a:solidFill>
                  <a:srgbClr val="0070C0"/>
                </a:solidFill>
                <a:latin typeface="Calibri" panose="020F0502020204030204" pitchFamily="34" charset="0"/>
                <a:ea typeface="Calibri" panose="020F0502020204030204" pitchFamily="34" charset="0"/>
                <a:cs typeface="Calibri" panose="020F0502020204030204" pitchFamily="34" charset="0"/>
              </a:rPr>
              <a:t>Display Exploratory Opportunities</a:t>
            </a:r>
          </a:p>
        </p:txBody>
      </p:sp>
    </p:spTree>
    <p:extLst>
      <p:ext uri="{BB962C8B-B14F-4D97-AF65-F5344CB8AC3E}">
        <p14:creationId xmlns:p14="http://schemas.microsoft.com/office/powerpoint/2010/main" val="23548412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Placeholder 1"/>
          <p:cNvSpPr>
            <a:spLocks noGrp="1"/>
          </p:cNvSpPr>
          <p:nvPr>
            <p:ph type="body" sz="quarter" idx="17"/>
          </p:nvPr>
        </p:nvSpPr>
        <p:spPr bwMode="auto">
          <a:xfrm>
            <a:off x="609600" y="152400"/>
            <a:ext cx="6553200" cy="68616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lIns="91440" tIns="45720" rIns="91440" bIns="45720" numCol="1" anchor="t" anchorCtr="0" compatLnSpc="1">
            <a:prstTxWarp prst="textNoShape">
              <a:avLst/>
            </a:prstTxWarp>
          </a:bodyPr>
          <a:lstStyle/>
          <a:p>
            <a:r>
              <a:rPr lang="en-US" sz="2400" dirty="0">
                <a:latin typeface="Calibri" panose="020F0502020204030204" pitchFamily="34" charset="0"/>
                <a:ea typeface="Calibri" panose="020F0502020204030204" pitchFamily="34" charset="0"/>
                <a:cs typeface="Calibri" panose="020F0502020204030204" pitchFamily="34" charset="0"/>
              </a:rPr>
              <a:t>Resources By CPD Output and Bureau</a:t>
            </a:r>
          </a:p>
        </p:txBody>
      </p:sp>
      <p:sp>
        <p:nvSpPr>
          <p:cNvPr id="6" name="Text Placeholder 1"/>
          <p:cNvSpPr>
            <a:spLocks noGrp="1"/>
          </p:cNvSpPr>
          <p:nvPr>
            <p:ph type="body" sz="quarter" idx="18"/>
          </p:nvPr>
        </p:nvSpPr>
        <p:spPr>
          <a:xfrm>
            <a:off x="609600" y="5624121"/>
            <a:ext cx="8392696" cy="1029091"/>
          </a:xfrm>
        </p:spPr>
        <p:txBody>
          <a:bodyPr/>
          <a:lstStyle/>
          <a:p>
            <a:pPr marL="0" indent="0">
              <a:buNone/>
            </a:pPr>
            <a:r>
              <a:rPr lang="en-US" sz="2000" dirty="0">
                <a:latin typeface="Calibri" panose="020F0502020204030204" pitchFamily="34" charset="0"/>
                <a:ea typeface="Calibri" panose="020F0502020204030204" pitchFamily="34" charset="0"/>
                <a:cs typeface="Calibri" panose="020F0502020204030204" pitchFamily="34" charset="0"/>
              </a:rPr>
              <a:t>Resource Mobilization Target Performance Dashboards: </a:t>
            </a:r>
          </a:p>
          <a:p>
            <a:pPr marL="0" indent="0">
              <a:buNone/>
            </a:pPr>
            <a:r>
              <a:rPr lang="en-US" sz="2000" dirty="0">
                <a:latin typeface="Calibri" panose="020F0502020204030204" pitchFamily="34" charset="0"/>
                <a:ea typeface="Calibri" panose="020F0502020204030204" pitchFamily="34" charset="0"/>
                <a:cs typeface="Calibri" panose="020F0502020204030204" pitchFamily="34" charset="0"/>
                <a:hlinkClick r:id="rId2"/>
              </a:rPr>
              <a:t>RBAP</a:t>
            </a:r>
            <a:r>
              <a:rPr lang="en-US" sz="2000" dirty="0">
                <a:latin typeface="Calibri" panose="020F0502020204030204" pitchFamily="34" charset="0"/>
                <a:ea typeface="Calibri" panose="020F0502020204030204" pitchFamily="34" charset="0"/>
                <a:cs typeface="Calibri" panose="020F0502020204030204" pitchFamily="34" charset="0"/>
              </a:rPr>
              <a:t> | </a:t>
            </a:r>
            <a:r>
              <a:rPr lang="en-US" sz="2000" dirty="0">
                <a:latin typeface="Calibri" panose="020F0502020204030204" pitchFamily="34" charset="0"/>
                <a:ea typeface="Calibri" panose="020F0502020204030204" pitchFamily="34" charset="0"/>
                <a:cs typeface="Calibri" panose="020F0502020204030204" pitchFamily="34" charset="0"/>
                <a:hlinkClick r:id="rId3"/>
              </a:rPr>
              <a:t>RBLAC</a:t>
            </a:r>
            <a:r>
              <a:rPr lang="en-US" sz="2000" dirty="0">
                <a:latin typeface="Calibri" panose="020F0502020204030204" pitchFamily="34" charset="0"/>
                <a:ea typeface="Calibri" panose="020F0502020204030204" pitchFamily="34" charset="0"/>
                <a:cs typeface="Calibri" panose="020F0502020204030204" pitchFamily="34" charset="0"/>
              </a:rPr>
              <a:t> | </a:t>
            </a:r>
            <a:r>
              <a:rPr lang="en-US" sz="2000" dirty="0">
                <a:latin typeface="Calibri" panose="020F0502020204030204" pitchFamily="34" charset="0"/>
                <a:ea typeface="Calibri" panose="020F0502020204030204" pitchFamily="34" charset="0"/>
                <a:cs typeface="Calibri" panose="020F0502020204030204" pitchFamily="34" charset="0"/>
                <a:hlinkClick r:id="rId4"/>
              </a:rPr>
              <a:t>RBEC</a:t>
            </a:r>
            <a:r>
              <a:rPr lang="en-US" sz="2000" dirty="0">
                <a:latin typeface="Calibri" panose="020F0502020204030204" pitchFamily="34" charset="0"/>
                <a:ea typeface="Calibri" panose="020F0502020204030204" pitchFamily="34" charset="0"/>
                <a:cs typeface="Calibri" panose="020F0502020204030204" pitchFamily="34" charset="0"/>
              </a:rPr>
              <a:t> | </a:t>
            </a:r>
            <a:r>
              <a:rPr lang="en-US" sz="2000" dirty="0">
                <a:latin typeface="Calibri" panose="020F0502020204030204" pitchFamily="34" charset="0"/>
                <a:ea typeface="Calibri" panose="020F0502020204030204" pitchFamily="34" charset="0"/>
                <a:cs typeface="Calibri" panose="020F0502020204030204" pitchFamily="34" charset="0"/>
                <a:hlinkClick r:id="rId5"/>
              </a:rPr>
              <a:t>RBAS</a:t>
            </a:r>
            <a:r>
              <a:rPr lang="en-US" sz="2000" dirty="0">
                <a:latin typeface="Calibri" panose="020F0502020204030204" pitchFamily="34" charset="0"/>
                <a:ea typeface="Calibri" panose="020F0502020204030204" pitchFamily="34" charset="0"/>
                <a:cs typeface="Calibri" panose="020F0502020204030204" pitchFamily="34" charset="0"/>
              </a:rPr>
              <a:t> | </a:t>
            </a:r>
            <a:r>
              <a:rPr lang="en-US" sz="2000" dirty="0">
                <a:latin typeface="Calibri" panose="020F0502020204030204" pitchFamily="34" charset="0"/>
                <a:ea typeface="Calibri" panose="020F0502020204030204" pitchFamily="34" charset="0"/>
                <a:cs typeface="Calibri" panose="020F0502020204030204" pitchFamily="34" charset="0"/>
                <a:hlinkClick r:id="rId6"/>
              </a:rPr>
              <a:t>RBA</a:t>
            </a:r>
            <a:endParaRPr lang="en-US" sz="2000" dirty="0">
              <a:latin typeface="Calibri" panose="020F0502020204030204" pitchFamily="34" charset="0"/>
              <a:ea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BED971FA-470E-315D-36C1-EA2418A9CB39}"/>
              </a:ext>
            </a:extLst>
          </p:cNvPr>
          <p:cNvPicPr>
            <a:picLocks noChangeAspect="1"/>
          </p:cNvPicPr>
          <p:nvPr/>
        </p:nvPicPr>
        <p:blipFill>
          <a:blip r:embed="rId7"/>
          <a:stretch>
            <a:fillRect/>
          </a:stretch>
        </p:blipFill>
        <p:spPr>
          <a:xfrm>
            <a:off x="217904" y="2528497"/>
            <a:ext cx="8392696" cy="2791215"/>
          </a:xfrm>
          <a:prstGeom prst="rect">
            <a:avLst/>
          </a:prstGeom>
        </p:spPr>
      </p:pic>
      <p:sp>
        <p:nvSpPr>
          <p:cNvPr id="8" name="Text Placeholder 1">
            <a:extLst>
              <a:ext uri="{FF2B5EF4-FFF2-40B4-BE49-F238E27FC236}">
                <a16:creationId xmlns:a16="http://schemas.microsoft.com/office/drawing/2014/main" id="{1A407428-D820-186D-BBE9-99A9F6EFEE83}"/>
              </a:ext>
            </a:extLst>
          </p:cNvPr>
          <p:cNvSpPr txBox="1">
            <a:spLocks/>
          </p:cNvSpPr>
          <p:nvPr/>
        </p:nvSpPr>
        <p:spPr>
          <a:xfrm>
            <a:off x="533400" y="1538288"/>
            <a:ext cx="6553200" cy="533400"/>
          </a:xfrm>
          <a:prstGeom prst="rect">
            <a:avLst/>
          </a:prstGeom>
        </p:spPr>
        <p:txBody>
          <a:bodyPr vert="horz"/>
          <a:lstStyle>
            <a:lvl1pPr marL="342900" indent="-342900" algn="l" rtl="0" eaLnBrk="0" fontAlgn="base" hangingPunct="0">
              <a:spcBef>
                <a:spcPct val="20000"/>
              </a:spcBef>
              <a:spcAft>
                <a:spcPct val="0"/>
              </a:spcAft>
              <a:buFont typeface="Arial"/>
              <a:buChar char="•"/>
              <a:defRPr sz="2200" b="0" i="0">
                <a:solidFill>
                  <a:srgbClr val="0070C0"/>
                </a:solidFill>
                <a:latin typeface="Myriad Pro"/>
                <a:ea typeface="ＭＳ Ｐゴシック" charset="-128"/>
                <a:cs typeface="ＭＳ Ｐゴシック" charset="-128"/>
              </a:defRPr>
            </a:lvl1pPr>
            <a:lvl2pPr marL="742950" indent="-285750" algn="l" rtl="0" eaLnBrk="0" fontAlgn="base" hangingPunct="0">
              <a:spcBef>
                <a:spcPct val="20000"/>
              </a:spcBef>
              <a:spcAft>
                <a:spcPct val="0"/>
              </a:spcAft>
              <a:buChar char="–"/>
              <a:defRPr sz="4000">
                <a:solidFill>
                  <a:srgbClr val="0070C0"/>
                </a:solidFill>
                <a:latin typeface="Myriad Pro"/>
                <a:ea typeface="ＭＳ Ｐゴシック" charset="-128"/>
              </a:defRPr>
            </a:lvl2pPr>
            <a:lvl3pPr marL="1143000" indent="-228600" algn="l" rtl="0" eaLnBrk="0" fontAlgn="base" hangingPunct="0">
              <a:spcBef>
                <a:spcPct val="20000"/>
              </a:spcBef>
              <a:spcAft>
                <a:spcPct val="0"/>
              </a:spcAft>
              <a:buChar char="•"/>
              <a:defRPr sz="4000">
                <a:solidFill>
                  <a:schemeClr val="tx1"/>
                </a:solidFill>
                <a:latin typeface="Myriad Pro"/>
                <a:ea typeface="ＭＳ Ｐゴシック" charset="-128"/>
              </a:defRPr>
            </a:lvl3pPr>
            <a:lvl4pPr marL="1600200" indent="-228600" algn="l" rtl="0" eaLnBrk="0" fontAlgn="base" hangingPunct="0">
              <a:spcBef>
                <a:spcPct val="20000"/>
              </a:spcBef>
              <a:spcAft>
                <a:spcPct val="0"/>
              </a:spcAft>
              <a:buChar char="–"/>
              <a:defRPr sz="4000">
                <a:solidFill>
                  <a:schemeClr val="tx1"/>
                </a:solidFill>
                <a:latin typeface="Myriad Pro"/>
                <a:ea typeface="ＭＳ Ｐゴシック" charset="-128"/>
              </a:defRPr>
            </a:lvl4pPr>
            <a:lvl5pPr marL="2057400" indent="-228600" algn="l" rtl="0" eaLnBrk="0" fontAlgn="base" hangingPunct="0">
              <a:spcBef>
                <a:spcPct val="20000"/>
              </a:spcBef>
              <a:spcAft>
                <a:spcPct val="0"/>
              </a:spcAft>
              <a:buChar char="»"/>
              <a:defRPr sz="4000">
                <a:solidFill>
                  <a:schemeClr val="tx1"/>
                </a:solidFill>
                <a:latin typeface="Myriad Pro"/>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a:lstStyle>
          <a:p>
            <a:pPr marL="0" indent="0">
              <a:buFont typeface="Arial"/>
              <a:buNone/>
            </a:pPr>
            <a:r>
              <a:rPr lang="en-US" sz="2000" kern="0" dirty="0">
                <a:latin typeface="Calibri" panose="020F0502020204030204" pitchFamily="34" charset="0"/>
                <a:ea typeface="Calibri" panose="020F0502020204030204" pitchFamily="34" charset="0"/>
                <a:cs typeface="Calibri" panose="020F0502020204030204" pitchFamily="34" charset="0"/>
              </a:rPr>
              <a:t>Pipeline Mappings to CPD Outputs are available by Bureau and by Department.</a:t>
            </a:r>
          </a:p>
        </p:txBody>
      </p:sp>
      <p:sp>
        <p:nvSpPr>
          <p:cNvPr id="2" name="Rounded Rectangular Callout 12">
            <a:extLst>
              <a:ext uri="{FF2B5EF4-FFF2-40B4-BE49-F238E27FC236}">
                <a16:creationId xmlns:a16="http://schemas.microsoft.com/office/drawing/2014/main" id="{28986162-B761-71C0-0FA7-1908077D8AE3}"/>
              </a:ext>
            </a:extLst>
          </p:cNvPr>
          <p:cNvSpPr/>
          <p:nvPr/>
        </p:nvSpPr>
        <p:spPr bwMode="auto">
          <a:xfrm>
            <a:off x="2968833" y="2895600"/>
            <a:ext cx="2890838" cy="374571"/>
          </a:xfrm>
          <a:prstGeom prst="wedgeRoundRectCallout">
            <a:avLst>
              <a:gd name="adj1" fmla="val -100136"/>
              <a:gd name="adj2" fmla="val 69457"/>
              <a:gd name="adj3" fmla="val 16667"/>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18000" tIns="45720" rIns="18000" bIns="45720" numCol="1" rtlCol="0" anchor="t" anchorCtr="0" compatLnSpc="1">
            <a:prstTxWarp prst="textNoShape">
              <a:avLst/>
            </a:prstTxWarp>
            <a:spAutoFit/>
          </a:bodyPr>
          <a:lstStyle/>
          <a:p>
            <a:pPr algn="ctr">
              <a:spcBef>
                <a:spcPct val="50000"/>
              </a:spcBef>
            </a:pPr>
            <a:r>
              <a:rPr lang="en-US" sz="1600" i="1" dirty="0">
                <a:solidFill>
                  <a:srgbClr val="0070C0"/>
                </a:solidFill>
                <a:latin typeface="Calibri" panose="020F0502020204030204" pitchFamily="34" charset="0"/>
                <a:ea typeface="Calibri" panose="020F0502020204030204" pitchFamily="34" charset="0"/>
                <a:cs typeface="Calibri" panose="020F0502020204030204" pitchFamily="34" charset="0"/>
              </a:rPr>
              <a:t>Total CPD Output Cost for RBA</a:t>
            </a:r>
          </a:p>
        </p:txBody>
      </p:sp>
      <p:sp>
        <p:nvSpPr>
          <p:cNvPr id="4" name="Rounded Rectangular Callout 12">
            <a:extLst>
              <a:ext uri="{FF2B5EF4-FFF2-40B4-BE49-F238E27FC236}">
                <a16:creationId xmlns:a16="http://schemas.microsoft.com/office/drawing/2014/main" id="{1FF032ED-8612-CA82-922B-692A6F92491F}"/>
              </a:ext>
            </a:extLst>
          </p:cNvPr>
          <p:cNvSpPr/>
          <p:nvPr/>
        </p:nvSpPr>
        <p:spPr bwMode="auto">
          <a:xfrm>
            <a:off x="3200400" y="3213259"/>
            <a:ext cx="2890838" cy="374571"/>
          </a:xfrm>
          <a:prstGeom prst="wedgeRoundRectCallout">
            <a:avLst>
              <a:gd name="adj1" fmla="val -99642"/>
              <a:gd name="adj2" fmla="val 126672"/>
              <a:gd name="adj3" fmla="val 16667"/>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18000" tIns="45720" rIns="18000" bIns="45720" numCol="1" rtlCol="0" anchor="t" anchorCtr="0" compatLnSpc="1">
            <a:prstTxWarp prst="textNoShape">
              <a:avLst/>
            </a:prstTxWarp>
            <a:spAutoFit/>
          </a:bodyPr>
          <a:lstStyle/>
          <a:p>
            <a:pPr algn="ctr">
              <a:spcBef>
                <a:spcPct val="50000"/>
              </a:spcBef>
            </a:pPr>
            <a:r>
              <a:rPr lang="en-US" sz="1600" i="1" dirty="0">
                <a:solidFill>
                  <a:srgbClr val="0070C0"/>
                </a:solidFill>
                <a:latin typeface="Calibri" panose="020F0502020204030204" pitchFamily="34" charset="0"/>
                <a:ea typeface="Calibri" panose="020F0502020204030204" pitchFamily="34" charset="0"/>
                <a:cs typeface="Calibri" panose="020F0502020204030204" pitchFamily="34" charset="0"/>
              </a:rPr>
              <a:t>Pipeline Mapped to CPD Outputs</a:t>
            </a:r>
          </a:p>
        </p:txBody>
      </p:sp>
    </p:spTree>
    <p:extLst>
      <p:ext uri="{BB962C8B-B14F-4D97-AF65-F5344CB8AC3E}">
        <p14:creationId xmlns:p14="http://schemas.microsoft.com/office/powerpoint/2010/main" val="8532888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Placeholder 1"/>
          <p:cNvSpPr>
            <a:spLocks noGrp="1"/>
          </p:cNvSpPr>
          <p:nvPr>
            <p:ph type="body" sz="quarter" idx="17"/>
          </p:nvPr>
        </p:nvSpPr>
        <p:spPr bwMode="auto">
          <a:xfrm>
            <a:off x="533400" y="380636"/>
            <a:ext cx="6553200" cy="104756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lIns="91440" tIns="45720" rIns="91440" bIns="45720" numCol="1" anchor="t" anchorCtr="0" compatLnSpc="1">
            <a:prstTxWarp prst="textNoShape">
              <a:avLst/>
            </a:prstTxWarp>
          </a:bodyPr>
          <a:lstStyle/>
          <a:p>
            <a:r>
              <a:rPr lang="en-US" dirty="0">
                <a:latin typeface="Calibri" panose="020F0502020204030204" pitchFamily="34" charset="0"/>
                <a:ea typeface="Calibri" panose="020F0502020204030204" pitchFamily="34" charset="0"/>
                <a:cs typeface="Calibri" panose="020F0502020204030204" pitchFamily="34" charset="0"/>
              </a:rPr>
              <a:t>Documentation: UNITY User Manual</a:t>
            </a:r>
          </a:p>
        </p:txBody>
      </p:sp>
      <p:sp>
        <p:nvSpPr>
          <p:cNvPr id="2" name="Text Placeholder 1"/>
          <p:cNvSpPr>
            <a:spLocks noGrp="1"/>
          </p:cNvSpPr>
          <p:nvPr>
            <p:ph type="body" sz="quarter" idx="18"/>
          </p:nvPr>
        </p:nvSpPr>
        <p:spPr>
          <a:xfrm>
            <a:off x="533400" y="1524000"/>
            <a:ext cx="7391400" cy="1414463"/>
          </a:xfrm>
        </p:spPr>
        <p:txBody>
          <a:bodyPr/>
          <a:lstStyle/>
          <a:p>
            <a:pPr marL="0" indent="0">
              <a:buNone/>
            </a:pPr>
            <a:r>
              <a:rPr lang="en-US" sz="2000" dirty="0">
                <a:latin typeface="Calibri" panose="020F0502020204030204" pitchFamily="34" charset="0"/>
                <a:ea typeface="Calibri" panose="020F0502020204030204" pitchFamily="34" charset="0"/>
                <a:cs typeface="Calibri" panose="020F0502020204030204" pitchFamily="34" charset="0"/>
              </a:rPr>
              <a:t>You can access the </a:t>
            </a:r>
            <a:r>
              <a:rPr lang="en-US" sz="2000" dirty="0">
                <a:latin typeface="Calibri" panose="020F0502020204030204" pitchFamily="34" charset="0"/>
                <a:ea typeface="Calibri" panose="020F0502020204030204" pitchFamily="34" charset="0"/>
                <a:cs typeface="Calibri" panose="020F0502020204030204" pitchFamily="34" charset="0"/>
                <a:hlinkClick r:id="rId3"/>
              </a:rPr>
              <a:t>UNITY User Manual on this link </a:t>
            </a:r>
            <a:r>
              <a:rPr lang="en-US" sz="2000" dirty="0">
                <a:latin typeface="Calibri" panose="020F0502020204030204" pitchFamily="34" charset="0"/>
                <a:ea typeface="Calibri" panose="020F0502020204030204" pitchFamily="34" charset="0"/>
                <a:cs typeface="Calibri" panose="020F0502020204030204" pitchFamily="34" charset="0"/>
              </a:rPr>
              <a:t>and via your UNITY Home Page in the </a:t>
            </a:r>
            <a:r>
              <a:rPr lang="en-US" sz="2000" dirty="0">
                <a:solidFill>
                  <a:srgbClr val="FF0000"/>
                </a:solidFill>
                <a:latin typeface="Calibri" panose="020F0502020204030204" pitchFamily="34" charset="0"/>
                <a:ea typeface="Calibri" panose="020F0502020204030204" pitchFamily="34" charset="0"/>
                <a:cs typeface="Calibri" panose="020F0502020204030204" pitchFamily="34" charset="0"/>
              </a:rPr>
              <a:t>FREQUENTLY USED </a:t>
            </a:r>
            <a:r>
              <a:rPr lang="en-US" sz="2000" dirty="0">
                <a:latin typeface="Calibri" panose="020F0502020204030204" pitchFamily="34" charset="0"/>
                <a:ea typeface="Calibri" panose="020F0502020204030204" pitchFamily="34" charset="0"/>
                <a:cs typeface="Calibri" panose="020F0502020204030204" pitchFamily="34" charset="0"/>
              </a:rPr>
              <a:t>Widget. As the User Manual is updated frequently, always access the latest online version.</a:t>
            </a:r>
          </a:p>
          <a:p>
            <a:pPr marL="0" indent="0">
              <a:buNone/>
            </a:pPr>
            <a:endParaRPr lang="en-US" sz="2000" dirty="0">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US" sz="2000" dirty="0">
              <a:latin typeface="Calibri" panose="020F0502020204030204" pitchFamily="34" charset="0"/>
              <a:ea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D82E69E9-280B-358C-7CF9-3ADA9298A9D8}"/>
              </a:ext>
            </a:extLst>
          </p:cNvPr>
          <p:cNvPicPr>
            <a:picLocks noChangeAspect="1"/>
          </p:cNvPicPr>
          <p:nvPr/>
        </p:nvPicPr>
        <p:blipFill>
          <a:blip r:embed="rId4"/>
          <a:stretch>
            <a:fillRect/>
          </a:stretch>
        </p:blipFill>
        <p:spPr>
          <a:xfrm>
            <a:off x="1618838" y="3414712"/>
            <a:ext cx="5906324" cy="2819794"/>
          </a:xfrm>
          <a:prstGeom prst="rect">
            <a:avLst/>
          </a:prstGeom>
        </p:spPr>
      </p:pic>
      <p:sp>
        <p:nvSpPr>
          <p:cNvPr id="6" name="Rectangle 5">
            <a:extLst>
              <a:ext uri="{FF2B5EF4-FFF2-40B4-BE49-F238E27FC236}">
                <a16:creationId xmlns:a16="http://schemas.microsoft.com/office/drawing/2014/main" id="{30AEB9DA-80BA-6EE9-6DC8-5F22758A0E84}"/>
              </a:ext>
            </a:extLst>
          </p:cNvPr>
          <p:cNvSpPr/>
          <p:nvPr/>
        </p:nvSpPr>
        <p:spPr bwMode="auto">
          <a:xfrm>
            <a:off x="1618838" y="5638800"/>
            <a:ext cx="2953162" cy="457200"/>
          </a:xfrm>
          <a:prstGeom prst="rect">
            <a:avLst/>
          </a:prstGeom>
          <a:noFill/>
          <a:ln w="25400"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Tree>
    <p:extLst>
      <p:ext uri="{BB962C8B-B14F-4D97-AF65-F5344CB8AC3E}">
        <p14:creationId xmlns:p14="http://schemas.microsoft.com/office/powerpoint/2010/main" val="4233168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Placeholder 1"/>
          <p:cNvSpPr>
            <a:spLocks noGrp="1"/>
          </p:cNvSpPr>
          <p:nvPr>
            <p:ph type="body" sz="quarter" idx="17"/>
          </p:nvPr>
        </p:nvSpPr>
        <p:spPr bwMode="auto">
          <a:xfrm>
            <a:off x="533400" y="380636"/>
            <a:ext cx="6553200" cy="104756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lIns="91440" tIns="45720" rIns="91440" bIns="45720" numCol="1" anchor="ctr" anchorCtr="0" compatLnSpc="1">
            <a:prstTxWarp prst="textNoShape">
              <a:avLst/>
            </a:prstTxWarp>
          </a:bodyPr>
          <a:lstStyle/>
          <a:p>
            <a:r>
              <a:rPr lang="en-US" dirty="0">
                <a:latin typeface="Calibri" panose="020F0502020204030204" pitchFamily="34" charset="0"/>
                <a:ea typeface="Calibri" panose="020F0502020204030204" pitchFamily="34" charset="0"/>
                <a:cs typeface="Calibri" panose="020F0502020204030204" pitchFamily="34" charset="0"/>
              </a:rPr>
              <a:t>What is pipeline management?</a:t>
            </a:r>
          </a:p>
        </p:txBody>
      </p:sp>
      <p:sp>
        <p:nvSpPr>
          <p:cNvPr id="2" name="Text Placeholder 1"/>
          <p:cNvSpPr>
            <a:spLocks noGrp="1"/>
          </p:cNvSpPr>
          <p:nvPr>
            <p:ph type="body" sz="quarter" idx="18"/>
          </p:nvPr>
        </p:nvSpPr>
        <p:spPr>
          <a:xfrm>
            <a:off x="533400" y="2057400"/>
            <a:ext cx="7391400" cy="4267200"/>
          </a:xfrm>
        </p:spPr>
        <p:txBody>
          <a:bodyPr/>
          <a:lstStyle/>
          <a:p>
            <a:pPr marL="0" indent="0">
              <a:buNone/>
            </a:pPr>
            <a:r>
              <a:rPr lang="en-US" sz="2000" b="1" dirty="0">
                <a:latin typeface="Calibri" panose="020F0502020204030204" pitchFamily="34" charset="0"/>
                <a:ea typeface="Calibri" panose="020F0502020204030204" pitchFamily="34" charset="0"/>
                <a:cs typeface="Calibri" panose="020F0502020204030204" pitchFamily="34" charset="0"/>
              </a:rPr>
              <a:t>Pipeline:</a:t>
            </a:r>
            <a:r>
              <a:rPr lang="en-US" sz="2000" b="1" dirty="0">
                <a:latin typeface="Calibri" panose="020F0502020204030204" pitchFamily="34" charset="0"/>
                <a:ea typeface="Calibri" panose="020F0502020204030204" pitchFamily="34" charset="0"/>
                <a:cs typeface="Calibri" panose="020F0502020204030204" pitchFamily="34" charset="0"/>
                <a:sym typeface="Symbol"/>
              </a:rPr>
              <a:t> “</a:t>
            </a:r>
            <a:r>
              <a:rPr lang="en-US" sz="2000" dirty="0">
                <a:latin typeface="Calibri" panose="020F0502020204030204" pitchFamily="34" charset="0"/>
                <a:ea typeface="Calibri" panose="020F0502020204030204" pitchFamily="34" charset="0"/>
                <a:cs typeface="Calibri" panose="020F0502020204030204" pitchFamily="34" charset="0"/>
              </a:rPr>
              <a:t>The totality of planned </a:t>
            </a:r>
            <a:r>
              <a:rPr lang="en-US" sz="2000" dirty="0" err="1">
                <a:latin typeface="Calibri" panose="020F0502020204030204" pitchFamily="34" charset="0"/>
                <a:ea typeface="Calibri" panose="020F0502020204030204" pitchFamily="34" charset="0"/>
                <a:cs typeface="Calibri" panose="020F0502020204030204" pitchFamily="34" charset="0"/>
              </a:rPr>
              <a:t>programmes</a:t>
            </a:r>
            <a:r>
              <a:rPr lang="en-US" sz="2000" dirty="0">
                <a:latin typeface="Calibri" panose="020F0502020204030204" pitchFamily="34" charset="0"/>
                <a:ea typeface="Calibri" panose="020F0502020204030204" pitchFamily="34" charset="0"/>
                <a:cs typeface="Calibri" panose="020F0502020204030204" pitchFamily="34" charset="0"/>
              </a:rPr>
              <a:t>, projects, and initiatives that UNDP Headquarters, Regional HQ, and local units/offices are expected to pursue within a foreseeable time in the future.”</a:t>
            </a:r>
          </a:p>
        </p:txBody>
      </p:sp>
      <p:graphicFrame>
        <p:nvGraphicFramePr>
          <p:cNvPr id="4" name="Diagram 3"/>
          <p:cNvGraphicFramePr/>
          <p:nvPr>
            <p:extLst>
              <p:ext uri="{D42A27DB-BD31-4B8C-83A1-F6EECF244321}">
                <p14:modId xmlns:p14="http://schemas.microsoft.com/office/powerpoint/2010/main" val="475671565"/>
              </p:ext>
            </p:extLst>
          </p:nvPr>
        </p:nvGraphicFramePr>
        <p:xfrm>
          <a:off x="676894" y="3962400"/>
          <a:ext cx="7552706" cy="24684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 Placeholder 1"/>
          <p:cNvSpPr txBox="1">
            <a:spLocks/>
          </p:cNvSpPr>
          <p:nvPr/>
        </p:nvSpPr>
        <p:spPr bwMode="auto">
          <a:xfrm>
            <a:off x="152400" y="4028022"/>
            <a:ext cx="3810000" cy="45719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None/>
              <a:defRPr sz="2800" b="1" i="0">
                <a:solidFill>
                  <a:srgbClr val="0070C0"/>
                </a:solidFill>
                <a:latin typeface="Myriad Pro"/>
                <a:ea typeface="ＭＳ Ｐゴシック" charset="-128"/>
                <a:cs typeface="ＭＳ Ｐゴシック" charset="-128"/>
              </a:defRPr>
            </a:lvl1pPr>
            <a:lvl2pPr marL="742950" indent="-285750" algn="l" rtl="0" eaLnBrk="0" fontAlgn="base" hangingPunct="0">
              <a:spcBef>
                <a:spcPct val="20000"/>
              </a:spcBef>
              <a:spcAft>
                <a:spcPct val="0"/>
              </a:spcAft>
              <a:buChar char="–"/>
              <a:defRPr sz="4000">
                <a:solidFill>
                  <a:srgbClr val="0070C0"/>
                </a:solidFill>
                <a:latin typeface="Myriad Pro"/>
                <a:ea typeface="ＭＳ Ｐゴシック" charset="-128"/>
              </a:defRPr>
            </a:lvl2pPr>
            <a:lvl3pPr marL="1143000" indent="-228600" algn="l" rtl="0" eaLnBrk="0" fontAlgn="base" hangingPunct="0">
              <a:spcBef>
                <a:spcPct val="20000"/>
              </a:spcBef>
              <a:spcAft>
                <a:spcPct val="0"/>
              </a:spcAft>
              <a:buChar char="•"/>
              <a:defRPr sz="4000">
                <a:solidFill>
                  <a:schemeClr val="tx1"/>
                </a:solidFill>
                <a:latin typeface="Myriad Pro"/>
                <a:ea typeface="ＭＳ Ｐゴシック" charset="-128"/>
              </a:defRPr>
            </a:lvl3pPr>
            <a:lvl4pPr marL="1600200" indent="-228600" algn="l" rtl="0" eaLnBrk="0" fontAlgn="base" hangingPunct="0">
              <a:spcBef>
                <a:spcPct val="20000"/>
              </a:spcBef>
              <a:spcAft>
                <a:spcPct val="0"/>
              </a:spcAft>
              <a:buChar char="–"/>
              <a:defRPr sz="4000">
                <a:solidFill>
                  <a:schemeClr val="tx1"/>
                </a:solidFill>
                <a:latin typeface="Myriad Pro"/>
                <a:ea typeface="ＭＳ Ｐゴシック" charset="-128"/>
              </a:defRPr>
            </a:lvl4pPr>
            <a:lvl5pPr marL="2057400" indent="-228600" algn="l" rtl="0" eaLnBrk="0" fontAlgn="base" hangingPunct="0">
              <a:spcBef>
                <a:spcPct val="20000"/>
              </a:spcBef>
              <a:spcAft>
                <a:spcPct val="0"/>
              </a:spcAft>
              <a:buChar char="»"/>
              <a:defRPr sz="4000">
                <a:solidFill>
                  <a:schemeClr val="tx1"/>
                </a:solidFill>
                <a:latin typeface="Myriad Pro"/>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a:lstStyle>
          <a:p>
            <a:pPr algn="ctr"/>
            <a:r>
              <a:rPr lang="en-US" sz="2000" kern="0" dirty="0">
                <a:latin typeface="Calibri" panose="020F0502020204030204" pitchFamily="34" charset="0"/>
                <a:ea typeface="Calibri" panose="020F0502020204030204" pitchFamily="34" charset="0"/>
                <a:cs typeface="Calibri" panose="020F0502020204030204" pitchFamily="34" charset="0"/>
              </a:rPr>
              <a:t>Pipeline Management:</a:t>
            </a:r>
          </a:p>
        </p:txBody>
      </p:sp>
    </p:spTree>
    <p:extLst>
      <p:ext uri="{BB962C8B-B14F-4D97-AF65-F5344CB8AC3E}">
        <p14:creationId xmlns:p14="http://schemas.microsoft.com/office/powerpoint/2010/main" val="35876698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Placeholder 1"/>
          <p:cNvSpPr>
            <a:spLocks noGrp="1"/>
          </p:cNvSpPr>
          <p:nvPr>
            <p:ph type="body" sz="quarter" idx="17"/>
          </p:nvPr>
        </p:nvSpPr>
        <p:spPr bwMode="auto">
          <a:xfrm>
            <a:off x="533400" y="380636"/>
            <a:ext cx="6553200" cy="104756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lIns="91440" tIns="45720" rIns="91440" bIns="45720" numCol="1" anchor="ctr" anchorCtr="0" compatLnSpc="1">
            <a:prstTxWarp prst="textNoShape">
              <a:avLst/>
            </a:prstTxWarp>
          </a:bodyPr>
          <a:lstStyle/>
          <a:p>
            <a:r>
              <a:rPr lang="en-US" dirty="0">
                <a:latin typeface="Calibri" panose="020F0502020204030204" pitchFamily="34" charset="0"/>
                <a:ea typeface="Calibri" panose="020F0502020204030204" pitchFamily="34" charset="0"/>
                <a:cs typeface="Calibri" panose="020F0502020204030204" pitchFamily="34" charset="0"/>
              </a:rPr>
              <a:t>What is an Opportunity?</a:t>
            </a:r>
          </a:p>
        </p:txBody>
      </p:sp>
      <p:sp>
        <p:nvSpPr>
          <p:cNvPr id="2" name="Text Placeholder 1"/>
          <p:cNvSpPr>
            <a:spLocks noGrp="1"/>
          </p:cNvSpPr>
          <p:nvPr>
            <p:ph type="body" sz="quarter" idx="18"/>
          </p:nvPr>
        </p:nvSpPr>
        <p:spPr>
          <a:xfrm>
            <a:off x="533400" y="1752600"/>
            <a:ext cx="7620000" cy="4572000"/>
          </a:xfrm>
        </p:spPr>
        <p:txBody>
          <a:bodyPr/>
          <a:lstStyle/>
          <a:p>
            <a:pPr marL="0" indent="0">
              <a:buNone/>
            </a:pPr>
            <a:r>
              <a:rPr lang="en-US" sz="1800" dirty="0">
                <a:latin typeface="Calibri" panose="020F0502020204030204" pitchFamily="34" charset="0"/>
                <a:ea typeface="Calibri" panose="020F0502020204030204" pitchFamily="34" charset="0"/>
                <a:cs typeface="Calibri" panose="020F0502020204030204" pitchFamily="34" charset="0"/>
              </a:rPr>
              <a:t>The Pipeline of a Business Unit (Department) is referred to as “Quantum+ Opportunity” and given a unique Opportunity ID (Opportunity Record Type: Funding).</a:t>
            </a:r>
          </a:p>
          <a:p>
            <a:pPr marL="0" indent="0">
              <a:buNone/>
            </a:pPr>
            <a:endParaRPr lang="en-US" sz="1800" dirty="0">
              <a:latin typeface="Calibri" panose="020F0502020204030204" pitchFamily="34" charset="0"/>
              <a:ea typeface="Calibri" panose="020F0502020204030204" pitchFamily="34" charset="0"/>
              <a:cs typeface="Calibri" panose="020F0502020204030204" pitchFamily="34" charset="0"/>
            </a:endParaRPr>
          </a:p>
          <a:p>
            <a:pPr marL="0" indent="0">
              <a:buNone/>
            </a:pPr>
            <a:r>
              <a:rPr lang="en-US" sz="1800" dirty="0">
                <a:latin typeface="Calibri" panose="020F0502020204030204" pitchFamily="34" charset="0"/>
                <a:ea typeface="Calibri" panose="020F0502020204030204" pitchFamily="34" charset="0"/>
                <a:cs typeface="Calibri" panose="020F0502020204030204" pitchFamily="34" charset="0"/>
              </a:rPr>
              <a:t>An </a:t>
            </a:r>
            <a:r>
              <a:rPr lang="en-US" sz="1800" b="1" dirty="0">
                <a:latin typeface="Calibri" panose="020F0502020204030204" pitchFamily="34" charset="0"/>
                <a:ea typeface="Calibri" panose="020F0502020204030204" pitchFamily="34" charset="0"/>
                <a:cs typeface="Calibri" panose="020F0502020204030204" pitchFamily="34" charset="0"/>
              </a:rPr>
              <a:t>Opportunity </a:t>
            </a:r>
            <a:r>
              <a:rPr lang="en-US" sz="1800" dirty="0">
                <a:latin typeface="Calibri" panose="020F0502020204030204" pitchFamily="34" charset="0"/>
                <a:ea typeface="Calibri" panose="020F0502020204030204" pitchFamily="34" charset="0"/>
                <a:cs typeface="Calibri" panose="020F0502020204030204" pitchFamily="34" charset="0"/>
              </a:rPr>
              <a:t>is a record of key data concerning a partnership under negotiation with a potential or existing partner. It covers the timespan between the inception of the opportunity up to agreement signature (or up to the withdrawal from negotiations). A partnership opportunity results to an agreement, either a financial or a non-financial agreement such as a Funding Agreement, a Letter of Agreement, MoU, or Statement of Intent.</a:t>
            </a:r>
          </a:p>
          <a:p>
            <a:pPr marL="0" indent="0">
              <a:buNone/>
            </a:pPr>
            <a:endParaRPr lang="en-US" sz="1800" dirty="0">
              <a:latin typeface="Calibri" panose="020F0502020204030204" pitchFamily="34" charset="0"/>
              <a:ea typeface="Calibri" panose="020F0502020204030204" pitchFamily="34" charset="0"/>
              <a:cs typeface="Calibri" panose="020F0502020204030204" pitchFamily="34" charset="0"/>
            </a:endParaRPr>
          </a:p>
          <a:p>
            <a:pPr marL="0" indent="0">
              <a:buNone/>
            </a:pPr>
            <a:r>
              <a:rPr lang="en-US" sz="1800" dirty="0">
                <a:latin typeface="Calibri" panose="020F0502020204030204" pitchFamily="34" charset="0"/>
                <a:ea typeface="Calibri" panose="020F0502020204030204" pitchFamily="34" charset="0"/>
                <a:cs typeface="Calibri" panose="020F0502020204030204" pitchFamily="34" charset="0"/>
              </a:rPr>
              <a:t>An Opportunity also refers to the negotiations surrounding the revision to an existing Project.</a:t>
            </a:r>
          </a:p>
          <a:p>
            <a:pPr marL="0" indent="0">
              <a:buNone/>
            </a:pPr>
            <a:endParaRPr lang="en-US" sz="18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68109595"/>
      </p:ext>
    </p:extLst>
  </p:cSld>
  <p:clrMapOvr>
    <a:masterClrMapping/>
  </p:clrMapOvr>
  <p:extLst>
    <p:ext uri="{6950BFC3-D8DA-4A85-94F7-54DA5524770B}">
      <p188:commentRel xmlns:p188="http://schemas.microsoft.com/office/powerpoint/2018/8/main" r:id="rId2"/>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Placeholder 1"/>
          <p:cNvSpPr>
            <a:spLocks noGrp="1"/>
          </p:cNvSpPr>
          <p:nvPr>
            <p:ph type="body" sz="quarter" idx="17"/>
          </p:nvPr>
        </p:nvSpPr>
        <p:spPr bwMode="auto">
          <a:xfrm>
            <a:off x="533400" y="380636"/>
            <a:ext cx="5181600" cy="104756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lIns="91440" tIns="45720" rIns="91440" bIns="45720" numCol="1" anchor="t" anchorCtr="0" compatLnSpc="1">
            <a:prstTxWarp prst="textNoShape">
              <a:avLst/>
            </a:prstTxWarp>
          </a:bodyPr>
          <a:lstStyle/>
          <a:p>
            <a:r>
              <a:rPr lang="en-US" dirty="0">
                <a:latin typeface="Calibri" panose="020F0502020204030204" pitchFamily="34" charset="0"/>
                <a:ea typeface="Calibri" panose="020F0502020204030204" pitchFamily="34" charset="0"/>
                <a:cs typeface="Calibri" panose="020F0502020204030204" pitchFamily="34" charset="0"/>
              </a:rPr>
              <a:t>Why is pipeline management so important?</a:t>
            </a:r>
          </a:p>
        </p:txBody>
      </p:sp>
      <p:sp>
        <p:nvSpPr>
          <p:cNvPr id="8195" name="Text Placeholder 2"/>
          <p:cNvSpPr>
            <a:spLocks noGrp="1"/>
          </p:cNvSpPr>
          <p:nvPr>
            <p:ph type="body" sz="quarter" idx="18"/>
          </p:nvPr>
        </p:nvSpPr>
        <p:spPr bwMode="auto">
          <a:xfrm>
            <a:off x="533400" y="2209800"/>
            <a:ext cx="7696200" cy="419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lIns="91440" tIns="45720" rIns="91440" bIns="45720" numCol="1" anchor="t" anchorCtr="0" compatLnSpc="1">
            <a:prstTxWarp prst="textNoShape">
              <a:avLst/>
            </a:prstTxWarp>
          </a:bodyPr>
          <a:lstStyle/>
          <a:p>
            <a:pPr marL="0" indent="0">
              <a:buNone/>
            </a:pPr>
            <a:r>
              <a:rPr lang="en-US" sz="1800" dirty="0">
                <a:latin typeface="Calibri" panose="020F0502020204030204" pitchFamily="34" charset="0"/>
                <a:ea typeface="Calibri" panose="020F0502020204030204" pitchFamily="34" charset="0"/>
                <a:cs typeface="Calibri" panose="020F0502020204030204" pitchFamily="34" charset="0"/>
              </a:rPr>
              <a:t>Pipeline management supports two key objectives:</a:t>
            </a:r>
          </a:p>
          <a:p>
            <a:pPr lvl="0">
              <a:spcBef>
                <a:spcPts val="1800"/>
              </a:spcBef>
            </a:pPr>
            <a:r>
              <a:rPr lang="en-US" sz="1800" b="1" dirty="0">
                <a:latin typeface="Calibri" panose="020F0502020204030204" pitchFamily="34" charset="0"/>
                <a:ea typeface="Calibri" panose="020F0502020204030204" pitchFamily="34" charset="0"/>
                <a:cs typeface="Calibri" panose="020F0502020204030204" pitchFamily="34" charset="0"/>
              </a:rPr>
              <a:t>Strategic </a:t>
            </a:r>
            <a:r>
              <a:rPr lang="en-US" sz="1800" dirty="0">
                <a:latin typeface="Calibri" panose="020F0502020204030204" pitchFamily="34" charset="0"/>
                <a:ea typeface="Calibri" panose="020F0502020204030204" pitchFamily="34" charset="0"/>
                <a:cs typeface="Calibri" panose="020F0502020204030204" pitchFamily="34" charset="0"/>
              </a:rPr>
              <a:t>– it ensures that </a:t>
            </a:r>
            <a:r>
              <a:rPr lang="en-US" sz="1800" b="1" i="1" dirty="0">
                <a:latin typeface="Calibri" panose="020F0502020204030204" pitchFamily="34" charset="0"/>
                <a:ea typeface="Calibri" panose="020F0502020204030204" pitchFamily="34" charset="0"/>
                <a:cs typeface="Calibri" panose="020F0502020204030204" pitchFamily="34" charset="0"/>
              </a:rPr>
              <a:t>UNDP remains focused </a:t>
            </a:r>
            <a:r>
              <a:rPr lang="en-US" sz="1800" dirty="0">
                <a:latin typeface="Calibri" panose="020F0502020204030204" pitchFamily="34" charset="0"/>
                <a:ea typeface="Calibri" panose="020F0502020204030204" pitchFamily="34" charset="0"/>
                <a:cs typeface="Calibri" panose="020F0502020204030204" pitchFamily="34" charset="0"/>
              </a:rPr>
              <a:t>and the programme portfolio globally, regionally and locally is consistently framed within the Strategic Plan. </a:t>
            </a:r>
          </a:p>
          <a:p>
            <a:pPr lvl="0">
              <a:spcBef>
                <a:spcPts val="1800"/>
              </a:spcBef>
            </a:pPr>
            <a:r>
              <a:rPr lang="en-US" sz="1800" b="1" dirty="0">
                <a:latin typeface="Calibri" panose="020F0502020204030204" pitchFamily="34" charset="0"/>
                <a:ea typeface="Calibri" panose="020F0502020204030204" pitchFamily="34" charset="0"/>
                <a:cs typeface="Calibri" panose="020F0502020204030204" pitchFamily="34" charset="0"/>
              </a:rPr>
              <a:t>Financial </a:t>
            </a:r>
            <a:r>
              <a:rPr lang="en-US" sz="1800" dirty="0">
                <a:latin typeface="Calibri" panose="020F0502020204030204" pitchFamily="34" charset="0"/>
                <a:ea typeface="Calibri" panose="020F0502020204030204" pitchFamily="34" charset="0"/>
                <a:cs typeface="Calibri" panose="020F0502020204030204" pitchFamily="34" charset="0"/>
              </a:rPr>
              <a:t>– it enhances the ability of UNDP to leverage and maximize various partnerships and opportunities for development financing. It also contributes to </a:t>
            </a:r>
            <a:r>
              <a:rPr lang="en-US" sz="1800" b="1" i="1" dirty="0">
                <a:latin typeface="Calibri" panose="020F0502020204030204" pitchFamily="34" charset="0"/>
                <a:ea typeface="Calibri" panose="020F0502020204030204" pitchFamily="34" charset="0"/>
                <a:cs typeface="Calibri" panose="020F0502020204030204" pitchFamily="34" charset="0"/>
              </a:rPr>
              <a:t>ensuring financial sustainability</a:t>
            </a:r>
            <a:r>
              <a:rPr lang="en-US" sz="1800" dirty="0">
                <a:latin typeface="Calibri" panose="020F0502020204030204" pitchFamily="34" charset="0"/>
                <a:ea typeface="Calibri" panose="020F0502020204030204" pitchFamily="34" charset="0"/>
                <a:cs typeface="Calibri" panose="020F0502020204030204" pitchFamily="34" charset="0"/>
              </a:rPr>
              <a:t> of the organization through enabling better informed and more accurate resources projections and making necessary adjustments in internal resource planning.</a:t>
            </a:r>
          </a:p>
          <a:p>
            <a:endParaRPr lang="en-US" sz="1800" b="1" dirty="0">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US" sz="18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324216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hevron 12"/>
          <p:cNvSpPr/>
          <p:nvPr/>
        </p:nvSpPr>
        <p:spPr>
          <a:xfrm>
            <a:off x="2771775" y="2466975"/>
            <a:ext cx="914400" cy="381000"/>
          </a:xfrm>
          <a:prstGeom prst="chevron">
            <a:avLst/>
          </a:prstGeom>
          <a:solidFill>
            <a:srgbClr val="66FF33"/>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Chevron 13"/>
          <p:cNvSpPr/>
          <p:nvPr/>
        </p:nvSpPr>
        <p:spPr>
          <a:xfrm>
            <a:off x="3533775" y="2466975"/>
            <a:ext cx="914400" cy="381000"/>
          </a:xfrm>
          <a:prstGeom prst="chevron">
            <a:avLst/>
          </a:prstGeom>
          <a:solidFill>
            <a:srgbClr val="92D050">
              <a:alpha val="88235"/>
            </a:srgbClr>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Chevron 17"/>
          <p:cNvSpPr/>
          <p:nvPr/>
        </p:nvSpPr>
        <p:spPr>
          <a:xfrm>
            <a:off x="2771775" y="2924175"/>
            <a:ext cx="914400" cy="381000"/>
          </a:xfrm>
          <a:prstGeom prst="chevron">
            <a:avLst/>
          </a:prstGeom>
          <a:solidFill>
            <a:srgbClr val="66FF33"/>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Chevron 18"/>
          <p:cNvSpPr/>
          <p:nvPr/>
        </p:nvSpPr>
        <p:spPr>
          <a:xfrm>
            <a:off x="3533775" y="2924175"/>
            <a:ext cx="914400" cy="381000"/>
          </a:xfrm>
          <a:prstGeom prst="chevron">
            <a:avLst/>
          </a:prstGeom>
          <a:solidFill>
            <a:srgbClr val="92D050">
              <a:alpha val="88235"/>
            </a:srgbClr>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Chevron 19"/>
          <p:cNvSpPr/>
          <p:nvPr/>
        </p:nvSpPr>
        <p:spPr>
          <a:xfrm>
            <a:off x="4267200" y="2924175"/>
            <a:ext cx="914400" cy="381000"/>
          </a:xfrm>
          <a:prstGeom prst="chevron">
            <a:avLst/>
          </a:prstGeom>
          <a:solidFill>
            <a:srgbClr val="99FF66">
              <a:alpha val="67451"/>
            </a:srgbClr>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Chevron 23"/>
          <p:cNvSpPr/>
          <p:nvPr/>
        </p:nvSpPr>
        <p:spPr>
          <a:xfrm>
            <a:off x="3533775" y="3381375"/>
            <a:ext cx="914400" cy="381000"/>
          </a:xfrm>
          <a:prstGeom prst="chevron">
            <a:avLst/>
          </a:prstGeom>
          <a:solidFill>
            <a:srgbClr val="92D050">
              <a:alpha val="88235"/>
            </a:srgbClr>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Box 25"/>
          <p:cNvSpPr txBox="1"/>
          <p:nvPr/>
        </p:nvSpPr>
        <p:spPr>
          <a:xfrm>
            <a:off x="3000374" y="2543175"/>
            <a:ext cx="619125" cy="246221"/>
          </a:xfrm>
          <a:prstGeom prst="rect">
            <a:avLst/>
          </a:prstGeom>
          <a:noFill/>
        </p:spPr>
        <p:txBody>
          <a:bodyPr wrap="square" rtlCol="0">
            <a:spAutoFit/>
          </a:bodyPr>
          <a:lstStyle/>
          <a:p>
            <a:r>
              <a:rPr lang="en-US" sz="1000" b="1" dirty="0"/>
              <a:t>Year 1</a:t>
            </a:r>
          </a:p>
        </p:txBody>
      </p:sp>
      <p:sp>
        <p:nvSpPr>
          <p:cNvPr id="27" name="TextBox 26"/>
          <p:cNvSpPr txBox="1"/>
          <p:nvPr/>
        </p:nvSpPr>
        <p:spPr>
          <a:xfrm>
            <a:off x="3762374" y="2543175"/>
            <a:ext cx="581025" cy="253916"/>
          </a:xfrm>
          <a:prstGeom prst="rect">
            <a:avLst/>
          </a:prstGeom>
          <a:noFill/>
        </p:spPr>
        <p:txBody>
          <a:bodyPr wrap="square" rtlCol="0">
            <a:spAutoFit/>
          </a:bodyPr>
          <a:lstStyle/>
          <a:p>
            <a:r>
              <a:rPr lang="en-US" sz="1050" b="1" dirty="0"/>
              <a:t>Year 2</a:t>
            </a:r>
          </a:p>
        </p:txBody>
      </p:sp>
      <p:sp>
        <p:nvSpPr>
          <p:cNvPr id="30" name="TextBox 29"/>
          <p:cNvSpPr txBox="1"/>
          <p:nvPr/>
        </p:nvSpPr>
        <p:spPr>
          <a:xfrm>
            <a:off x="3000374" y="2975059"/>
            <a:ext cx="607885" cy="246221"/>
          </a:xfrm>
          <a:prstGeom prst="rect">
            <a:avLst/>
          </a:prstGeom>
          <a:noFill/>
        </p:spPr>
        <p:txBody>
          <a:bodyPr wrap="square" rtlCol="0">
            <a:spAutoFit/>
          </a:bodyPr>
          <a:lstStyle/>
          <a:p>
            <a:r>
              <a:rPr lang="en-US" sz="1000" b="1" dirty="0"/>
              <a:t>Year 1</a:t>
            </a:r>
          </a:p>
        </p:txBody>
      </p:sp>
      <p:sp>
        <p:nvSpPr>
          <p:cNvPr id="31" name="TextBox 30"/>
          <p:cNvSpPr txBox="1"/>
          <p:nvPr/>
        </p:nvSpPr>
        <p:spPr>
          <a:xfrm>
            <a:off x="3762374" y="2975059"/>
            <a:ext cx="666749" cy="253916"/>
          </a:xfrm>
          <a:prstGeom prst="rect">
            <a:avLst/>
          </a:prstGeom>
          <a:noFill/>
        </p:spPr>
        <p:txBody>
          <a:bodyPr wrap="square" rtlCol="0">
            <a:spAutoFit/>
          </a:bodyPr>
          <a:lstStyle/>
          <a:p>
            <a:r>
              <a:rPr lang="en-US" sz="1050" b="1" dirty="0"/>
              <a:t>Year 2</a:t>
            </a:r>
          </a:p>
        </p:txBody>
      </p:sp>
      <p:sp>
        <p:nvSpPr>
          <p:cNvPr id="32" name="TextBox 31"/>
          <p:cNvSpPr txBox="1"/>
          <p:nvPr/>
        </p:nvSpPr>
        <p:spPr>
          <a:xfrm>
            <a:off x="4467224" y="2968451"/>
            <a:ext cx="691419" cy="253916"/>
          </a:xfrm>
          <a:prstGeom prst="rect">
            <a:avLst/>
          </a:prstGeom>
          <a:noFill/>
        </p:spPr>
        <p:txBody>
          <a:bodyPr wrap="square" rtlCol="0">
            <a:spAutoFit/>
          </a:bodyPr>
          <a:lstStyle/>
          <a:p>
            <a:r>
              <a:rPr lang="en-US" sz="1050" b="1" dirty="0"/>
              <a:t>Year 3</a:t>
            </a:r>
          </a:p>
        </p:txBody>
      </p:sp>
      <p:sp>
        <p:nvSpPr>
          <p:cNvPr id="35" name="TextBox 34"/>
          <p:cNvSpPr txBox="1"/>
          <p:nvPr/>
        </p:nvSpPr>
        <p:spPr>
          <a:xfrm>
            <a:off x="3762374" y="3432259"/>
            <a:ext cx="600075" cy="253916"/>
          </a:xfrm>
          <a:prstGeom prst="rect">
            <a:avLst/>
          </a:prstGeom>
          <a:noFill/>
        </p:spPr>
        <p:txBody>
          <a:bodyPr wrap="square" rtlCol="0">
            <a:spAutoFit/>
          </a:bodyPr>
          <a:lstStyle/>
          <a:p>
            <a:r>
              <a:rPr lang="en-US" sz="1050" b="1" dirty="0"/>
              <a:t>Year 2</a:t>
            </a:r>
          </a:p>
        </p:txBody>
      </p:sp>
      <p:sp>
        <p:nvSpPr>
          <p:cNvPr id="36" name="Rounded Rectangle 35"/>
          <p:cNvSpPr/>
          <p:nvPr/>
        </p:nvSpPr>
        <p:spPr>
          <a:xfrm>
            <a:off x="1476375" y="2486799"/>
            <a:ext cx="1066800" cy="381000"/>
          </a:xfrm>
          <a:prstGeom prst="roundRect">
            <a:avLst/>
          </a:prstGeom>
          <a:solidFill>
            <a:srgbClr val="1BD775"/>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1514475" y="2531633"/>
            <a:ext cx="914400" cy="276999"/>
          </a:xfrm>
          <a:prstGeom prst="rect">
            <a:avLst/>
          </a:prstGeom>
          <a:noFill/>
        </p:spPr>
        <p:txBody>
          <a:bodyPr wrap="square" rtlCol="0">
            <a:spAutoFit/>
          </a:bodyPr>
          <a:lstStyle/>
          <a:p>
            <a:r>
              <a:rPr lang="en-US" sz="1200" b="1" dirty="0">
                <a:solidFill>
                  <a:sysClr val="windowText" lastClr="000000"/>
                </a:solidFill>
              </a:rPr>
              <a:t>Output A</a:t>
            </a:r>
          </a:p>
        </p:txBody>
      </p:sp>
      <p:sp>
        <p:nvSpPr>
          <p:cNvPr id="52" name="Rounded Rectangle 51"/>
          <p:cNvSpPr/>
          <p:nvPr/>
        </p:nvSpPr>
        <p:spPr>
          <a:xfrm>
            <a:off x="1476375" y="2930872"/>
            <a:ext cx="1066800" cy="381000"/>
          </a:xfrm>
          <a:prstGeom prst="roundRect">
            <a:avLst/>
          </a:prstGeom>
          <a:solidFill>
            <a:srgbClr val="1BD775"/>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p:cNvSpPr txBox="1"/>
          <p:nvPr/>
        </p:nvSpPr>
        <p:spPr>
          <a:xfrm>
            <a:off x="1552575" y="2979821"/>
            <a:ext cx="914400" cy="276999"/>
          </a:xfrm>
          <a:prstGeom prst="rect">
            <a:avLst/>
          </a:prstGeom>
          <a:noFill/>
        </p:spPr>
        <p:txBody>
          <a:bodyPr wrap="square" rtlCol="0">
            <a:spAutoFit/>
          </a:bodyPr>
          <a:lstStyle/>
          <a:p>
            <a:r>
              <a:rPr lang="en-US" sz="1200" b="1" dirty="0">
                <a:solidFill>
                  <a:sysClr val="windowText" lastClr="000000"/>
                </a:solidFill>
              </a:rPr>
              <a:t>Output B</a:t>
            </a:r>
          </a:p>
        </p:txBody>
      </p:sp>
      <p:sp>
        <p:nvSpPr>
          <p:cNvPr id="54" name="Rounded Rectangle 53"/>
          <p:cNvSpPr/>
          <p:nvPr/>
        </p:nvSpPr>
        <p:spPr>
          <a:xfrm>
            <a:off x="1457325" y="3405574"/>
            <a:ext cx="1066800" cy="381000"/>
          </a:xfrm>
          <a:prstGeom prst="roundRect">
            <a:avLst/>
          </a:prstGeom>
          <a:solidFill>
            <a:srgbClr val="1BD775"/>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a:off x="1533525" y="3429000"/>
            <a:ext cx="914400" cy="276999"/>
          </a:xfrm>
          <a:prstGeom prst="rect">
            <a:avLst/>
          </a:prstGeom>
          <a:noFill/>
        </p:spPr>
        <p:txBody>
          <a:bodyPr wrap="square" rtlCol="0">
            <a:spAutoFit/>
          </a:bodyPr>
          <a:lstStyle/>
          <a:p>
            <a:r>
              <a:rPr lang="en-US" sz="1200" b="1" dirty="0">
                <a:solidFill>
                  <a:sysClr val="windowText" lastClr="000000"/>
                </a:solidFill>
              </a:rPr>
              <a:t>Output C</a:t>
            </a:r>
          </a:p>
        </p:txBody>
      </p:sp>
      <p:sp>
        <p:nvSpPr>
          <p:cNvPr id="56" name="Rounded Rectangle 55"/>
          <p:cNvSpPr/>
          <p:nvPr/>
        </p:nvSpPr>
        <p:spPr>
          <a:xfrm>
            <a:off x="619125" y="2133600"/>
            <a:ext cx="5676900" cy="1781175"/>
          </a:xfrm>
          <a:prstGeom prst="roundRect">
            <a:avLst/>
          </a:prstGeom>
          <a:no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p:cNvSpPr txBox="1"/>
          <p:nvPr/>
        </p:nvSpPr>
        <p:spPr>
          <a:xfrm>
            <a:off x="657227" y="2195069"/>
            <a:ext cx="5564311" cy="261610"/>
          </a:xfrm>
          <a:prstGeom prst="rect">
            <a:avLst/>
          </a:prstGeom>
          <a:noFill/>
        </p:spPr>
        <p:txBody>
          <a:bodyPr wrap="square" rtlCol="0">
            <a:spAutoFit/>
          </a:bodyPr>
          <a:lstStyle/>
          <a:p>
            <a:r>
              <a:rPr lang="en-US" sz="1100" b="1" dirty="0"/>
              <a:t>As reflected in PRODOC &amp; subsequent re-phasing budget revisions – activities/inputs</a:t>
            </a:r>
          </a:p>
        </p:txBody>
      </p:sp>
      <p:sp>
        <p:nvSpPr>
          <p:cNvPr id="61" name="Chevron 60"/>
          <p:cNvSpPr/>
          <p:nvPr/>
        </p:nvSpPr>
        <p:spPr>
          <a:xfrm>
            <a:off x="5257800" y="2466975"/>
            <a:ext cx="914400" cy="381000"/>
          </a:xfrm>
          <a:prstGeom prst="chevron">
            <a:avLst/>
          </a:prstGeom>
          <a:solidFill>
            <a:srgbClr val="3FCD78">
              <a:alpha val="93000"/>
            </a:srgbClr>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Rounded Rectangle 37"/>
          <p:cNvSpPr/>
          <p:nvPr/>
        </p:nvSpPr>
        <p:spPr>
          <a:xfrm>
            <a:off x="609600" y="1292423"/>
            <a:ext cx="7905750" cy="38397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657226" y="1292423"/>
            <a:ext cx="7858124" cy="400110"/>
          </a:xfrm>
          <a:prstGeom prst="rect">
            <a:avLst/>
          </a:prstGeom>
          <a:noFill/>
        </p:spPr>
        <p:txBody>
          <a:bodyPr wrap="square" rtlCol="0">
            <a:spAutoFit/>
          </a:bodyPr>
          <a:lstStyle/>
          <a:p>
            <a:pPr algn="ctr"/>
            <a:r>
              <a:rPr lang="en-US" sz="2000" b="1" dirty="0"/>
              <a:t>D   e   v   e   l   o   p   m   e   n   t         R   e   s   u   l   t   s</a:t>
            </a:r>
          </a:p>
        </p:txBody>
      </p:sp>
      <p:sp>
        <p:nvSpPr>
          <p:cNvPr id="41" name="Up-Down Arrow 40"/>
          <p:cNvSpPr/>
          <p:nvPr/>
        </p:nvSpPr>
        <p:spPr>
          <a:xfrm>
            <a:off x="3608260" y="1730633"/>
            <a:ext cx="49340" cy="364867"/>
          </a:xfrm>
          <a:prstGeom prst="upDownArrow">
            <a:avLst/>
          </a:prstGeom>
          <a:solidFill>
            <a:srgbClr val="0051F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609600" y="123825"/>
            <a:ext cx="7892800" cy="400110"/>
          </a:xfrm>
          <a:prstGeom prst="rect">
            <a:avLst/>
          </a:prstGeom>
          <a:noFill/>
        </p:spPr>
        <p:txBody>
          <a:bodyPr wrap="square" rtlCol="0">
            <a:spAutoFit/>
          </a:bodyPr>
          <a:lstStyle/>
          <a:p>
            <a:pPr algn="ctr"/>
            <a:r>
              <a:rPr lang="en-US" sz="2000" b="1" dirty="0">
                <a:solidFill>
                  <a:schemeClr val="accent5"/>
                </a:solidFill>
              </a:rPr>
              <a:t>Budgeting over multiple years under Project level co-financing</a:t>
            </a:r>
          </a:p>
        </p:txBody>
      </p:sp>
      <p:sp>
        <p:nvSpPr>
          <p:cNvPr id="4" name="TextBox 3"/>
          <p:cNvSpPr txBox="1"/>
          <p:nvPr/>
        </p:nvSpPr>
        <p:spPr>
          <a:xfrm>
            <a:off x="1438275" y="628650"/>
            <a:ext cx="1981200" cy="307777"/>
          </a:xfrm>
          <a:prstGeom prst="rect">
            <a:avLst/>
          </a:prstGeom>
          <a:noFill/>
        </p:spPr>
        <p:txBody>
          <a:bodyPr wrap="square" rtlCol="0">
            <a:spAutoFit/>
          </a:bodyPr>
          <a:lstStyle/>
          <a:p>
            <a:r>
              <a:rPr lang="en-US" sz="1400" b="1" dirty="0">
                <a:solidFill>
                  <a:srgbClr val="0070C0"/>
                </a:solidFill>
              </a:rPr>
              <a:t>UNDP Strategic Plan</a:t>
            </a:r>
          </a:p>
        </p:txBody>
      </p:sp>
      <p:sp>
        <p:nvSpPr>
          <p:cNvPr id="44" name="TextBox 43"/>
          <p:cNvSpPr txBox="1"/>
          <p:nvPr/>
        </p:nvSpPr>
        <p:spPr>
          <a:xfrm>
            <a:off x="3895725" y="606623"/>
            <a:ext cx="1981200" cy="307777"/>
          </a:xfrm>
          <a:prstGeom prst="rect">
            <a:avLst/>
          </a:prstGeom>
          <a:noFill/>
        </p:spPr>
        <p:txBody>
          <a:bodyPr wrap="square" rtlCol="0">
            <a:spAutoFit/>
          </a:bodyPr>
          <a:lstStyle/>
          <a:p>
            <a:r>
              <a:rPr lang="en-US" sz="1400" b="1" dirty="0">
                <a:solidFill>
                  <a:srgbClr val="0070C0"/>
                </a:solidFill>
              </a:rPr>
              <a:t>National Priorities</a:t>
            </a:r>
          </a:p>
        </p:txBody>
      </p:sp>
      <p:sp>
        <p:nvSpPr>
          <p:cNvPr id="45" name="TextBox 44"/>
          <p:cNvSpPr txBox="1"/>
          <p:nvPr/>
        </p:nvSpPr>
        <p:spPr>
          <a:xfrm>
            <a:off x="5772150" y="600075"/>
            <a:ext cx="1047750" cy="307777"/>
          </a:xfrm>
          <a:prstGeom prst="rect">
            <a:avLst/>
          </a:prstGeom>
          <a:noFill/>
        </p:spPr>
        <p:txBody>
          <a:bodyPr wrap="square" rtlCol="0">
            <a:spAutoFit/>
          </a:bodyPr>
          <a:lstStyle/>
          <a:p>
            <a:r>
              <a:rPr lang="en-US" sz="1400" b="1" dirty="0">
                <a:solidFill>
                  <a:srgbClr val="0070C0"/>
                </a:solidFill>
              </a:rPr>
              <a:t>UNDAF</a:t>
            </a:r>
          </a:p>
        </p:txBody>
      </p:sp>
      <p:sp>
        <p:nvSpPr>
          <p:cNvPr id="46" name="TextBox 45"/>
          <p:cNvSpPr txBox="1"/>
          <p:nvPr/>
        </p:nvSpPr>
        <p:spPr>
          <a:xfrm>
            <a:off x="6981825" y="600075"/>
            <a:ext cx="1047750" cy="307777"/>
          </a:xfrm>
          <a:prstGeom prst="rect">
            <a:avLst/>
          </a:prstGeom>
          <a:noFill/>
        </p:spPr>
        <p:txBody>
          <a:bodyPr wrap="square" rtlCol="0">
            <a:spAutoFit/>
          </a:bodyPr>
          <a:lstStyle/>
          <a:p>
            <a:r>
              <a:rPr lang="en-US" sz="1400" b="1" dirty="0">
                <a:solidFill>
                  <a:srgbClr val="0070C0"/>
                </a:solidFill>
              </a:rPr>
              <a:t>CPD</a:t>
            </a:r>
          </a:p>
        </p:txBody>
      </p:sp>
      <p:sp>
        <p:nvSpPr>
          <p:cNvPr id="47" name="Up-Down Arrow 46"/>
          <p:cNvSpPr/>
          <p:nvPr/>
        </p:nvSpPr>
        <p:spPr>
          <a:xfrm>
            <a:off x="2227611" y="868263"/>
            <a:ext cx="49339" cy="397073"/>
          </a:xfrm>
          <a:prstGeom prst="upDownArrow">
            <a:avLst/>
          </a:prstGeom>
          <a:solidFill>
            <a:srgbClr val="0051F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8900000" scaled="1"/>
                <a:tileRect/>
              </a:gradFill>
            </a:endParaRPr>
          </a:p>
        </p:txBody>
      </p:sp>
      <p:sp>
        <p:nvSpPr>
          <p:cNvPr id="48" name="Up-Down Arrow 47"/>
          <p:cNvSpPr/>
          <p:nvPr/>
        </p:nvSpPr>
        <p:spPr>
          <a:xfrm>
            <a:off x="4562475" y="868263"/>
            <a:ext cx="45719" cy="379512"/>
          </a:xfrm>
          <a:prstGeom prst="upDownArrow">
            <a:avLst/>
          </a:prstGeom>
          <a:solidFill>
            <a:srgbClr val="0051F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5414105" y="2497693"/>
            <a:ext cx="658939" cy="276999"/>
          </a:xfrm>
          <a:prstGeom prst="rect">
            <a:avLst/>
          </a:prstGeom>
          <a:noFill/>
        </p:spPr>
        <p:txBody>
          <a:bodyPr wrap="square" rtlCol="0">
            <a:spAutoFit/>
          </a:bodyPr>
          <a:lstStyle/>
          <a:p>
            <a:r>
              <a:rPr lang="en-US" sz="1200" b="1" dirty="0">
                <a:solidFill>
                  <a:sysClr val="windowText" lastClr="000000"/>
                </a:solidFill>
              </a:rPr>
              <a:t>Total $</a:t>
            </a:r>
          </a:p>
        </p:txBody>
      </p:sp>
      <p:sp>
        <p:nvSpPr>
          <p:cNvPr id="51" name="Chevron 50"/>
          <p:cNvSpPr/>
          <p:nvPr/>
        </p:nvSpPr>
        <p:spPr>
          <a:xfrm>
            <a:off x="5257800" y="2914650"/>
            <a:ext cx="914400" cy="381000"/>
          </a:xfrm>
          <a:prstGeom prst="chevron">
            <a:avLst/>
          </a:prstGeom>
          <a:solidFill>
            <a:srgbClr val="3FCD78">
              <a:alpha val="93000"/>
            </a:srgbClr>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8" name="TextBox 57"/>
          <p:cNvSpPr txBox="1"/>
          <p:nvPr/>
        </p:nvSpPr>
        <p:spPr>
          <a:xfrm>
            <a:off x="5414105" y="2945368"/>
            <a:ext cx="658939" cy="276999"/>
          </a:xfrm>
          <a:prstGeom prst="rect">
            <a:avLst/>
          </a:prstGeom>
          <a:noFill/>
        </p:spPr>
        <p:txBody>
          <a:bodyPr wrap="square" rtlCol="0">
            <a:spAutoFit/>
          </a:bodyPr>
          <a:lstStyle/>
          <a:p>
            <a:r>
              <a:rPr lang="en-US" sz="1200" b="1" dirty="0">
                <a:solidFill>
                  <a:sysClr val="windowText" lastClr="000000"/>
                </a:solidFill>
              </a:rPr>
              <a:t>Total $</a:t>
            </a:r>
          </a:p>
        </p:txBody>
      </p:sp>
      <p:sp>
        <p:nvSpPr>
          <p:cNvPr id="63" name="Chevron 62"/>
          <p:cNvSpPr/>
          <p:nvPr/>
        </p:nvSpPr>
        <p:spPr>
          <a:xfrm>
            <a:off x="5267325" y="3381375"/>
            <a:ext cx="914400" cy="381000"/>
          </a:xfrm>
          <a:prstGeom prst="chevron">
            <a:avLst/>
          </a:prstGeom>
          <a:solidFill>
            <a:srgbClr val="3FCD78">
              <a:alpha val="93000"/>
            </a:srgbClr>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4" name="TextBox 63"/>
          <p:cNvSpPr txBox="1"/>
          <p:nvPr/>
        </p:nvSpPr>
        <p:spPr>
          <a:xfrm>
            <a:off x="5423630" y="3412093"/>
            <a:ext cx="658939" cy="276999"/>
          </a:xfrm>
          <a:prstGeom prst="rect">
            <a:avLst/>
          </a:prstGeom>
          <a:noFill/>
        </p:spPr>
        <p:txBody>
          <a:bodyPr wrap="square" rtlCol="0">
            <a:spAutoFit/>
          </a:bodyPr>
          <a:lstStyle/>
          <a:p>
            <a:r>
              <a:rPr lang="en-US" sz="1200" b="1" dirty="0">
                <a:solidFill>
                  <a:sysClr val="windowText" lastClr="000000"/>
                </a:solidFill>
              </a:rPr>
              <a:t>Total $</a:t>
            </a:r>
          </a:p>
        </p:txBody>
      </p:sp>
      <p:sp>
        <p:nvSpPr>
          <p:cNvPr id="6" name="TextBox 5"/>
          <p:cNvSpPr txBox="1"/>
          <p:nvPr/>
        </p:nvSpPr>
        <p:spPr>
          <a:xfrm>
            <a:off x="740744" y="2497694"/>
            <a:ext cx="677108" cy="1208306"/>
          </a:xfrm>
          <a:prstGeom prst="rect">
            <a:avLst/>
          </a:prstGeom>
          <a:noFill/>
        </p:spPr>
        <p:txBody>
          <a:bodyPr vert="vert270" wrap="square" rtlCol="0">
            <a:spAutoFit/>
          </a:bodyPr>
          <a:lstStyle/>
          <a:p>
            <a:pPr algn="ctr"/>
            <a:r>
              <a:rPr lang="en-US" sz="1600" b="1" dirty="0"/>
              <a:t>Approved</a:t>
            </a:r>
          </a:p>
          <a:p>
            <a:pPr algn="ctr"/>
            <a:r>
              <a:rPr lang="en-US" sz="1600" b="1" dirty="0"/>
              <a:t>Project</a:t>
            </a:r>
          </a:p>
        </p:txBody>
      </p:sp>
      <p:sp>
        <p:nvSpPr>
          <p:cNvPr id="70" name="Rounded Rectangle 69"/>
          <p:cNvSpPr/>
          <p:nvPr/>
        </p:nvSpPr>
        <p:spPr>
          <a:xfrm>
            <a:off x="609600" y="4857751"/>
            <a:ext cx="5715001" cy="353914"/>
          </a:xfrm>
          <a:prstGeom prst="roundRect">
            <a:avLst/>
          </a:prstGeom>
          <a:solidFill>
            <a:srgbClr val="3FCD78"/>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6334126" y="2133600"/>
            <a:ext cx="2190749" cy="1781175"/>
          </a:xfrm>
          <a:prstGeom prst="roundRect">
            <a:avLst/>
          </a:prstGeom>
          <a:noFill/>
          <a:ln>
            <a:solidFill>
              <a:srgbClr val="0051F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765691" y="4886919"/>
            <a:ext cx="7692509" cy="307777"/>
          </a:xfrm>
          <a:prstGeom prst="rect">
            <a:avLst/>
          </a:prstGeom>
          <a:noFill/>
        </p:spPr>
        <p:txBody>
          <a:bodyPr wrap="square" rtlCol="0">
            <a:spAutoFit/>
          </a:bodyPr>
          <a:lstStyle/>
          <a:p>
            <a:r>
              <a:rPr lang="en-US" sz="1400" b="1" dirty="0"/>
              <a:t>                              T o t a l   $   f o r   p l a n </a:t>
            </a:r>
            <a:r>
              <a:rPr lang="en-US" sz="1400" b="1" dirty="0" err="1"/>
              <a:t>n</a:t>
            </a:r>
            <a:r>
              <a:rPr lang="en-US" sz="1400" b="1" dirty="0"/>
              <a:t> </a:t>
            </a:r>
            <a:r>
              <a:rPr lang="en-US" sz="1400" b="1" dirty="0" err="1"/>
              <a:t>i</a:t>
            </a:r>
            <a:r>
              <a:rPr lang="en-US" sz="1400" b="1" dirty="0"/>
              <a:t> n g,   p r o g r a m </a:t>
            </a:r>
            <a:r>
              <a:rPr lang="en-US" sz="1400" b="1" dirty="0" err="1"/>
              <a:t>m</a:t>
            </a:r>
            <a:r>
              <a:rPr lang="en-US" sz="1400" b="1" dirty="0"/>
              <a:t> </a:t>
            </a:r>
            <a:r>
              <a:rPr lang="en-US" sz="1400" b="1" dirty="0" err="1"/>
              <a:t>i</a:t>
            </a:r>
            <a:r>
              <a:rPr lang="en-US" sz="1400" b="1" dirty="0"/>
              <a:t> n g   a n d   </a:t>
            </a:r>
          </a:p>
        </p:txBody>
      </p:sp>
      <p:sp>
        <p:nvSpPr>
          <p:cNvPr id="8" name="TextBox 7"/>
          <p:cNvSpPr txBox="1"/>
          <p:nvPr/>
        </p:nvSpPr>
        <p:spPr>
          <a:xfrm>
            <a:off x="6324600" y="2081510"/>
            <a:ext cx="2438399" cy="446276"/>
          </a:xfrm>
          <a:prstGeom prst="rect">
            <a:avLst/>
          </a:prstGeom>
          <a:noFill/>
        </p:spPr>
        <p:txBody>
          <a:bodyPr wrap="square" rtlCol="0">
            <a:spAutoFit/>
          </a:bodyPr>
          <a:lstStyle/>
          <a:p>
            <a:pPr algn="ctr"/>
            <a:r>
              <a:rPr lang="en-US" sz="1200" b="1" dirty="0"/>
              <a:t>Pipeline   </a:t>
            </a:r>
          </a:p>
          <a:p>
            <a:pPr algn="ctr"/>
            <a:r>
              <a:rPr lang="en-US" sz="1100" b="1" dirty="0"/>
              <a:t>Substantive budget revisions  (+$)</a:t>
            </a:r>
            <a:endParaRPr lang="en-US" sz="1200" b="1" dirty="0"/>
          </a:p>
        </p:txBody>
      </p:sp>
      <p:sp>
        <p:nvSpPr>
          <p:cNvPr id="84" name="Rounded Rectangle 83"/>
          <p:cNvSpPr/>
          <p:nvPr/>
        </p:nvSpPr>
        <p:spPr>
          <a:xfrm>
            <a:off x="628650" y="3963918"/>
            <a:ext cx="5657850" cy="473273"/>
          </a:xfrm>
          <a:prstGeom prst="roundRect">
            <a:avLst/>
          </a:prstGeom>
          <a:noFill/>
          <a:ln>
            <a:solidFill>
              <a:srgbClr val="0051F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ounded Rectangle 84"/>
          <p:cNvSpPr/>
          <p:nvPr/>
        </p:nvSpPr>
        <p:spPr>
          <a:xfrm>
            <a:off x="1457325" y="4010054"/>
            <a:ext cx="1066800" cy="381000"/>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extBox 85"/>
          <p:cNvSpPr txBox="1"/>
          <p:nvPr/>
        </p:nvSpPr>
        <p:spPr>
          <a:xfrm>
            <a:off x="1485900" y="3981420"/>
            <a:ext cx="1181100" cy="400110"/>
          </a:xfrm>
          <a:prstGeom prst="rect">
            <a:avLst/>
          </a:prstGeom>
          <a:noFill/>
        </p:spPr>
        <p:txBody>
          <a:bodyPr wrap="square" rtlCol="0">
            <a:spAutoFit/>
          </a:bodyPr>
          <a:lstStyle/>
          <a:p>
            <a:r>
              <a:rPr lang="en-US" sz="1000" b="1" dirty="0"/>
              <a:t>new Project (maturity class A)</a:t>
            </a:r>
          </a:p>
        </p:txBody>
      </p:sp>
      <p:sp>
        <p:nvSpPr>
          <p:cNvPr id="93" name="Chevron 92"/>
          <p:cNvSpPr/>
          <p:nvPr/>
        </p:nvSpPr>
        <p:spPr>
          <a:xfrm>
            <a:off x="2872645" y="3979217"/>
            <a:ext cx="914400" cy="381000"/>
          </a:xfrm>
          <a:prstGeom prst="chevron">
            <a:avLst/>
          </a:prstGeom>
          <a:solidFill>
            <a:schemeClr val="accent1">
              <a:lumMod val="20000"/>
              <a:lumOff val="80000"/>
              <a:alpha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4" name="Chevron 93"/>
          <p:cNvSpPr/>
          <p:nvPr/>
        </p:nvSpPr>
        <p:spPr>
          <a:xfrm>
            <a:off x="3619500" y="3967676"/>
            <a:ext cx="914400" cy="381000"/>
          </a:xfrm>
          <a:prstGeom prst="chevron">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5" name="Chevron 94"/>
          <p:cNvSpPr/>
          <p:nvPr/>
        </p:nvSpPr>
        <p:spPr>
          <a:xfrm>
            <a:off x="4333779" y="3983593"/>
            <a:ext cx="914400" cy="363155"/>
          </a:xfrm>
          <a:prstGeom prst="chevron">
            <a:avLst/>
          </a:prstGeom>
          <a:solidFill>
            <a:schemeClr val="accent1">
              <a:lumMod val="20000"/>
              <a:lumOff val="80000"/>
              <a:alpha val="8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6" name="TextBox 95"/>
          <p:cNvSpPr txBox="1"/>
          <p:nvPr/>
        </p:nvSpPr>
        <p:spPr>
          <a:xfrm>
            <a:off x="3000375" y="4051384"/>
            <a:ext cx="607884" cy="253916"/>
          </a:xfrm>
          <a:prstGeom prst="rect">
            <a:avLst/>
          </a:prstGeom>
          <a:noFill/>
        </p:spPr>
        <p:txBody>
          <a:bodyPr wrap="square" rtlCol="0">
            <a:spAutoFit/>
          </a:bodyPr>
          <a:lstStyle/>
          <a:p>
            <a:r>
              <a:rPr lang="en-US" sz="1050" b="1" dirty="0"/>
              <a:t>Year 1</a:t>
            </a:r>
          </a:p>
        </p:txBody>
      </p:sp>
      <p:sp>
        <p:nvSpPr>
          <p:cNvPr id="97" name="TextBox 96"/>
          <p:cNvSpPr txBox="1"/>
          <p:nvPr/>
        </p:nvSpPr>
        <p:spPr>
          <a:xfrm>
            <a:off x="3762375" y="4031218"/>
            <a:ext cx="600074" cy="253916"/>
          </a:xfrm>
          <a:prstGeom prst="rect">
            <a:avLst/>
          </a:prstGeom>
          <a:noFill/>
        </p:spPr>
        <p:txBody>
          <a:bodyPr wrap="square" rtlCol="0">
            <a:spAutoFit/>
          </a:bodyPr>
          <a:lstStyle/>
          <a:p>
            <a:r>
              <a:rPr lang="en-US" sz="1050" b="1" dirty="0"/>
              <a:t>Year 2</a:t>
            </a:r>
          </a:p>
        </p:txBody>
      </p:sp>
      <p:sp>
        <p:nvSpPr>
          <p:cNvPr id="98" name="TextBox 97"/>
          <p:cNvSpPr txBox="1"/>
          <p:nvPr/>
        </p:nvSpPr>
        <p:spPr>
          <a:xfrm>
            <a:off x="4467224" y="4064041"/>
            <a:ext cx="613409" cy="253916"/>
          </a:xfrm>
          <a:prstGeom prst="rect">
            <a:avLst/>
          </a:prstGeom>
          <a:noFill/>
        </p:spPr>
        <p:txBody>
          <a:bodyPr wrap="square" rtlCol="0">
            <a:spAutoFit/>
          </a:bodyPr>
          <a:lstStyle/>
          <a:p>
            <a:r>
              <a:rPr lang="en-US" sz="1050" b="1" dirty="0"/>
              <a:t>Year 3</a:t>
            </a:r>
          </a:p>
        </p:txBody>
      </p:sp>
      <p:sp>
        <p:nvSpPr>
          <p:cNvPr id="99" name="Chevron 98"/>
          <p:cNvSpPr/>
          <p:nvPr/>
        </p:nvSpPr>
        <p:spPr>
          <a:xfrm>
            <a:off x="5334000" y="4000500"/>
            <a:ext cx="914400" cy="381000"/>
          </a:xfrm>
          <a:prstGeom prst="chevron">
            <a:avLst/>
          </a:prstGeom>
          <a:solidFill>
            <a:schemeClr val="accent5">
              <a:lumMod val="60000"/>
              <a:lumOff val="40000"/>
              <a:alpha val="9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0" name="TextBox 99"/>
          <p:cNvSpPr txBox="1"/>
          <p:nvPr/>
        </p:nvSpPr>
        <p:spPr>
          <a:xfrm>
            <a:off x="5490305" y="4031218"/>
            <a:ext cx="658939" cy="276999"/>
          </a:xfrm>
          <a:prstGeom prst="rect">
            <a:avLst/>
          </a:prstGeom>
          <a:noFill/>
        </p:spPr>
        <p:txBody>
          <a:bodyPr wrap="square" rtlCol="0">
            <a:spAutoFit/>
          </a:bodyPr>
          <a:lstStyle/>
          <a:p>
            <a:r>
              <a:rPr lang="en-US" sz="1200" b="1" dirty="0"/>
              <a:t>Total $</a:t>
            </a:r>
          </a:p>
        </p:txBody>
      </p:sp>
      <p:sp>
        <p:nvSpPr>
          <p:cNvPr id="103" name="Rounded Rectangle 102"/>
          <p:cNvSpPr/>
          <p:nvPr/>
        </p:nvSpPr>
        <p:spPr>
          <a:xfrm>
            <a:off x="6324600" y="4857751"/>
            <a:ext cx="2190750" cy="353914"/>
          </a:xfrm>
          <a:prstGeom prst="roundRect">
            <a:avLst/>
          </a:prstGeom>
          <a:solidFill>
            <a:schemeClr val="accent5">
              <a:lumMod val="60000"/>
              <a:lumOff val="40000"/>
            </a:schemeClr>
          </a:solidFill>
          <a:ln>
            <a:solidFill>
              <a:srgbClr val="0051F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Up-Down Arrow 101"/>
          <p:cNvSpPr/>
          <p:nvPr/>
        </p:nvSpPr>
        <p:spPr>
          <a:xfrm>
            <a:off x="7467599" y="1721108"/>
            <a:ext cx="49340" cy="364867"/>
          </a:xfrm>
          <a:prstGeom prst="upDownArrow">
            <a:avLst/>
          </a:prstGeom>
          <a:solidFill>
            <a:srgbClr val="0051F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6336031" y="4886324"/>
            <a:ext cx="45719" cy="307778"/>
          </a:xfrm>
          <a:prstGeom prst="round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Brace 9"/>
          <p:cNvSpPr/>
          <p:nvPr/>
        </p:nvSpPr>
        <p:spPr>
          <a:xfrm rot="16200000" flipH="1">
            <a:off x="4441926" y="708125"/>
            <a:ext cx="288727" cy="7858125"/>
          </a:xfrm>
          <a:prstGeom prst="rightBrace">
            <a:avLst>
              <a:gd name="adj1" fmla="val 8333"/>
              <a:gd name="adj2" fmla="val 52138"/>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4" name="Up-Down Arrow 103"/>
          <p:cNvSpPr/>
          <p:nvPr/>
        </p:nvSpPr>
        <p:spPr>
          <a:xfrm flipH="1">
            <a:off x="4724400" y="5257800"/>
            <a:ext cx="133158" cy="254198"/>
          </a:xfrm>
          <a:prstGeom prst="upDownArrow">
            <a:avLst/>
          </a:prstGeom>
          <a:solidFill>
            <a:srgbClr val="0051F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48400" y="4890344"/>
            <a:ext cx="2219327" cy="307777"/>
          </a:xfrm>
          <a:prstGeom prst="rect">
            <a:avLst/>
          </a:prstGeom>
          <a:noFill/>
        </p:spPr>
        <p:txBody>
          <a:bodyPr wrap="square" rtlCol="0">
            <a:spAutoFit/>
          </a:bodyPr>
          <a:lstStyle/>
          <a:p>
            <a:r>
              <a:rPr lang="en-US" sz="1400" b="1" dirty="0"/>
              <a:t>  b u d g e t </a:t>
            </a:r>
            <a:r>
              <a:rPr lang="en-US" sz="1400" b="1" dirty="0" err="1"/>
              <a:t>i</a:t>
            </a:r>
            <a:r>
              <a:rPr lang="en-US" sz="1400" b="1" dirty="0"/>
              <a:t> ng </a:t>
            </a:r>
          </a:p>
        </p:txBody>
      </p:sp>
      <p:sp>
        <p:nvSpPr>
          <p:cNvPr id="88" name="Chevron 87"/>
          <p:cNvSpPr/>
          <p:nvPr/>
        </p:nvSpPr>
        <p:spPr>
          <a:xfrm>
            <a:off x="6858000" y="2590800"/>
            <a:ext cx="430339" cy="253916"/>
          </a:xfrm>
          <a:prstGeom prst="chevron">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7" name="Rounded Rectangle 106"/>
          <p:cNvSpPr/>
          <p:nvPr/>
        </p:nvSpPr>
        <p:spPr>
          <a:xfrm>
            <a:off x="6429375" y="2514600"/>
            <a:ext cx="390525" cy="381000"/>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TextBox 107"/>
          <p:cNvSpPr txBox="1"/>
          <p:nvPr/>
        </p:nvSpPr>
        <p:spPr>
          <a:xfrm>
            <a:off x="6376131" y="2514600"/>
            <a:ext cx="503357" cy="338554"/>
          </a:xfrm>
          <a:prstGeom prst="rect">
            <a:avLst/>
          </a:prstGeom>
          <a:noFill/>
        </p:spPr>
        <p:txBody>
          <a:bodyPr wrap="square" rtlCol="0">
            <a:spAutoFit/>
          </a:bodyPr>
          <a:lstStyle/>
          <a:p>
            <a:r>
              <a:rPr lang="en-US" sz="800" b="1" dirty="0">
                <a:solidFill>
                  <a:sysClr val="windowText" lastClr="000000"/>
                </a:solidFill>
              </a:rPr>
              <a:t>Output</a:t>
            </a:r>
          </a:p>
          <a:p>
            <a:r>
              <a:rPr lang="en-US" sz="800" b="1" dirty="0">
                <a:solidFill>
                  <a:sysClr val="windowText" lastClr="000000"/>
                </a:solidFill>
              </a:rPr>
              <a:t>      A</a:t>
            </a:r>
          </a:p>
        </p:txBody>
      </p:sp>
      <p:sp>
        <p:nvSpPr>
          <p:cNvPr id="112" name="Chevron 111"/>
          <p:cNvSpPr/>
          <p:nvPr/>
        </p:nvSpPr>
        <p:spPr>
          <a:xfrm>
            <a:off x="7162800" y="2590800"/>
            <a:ext cx="430339" cy="253916"/>
          </a:xfrm>
          <a:prstGeom prst="chevron">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3" name="Chevron 112"/>
          <p:cNvSpPr/>
          <p:nvPr/>
        </p:nvSpPr>
        <p:spPr>
          <a:xfrm>
            <a:off x="7467600" y="2590800"/>
            <a:ext cx="430339" cy="253916"/>
          </a:xfrm>
          <a:prstGeom prst="chevron">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4" name="Chevron 113"/>
          <p:cNvSpPr/>
          <p:nvPr/>
        </p:nvSpPr>
        <p:spPr>
          <a:xfrm>
            <a:off x="8027861" y="2590800"/>
            <a:ext cx="430339" cy="253916"/>
          </a:xfrm>
          <a:prstGeom prst="chevron">
            <a:avLst/>
          </a:prstGeom>
          <a:solidFill>
            <a:srgbClr val="99CCFF">
              <a:alpha val="8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rPr>
              <a:t>$</a:t>
            </a:r>
          </a:p>
        </p:txBody>
      </p:sp>
      <p:sp>
        <p:nvSpPr>
          <p:cNvPr id="115" name="Chevron 114"/>
          <p:cNvSpPr/>
          <p:nvPr/>
        </p:nvSpPr>
        <p:spPr>
          <a:xfrm>
            <a:off x="6858000" y="3429000"/>
            <a:ext cx="430339" cy="253916"/>
          </a:xfrm>
          <a:prstGeom prst="chevron">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6" name="Rounded Rectangle 115"/>
          <p:cNvSpPr/>
          <p:nvPr/>
        </p:nvSpPr>
        <p:spPr>
          <a:xfrm>
            <a:off x="6429375" y="3352800"/>
            <a:ext cx="390525" cy="381000"/>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p:cNvSpPr txBox="1"/>
          <p:nvPr/>
        </p:nvSpPr>
        <p:spPr>
          <a:xfrm>
            <a:off x="6376131" y="3352800"/>
            <a:ext cx="503357" cy="338554"/>
          </a:xfrm>
          <a:prstGeom prst="rect">
            <a:avLst/>
          </a:prstGeom>
          <a:noFill/>
        </p:spPr>
        <p:txBody>
          <a:bodyPr wrap="square" rtlCol="0">
            <a:spAutoFit/>
          </a:bodyPr>
          <a:lstStyle/>
          <a:p>
            <a:r>
              <a:rPr lang="en-US" sz="800" b="1" dirty="0">
                <a:solidFill>
                  <a:sysClr val="windowText" lastClr="000000"/>
                </a:solidFill>
              </a:rPr>
              <a:t>Output</a:t>
            </a:r>
          </a:p>
          <a:p>
            <a:r>
              <a:rPr lang="en-US" sz="800" b="1" dirty="0">
                <a:solidFill>
                  <a:sysClr val="windowText" lastClr="000000"/>
                </a:solidFill>
              </a:rPr>
              <a:t>      C</a:t>
            </a:r>
          </a:p>
        </p:txBody>
      </p:sp>
      <p:sp>
        <p:nvSpPr>
          <p:cNvPr id="118" name="Chevron 117"/>
          <p:cNvSpPr/>
          <p:nvPr/>
        </p:nvSpPr>
        <p:spPr>
          <a:xfrm>
            <a:off x="7162800" y="3429000"/>
            <a:ext cx="430339" cy="253916"/>
          </a:xfrm>
          <a:prstGeom prst="chevron">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9" name="Chevron 118"/>
          <p:cNvSpPr/>
          <p:nvPr/>
        </p:nvSpPr>
        <p:spPr>
          <a:xfrm>
            <a:off x="7467600" y="3429000"/>
            <a:ext cx="430339" cy="253916"/>
          </a:xfrm>
          <a:prstGeom prst="chevron">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0" name="Chevron 119"/>
          <p:cNvSpPr/>
          <p:nvPr/>
        </p:nvSpPr>
        <p:spPr>
          <a:xfrm>
            <a:off x="8027861" y="3429000"/>
            <a:ext cx="430339" cy="253916"/>
          </a:xfrm>
          <a:prstGeom prst="chevron">
            <a:avLst/>
          </a:prstGeom>
          <a:solidFill>
            <a:srgbClr val="99CCFF">
              <a:alpha val="8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rPr>
              <a:t>$</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1650" y="5562600"/>
            <a:ext cx="6000750" cy="1076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2" name="Chevron 81"/>
          <p:cNvSpPr/>
          <p:nvPr/>
        </p:nvSpPr>
        <p:spPr>
          <a:xfrm>
            <a:off x="4267200" y="3385245"/>
            <a:ext cx="914400" cy="381000"/>
          </a:xfrm>
          <a:prstGeom prst="chevron">
            <a:avLst/>
          </a:prstGeom>
          <a:solidFill>
            <a:srgbClr val="99FF66">
              <a:alpha val="67451"/>
            </a:srgbClr>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3" name="TextBox 82"/>
          <p:cNvSpPr txBox="1"/>
          <p:nvPr/>
        </p:nvSpPr>
        <p:spPr>
          <a:xfrm>
            <a:off x="4505324" y="3416342"/>
            <a:ext cx="590549" cy="253916"/>
          </a:xfrm>
          <a:prstGeom prst="rect">
            <a:avLst/>
          </a:prstGeom>
          <a:noFill/>
        </p:spPr>
        <p:txBody>
          <a:bodyPr wrap="square" rtlCol="0">
            <a:spAutoFit/>
          </a:bodyPr>
          <a:lstStyle/>
          <a:p>
            <a:r>
              <a:rPr lang="en-US" sz="1050" b="1" dirty="0"/>
              <a:t>Year 3</a:t>
            </a:r>
          </a:p>
        </p:txBody>
      </p:sp>
      <p:sp>
        <p:nvSpPr>
          <p:cNvPr id="87" name="TextBox 86"/>
          <p:cNvSpPr txBox="1"/>
          <p:nvPr/>
        </p:nvSpPr>
        <p:spPr>
          <a:xfrm>
            <a:off x="628649" y="4069749"/>
            <a:ext cx="809625" cy="276999"/>
          </a:xfrm>
          <a:prstGeom prst="rect">
            <a:avLst/>
          </a:prstGeom>
          <a:noFill/>
        </p:spPr>
        <p:txBody>
          <a:bodyPr wrap="square" rtlCol="0">
            <a:spAutoFit/>
          </a:bodyPr>
          <a:lstStyle/>
          <a:p>
            <a:r>
              <a:rPr lang="en-US" sz="1200" b="1" dirty="0">
                <a:solidFill>
                  <a:sysClr val="windowText" lastClr="000000"/>
                </a:solidFill>
              </a:rPr>
              <a:t>Pipeline</a:t>
            </a:r>
          </a:p>
        </p:txBody>
      </p:sp>
      <p:sp>
        <p:nvSpPr>
          <p:cNvPr id="90" name="Up-Down Arrow 89"/>
          <p:cNvSpPr/>
          <p:nvPr/>
        </p:nvSpPr>
        <p:spPr>
          <a:xfrm>
            <a:off x="6172200" y="850702"/>
            <a:ext cx="49339" cy="397073"/>
          </a:xfrm>
          <a:prstGeom prst="upDownArrow">
            <a:avLst/>
          </a:prstGeom>
          <a:solidFill>
            <a:srgbClr val="0051F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8900000" scaled="1"/>
                <a:tileRect/>
              </a:gradFill>
            </a:endParaRPr>
          </a:p>
        </p:txBody>
      </p:sp>
      <p:sp>
        <p:nvSpPr>
          <p:cNvPr id="91" name="Up-Down Arrow 90"/>
          <p:cNvSpPr/>
          <p:nvPr/>
        </p:nvSpPr>
        <p:spPr>
          <a:xfrm>
            <a:off x="7215567" y="828674"/>
            <a:ext cx="45719" cy="419101"/>
          </a:xfrm>
          <a:prstGeom prst="upDownArrow">
            <a:avLst/>
          </a:prstGeom>
          <a:solidFill>
            <a:srgbClr val="0051F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8900000" scaled="1"/>
                <a:tileRect/>
              </a:gradFill>
            </a:endParaRPr>
          </a:p>
        </p:txBody>
      </p:sp>
    </p:spTree>
    <p:extLst>
      <p:ext uri="{BB962C8B-B14F-4D97-AF65-F5344CB8AC3E}">
        <p14:creationId xmlns:p14="http://schemas.microsoft.com/office/powerpoint/2010/main" val="8796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4"/>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7"/>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0"/>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2"/>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5"/>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6"/>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43"/>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52"/>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53"/>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54"/>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55"/>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57"/>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61"/>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51"/>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58"/>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63"/>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64"/>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6"/>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82"/>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83"/>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84"/>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85"/>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86"/>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93"/>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94"/>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95"/>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96"/>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97"/>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98"/>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99"/>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100"/>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87"/>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grpId="0" nodeType="clickEffect">
                                  <p:stCondLst>
                                    <p:cond delay="0"/>
                                  </p:stCondLst>
                                  <p:childTnLst>
                                    <p:set>
                                      <p:cBhvr>
                                        <p:cTn id="118" dur="1" fill="hold">
                                          <p:stCondLst>
                                            <p:cond delay="0"/>
                                          </p:stCondLst>
                                        </p:cTn>
                                        <p:tgtEl>
                                          <p:spTgt spid="7"/>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88"/>
                                        </p:tgtEl>
                                        <p:attrNameLst>
                                          <p:attrName>style.visibility</p:attrName>
                                        </p:attrNameLst>
                                      </p:cBhvr>
                                      <p:to>
                                        <p:strVal val="visible"/>
                                      </p:to>
                                    </p:set>
                                  </p:childTnLst>
                                </p:cTn>
                              </p:par>
                              <p:par>
                                <p:cTn id="121" presetID="1" presetClass="entr" presetSubtype="0" fill="hold" grpId="0" nodeType="withEffect">
                                  <p:stCondLst>
                                    <p:cond delay="0"/>
                                  </p:stCondLst>
                                  <p:childTnLst>
                                    <p:set>
                                      <p:cBhvr>
                                        <p:cTn id="122" dur="1" fill="hold">
                                          <p:stCondLst>
                                            <p:cond delay="0"/>
                                          </p:stCondLst>
                                        </p:cTn>
                                        <p:tgtEl>
                                          <p:spTgt spid="107"/>
                                        </p:tgtEl>
                                        <p:attrNameLst>
                                          <p:attrName>style.visibility</p:attrName>
                                        </p:attrNameLst>
                                      </p:cBhvr>
                                      <p:to>
                                        <p:strVal val="visible"/>
                                      </p:to>
                                    </p:set>
                                  </p:childTnLst>
                                </p:cTn>
                              </p:par>
                              <p:par>
                                <p:cTn id="123" presetID="1" presetClass="entr" presetSubtype="0" fill="hold" grpId="0" nodeType="withEffect">
                                  <p:stCondLst>
                                    <p:cond delay="0"/>
                                  </p:stCondLst>
                                  <p:childTnLst>
                                    <p:set>
                                      <p:cBhvr>
                                        <p:cTn id="124" dur="1" fill="hold">
                                          <p:stCondLst>
                                            <p:cond delay="0"/>
                                          </p:stCondLst>
                                        </p:cTn>
                                        <p:tgtEl>
                                          <p:spTgt spid="108"/>
                                        </p:tgtEl>
                                        <p:attrNameLst>
                                          <p:attrName>style.visibility</p:attrName>
                                        </p:attrNameLst>
                                      </p:cBhvr>
                                      <p:to>
                                        <p:strVal val="visible"/>
                                      </p:to>
                                    </p:set>
                                  </p:childTnLst>
                                </p:cTn>
                              </p:par>
                              <p:par>
                                <p:cTn id="125" presetID="1" presetClass="entr" presetSubtype="0" fill="hold" grpId="0" nodeType="withEffect">
                                  <p:stCondLst>
                                    <p:cond delay="0"/>
                                  </p:stCondLst>
                                  <p:childTnLst>
                                    <p:set>
                                      <p:cBhvr>
                                        <p:cTn id="126" dur="1" fill="hold">
                                          <p:stCondLst>
                                            <p:cond delay="0"/>
                                          </p:stCondLst>
                                        </p:cTn>
                                        <p:tgtEl>
                                          <p:spTgt spid="112"/>
                                        </p:tgtEl>
                                        <p:attrNameLst>
                                          <p:attrName>style.visibility</p:attrName>
                                        </p:attrNameLst>
                                      </p:cBhvr>
                                      <p:to>
                                        <p:strVal val="visible"/>
                                      </p:to>
                                    </p:set>
                                  </p:childTnLst>
                                </p:cTn>
                              </p:par>
                              <p:par>
                                <p:cTn id="127" presetID="1" presetClass="entr" presetSubtype="0" fill="hold" grpId="0" nodeType="withEffect">
                                  <p:stCondLst>
                                    <p:cond delay="0"/>
                                  </p:stCondLst>
                                  <p:childTnLst>
                                    <p:set>
                                      <p:cBhvr>
                                        <p:cTn id="128" dur="1" fill="hold">
                                          <p:stCondLst>
                                            <p:cond delay="0"/>
                                          </p:stCondLst>
                                        </p:cTn>
                                        <p:tgtEl>
                                          <p:spTgt spid="113"/>
                                        </p:tgtEl>
                                        <p:attrNameLst>
                                          <p:attrName>style.visibility</p:attrName>
                                        </p:attrNameLst>
                                      </p:cBhvr>
                                      <p:to>
                                        <p:strVal val="visible"/>
                                      </p:to>
                                    </p:set>
                                  </p:childTnLst>
                                </p:cTn>
                              </p:par>
                              <p:par>
                                <p:cTn id="129" presetID="1" presetClass="entr" presetSubtype="0" fill="hold" grpId="0" nodeType="withEffect">
                                  <p:stCondLst>
                                    <p:cond delay="0"/>
                                  </p:stCondLst>
                                  <p:childTnLst>
                                    <p:set>
                                      <p:cBhvr>
                                        <p:cTn id="130" dur="1" fill="hold">
                                          <p:stCondLst>
                                            <p:cond delay="0"/>
                                          </p:stCondLst>
                                        </p:cTn>
                                        <p:tgtEl>
                                          <p:spTgt spid="114"/>
                                        </p:tgtEl>
                                        <p:attrNameLst>
                                          <p:attrName>style.visibility</p:attrName>
                                        </p:attrNameLst>
                                      </p:cBhvr>
                                      <p:to>
                                        <p:strVal val="visible"/>
                                      </p:to>
                                    </p:set>
                                  </p:childTnLst>
                                </p:cTn>
                              </p:par>
                              <p:par>
                                <p:cTn id="131" presetID="1" presetClass="entr" presetSubtype="0" fill="hold" grpId="0" nodeType="withEffect">
                                  <p:stCondLst>
                                    <p:cond delay="0"/>
                                  </p:stCondLst>
                                  <p:childTnLst>
                                    <p:set>
                                      <p:cBhvr>
                                        <p:cTn id="132" dur="1" fill="hold">
                                          <p:stCondLst>
                                            <p:cond delay="0"/>
                                          </p:stCondLst>
                                        </p:cTn>
                                        <p:tgtEl>
                                          <p:spTgt spid="115"/>
                                        </p:tgtEl>
                                        <p:attrNameLst>
                                          <p:attrName>style.visibility</p:attrName>
                                        </p:attrNameLst>
                                      </p:cBhvr>
                                      <p:to>
                                        <p:strVal val="visible"/>
                                      </p:to>
                                    </p:set>
                                  </p:childTnLst>
                                </p:cTn>
                              </p:par>
                              <p:par>
                                <p:cTn id="133" presetID="1" presetClass="entr" presetSubtype="0" fill="hold" grpId="0" nodeType="withEffect">
                                  <p:stCondLst>
                                    <p:cond delay="0"/>
                                  </p:stCondLst>
                                  <p:childTnLst>
                                    <p:set>
                                      <p:cBhvr>
                                        <p:cTn id="134" dur="1" fill="hold">
                                          <p:stCondLst>
                                            <p:cond delay="0"/>
                                          </p:stCondLst>
                                        </p:cTn>
                                        <p:tgtEl>
                                          <p:spTgt spid="116"/>
                                        </p:tgtEl>
                                        <p:attrNameLst>
                                          <p:attrName>style.visibility</p:attrName>
                                        </p:attrNameLst>
                                      </p:cBhvr>
                                      <p:to>
                                        <p:strVal val="visible"/>
                                      </p:to>
                                    </p:set>
                                  </p:childTnLst>
                                </p:cTn>
                              </p:par>
                              <p:par>
                                <p:cTn id="135" presetID="1" presetClass="entr" presetSubtype="0" fill="hold" grpId="0" nodeType="withEffect">
                                  <p:stCondLst>
                                    <p:cond delay="0"/>
                                  </p:stCondLst>
                                  <p:childTnLst>
                                    <p:set>
                                      <p:cBhvr>
                                        <p:cTn id="136" dur="1" fill="hold">
                                          <p:stCondLst>
                                            <p:cond delay="0"/>
                                          </p:stCondLst>
                                        </p:cTn>
                                        <p:tgtEl>
                                          <p:spTgt spid="117"/>
                                        </p:tgtEl>
                                        <p:attrNameLst>
                                          <p:attrName>style.visibility</p:attrName>
                                        </p:attrNameLst>
                                      </p:cBhvr>
                                      <p:to>
                                        <p:strVal val="visible"/>
                                      </p:to>
                                    </p:set>
                                  </p:childTnLst>
                                </p:cTn>
                              </p:par>
                              <p:par>
                                <p:cTn id="137" presetID="1" presetClass="entr" presetSubtype="0" fill="hold" grpId="0" nodeType="withEffect">
                                  <p:stCondLst>
                                    <p:cond delay="0"/>
                                  </p:stCondLst>
                                  <p:childTnLst>
                                    <p:set>
                                      <p:cBhvr>
                                        <p:cTn id="138" dur="1" fill="hold">
                                          <p:stCondLst>
                                            <p:cond delay="0"/>
                                          </p:stCondLst>
                                        </p:cTn>
                                        <p:tgtEl>
                                          <p:spTgt spid="118"/>
                                        </p:tgtEl>
                                        <p:attrNameLst>
                                          <p:attrName>style.visibility</p:attrName>
                                        </p:attrNameLst>
                                      </p:cBhvr>
                                      <p:to>
                                        <p:strVal val="visible"/>
                                      </p:to>
                                    </p:set>
                                  </p:childTnLst>
                                </p:cTn>
                              </p:par>
                              <p:par>
                                <p:cTn id="139" presetID="1" presetClass="entr" presetSubtype="0" fill="hold" grpId="0" nodeType="withEffect">
                                  <p:stCondLst>
                                    <p:cond delay="0"/>
                                  </p:stCondLst>
                                  <p:childTnLst>
                                    <p:set>
                                      <p:cBhvr>
                                        <p:cTn id="140" dur="1" fill="hold">
                                          <p:stCondLst>
                                            <p:cond delay="0"/>
                                          </p:stCondLst>
                                        </p:cTn>
                                        <p:tgtEl>
                                          <p:spTgt spid="119"/>
                                        </p:tgtEl>
                                        <p:attrNameLst>
                                          <p:attrName>style.visibility</p:attrName>
                                        </p:attrNameLst>
                                      </p:cBhvr>
                                      <p:to>
                                        <p:strVal val="visible"/>
                                      </p:to>
                                    </p:set>
                                  </p:childTnLst>
                                </p:cTn>
                              </p:par>
                              <p:par>
                                <p:cTn id="141" presetID="1" presetClass="entr" presetSubtype="0" fill="hold" grpId="0" nodeType="withEffect">
                                  <p:stCondLst>
                                    <p:cond delay="0"/>
                                  </p:stCondLst>
                                  <p:childTnLst>
                                    <p:set>
                                      <p:cBhvr>
                                        <p:cTn id="142" dur="1" fill="hold">
                                          <p:stCondLst>
                                            <p:cond delay="0"/>
                                          </p:stCondLst>
                                        </p:cTn>
                                        <p:tgtEl>
                                          <p:spTgt spid="120"/>
                                        </p:tgtEl>
                                        <p:attrNameLst>
                                          <p:attrName>style.visibility</p:attrName>
                                        </p:attrNameLst>
                                      </p:cBhvr>
                                      <p:to>
                                        <p:strVal val="visible"/>
                                      </p:to>
                                    </p:set>
                                  </p:childTnLst>
                                </p:cTn>
                              </p:par>
                            </p:childTnLst>
                          </p:cTn>
                        </p:par>
                      </p:childTnLst>
                    </p:cTn>
                  </p:par>
                  <p:par>
                    <p:cTn id="143" fill="hold">
                      <p:stCondLst>
                        <p:cond delay="indefinite"/>
                      </p:stCondLst>
                      <p:childTnLst>
                        <p:par>
                          <p:cTn id="144" fill="hold">
                            <p:stCondLst>
                              <p:cond delay="0"/>
                            </p:stCondLst>
                            <p:childTnLst>
                              <p:par>
                                <p:cTn id="145" presetID="1" presetClass="entr" presetSubtype="0" fill="hold" grpId="0" nodeType="clickEffect">
                                  <p:stCondLst>
                                    <p:cond delay="0"/>
                                  </p:stCondLst>
                                  <p:childTnLst>
                                    <p:set>
                                      <p:cBhvr>
                                        <p:cTn id="146" dur="1" fill="hold">
                                          <p:stCondLst>
                                            <p:cond delay="0"/>
                                          </p:stCondLst>
                                        </p:cTn>
                                        <p:tgtEl>
                                          <p:spTgt spid="70"/>
                                        </p:tgtEl>
                                        <p:attrNameLst>
                                          <p:attrName>style.visibility</p:attrName>
                                        </p:attrNameLst>
                                      </p:cBhvr>
                                      <p:to>
                                        <p:strVal val="visible"/>
                                      </p:to>
                                    </p:set>
                                  </p:childTnLst>
                                </p:cTn>
                              </p:par>
                              <p:par>
                                <p:cTn id="147" presetID="1" presetClass="entr" presetSubtype="0" fill="hold" grpId="0" nodeType="withEffect">
                                  <p:stCondLst>
                                    <p:cond delay="0"/>
                                  </p:stCondLst>
                                  <p:childTnLst>
                                    <p:set>
                                      <p:cBhvr>
                                        <p:cTn id="148" dur="1" fill="hold">
                                          <p:stCondLst>
                                            <p:cond delay="0"/>
                                          </p:stCondLst>
                                        </p:cTn>
                                        <p:tgtEl>
                                          <p:spTgt spid="68"/>
                                        </p:tgtEl>
                                        <p:attrNameLst>
                                          <p:attrName>style.visibility</p:attrName>
                                        </p:attrNameLst>
                                      </p:cBhvr>
                                      <p:to>
                                        <p:strVal val="visible"/>
                                      </p:to>
                                    </p:set>
                                  </p:childTnLst>
                                </p:cTn>
                              </p:par>
                              <p:par>
                                <p:cTn id="149" presetID="1" presetClass="entr" presetSubtype="0" fill="hold" grpId="0" nodeType="withEffect">
                                  <p:stCondLst>
                                    <p:cond delay="0"/>
                                  </p:stCondLst>
                                  <p:childTnLst>
                                    <p:set>
                                      <p:cBhvr>
                                        <p:cTn id="150" dur="1" fill="hold">
                                          <p:stCondLst>
                                            <p:cond delay="0"/>
                                          </p:stCondLst>
                                        </p:cTn>
                                        <p:tgtEl>
                                          <p:spTgt spid="103"/>
                                        </p:tgtEl>
                                        <p:attrNameLst>
                                          <p:attrName>style.visibility</p:attrName>
                                        </p:attrNameLst>
                                      </p:cBhvr>
                                      <p:to>
                                        <p:strVal val="visible"/>
                                      </p:to>
                                    </p:set>
                                  </p:childTnLst>
                                </p:cTn>
                              </p:par>
                              <p:par>
                                <p:cTn id="151" presetID="1" presetClass="entr" presetSubtype="0" fill="hold" grpId="0" nodeType="withEffect">
                                  <p:stCondLst>
                                    <p:cond delay="0"/>
                                  </p:stCondLst>
                                  <p:childTnLst>
                                    <p:set>
                                      <p:cBhvr>
                                        <p:cTn id="152" dur="1" fill="hold">
                                          <p:stCondLst>
                                            <p:cond delay="0"/>
                                          </p:stCondLst>
                                        </p:cTn>
                                        <p:tgtEl>
                                          <p:spTgt spid="9"/>
                                        </p:tgtEl>
                                        <p:attrNameLst>
                                          <p:attrName>style.visibility</p:attrName>
                                        </p:attrNameLst>
                                      </p:cBhvr>
                                      <p:to>
                                        <p:strVal val="visible"/>
                                      </p:to>
                                    </p:set>
                                  </p:childTnLst>
                                </p:cTn>
                              </p:par>
                              <p:par>
                                <p:cTn id="153" presetID="1" presetClass="entr" presetSubtype="0" fill="hold" grpId="0" nodeType="withEffect">
                                  <p:stCondLst>
                                    <p:cond delay="0"/>
                                  </p:stCondLst>
                                  <p:childTnLst>
                                    <p:set>
                                      <p:cBhvr>
                                        <p:cTn id="154" dur="1" fill="hold">
                                          <p:stCondLst>
                                            <p:cond delay="0"/>
                                          </p:stCondLst>
                                        </p:cTn>
                                        <p:tgtEl>
                                          <p:spTgt spid="104"/>
                                        </p:tgtEl>
                                        <p:attrNameLst>
                                          <p:attrName>style.visibility</p:attrName>
                                        </p:attrNameLst>
                                      </p:cBhvr>
                                      <p:to>
                                        <p:strVal val="visible"/>
                                      </p:to>
                                    </p:set>
                                  </p:childTnLst>
                                </p:cTn>
                              </p:par>
                              <p:par>
                                <p:cTn id="155" presetID="1" presetClass="entr" presetSubtype="0" fill="hold" grpId="0" nodeType="withEffect">
                                  <p:stCondLst>
                                    <p:cond delay="0"/>
                                  </p:stCondLst>
                                  <p:childTnLst>
                                    <p:set>
                                      <p:cBhvr>
                                        <p:cTn id="156" dur="1" fill="hold">
                                          <p:stCondLst>
                                            <p:cond delay="0"/>
                                          </p:stCondLst>
                                        </p:cTn>
                                        <p:tgtEl>
                                          <p:spTgt spid="11"/>
                                        </p:tgtEl>
                                        <p:attrNameLst>
                                          <p:attrName>style.visibility</p:attrName>
                                        </p:attrNameLst>
                                      </p:cBhvr>
                                      <p:to>
                                        <p:strVal val="visible"/>
                                      </p:to>
                                    </p:set>
                                  </p:childTnLst>
                                </p:cTn>
                              </p:par>
                              <p:par>
                                <p:cTn id="157" presetID="1" presetClass="entr" presetSubtype="0" fill="hold" nodeType="withEffect">
                                  <p:stCondLst>
                                    <p:cond delay="0"/>
                                  </p:stCondLst>
                                  <p:childTnLst>
                                    <p:set>
                                      <p:cBhvr>
                                        <p:cTn id="158"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8" grpId="0" animBg="1"/>
      <p:bldP spid="19" grpId="0" animBg="1"/>
      <p:bldP spid="20" grpId="0" animBg="1"/>
      <p:bldP spid="24" grpId="0" animBg="1"/>
      <p:bldP spid="26" grpId="0"/>
      <p:bldP spid="27" grpId="0"/>
      <p:bldP spid="30" grpId="0"/>
      <p:bldP spid="31" grpId="0"/>
      <p:bldP spid="32" grpId="0"/>
      <p:bldP spid="35" grpId="0"/>
      <p:bldP spid="36" grpId="0" animBg="1"/>
      <p:bldP spid="43" grpId="0"/>
      <p:bldP spid="52" grpId="0" animBg="1"/>
      <p:bldP spid="53" grpId="0"/>
      <p:bldP spid="54" grpId="0" animBg="1"/>
      <p:bldP spid="55" grpId="0"/>
      <p:bldP spid="57" grpId="0"/>
      <p:bldP spid="61" grpId="0" animBg="1"/>
      <p:bldP spid="38" grpId="0" animBg="1"/>
      <p:bldP spid="2" grpId="0"/>
      <p:bldP spid="41" grpId="0" animBg="1"/>
      <p:bldP spid="3" grpId="0"/>
      <p:bldP spid="4" grpId="0"/>
      <p:bldP spid="44" grpId="0"/>
      <p:bldP spid="45" grpId="0"/>
      <p:bldP spid="46" grpId="0"/>
      <p:bldP spid="47" grpId="0" animBg="1"/>
      <p:bldP spid="48" grpId="0" animBg="1"/>
      <p:bldP spid="5" grpId="0"/>
      <p:bldP spid="51" grpId="0" animBg="1"/>
      <p:bldP spid="58" grpId="0"/>
      <p:bldP spid="63" grpId="0" animBg="1"/>
      <p:bldP spid="64" grpId="0"/>
      <p:bldP spid="6" grpId="0"/>
      <p:bldP spid="70" grpId="0" animBg="1"/>
      <p:bldP spid="7" grpId="0" animBg="1"/>
      <p:bldP spid="68" grpId="0"/>
      <p:bldP spid="84" grpId="0" animBg="1"/>
      <p:bldP spid="85" grpId="0" animBg="1"/>
      <p:bldP spid="86" grpId="0"/>
      <p:bldP spid="93" grpId="0" animBg="1"/>
      <p:bldP spid="94" grpId="0" animBg="1"/>
      <p:bldP spid="95" grpId="0" animBg="1"/>
      <p:bldP spid="96" grpId="0"/>
      <p:bldP spid="97" grpId="0"/>
      <p:bldP spid="98" grpId="0"/>
      <p:bldP spid="99" grpId="0" animBg="1"/>
      <p:bldP spid="100" grpId="0"/>
      <p:bldP spid="103" grpId="0" animBg="1"/>
      <p:bldP spid="102" grpId="0" animBg="1"/>
      <p:bldP spid="9" grpId="0" animBg="1"/>
      <p:bldP spid="104" grpId="0" animBg="1"/>
      <p:bldP spid="11" grpId="0"/>
      <p:bldP spid="88" grpId="0" animBg="1"/>
      <p:bldP spid="107" grpId="0" animBg="1"/>
      <p:bldP spid="108" grpId="0"/>
      <p:bldP spid="112" grpId="0" animBg="1"/>
      <p:bldP spid="113" grpId="0" animBg="1"/>
      <p:bldP spid="114" grpId="0" animBg="1"/>
      <p:bldP spid="115" grpId="0" animBg="1"/>
      <p:bldP spid="116" grpId="0" animBg="1"/>
      <p:bldP spid="117" grpId="0"/>
      <p:bldP spid="118" grpId="0" animBg="1"/>
      <p:bldP spid="119" grpId="0" animBg="1"/>
      <p:bldP spid="120" grpId="0" animBg="1"/>
      <p:bldP spid="82" grpId="0" animBg="1"/>
      <p:bldP spid="83" grpId="0"/>
      <p:bldP spid="87" grpId="0"/>
      <p:bldP spid="90" grpId="0" animBg="1"/>
      <p:bldP spid="9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Placeholder 1"/>
          <p:cNvSpPr>
            <a:spLocks noGrp="1"/>
          </p:cNvSpPr>
          <p:nvPr>
            <p:ph type="body" sz="quarter" idx="17"/>
          </p:nvPr>
        </p:nvSpPr>
        <p:spPr bwMode="auto">
          <a:xfrm>
            <a:off x="533400" y="380636"/>
            <a:ext cx="6553200" cy="104756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lIns="91440" tIns="45720" rIns="91440" bIns="45720" numCol="1" anchor="t" anchorCtr="0" compatLnSpc="1">
            <a:prstTxWarp prst="textNoShape">
              <a:avLst/>
            </a:prstTxWarp>
          </a:bodyPr>
          <a:lstStyle/>
          <a:p>
            <a:r>
              <a:rPr lang="en-US" dirty="0">
                <a:latin typeface="Calibri" panose="020F0502020204030204" pitchFamily="34" charset="0"/>
                <a:ea typeface="Calibri" panose="020F0502020204030204" pitchFamily="34" charset="0"/>
                <a:cs typeface="Calibri" panose="020F0502020204030204" pitchFamily="34" charset="0"/>
              </a:rPr>
              <a:t>How does the Pipeline Management module help us achieve these goals?</a:t>
            </a:r>
          </a:p>
        </p:txBody>
      </p:sp>
      <p:sp>
        <p:nvSpPr>
          <p:cNvPr id="8195" name="Text Placeholder 2"/>
          <p:cNvSpPr>
            <a:spLocks noGrp="1"/>
          </p:cNvSpPr>
          <p:nvPr>
            <p:ph type="body" sz="quarter" idx="18"/>
          </p:nvPr>
        </p:nvSpPr>
        <p:spPr bwMode="auto">
          <a:xfrm>
            <a:off x="533400" y="1752600"/>
            <a:ext cx="8077200" cy="4800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lIns="91440" tIns="45720" rIns="91440" bIns="45720" numCol="1" anchor="t" anchorCtr="0" compatLnSpc="1">
            <a:prstTxWarp prst="textNoShape">
              <a:avLst/>
            </a:prstTxWarp>
          </a:bodyPr>
          <a:lstStyle/>
          <a:p>
            <a:pPr marL="0" indent="0">
              <a:buNone/>
            </a:pPr>
            <a:r>
              <a:rPr lang="en-US" sz="1800" dirty="0">
                <a:latin typeface="Calibri" panose="020F0502020204030204" pitchFamily="34" charset="0"/>
                <a:ea typeface="Calibri" panose="020F0502020204030204" pitchFamily="34" charset="0"/>
                <a:cs typeface="Calibri" panose="020F0502020204030204" pitchFamily="34" charset="0"/>
              </a:rPr>
              <a:t>Country Offices, Regional and HQ Departments will benefit from:</a:t>
            </a:r>
          </a:p>
          <a:p>
            <a:pPr>
              <a:buFontTx/>
              <a:buChar char="•"/>
            </a:pPr>
            <a:r>
              <a:rPr lang="en-US" sz="1800" dirty="0">
                <a:latin typeface="Calibri" panose="020F0502020204030204" pitchFamily="34" charset="0"/>
                <a:ea typeface="Calibri" panose="020F0502020204030204" pitchFamily="34" charset="0"/>
                <a:cs typeface="Calibri" panose="020F0502020204030204" pitchFamily="34" charset="0"/>
              </a:rPr>
              <a:t>a system to </a:t>
            </a:r>
            <a:r>
              <a:rPr lang="en-US" sz="1800" b="1" dirty="0">
                <a:latin typeface="Calibri" panose="020F0502020204030204" pitchFamily="34" charset="0"/>
                <a:ea typeface="Calibri" panose="020F0502020204030204" pitchFamily="34" charset="0"/>
                <a:cs typeface="Calibri" panose="020F0502020204030204" pitchFamily="34" charset="0"/>
              </a:rPr>
              <a:t>manage opportunities for a new project </a:t>
            </a:r>
            <a:r>
              <a:rPr lang="en-US" sz="1800" dirty="0">
                <a:latin typeface="Calibri" panose="020F0502020204030204" pitchFamily="34" charset="0"/>
                <a:ea typeface="Calibri" panose="020F0502020204030204" pitchFamily="34" charset="0"/>
                <a:cs typeface="Calibri" panose="020F0502020204030204" pitchFamily="34" charset="0"/>
              </a:rPr>
              <a:t>from ideation to the signing of the project document</a:t>
            </a:r>
          </a:p>
          <a:p>
            <a:pPr>
              <a:buFontTx/>
              <a:buChar char="•"/>
            </a:pPr>
            <a:r>
              <a:rPr lang="en-US" sz="1800" dirty="0">
                <a:latin typeface="Calibri" panose="020F0502020204030204" pitchFamily="34" charset="0"/>
                <a:ea typeface="Calibri" panose="020F0502020204030204" pitchFamily="34" charset="0"/>
                <a:cs typeface="Calibri" panose="020F0502020204030204" pitchFamily="34" charset="0"/>
              </a:rPr>
              <a:t>a corporately-endorsed methodology for </a:t>
            </a:r>
            <a:r>
              <a:rPr lang="en-US" sz="1800" b="1" dirty="0">
                <a:latin typeface="Calibri" panose="020F0502020204030204" pitchFamily="34" charset="0"/>
                <a:ea typeface="Calibri" panose="020F0502020204030204" pitchFamily="34" charset="0"/>
                <a:cs typeface="Calibri" panose="020F0502020204030204" pitchFamily="34" charset="0"/>
              </a:rPr>
              <a:t>predicting volume </a:t>
            </a:r>
            <a:r>
              <a:rPr lang="en-US" sz="1800" dirty="0">
                <a:latin typeface="Calibri" panose="020F0502020204030204" pitchFamily="34" charset="0"/>
                <a:ea typeface="Calibri" panose="020F0502020204030204" pitchFamily="34" charset="0"/>
                <a:cs typeface="Calibri" panose="020F0502020204030204" pitchFamily="34" charset="0"/>
              </a:rPr>
              <a:t>of future projects and income</a:t>
            </a:r>
          </a:p>
          <a:p>
            <a:pPr>
              <a:buFontTx/>
              <a:buChar char="•"/>
            </a:pPr>
            <a:r>
              <a:rPr lang="en-US" sz="1800" dirty="0">
                <a:latin typeface="Calibri" panose="020F0502020204030204" pitchFamily="34" charset="0"/>
                <a:ea typeface="Calibri" panose="020F0502020204030204" pitchFamily="34" charset="0"/>
                <a:cs typeface="Calibri" panose="020F0502020204030204" pitchFamily="34" charset="0"/>
              </a:rPr>
              <a:t>a </a:t>
            </a:r>
            <a:r>
              <a:rPr lang="en-US" sz="1800" b="1" dirty="0">
                <a:latin typeface="Calibri" panose="020F0502020204030204" pitchFamily="34" charset="0"/>
                <a:ea typeface="Calibri" panose="020F0502020204030204" pitchFamily="34" charset="0"/>
                <a:cs typeface="Calibri" panose="020F0502020204030204" pitchFamily="34" charset="0"/>
              </a:rPr>
              <a:t>common reporting </a:t>
            </a:r>
            <a:r>
              <a:rPr lang="en-US" sz="1800" dirty="0">
                <a:latin typeface="Calibri" panose="020F0502020204030204" pitchFamily="34" charset="0"/>
                <a:ea typeface="Calibri" panose="020F0502020204030204" pitchFamily="34" charset="0"/>
                <a:cs typeface="Calibri" panose="020F0502020204030204" pitchFamily="34" charset="0"/>
              </a:rPr>
              <a:t>platform for resource planning</a:t>
            </a:r>
          </a:p>
          <a:p>
            <a:pPr>
              <a:buFontTx/>
              <a:buChar char="•"/>
            </a:pPr>
            <a:r>
              <a:rPr lang="en-US" sz="1800" dirty="0">
                <a:latin typeface="Calibri" panose="020F0502020204030204" pitchFamily="34" charset="0"/>
                <a:ea typeface="Calibri" panose="020F0502020204030204" pitchFamily="34" charset="0"/>
                <a:cs typeface="Calibri" panose="020F0502020204030204" pitchFamily="34" charset="0"/>
              </a:rPr>
              <a:t>A corporate digital repository of all financial and non-financial agreements</a:t>
            </a:r>
          </a:p>
          <a:p>
            <a:pPr marL="0" indent="0">
              <a:spcBef>
                <a:spcPts val="1800"/>
              </a:spcBef>
              <a:buNone/>
            </a:pPr>
            <a:r>
              <a:rPr lang="en-US" sz="1800" dirty="0">
                <a:latin typeface="Calibri" panose="020F0502020204030204" pitchFamily="34" charset="0"/>
                <a:ea typeface="Calibri" panose="020F0502020204030204" pitchFamily="34" charset="0"/>
                <a:cs typeface="Calibri" panose="020F0502020204030204" pitchFamily="34" charset="0"/>
              </a:rPr>
              <a:t>Regional </a:t>
            </a:r>
            <a:r>
              <a:rPr lang="en-US" sz="1800" dirty="0" err="1">
                <a:latin typeface="Calibri" panose="020F0502020204030204" pitchFamily="34" charset="0"/>
                <a:ea typeface="Calibri" panose="020F0502020204030204" pitchFamily="34" charset="0"/>
                <a:cs typeface="Calibri" panose="020F0502020204030204" pitchFamily="34" charset="0"/>
              </a:rPr>
              <a:t>Bureaux</a:t>
            </a:r>
            <a:r>
              <a:rPr lang="en-US" sz="1800" dirty="0">
                <a:latin typeface="Calibri" panose="020F0502020204030204" pitchFamily="34" charset="0"/>
                <a:ea typeface="Calibri" panose="020F0502020204030204" pitchFamily="34" charset="0"/>
                <a:cs typeface="Calibri" panose="020F0502020204030204" pitchFamily="34" charset="0"/>
              </a:rPr>
              <a:t> will benefit from:</a:t>
            </a:r>
          </a:p>
          <a:p>
            <a:pPr>
              <a:buFontTx/>
              <a:buChar char="•"/>
            </a:pPr>
            <a:r>
              <a:rPr lang="en-US" sz="1800" dirty="0">
                <a:latin typeface="Calibri" panose="020F0502020204030204" pitchFamily="34" charset="0"/>
                <a:ea typeface="Calibri" panose="020F0502020204030204" pitchFamily="34" charset="0"/>
                <a:cs typeface="Calibri" panose="020F0502020204030204" pitchFamily="34" charset="0"/>
              </a:rPr>
              <a:t>a </a:t>
            </a:r>
            <a:r>
              <a:rPr lang="en-US" sz="1800" b="1" dirty="0">
                <a:latin typeface="Calibri" panose="020F0502020204030204" pitchFamily="34" charset="0"/>
                <a:ea typeface="Calibri" panose="020F0502020204030204" pitchFamily="34" charset="0"/>
                <a:cs typeface="Calibri" panose="020F0502020204030204" pitchFamily="34" charset="0"/>
              </a:rPr>
              <a:t>systematic capture </a:t>
            </a:r>
            <a:r>
              <a:rPr lang="en-US" sz="1800" dirty="0">
                <a:latin typeface="Calibri" panose="020F0502020204030204" pitchFamily="34" charset="0"/>
                <a:ea typeface="Calibri" panose="020F0502020204030204" pitchFamily="34" charset="0"/>
                <a:cs typeface="Calibri" panose="020F0502020204030204" pitchFamily="34" charset="0"/>
              </a:rPr>
              <a:t>of Country Office pipeline information </a:t>
            </a:r>
          </a:p>
          <a:p>
            <a:pPr>
              <a:buFontTx/>
              <a:buChar char="•"/>
            </a:pPr>
            <a:r>
              <a:rPr lang="en-US" sz="1800" dirty="0">
                <a:latin typeface="Calibri" panose="020F0502020204030204" pitchFamily="34" charset="0"/>
                <a:ea typeface="Calibri" panose="020F0502020204030204" pitchFamily="34" charset="0"/>
                <a:cs typeface="Calibri" panose="020F0502020204030204" pitchFamily="34" charset="0"/>
              </a:rPr>
              <a:t>a standardized methodology of </a:t>
            </a:r>
            <a:r>
              <a:rPr lang="en-US" sz="1800" b="1" dirty="0">
                <a:latin typeface="Calibri" panose="020F0502020204030204" pitchFamily="34" charset="0"/>
                <a:ea typeface="Calibri" panose="020F0502020204030204" pitchFamily="34" charset="0"/>
                <a:cs typeface="Calibri" panose="020F0502020204030204" pitchFamily="34" charset="0"/>
              </a:rPr>
              <a:t>assessing pipeline maturity</a:t>
            </a:r>
          </a:p>
          <a:p>
            <a:pPr>
              <a:buFontTx/>
              <a:buChar char="•"/>
            </a:pPr>
            <a:r>
              <a:rPr lang="en-US" sz="1800" dirty="0">
                <a:latin typeface="Calibri" panose="020F0502020204030204" pitchFamily="34" charset="0"/>
                <a:ea typeface="Calibri" panose="020F0502020204030204" pitchFamily="34" charset="0"/>
                <a:cs typeface="Calibri" panose="020F0502020204030204" pitchFamily="34" charset="0"/>
              </a:rPr>
              <a:t>a system to link pipeline outputs and show </a:t>
            </a:r>
            <a:r>
              <a:rPr lang="en-US" sz="1800" b="1" dirty="0">
                <a:latin typeface="Calibri" panose="020F0502020204030204" pitchFamily="34" charset="0"/>
                <a:ea typeface="Calibri" panose="020F0502020204030204" pitchFamily="34" charset="0"/>
                <a:cs typeface="Calibri" panose="020F0502020204030204" pitchFamily="34" charset="0"/>
              </a:rPr>
              <a:t>alignment to the new Strategic Plan</a:t>
            </a:r>
          </a:p>
          <a:p>
            <a:pPr>
              <a:buFontTx/>
              <a:buChar char="•"/>
            </a:pPr>
            <a:r>
              <a:rPr lang="en-US" sz="1800" dirty="0">
                <a:latin typeface="Calibri" panose="020F0502020204030204" pitchFamily="34" charset="0"/>
                <a:ea typeface="Calibri" panose="020F0502020204030204" pitchFamily="34" charset="0"/>
                <a:cs typeface="Calibri" panose="020F0502020204030204" pitchFamily="34" charset="0"/>
              </a:rPr>
              <a:t>a </a:t>
            </a:r>
            <a:r>
              <a:rPr lang="en-US" sz="1800" b="1" dirty="0">
                <a:latin typeface="Calibri" panose="020F0502020204030204" pitchFamily="34" charset="0"/>
                <a:ea typeface="Calibri" panose="020F0502020204030204" pitchFamily="34" charset="0"/>
                <a:cs typeface="Calibri" panose="020F0502020204030204" pitchFamily="34" charset="0"/>
              </a:rPr>
              <a:t>common reporting </a:t>
            </a:r>
            <a:r>
              <a:rPr lang="en-US" sz="1800" dirty="0">
                <a:latin typeface="Calibri" panose="020F0502020204030204" pitchFamily="34" charset="0"/>
                <a:ea typeface="Calibri" panose="020F0502020204030204" pitchFamily="34" charset="0"/>
                <a:cs typeface="Calibri" panose="020F0502020204030204" pitchFamily="34" charset="0"/>
              </a:rPr>
              <a:t>platform for resource planning</a:t>
            </a:r>
          </a:p>
          <a:p>
            <a:pPr>
              <a:buFontTx/>
              <a:buChar char="•"/>
            </a:pPr>
            <a:r>
              <a:rPr lang="en-US" sz="1800" dirty="0">
                <a:latin typeface="Calibri" panose="020F0502020204030204" pitchFamily="34" charset="0"/>
                <a:ea typeface="Calibri" panose="020F0502020204030204" pitchFamily="34" charset="0"/>
                <a:cs typeface="Calibri" panose="020F0502020204030204" pitchFamily="34" charset="0"/>
              </a:rPr>
              <a:t>Real Time visibility to new Partner Negotiations</a:t>
            </a:r>
          </a:p>
          <a:p>
            <a:pPr>
              <a:buFontTx/>
              <a:buChar char="•"/>
            </a:pPr>
            <a:endParaRPr lang="en-US" sz="1800" b="1" dirty="0">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US" sz="20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5888741"/>
      </p:ext>
    </p:extLst>
  </p:cSld>
  <p:clrMapOvr>
    <a:masterClrMapping/>
  </p:clrMapOvr>
  <p:extLst>
    <p:ext uri="{6950BFC3-D8DA-4A85-94F7-54DA5524770B}">
      <p188:commentRel xmlns:p188="http://schemas.microsoft.com/office/powerpoint/2018/8/main" r:id="rId2"/>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screenshot of a computer&#10;&#10;Description automatically generated with medium confidence">
            <a:extLst>
              <a:ext uri="{FF2B5EF4-FFF2-40B4-BE49-F238E27FC236}">
                <a16:creationId xmlns:a16="http://schemas.microsoft.com/office/drawing/2014/main" id="{54C693A5-6D9D-C7D6-206A-D9979122D74D}"/>
              </a:ext>
            </a:extLst>
          </p:cNvPr>
          <p:cNvPicPr>
            <a:picLocks noChangeAspect="1"/>
          </p:cNvPicPr>
          <p:nvPr/>
        </p:nvPicPr>
        <p:blipFill rotWithShape="1">
          <a:blip r:embed="rId2"/>
          <a:srcRect r="10520" b="1"/>
          <a:stretch/>
        </p:blipFill>
        <p:spPr>
          <a:xfrm>
            <a:off x="2895600" y="2971800"/>
            <a:ext cx="4709140" cy="3657600"/>
          </a:xfrm>
          <a:prstGeom prst="rect">
            <a:avLst/>
          </a:prstGeom>
          <a:noFill/>
          <a:ln>
            <a:noFill/>
          </a:ln>
        </p:spPr>
      </p:pic>
      <p:sp>
        <p:nvSpPr>
          <p:cNvPr id="8194" name="Text Placeholder 1"/>
          <p:cNvSpPr>
            <a:spLocks noGrp="1"/>
          </p:cNvSpPr>
          <p:nvPr>
            <p:ph type="body" sz="quarter" idx="16"/>
          </p:nvPr>
        </p:nvSpPr>
        <p:spPr bwMode="auto">
          <a:xfrm>
            <a:off x="533400" y="476088"/>
            <a:ext cx="7071340" cy="59071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1440" tIns="45720" rIns="91440" bIns="45720" numCol="1" anchorCtr="0" compatLnSpc="1">
            <a:prstTxWarp prst="textNoShape">
              <a:avLst/>
            </a:prstTxWarp>
            <a:noAutofit/>
          </a:bodyPr>
          <a:lstStyle/>
          <a:p>
            <a:pPr>
              <a:lnSpc>
                <a:spcPct val="90000"/>
              </a:lnSpc>
            </a:pPr>
            <a:r>
              <a:rPr lang="en-US" dirty="0">
                <a:latin typeface="Calibri" panose="020F0502020204030204" pitchFamily="34" charset="0"/>
                <a:ea typeface="Calibri" panose="020F0502020204030204" pitchFamily="34" charset="0"/>
                <a:cs typeface="Calibri" panose="020F0502020204030204" pitchFamily="34" charset="0"/>
              </a:rPr>
              <a:t>How can we access the Pipeline and Partner Management module (UNITY) in Quantum+?</a:t>
            </a:r>
          </a:p>
        </p:txBody>
      </p:sp>
      <p:sp>
        <p:nvSpPr>
          <p:cNvPr id="2" name="Text Placeholder 1"/>
          <p:cNvSpPr>
            <a:spLocks noGrp="1"/>
          </p:cNvSpPr>
          <p:nvPr>
            <p:ph type="body" sz="quarter" idx="18"/>
          </p:nvPr>
        </p:nvSpPr>
        <p:spPr>
          <a:xfrm>
            <a:off x="533400" y="1229469"/>
            <a:ext cx="7315200" cy="1742331"/>
          </a:xfrm>
        </p:spPr>
        <p:txBody>
          <a:bodyPr>
            <a:normAutofit/>
          </a:bodyPr>
          <a:lstStyle/>
          <a:p>
            <a:pPr marL="0" indent="0">
              <a:lnSpc>
                <a:spcPct val="90000"/>
              </a:lnSpc>
              <a:buNone/>
            </a:pPr>
            <a:r>
              <a:rPr lang="en-US" sz="1300" dirty="0">
                <a:latin typeface="Calibri" panose="020F0502020204030204" pitchFamily="34" charset="0"/>
                <a:ea typeface="Calibri" panose="020F0502020204030204" pitchFamily="34" charset="0"/>
                <a:cs typeface="Calibri" panose="020F0502020204030204" pitchFamily="34" charset="0"/>
              </a:rPr>
              <a:t>UNITY is a module that resides in the Quantum+ platform. Other tools in Quantum+ are STARS, CPS, and the Risk Tools. There is no direct link to UNITY. When you click the Quantum+ </a:t>
            </a:r>
            <a:r>
              <a:rPr lang="en-US" sz="1300" dirty="0" err="1">
                <a:latin typeface="Calibri" panose="020F0502020204030204" pitchFamily="34" charset="0"/>
                <a:ea typeface="Calibri" panose="020F0502020204030204" pitchFamily="34" charset="0"/>
                <a:cs typeface="Calibri" panose="020F0502020204030204" pitchFamily="34" charset="0"/>
              </a:rPr>
              <a:t>url</a:t>
            </a:r>
            <a:r>
              <a:rPr lang="en-US" sz="1300" dirty="0">
                <a:latin typeface="Calibri" panose="020F0502020204030204" pitchFamily="34" charset="0"/>
                <a:ea typeface="Calibri" panose="020F0502020204030204" pitchFamily="34" charset="0"/>
                <a:cs typeface="Calibri" panose="020F0502020204030204" pitchFamily="34" charset="0"/>
              </a:rPr>
              <a:t> </a:t>
            </a:r>
            <a:r>
              <a:rPr lang="en-US" sz="1300" dirty="0">
                <a:latin typeface="Calibri" panose="020F0502020204030204" pitchFamily="34" charset="0"/>
                <a:ea typeface="Calibri" panose="020F0502020204030204" pitchFamily="34" charset="0"/>
                <a:cs typeface="Calibri" panose="020F0502020204030204" pitchFamily="34" charset="0"/>
                <a:hlinkClick r:id="rId3"/>
              </a:rPr>
              <a:t>https://undp.lightning.force.com/</a:t>
            </a:r>
            <a:r>
              <a:rPr lang="en-US" sz="1300" dirty="0">
                <a:latin typeface="Calibri" panose="020F0502020204030204" pitchFamily="34" charset="0"/>
                <a:ea typeface="Calibri" panose="020F0502020204030204" pitchFamily="34" charset="0"/>
                <a:cs typeface="Calibri" panose="020F0502020204030204" pitchFamily="34" charset="0"/>
              </a:rPr>
              <a:t> the system displays the last module that you were using. If you were using UNITY it will display the UNITY home screen. If you were using CPS, the CPS home screen. If this is the first time you visit Quantum+ then the CPS home screen will be displayed which is the first module in the list of available modules in Quantum+. </a:t>
            </a:r>
          </a:p>
          <a:p>
            <a:pPr marL="0" indent="0">
              <a:lnSpc>
                <a:spcPct val="90000"/>
              </a:lnSpc>
              <a:buNone/>
            </a:pPr>
            <a:endParaRPr lang="en-US" sz="1300" dirty="0">
              <a:latin typeface="Calibri" panose="020F0502020204030204" pitchFamily="34" charset="0"/>
              <a:ea typeface="Calibri" panose="020F0502020204030204" pitchFamily="34" charset="0"/>
              <a:cs typeface="Calibri" panose="020F0502020204030204" pitchFamily="34" charset="0"/>
            </a:endParaRPr>
          </a:p>
          <a:p>
            <a:pPr marL="0" indent="0">
              <a:lnSpc>
                <a:spcPct val="90000"/>
              </a:lnSpc>
              <a:buNone/>
            </a:pPr>
            <a:r>
              <a:rPr lang="en-US" sz="1300" dirty="0">
                <a:latin typeface="Calibri" panose="020F0502020204030204" pitchFamily="34" charset="0"/>
                <a:ea typeface="Calibri" panose="020F0502020204030204" pitchFamily="34" charset="0"/>
                <a:cs typeface="Calibri" panose="020F0502020204030204" pitchFamily="34" charset="0"/>
              </a:rPr>
              <a:t>To switch to UNITY, at the top left of your screen, click the rectangle icon and select UNITY.</a:t>
            </a:r>
          </a:p>
        </p:txBody>
      </p:sp>
      <p:pic>
        <p:nvPicPr>
          <p:cNvPr id="15" name="Graphic 14" descr="Back with solid fill">
            <a:extLst>
              <a:ext uri="{FF2B5EF4-FFF2-40B4-BE49-F238E27FC236}">
                <a16:creationId xmlns:a16="http://schemas.microsoft.com/office/drawing/2014/main" id="{3AE166D4-E51C-29D7-4C20-C0F65D0DF6B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194540" y="3156390"/>
            <a:ext cx="914400" cy="914400"/>
          </a:xfrm>
          <a:prstGeom prst="rect">
            <a:avLst/>
          </a:prstGeom>
        </p:spPr>
      </p:pic>
      <p:pic>
        <p:nvPicPr>
          <p:cNvPr id="16" name="Graphic 15" descr="Back with solid fill">
            <a:extLst>
              <a:ext uri="{FF2B5EF4-FFF2-40B4-BE49-F238E27FC236}">
                <a16:creationId xmlns:a16="http://schemas.microsoft.com/office/drawing/2014/main" id="{8D58A50D-3ADE-518F-70B0-850A9FEC7FC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194540" y="4824171"/>
            <a:ext cx="914400" cy="914400"/>
          </a:xfrm>
          <a:prstGeom prst="rect">
            <a:avLst/>
          </a:prstGeom>
        </p:spPr>
      </p:pic>
    </p:spTree>
    <p:extLst>
      <p:ext uri="{BB962C8B-B14F-4D97-AF65-F5344CB8AC3E}">
        <p14:creationId xmlns:p14="http://schemas.microsoft.com/office/powerpoint/2010/main" val="843767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Placeholder 1"/>
          <p:cNvSpPr>
            <a:spLocks noGrp="1"/>
          </p:cNvSpPr>
          <p:nvPr>
            <p:ph type="body" sz="quarter" idx="17"/>
          </p:nvPr>
        </p:nvSpPr>
        <p:spPr bwMode="auto">
          <a:xfrm>
            <a:off x="533400" y="380636"/>
            <a:ext cx="6553200" cy="104756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lIns="91440" tIns="45720" rIns="91440" bIns="45720" numCol="1" anchor="t" anchorCtr="0" compatLnSpc="1">
            <a:prstTxWarp prst="textNoShape">
              <a:avLst/>
            </a:prstTxWarp>
          </a:bodyPr>
          <a:lstStyle/>
          <a:p>
            <a:r>
              <a:rPr lang="en-US" dirty="0">
                <a:latin typeface="Calibri" panose="020F0502020204030204" pitchFamily="34" charset="0"/>
                <a:ea typeface="Calibri" panose="020F0502020204030204" pitchFamily="34" charset="0"/>
                <a:cs typeface="Calibri" panose="020F0502020204030204" pitchFamily="34" charset="0"/>
              </a:rPr>
              <a:t>How can we link the Pipeline to the CPD Outputs</a:t>
            </a:r>
          </a:p>
        </p:txBody>
      </p:sp>
      <p:sp>
        <p:nvSpPr>
          <p:cNvPr id="2" name="Text Placeholder 1"/>
          <p:cNvSpPr>
            <a:spLocks noGrp="1"/>
          </p:cNvSpPr>
          <p:nvPr>
            <p:ph type="body" sz="quarter" idx="18"/>
          </p:nvPr>
        </p:nvSpPr>
        <p:spPr>
          <a:xfrm>
            <a:off x="533400" y="1524000"/>
            <a:ext cx="7315200" cy="533400"/>
          </a:xfrm>
        </p:spPr>
        <p:txBody>
          <a:bodyPr/>
          <a:lstStyle/>
          <a:p>
            <a:pPr marL="0" indent="0">
              <a:buNone/>
            </a:pPr>
            <a:r>
              <a:rPr lang="en-US" sz="1400" dirty="0">
                <a:latin typeface="Calibri" panose="020F0502020204030204" pitchFamily="34" charset="0"/>
                <a:ea typeface="Calibri" panose="020F0502020204030204" pitchFamily="34" charset="0"/>
                <a:cs typeface="Calibri" panose="020F0502020204030204" pitchFamily="34" charset="0"/>
              </a:rPr>
              <a:t>In an opportunity, Navigate to the </a:t>
            </a:r>
            <a:r>
              <a:rPr lang="en-US" sz="1400" b="1" dirty="0">
                <a:latin typeface="Calibri" panose="020F0502020204030204" pitchFamily="34" charset="0"/>
                <a:ea typeface="Calibri" panose="020F0502020204030204" pitchFamily="34" charset="0"/>
                <a:cs typeface="Calibri" panose="020F0502020204030204" pitchFamily="34" charset="0"/>
              </a:rPr>
              <a:t>Target Funding</a:t>
            </a:r>
            <a:r>
              <a:rPr lang="en-US" sz="1400" dirty="0">
                <a:latin typeface="Calibri" panose="020F0502020204030204" pitchFamily="34" charset="0"/>
                <a:ea typeface="Calibri" panose="020F0502020204030204" pitchFamily="34" charset="0"/>
                <a:cs typeface="Calibri" panose="020F0502020204030204" pitchFamily="34" charset="0"/>
              </a:rPr>
              <a:t> tab, Create a new Target Funding record, search for and select the  CPD Output. You can associate multiple CPD Outputs to an Opportunity.</a:t>
            </a:r>
          </a:p>
        </p:txBody>
      </p:sp>
      <p:pic>
        <p:nvPicPr>
          <p:cNvPr id="7" name="Picture 6">
            <a:extLst>
              <a:ext uri="{FF2B5EF4-FFF2-40B4-BE49-F238E27FC236}">
                <a16:creationId xmlns:a16="http://schemas.microsoft.com/office/drawing/2014/main" id="{CF7A55D5-271D-C62A-0E52-BA0983C64BF1}"/>
              </a:ext>
            </a:extLst>
          </p:cNvPr>
          <p:cNvPicPr>
            <a:picLocks noChangeAspect="1"/>
          </p:cNvPicPr>
          <p:nvPr/>
        </p:nvPicPr>
        <p:blipFill>
          <a:blip r:embed="rId2"/>
          <a:stretch>
            <a:fillRect/>
          </a:stretch>
        </p:blipFill>
        <p:spPr>
          <a:xfrm>
            <a:off x="304800" y="2133600"/>
            <a:ext cx="6553200" cy="2638165"/>
          </a:xfrm>
          <a:prstGeom prst="rect">
            <a:avLst/>
          </a:prstGeom>
        </p:spPr>
      </p:pic>
      <p:sp>
        <p:nvSpPr>
          <p:cNvPr id="9" name="Rectangle 8">
            <a:extLst>
              <a:ext uri="{FF2B5EF4-FFF2-40B4-BE49-F238E27FC236}">
                <a16:creationId xmlns:a16="http://schemas.microsoft.com/office/drawing/2014/main" id="{5A53C78B-95D4-3D2E-280C-10A97696B50B}"/>
              </a:ext>
            </a:extLst>
          </p:cNvPr>
          <p:cNvSpPr/>
          <p:nvPr/>
        </p:nvSpPr>
        <p:spPr bwMode="auto">
          <a:xfrm>
            <a:off x="1143000" y="3124200"/>
            <a:ext cx="914400" cy="304800"/>
          </a:xfrm>
          <a:prstGeom prst="rect">
            <a:avLst/>
          </a:prstGeom>
          <a:noFill/>
          <a:ln w="25400"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
        <p:nvSpPr>
          <p:cNvPr id="10" name="Rectangle 9">
            <a:extLst>
              <a:ext uri="{FF2B5EF4-FFF2-40B4-BE49-F238E27FC236}">
                <a16:creationId xmlns:a16="http://schemas.microsoft.com/office/drawing/2014/main" id="{98E7F40A-0B9B-B94B-2F6B-261D6BE38938}"/>
              </a:ext>
            </a:extLst>
          </p:cNvPr>
          <p:cNvSpPr/>
          <p:nvPr/>
        </p:nvSpPr>
        <p:spPr bwMode="auto">
          <a:xfrm>
            <a:off x="4625236" y="3398729"/>
            <a:ext cx="1165964" cy="304800"/>
          </a:xfrm>
          <a:prstGeom prst="rect">
            <a:avLst/>
          </a:prstGeom>
          <a:noFill/>
          <a:ln w="25400"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pic>
        <p:nvPicPr>
          <p:cNvPr id="13" name="Picture 12">
            <a:extLst>
              <a:ext uri="{FF2B5EF4-FFF2-40B4-BE49-F238E27FC236}">
                <a16:creationId xmlns:a16="http://schemas.microsoft.com/office/drawing/2014/main" id="{557234C0-2480-C5C7-BB25-5E6CA51D32CB}"/>
              </a:ext>
            </a:extLst>
          </p:cNvPr>
          <p:cNvPicPr>
            <a:picLocks noChangeAspect="1"/>
          </p:cNvPicPr>
          <p:nvPr/>
        </p:nvPicPr>
        <p:blipFill>
          <a:blip r:embed="rId3"/>
          <a:stretch>
            <a:fillRect/>
          </a:stretch>
        </p:blipFill>
        <p:spPr>
          <a:xfrm>
            <a:off x="3657600" y="3839199"/>
            <a:ext cx="4992543" cy="2638165"/>
          </a:xfrm>
          <a:prstGeom prst="rect">
            <a:avLst/>
          </a:prstGeom>
        </p:spPr>
      </p:pic>
      <p:sp>
        <p:nvSpPr>
          <p:cNvPr id="14" name="Rectangle 13">
            <a:extLst>
              <a:ext uri="{FF2B5EF4-FFF2-40B4-BE49-F238E27FC236}">
                <a16:creationId xmlns:a16="http://schemas.microsoft.com/office/drawing/2014/main" id="{6EE23256-C4FA-F7F0-3DE3-873CFD59DC7F}"/>
              </a:ext>
            </a:extLst>
          </p:cNvPr>
          <p:cNvSpPr/>
          <p:nvPr/>
        </p:nvSpPr>
        <p:spPr bwMode="auto">
          <a:xfrm>
            <a:off x="3657599" y="5700778"/>
            <a:ext cx="4992543" cy="336115"/>
          </a:xfrm>
          <a:prstGeom prst="rect">
            <a:avLst/>
          </a:prstGeom>
          <a:noFill/>
          <a:ln w="25400"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Tree>
    <p:extLst>
      <p:ext uri="{BB962C8B-B14F-4D97-AF65-F5344CB8AC3E}">
        <p14:creationId xmlns:p14="http://schemas.microsoft.com/office/powerpoint/2010/main" val="25201221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Placeholder 1"/>
          <p:cNvSpPr>
            <a:spLocks noGrp="1"/>
          </p:cNvSpPr>
          <p:nvPr>
            <p:ph type="body" sz="quarter" idx="17"/>
          </p:nvPr>
        </p:nvSpPr>
        <p:spPr bwMode="auto">
          <a:xfrm>
            <a:off x="533400" y="380636"/>
            <a:ext cx="6553200" cy="104756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lIns="91440" tIns="45720" rIns="91440" bIns="45720" numCol="1" anchor="t" anchorCtr="0" compatLnSpc="1">
            <a:prstTxWarp prst="textNoShape">
              <a:avLst/>
            </a:prstTxWarp>
          </a:bodyPr>
          <a:lstStyle/>
          <a:p>
            <a:r>
              <a:rPr lang="en-US" dirty="0">
                <a:latin typeface="Calibri" panose="020F0502020204030204" pitchFamily="34" charset="0"/>
                <a:ea typeface="Calibri" panose="020F0502020204030204" pitchFamily="34" charset="0"/>
                <a:cs typeface="Calibri" panose="020F0502020204030204" pitchFamily="34" charset="0"/>
              </a:rPr>
              <a:t>How do we test the maturity of our pipeline?</a:t>
            </a:r>
          </a:p>
        </p:txBody>
      </p:sp>
      <p:graphicFrame>
        <p:nvGraphicFramePr>
          <p:cNvPr id="22" name="Table 21"/>
          <p:cNvGraphicFramePr>
            <a:graphicFrameLocks noGrp="1"/>
          </p:cNvGraphicFramePr>
          <p:nvPr>
            <p:extLst>
              <p:ext uri="{D42A27DB-BD31-4B8C-83A1-F6EECF244321}">
                <p14:modId xmlns:p14="http://schemas.microsoft.com/office/powerpoint/2010/main" val="4113823487"/>
              </p:ext>
            </p:extLst>
          </p:nvPr>
        </p:nvGraphicFramePr>
        <p:xfrm>
          <a:off x="619495" y="1642714"/>
          <a:ext cx="7086600" cy="2849880"/>
        </p:xfrm>
        <a:graphic>
          <a:graphicData uri="http://schemas.openxmlformats.org/drawingml/2006/table">
            <a:tbl>
              <a:tblPr firstRow="1" bandRow="1">
                <a:tableStyleId>{5C22544A-7EE6-4342-B048-85BDC9FD1C3A}</a:tableStyleId>
              </a:tblPr>
              <a:tblGrid>
                <a:gridCol w="2362200">
                  <a:extLst>
                    <a:ext uri="{9D8B030D-6E8A-4147-A177-3AD203B41FA5}">
                      <a16:colId xmlns:a16="http://schemas.microsoft.com/office/drawing/2014/main" val="20000"/>
                    </a:ext>
                  </a:extLst>
                </a:gridCol>
                <a:gridCol w="3810000">
                  <a:extLst>
                    <a:ext uri="{9D8B030D-6E8A-4147-A177-3AD203B41FA5}">
                      <a16:colId xmlns:a16="http://schemas.microsoft.com/office/drawing/2014/main" val="20001"/>
                    </a:ext>
                  </a:extLst>
                </a:gridCol>
                <a:gridCol w="457200">
                  <a:extLst>
                    <a:ext uri="{9D8B030D-6E8A-4147-A177-3AD203B41FA5}">
                      <a16:colId xmlns:a16="http://schemas.microsoft.com/office/drawing/2014/main" val="20002"/>
                    </a:ext>
                  </a:extLst>
                </a:gridCol>
                <a:gridCol w="457200">
                  <a:extLst>
                    <a:ext uri="{9D8B030D-6E8A-4147-A177-3AD203B41FA5}">
                      <a16:colId xmlns:a16="http://schemas.microsoft.com/office/drawing/2014/main" val="20003"/>
                    </a:ext>
                  </a:extLst>
                </a:gridCol>
              </a:tblGrid>
              <a:tr h="370840">
                <a:tc>
                  <a:txBody>
                    <a:bodyPr/>
                    <a:lstStyle/>
                    <a:p>
                      <a:pPr algn="ctr"/>
                      <a:r>
                        <a:rPr lang="en-US" sz="1600" dirty="0">
                          <a:latin typeface="Calibri" panose="020F0502020204030204" pitchFamily="34" charset="0"/>
                          <a:ea typeface="Calibri" panose="020F0502020204030204" pitchFamily="34" charset="0"/>
                          <a:cs typeface="Calibri" panose="020F0502020204030204" pitchFamily="34" charset="0"/>
                        </a:rPr>
                        <a:t>Criteria</a:t>
                      </a:r>
                    </a:p>
                  </a:txBody>
                  <a:tcPr/>
                </a:tc>
                <a:tc>
                  <a:txBody>
                    <a:bodyPr/>
                    <a:lstStyle/>
                    <a:p>
                      <a:pPr algn="ctr"/>
                      <a:r>
                        <a:rPr lang="en-US" sz="1600" dirty="0">
                          <a:latin typeface="Calibri" panose="020F0502020204030204" pitchFamily="34" charset="0"/>
                          <a:ea typeface="Calibri" panose="020F0502020204030204" pitchFamily="34" charset="0"/>
                          <a:cs typeface="Calibri" panose="020F0502020204030204" pitchFamily="34" charset="0"/>
                        </a:rPr>
                        <a:t>Questions</a:t>
                      </a:r>
                    </a:p>
                  </a:txBody>
                  <a:tcPr/>
                </a:tc>
                <a:tc>
                  <a:txBody>
                    <a:bodyPr/>
                    <a:lstStyle/>
                    <a:p>
                      <a:pPr algn="ctr"/>
                      <a:r>
                        <a:rPr lang="en-US" sz="1600" dirty="0">
                          <a:latin typeface="Calibri" panose="020F0502020204030204" pitchFamily="34" charset="0"/>
                          <a:ea typeface="Calibri" panose="020F0502020204030204" pitchFamily="34" charset="0"/>
                          <a:cs typeface="Calibri" panose="020F0502020204030204" pitchFamily="34" charset="0"/>
                        </a:rPr>
                        <a:t>+</a:t>
                      </a:r>
                    </a:p>
                  </a:txBody>
                  <a:tcPr/>
                </a:tc>
                <a:tc>
                  <a:txBody>
                    <a:bodyPr/>
                    <a:lstStyle/>
                    <a:p>
                      <a:pPr algn="ctr"/>
                      <a:r>
                        <a:rPr lang="en-US" sz="1600" dirty="0">
                          <a:latin typeface="Calibri" panose="020F0502020204030204" pitchFamily="34" charset="0"/>
                          <a:ea typeface="Calibri" panose="020F0502020204030204" pitchFamily="34" charset="0"/>
                          <a:cs typeface="Calibri" panose="020F0502020204030204" pitchFamily="34" charset="0"/>
                        </a:rPr>
                        <a:t>-</a:t>
                      </a:r>
                    </a:p>
                  </a:txBody>
                  <a:tcPr/>
                </a:tc>
                <a:extLst>
                  <a:ext uri="{0D108BD9-81ED-4DB2-BD59-A6C34878D82A}">
                    <a16:rowId xmlns:a16="http://schemas.microsoft.com/office/drawing/2014/main" val="10000"/>
                  </a:ext>
                </a:extLst>
              </a:tr>
              <a:tr h="370840">
                <a:tc>
                  <a:txBody>
                    <a:bodyPr/>
                    <a:lstStyle/>
                    <a:p>
                      <a:r>
                        <a:rPr lang="en-US" sz="1600" dirty="0">
                          <a:latin typeface="Calibri" panose="020F0502020204030204" pitchFamily="34" charset="0"/>
                          <a:ea typeface="Calibri" panose="020F0502020204030204" pitchFamily="34" charset="0"/>
                          <a:cs typeface="Calibri" panose="020F0502020204030204" pitchFamily="34" charset="0"/>
                        </a:rPr>
                        <a:t>1. Demand for services</a:t>
                      </a:r>
                      <a:endParaRPr lang="en-US" sz="16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r>
                        <a:rPr lang="en-US" sz="1600" dirty="0">
                          <a:latin typeface="Calibri" panose="020F0502020204030204" pitchFamily="34" charset="0"/>
                          <a:ea typeface="Calibri" panose="020F0502020204030204" pitchFamily="34" charset="0"/>
                          <a:cs typeface="Calibri" panose="020F0502020204030204" pitchFamily="34" charset="0"/>
                        </a:rPr>
                        <a:t>Evidence</a:t>
                      </a:r>
                      <a:r>
                        <a:rPr lang="en-US" sz="1600" baseline="0" dirty="0">
                          <a:latin typeface="Calibri" panose="020F0502020204030204" pitchFamily="34" charset="0"/>
                          <a:ea typeface="Calibri" panose="020F0502020204030204" pitchFamily="34" charset="0"/>
                          <a:cs typeface="Calibri" panose="020F0502020204030204" pitchFamily="34" charset="0"/>
                        </a:rPr>
                        <a:t> of need for project?</a:t>
                      </a:r>
                      <a:endParaRPr lang="en-US" sz="16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endParaRPr lang="en-US" sz="16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endParaRPr lang="en-US" sz="1600" dirty="0">
                        <a:latin typeface="Calibri" panose="020F0502020204030204" pitchFamily="34" charset="0"/>
                        <a:ea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01"/>
                  </a:ext>
                </a:extLst>
              </a:tr>
              <a:tr h="370840">
                <a:tc>
                  <a:txBody>
                    <a:bodyPr/>
                    <a:lstStyle/>
                    <a:p>
                      <a:r>
                        <a:rPr lang="en-US" sz="1600" dirty="0">
                          <a:latin typeface="Calibri" panose="020F0502020204030204" pitchFamily="34" charset="0"/>
                          <a:ea typeface="Calibri" panose="020F0502020204030204" pitchFamily="34" charset="0"/>
                          <a:cs typeface="Calibri" panose="020F0502020204030204" pitchFamily="34" charset="0"/>
                        </a:rPr>
                        <a:t>2. Enabling</a:t>
                      </a:r>
                      <a:r>
                        <a:rPr lang="en-US" sz="1600" baseline="0" dirty="0">
                          <a:latin typeface="Calibri" panose="020F0502020204030204" pitchFamily="34" charset="0"/>
                          <a:ea typeface="Calibri" panose="020F0502020204030204" pitchFamily="34" charset="0"/>
                          <a:cs typeface="Calibri" panose="020F0502020204030204" pitchFamily="34" charset="0"/>
                        </a:rPr>
                        <a:t> environment</a:t>
                      </a:r>
                      <a:endParaRPr lang="en-US" sz="16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r>
                        <a:rPr lang="en-US" sz="1600" dirty="0">
                          <a:latin typeface="Calibri" panose="020F0502020204030204" pitchFamily="34" charset="0"/>
                          <a:ea typeface="Calibri" panose="020F0502020204030204" pitchFamily="34" charset="0"/>
                          <a:cs typeface="Calibri" panose="020F0502020204030204" pitchFamily="34" charset="0"/>
                        </a:rPr>
                        <a:t>Evidence</a:t>
                      </a:r>
                      <a:r>
                        <a:rPr lang="en-US" sz="1600" baseline="0" dirty="0">
                          <a:latin typeface="Calibri" panose="020F0502020204030204" pitchFamily="34" charset="0"/>
                          <a:ea typeface="Calibri" panose="020F0502020204030204" pitchFamily="34" charset="0"/>
                          <a:cs typeface="Calibri" panose="020F0502020204030204" pitchFamily="34" charset="0"/>
                        </a:rPr>
                        <a:t> of conducive local environment? Risks?</a:t>
                      </a:r>
                      <a:endParaRPr lang="en-US" sz="16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endParaRPr lang="en-US" sz="16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endParaRPr lang="en-US" sz="1600" dirty="0">
                        <a:latin typeface="Calibri" panose="020F0502020204030204" pitchFamily="34" charset="0"/>
                        <a:ea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02"/>
                  </a:ext>
                </a:extLst>
              </a:tr>
              <a:tr h="370840">
                <a:tc>
                  <a:txBody>
                    <a:bodyPr/>
                    <a:lstStyle/>
                    <a:p>
                      <a:r>
                        <a:rPr lang="en-US" sz="1600" dirty="0">
                          <a:latin typeface="Calibri" panose="020F0502020204030204" pitchFamily="34" charset="0"/>
                          <a:ea typeface="Calibri" panose="020F0502020204030204" pitchFamily="34" charset="0"/>
                          <a:cs typeface="Calibri" panose="020F0502020204030204" pitchFamily="34" charset="0"/>
                        </a:rPr>
                        <a:t>3. Availability</a:t>
                      </a:r>
                      <a:r>
                        <a:rPr lang="en-US" sz="1600" baseline="0" dirty="0">
                          <a:latin typeface="Calibri" panose="020F0502020204030204" pitchFamily="34" charset="0"/>
                          <a:ea typeface="Calibri" panose="020F0502020204030204" pitchFamily="34" charset="0"/>
                          <a:cs typeface="Calibri" panose="020F0502020204030204" pitchFamily="34" charset="0"/>
                        </a:rPr>
                        <a:t> of UNDP substantive expertise</a:t>
                      </a:r>
                      <a:endParaRPr lang="en-US" sz="16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r>
                        <a:rPr lang="en-US" sz="1600" dirty="0">
                          <a:latin typeface="Calibri" panose="020F0502020204030204" pitchFamily="34" charset="0"/>
                          <a:ea typeface="Calibri" panose="020F0502020204030204" pitchFamily="34" charset="0"/>
                          <a:cs typeface="Calibri" panose="020F0502020204030204" pitchFamily="34" charset="0"/>
                        </a:rPr>
                        <a:t>Within</a:t>
                      </a:r>
                      <a:r>
                        <a:rPr lang="en-US" sz="1600" baseline="0" dirty="0">
                          <a:latin typeface="Calibri" panose="020F0502020204030204" pitchFamily="34" charset="0"/>
                          <a:ea typeface="Calibri" panose="020F0502020204030204" pitchFamily="34" charset="0"/>
                          <a:cs typeface="Calibri" panose="020F0502020204030204" pitchFamily="34" charset="0"/>
                        </a:rPr>
                        <a:t> a UNDP core area of expertise?</a:t>
                      </a:r>
                      <a:endParaRPr lang="en-US" sz="1600" b="1" baseline="0" dirty="0">
                        <a:solidFill>
                          <a:schemeClr val="bg1"/>
                        </a:solidFill>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endParaRPr lang="en-US" sz="16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endParaRPr lang="en-US" sz="1600" dirty="0">
                        <a:latin typeface="Calibri" panose="020F0502020204030204" pitchFamily="34" charset="0"/>
                        <a:ea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03"/>
                  </a:ext>
                </a:extLst>
              </a:tr>
              <a:tr h="370840">
                <a:tc>
                  <a:txBody>
                    <a:bodyPr/>
                    <a:lstStyle/>
                    <a:p>
                      <a:r>
                        <a:rPr lang="en-US" sz="1600" dirty="0">
                          <a:latin typeface="Calibri" panose="020F0502020204030204" pitchFamily="34" charset="0"/>
                          <a:ea typeface="Calibri" panose="020F0502020204030204" pitchFamily="34" charset="0"/>
                          <a:cs typeface="Calibri" panose="020F0502020204030204" pitchFamily="34" charset="0"/>
                        </a:rPr>
                        <a:t>4. Availability of critical partners?</a:t>
                      </a:r>
                      <a:endParaRPr lang="en-US" sz="16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r>
                        <a:rPr lang="en-US" sz="1600" dirty="0">
                          <a:latin typeface="Calibri" panose="020F0502020204030204" pitchFamily="34" charset="0"/>
                          <a:ea typeface="Calibri" panose="020F0502020204030204" pitchFamily="34" charset="0"/>
                          <a:cs typeface="Calibri" panose="020F0502020204030204" pitchFamily="34" charset="0"/>
                        </a:rPr>
                        <a:t>Implementing partner/s? Substantive</a:t>
                      </a:r>
                      <a:r>
                        <a:rPr lang="en-US" sz="1600" baseline="0" dirty="0">
                          <a:latin typeface="Calibri" panose="020F0502020204030204" pitchFamily="34" charset="0"/>
                          <a:ea typeface="Calibri" panose="020F0502020204030204" pitchFamily="34" charset="0"/>
                          <a:cs typeface="Calibri" panose="020F0502020204030204" pitchFamily="34" charset="0"/>
                        </a:rPr>
                        <a:t> partner/s? Funding partners?</a:t>
                      </a:r>
                      <a:endParaRPr lang="en-US" sz="16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endParaRPr lang="en-US" sz="16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endParaRPr lang="en-US" sz="1600" dirty="0">
                        <a:latin typeface="Calibri" panose="020F0502020204030204" pitchFamily="34" charset="0"/>
                        <a:ea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04"/>
                  </a:ext>
                </a:extLst>
              </a:tr>
              <a:tr h="370840">
                <a:tc>
                  <a:txBody>
                    <a:bodyPr/>
                    <a:lstStyle/>
                    <a:p>
                      <a:r>
                        <a:rPr lang="en-US" sz="1600" dirty="0">
                          <a:latin typeface="Calibri" panose="020F0502020204030204" pitchFamily="34" charset="0"/>
                          <a:ea typeface="Calibri" panose="020F0502020204030204" pitchFamily="34" charset="0"/>
                          <a:cs typeface="Calibri" panose="020F0502020204030204" pitchFamily="34" charset="0"/>
                        </a:rPr>
                        <a:t>5. Degree of development</a:t>
                      </a:r>
                      <a:endParaRPr lang="en-US" sz="16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r>
                        <a:rPr lang="en-US" sz="1600" dirty="0">
                          <a:latin typeface="Calibri" panose="020F0502020204030204" pitchFamily="34" charset="0"/>
                          <a:ea typeface="Calibri" panose="020F0502020204030204" pitchFamily="34" charset="0"/>
                          <a:cs typeface="Calibri" panose="020F0502020204030204" pitchFamily="34" charset="0"/>
                        </a:rPr>
                        <a:t>Defined</a:t>
                      </a:r>
                      <a:r>
                        <a:rPr lang="en-US" sz="1600" baseline="0" dirty="0">
                          <a:latin typeface="Calibri" panose="020F0502020204030204" pitchFamily="34" charset="0"/>
                          <a:ea typeface="Calibri" panose="020F0502020204030204" pitchFamily="34" charset="0"/>
                          <a:cs typeface="Calibri" panose="020F0502020204030204" pitchFamily="34" charset="0"/>
                        </a:rPr>
                        <a:t> project strategy, results &amp; activities</a:t>
                      </a:r>
                      <a:endParaRPr lang="en-US" sz="16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endParaRPr lang="en-US" sz="16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endParaRPr lang="en-US" sz="1600" dirty="0">
                        <a:latin typeface="Calibri" panose="020F0502020204030204" pitchFamily="34" charset="0"/>
                        <a:ea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05"/>
                  </a:ext>
                </a:extLst>
              </a:tr>
            </a:tbl>
          </a:graphicData>
        </a:graphic>
      </p:graphicFrame>
      <p:graphicFrame>
        <p:nvGraphicFramePr>
          <p:cNvPr id="23" name="Table 22"/>
          <p:cNvGraphicFramePr>
            <a:graphicFrameLocks noGrp="1"/>
          </p:cNvGraphicFramePr>
          <p:nvPr>
            <p:extLst>
              <p:ext uri="{D42A27DB-BD31-4B8C-83A1-F6EECF244321}">
                <p14:modId xmlns:p14="http://schemas.microsoft.com/office/powerpoint/2010/main" val="2681661802"/>
              </p:ext>
            </p:extLst>
          </p:nvPr>
        </p:nvGraphicFramePr>
        <p:xfrm>
          <a:off x="540327" y="5189223"/>
          <a:ext cx="7620000" cy="670560"/>
        </p:xfrm>
        <a:graphic>
          <a:graphicData uri="http://schemas.openxmlformats.org/drawingml/2006/table">
            <a:tbl>
              <a:tblPr firstRow="1" bandRow="1">
                <a:tableStyleId>{5C22544A-7EE6-4342-B048-85BDC9FD1C3A}</a:tableStyleId>
              </a:tblPr>
              <a:tblGrid>
                <a:gridCol w="1966101">
                  <a:extLst>
                    <a:ext uri="{9D8B030D-6E8A-4147-A177-3AD203B41FA5}">
                      <a16:colId xmlns:a16="http://schemas.microsoft.com/office/drawing/2014/main" val="20000"/>
                    </a:ext>
                  </a:extLst>
                </a:gridCol>
                <a:gridCol w="3063099">
                  <a:extLst>
                    <a:ext uri="{9D8B030D-6E8A-4147-A177-3AD203B41FA5}">
                      <a16:colId xmlns:a16="http://schemas.microsoft.com/office/drawing/2014/main" val="20001"/>
                    </a:ext>
                  </a:extLst>
                </a:gridCol>
                <a:gridCol w="2590800">
                  <a:extLst>
                    <a:ext uri="{9D8B030D-6E8A-4147-A177-3AD203B41FA5}">
                      <a16:colId xmlns:a16="http://schemas.microsoft.com/office/drawing/2014/main" val="20002"/>
                    </a:ext>
                  </a:extLst>
                </a:gridCol>
              </a:tblGrid>
              <a:tr h="297180">
                <a:tc>
                  <a:txBody>
                    <a:bodyPr/>
                    <a:lstStyle/>
                    <a:p>
                      <a:pPr algn="ctr"/>
                      <a:r>
                        <a:rPr lang="en-US" sz="1600" dirty="0">
                          <a:latin typeface="Calibri" panose="020F0502020204030204" pitchFamily="34" charset="0"/>
                          <a:ea typeface="Calibri" panose="020F0502020204030204" pitchFamily="34" charset="0"/>
                          <a:cs typeface="Calibri" panose="020F0502020204030204" pitchFamily="34" charset="0"/>
                        </a:rPr>
                        <a:t>Stage C</a:t>
                      </a:r>
                      <a:endParaRPr lang="en-US" sz="1600" dirty="0">
                        <a:solidFill>
                          <a:srgbClr val="0000FF"/>
                        </a:solidFill>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algn="ctr"/>
                      <a:r>
                        <a:rPr lang="en-US" sz="1600" dirty="0">
                          <a:latin typeface="Calibri" panose="020F0502020204030204" pitchFamily="34" charset="0"/>
                          <a:ea typeface="Calibri" panose="020F0502020204030204" pitchFamily="34" charset="0"/>
                          <a:cs typeface="Calibri" panose="020F0502020204030204" pitchFamily="34" charset="0"/>
                        </a:rPr>
                        <a:t>Stage B</a:t>
                      </a:r>
                      <a:endParaRPr lang="en-US" sz="1600" dirty="0">
                        <a:solidFill>
                          <a:srgbClr val="0000FF"/>
                        </a:solidFill>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algn="ctr"/>
                      <a:r>
                        <a:rPr lang="en-US" sz="1600" dirty="0">
                          <a:latin typeface="Calibri" panose="020F0502020204030204" pitchFamily="34" charset="0"/>
                          <a:ea typeface="Calibri" panose="020F0502020204030204" pitchFamily="34" charset="0"/>
                          <a:cs typeface="Calibri" panose="020F0502020204030204" pitchFamily="34" charset="0"/>
                        </a:rPr>
                        <a:t>Stage</a:t>
                      </a:r>
                      <a:r>
                        <a:rPr lang="en-US" sz="1600" baseline="0" dirty="0">
                          <a:latin typeface="Calibri" panose="020F0502020204030204" pitchFamily="34" charset="0"/>
                          <a:ea typeface="Calibri" panose="020F0502020204030204" pitchFamily="34" charset="0"/>
                          <a:cs typeface="Calibri" panose="020F0502020204030204" pitchFamily="34" charset="0"/>
                        </a:rPr>
                        <a:t> A</a:t>
                      </a:r>
                      <a:endParaRPr lang="en-US" sz="1600" dirty="0">
                        <a:solidFill>
                          <a:srgbClr val="0000FF"/>
                        </a:solidFill>
                        <a:latin typeface="Calibri" panose="020F0502020204030204" pitchFamily="34" charset="0"/>
                        <a:ea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00"/>
                  </a:ext>
                </a:extLst>
              </a:tr>
              <a:tr h="308462">
                <a:tc>
                  <a:txBody>
                    <a:bodyPr/>
                    <a:lstStyle/>
                    <a:p>
                      <a:pPr algn="ctr"/>
                      <a:r>
                        <a:rPr lang="en-US" sz="1600" dirty="0">
                          <a:latin typeface="Calibri" panose="020F0502020204030204" pitchFamily="34" charset="0"/>
                          <a:ea typeface="Calibri" panose="020F0502020204030204" pitchFamily="34" charset="0"/>
                          <a:cs typeface="Calibri" panose="020F0502020204030204" pitchFamily="34" charset="0"/>
                        </a:rPr>
                        <a:t>Ideas (30%)</a:t>
                      </a:r>
                      <a:endParaRPr lang="en-US" sz="1600" b="1" dirty="0">
                        <a:solidFill>
                          <a:srgbClr val="0000FF"/>
                        </a:solidFill>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algn="ctr"/>
                      <a:r>
                        <a:rPr lang="en-US" sz="1600" dirty="0">
                          <a:latin typeface="Calibri" panose="020F0502020204030204" pitchFamily="34" charset="0"/>
                          <a:ea typeface="Calibri" panose="020F0502020204030204" pitchFamily="34" charset="0"/>
                          <a:cs typeface="Calibri" panose="020F0502020204030204" pitchFamily="34" charset="0"/>
                        </a:rPr>
                        <a:t>Soft Pipeline (50-70%)</a:t>
                      </a:r>
                      <a:endParaRPr lang="en-US" sz="1600" b="1" dirty="0">
                        <a:solidFill>
                          <a:srgbClr val="0000FF"/>
                        </a:solidFill>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algn="ctr"/>
                      <a:r>
                        <a:rPr lang="en-US" sz="1600" dirty="0">
                          <a:latin typeface="Calibri" panose="020F0502020204030204" pitchFamily="34" charset="0"/>
                          <a:ea typeface="Calibri" panose="020F0502020204030204" pitchFamily="34" charset="0"/>
                          <a:cs typeface="Calibri" panose="020F0502020204030204" pitchFamily="34" charset="0"/>
                        </a:rPr>
                        <a:t>Hard Pipeline (90%)</a:t>
                      </a:r>
                      <a:endParaRPr lang="en-US" sz="1600" b="1" dirty="0">
                        <a:solidFill>
                          <a:srgbClr val="0000FF"/>
                        </a:solidFill>
                        <a:latin typeface="Calibri" panose="020F0502020204030204" pitchFamily="34" charset="0"/>
                        <a:ea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01"/>
                  </a:ext>
                </a:extLst>
              </a:tr>
            </a:tbl>
          </a:graphicData>
        </a:graphic>
      </p:graphicFrame>
      <p:sp>
        <p:nvSpPr>
          <p:cNvPr id="24" name="Down Arrow 23"/>
          <p:cNvSpPr/>
          <p:nvPr/>
        </p:nvSpPr>
        <p:spPr bwMode="auto">
          <a:xfrm>
            <a:off x="3810000" y="4749932"/>
            <a:ext cx="1080654" cy="332509"/>
          </a:xfrm>
          <a:prstGeom prst="downArrow">
            <a:avLst/>
          </a:prstGeom>
          <a:solidFill>
            <a:schemeClr val="accent1"/>
          </a:solidFill>
          <a:ln w="9525" cap="flat" cmpd="sng" algn="ctr">
            <a:noFill/>
            <a:prstDash val="solid"/>
            <a:round/>
            <a:headEnd type="none" w="med" len="med"/>
            <a:tailEnd type="none" w="med" len="med"/>
          </a:ln>
          <a:effectLst/>
        </p:spPr>
        <p:txBody>
          <a:bodyPr vert="horz" wrap="square" lIns="18000" tIns="45720" rIns="1800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cxnSp>
        <p:nvCxnSpPr>
          <p:cNvPr id="25" name="Straight Connector 24"/>
          <p:cNvCxnSpPr/>
          <p:nvPr/>
        </p:nvCxnSpPr>
        <p:spPr bwMode="auto">
          <a:xfrm>
            <a:off x="3811979" y="2232561"/>
            <a:ext cx="617516" cy="1401288"/>
          </a:xfrm>
          <a:prstGeom prst="line">
            <a:avLst/>
          </a:prstGeom>
          <a:solidFill>
            <a:srgbClr val="FF0000"/>
          </a:solidFill>
          <a:ln w="9525" cap="flat" cmpd="sng" algn="ctr">
            <a:noFill/>
            <a:prstDash val="solid"/>
            <a:round/>
            <a:headEnd type="none" w="med" len="med"/>
            <a:tailEnd type="none" w="med" len="med"/>
          </a:ln>
          <a:effectLst/>
        </p:spPr>
      </p:cxnSp>
      <p:sp>
        <p:nvSpPr>
          <p:cNvPr id="26" name="Rounded Rectangular Callout 25"/>
          <p:cNvSpPr/>
          <p:nvPr/>
        </p:nvSpPr>
        <p:spPr bwMode="auto">
          <a:xfrm>
            <a:off x="7908875" y="3605274"/>
            <a:ext cx="914400" cy="1037153"/>
          </a:xfrm>
          <a:prstGeom prst="wedgeRoundRectCallout">
            <a:avLst>
              <a:gd name="adj1" fmla="val -95535"/>
              <a:gd name="adj2" fmla="val 127367"/>
              <a:gd name="adj3" fmla="val 16667"/>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18000" tIns="45720" rIns="1800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lang="en-US" sz="1400" i="1" dirty="0">
                <a:solidFill>
                  <a:srgbClr val="0070C0"/>
                </a:solidFill>
                <a:latin typeface="Calibri" panose="020F0502020204030204" pitchFamily="34" charset="0"/>
                <a:ea typeface="Calibri" panose="020F0502020204030204" pitchFamily="34" charset="0"/>
                <a:cs typeface="Calibri" panose="020F0502020204030204" pitchFamily="34" charset="0"/>
              </a:rPr>
              <a:t>Maturity level captured in UNITY</a:t>
            </a:r>
          </a:p>
        </p:txBody>
      </p:sp>
      <p:pic>
        <p:nvPicPr>
          <p:cNvPr id="3" name="Graphic 2" descr="Checkmark with solid fill">
            <a:extLst>
              <a:ext uri="{FF2B5EF4-FFF2-40B4-BE49-F238E27FC236}">
                <a16:creationId xmlns:a16="http://schemas.microsoft.com/office/drawing/2014/main" id="{099748A2-1829-ADCD-0608-D0438A9B3E0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843712" y="2030276"/>
            <a:ext cx="381000" cy="381000"/>
          </a:xfrm>
          <a:prstGeom prst="rect">
            <a:avLst/>
          </a:prstGeom>
        </p:spPr>
      </p:pic>
      <p:pic>
        <p:nvPicPr>
          <p:cNvPr id="5" name="Graphic 4" descr="Checkmark with solid fill">
            <a:extLst>
              <a:ext uri="{FF2B5EF4-FFF2-40B4-BE49-F238E27FC236}">
                <a16:creationId xmlns:a16="http://schemas.microsoft.com/office/drawing/2014/main" id="{C3BE24CF-FA88-B4BF-F051-8C0B179AB43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834187" y="2512396"/>
            <a:ext cx="381000" cy="381000"/>
          </a:xfrm>
          <a:prstGeom prst="rect">
            <a:avLst/>
          </a:prstGeom>
        </p:spPr>
      </p:pic>
      <p:pic>
        <p:nvPicPr>
          <p:cNvPr id="6" name="Graphic 5" descr="Checkmark with solid fill">
            <a:extLst>
              <a:ext uri="{FF2B5EF4-FFF2-40B4-BE49-F238E27FC236}">
                <a16:creationId xmlns:a16="http://schemas.microsoft.com/office/drawing/2014/main" id="{152CF298-04B3-04BD-DA22-152A58A2EDC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848475" y="3107905"/>
            <a:ext cx="381000" cy="381000"/>
          </a:xfrm>
          <a:prstGeom prst="rect">
            <a:avLst/>
          </a:prstGeom>
        </p:spPr>
      </p:pic>
      <p:pic>
        <p:nvPicPr>
          <p:cNvPr id="7" name="Graphic 6" descr="Checkmark with solid fill">
            <a:extLst>
              <a:ext uri="{FF2B5EF4-FFF2-40B4-BE49-F238E27FC236}">
                <a16:creationId xmlns:a16="http://schemas.microsoft.com/office/drawing/2014/main" id="{3CC37946-266B-DC8F-0D3A-77F7FF2B24B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834187" y="3673597"/>
            <a:ext cx="381000" cy="381000"/>
          </a:xfrm>
          <a:prstGeom prst="rect">
            <a:avLst/>
          </a:prstGeom>
        </p:spPr>
      </p:pic>
      <p:pic>
        <p:nvPicPr>
          <p:cNvPr id="10" name="Graphic 9" descr="Close with solid fill">
            <a:extLst>
              <a:ext uri="{FF2B5EF4-FFF2-40B4-BE49-F238E27FC236}">
                <a16:creationId xmlns:a16="http://schemas.microsoft.com/office/drawing/2014/main" id="{E4441583-D6C5-8F17-D2EF-99DC68F501E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312085" y="4123850"/>
            <a:ext cx="381000" cy="381000"/>
          </a:xfrm>
          <a:prstGeom prst="rect">
            <a:avLst/>
          </a:prstGeom>
        </p:spPr>
      </p:pic>
    </p:spTree>
    <p:extLst>
      <p:ext uri="{BB962C8B-B14F-4D97-AF65-F5344CB8AC3E}">
        <p14:creationId xmlns:p14="http://schemas.microsoft.com/office/powerpoint/2010/main" val="852735248"/>
      </p:ext>
    </p:extLst>
  </p:cSld>
  <p:clrMapOvr>
    <a:masterClrMapping/>
  </p:clrMapOvr>
</p:sld>
</file>

<file path=ppt/theme/theme1.xml><?xml version="1.0" encoding="utf-8"?>
<a:theme xmlns:a="http://schemas.openxmlformats.org/drawingml/2006/main" name="UNDPpptFormat_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UNDPpptFormat_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3399"/>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3399"/>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UNDPpptFormat_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NDPpptFormat_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NDPpptFormat_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NDPpptFormat_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NDPpptFormat_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NDPpptFormat_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NDPpptFormat_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8264c5cc-ec60-4b56-8111-ce635d3d139a">
      <Value>350</Value>
    </TaxCatchAll>
    <UNDP_POPP_PLANNED_REVIEWDATE xmlns="8264c5cc-ec60-4b56-8111-ce635d3d139a" xsi:nil="true"/>
    <UNDP_POPP_DOCUMENT_LANGUAGE xmlns="8264c5cc-ec60-4b56-8111-ce635d3d139a">English</UNDP_POPP_DOCUMENT_LANGUAGE>
    <UNDP_POPP_EFFECTIVEDATE xmlns="8264c5cc-ec60-4b56-8111-ce635d3d139a" xsi:nil="true"/>
    <UNDP_POPP_BUSINESSPROCESS_HIDDEN xmlns="8264c5cc-ec60-4b56-8111-ce635d3d139a">
      <Terms xmlns="http://schemas.microsoft.com/office/infopath/2007/PartnerControls"/>
    </UNDP_POPP_BUSINESSPROCESS_HIDDEN>
    <UNDP_POPP_DOCUMENT_TEMPLATE xmlns="8264c5cc-ec60-4b56-8111-ce635d3d139a" xsi:nil="true"/>
    <UNDP_POPP_FOCALPOINT xmlns="8264c5cc-ec60-4b56-8111-ce635d3d139a">
      <UserInfo>
        <DisplayName/>
        <AccountId xsi:nil="true"/>
        <AccountType/>
      </UserInfo>
    </UNDP_POPP_FOCALPOINT>
    <UNDP_POPP_DOCUMENT_TYPE xmlns="8264c5cc-ec60-4b56-8111-ce635d3d139a">Template</UNDP_POPP_DOCUMENT_TYPE>
    <UNDP_POPP_ISACTIVE xmlns="8264c5cc-ec60-4b56-8111-ce635d3d139a">true</UNDP_POPP_ISACTIVE>
    <UNDP_POPP_FILEVERSION xmlns="8264c5cc-ec60-4b56-8111-ce635d3d139a" xsi:nil="true"/>
    <UNDP_POPP_VERSION_COMMENTS xmlns="8264c5cc-ec60-4b56-8111-ce635d3d139a" xsi:nil="true"/>
    <UNDP_POPP_NOTE xmlns="8264c5cc-ec60-4b56-8111-ce635d3d139a" xsi:nil="true"/>
    <UNDP_POPP_BUSINESSUNITID_HIDDEN xmlns="8264c5cc-ec60-4b56-8111-ce635d3d139a" xsi:nil="true"/>
    <UNDP_POPP_TITLE_EN xmlns="8264c5cc-ec60-4b56-8111-ce635d3d139a">Pipeline Management : Introducing Atlas Pipeline Management Module</UNDP_POPP_TITLE_EN>
    <l0e6ef0c43e74560bd7f3acd1f5e8571 xmlns="8264c5cc-ec60-4b56-8111-ce635d3d139a">
      <Terms xmlns="http://schemas.microsoft.com/office/infopath/2007/PartnerControls">
        <TermInfo xmlns="http://schemas.microsoft.com/office/infopath/2007/PartnerControls">
          <TermName xmlns="http://schemas.microsoft.com/office/infopath/2007/PartnerControls">Financial Resources Management</TermName>
          <TermId xmlns="http://schemas.microsoft.com/office/infopath/2007/PartnerControls">682d4c54-a288-412d-bfec-ce5587bbd25c</TermId>
        </TermInfo>
      </Terms>
    </l0e6ef0c43e74560bd7f3acd1f5e8571>
    <Location xmlns="e560140e-7b2f-4392-90df-e7567e3021a3" xsi:nil="true"/>
    <_dlc_DocId xmlns="8264c5cc-ec60-4b56-8111-ce635d3d139a">POPP-11-1496</_dlc_DocId>
    <_dlc_DocIdUrl xmlns="8264c5cc-ec60-4b56-8111-ce635d3d139a">
      <Url>https://popp.undp.org/_layouts/15/DocIdRedir.aspx?ID=POPP-11-1496</Url>
      <Description>POPP-11-1496</Description>
    </_dlc_DocIdUrl>
    <UNDP_POPP_REFITEM_VERSION xmlns="8264c5cc-ec60-4b56-8111-ce635d3d139a">1</UNDP_POPP_REFITEM_VERSION>
    <DLCPolicyLabelLock xmlns="e560140e-7b2f-4392-90df-e7567e3021a3" xsi:nil="true"/>
    <DLCPolicyLabelClientValue xmlns="e560140e-7b2f-4392-90df-e7567e3021a3" xsi:nil="true"/>
    <UNDP_POPP_LASTMODIFIED xmlns="8264c5cc-ec60-4b56-8111-ce635d3d139a" xsi:nil="true"/>
    <DLCPolicyLabelValue xmlns="e560140e-7b2f-4392-90df-e7567e3021a3">Effective Date: {Effective Date}                                                Version #: 1</DLCPolicyLabelValue>
    <UNDP_POPP_REJECT_COMMENTS xmlns="8264c5cc-ec60-4b56-8111-ce635d3d139a" xsi:nil="true"/>
    <POPPIsArchived xmlns="e560140e-7b2f-4392-90df-e7567e3021a3">false</POPPIsArchived>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UNDP_POPP_DOCUMENTLIB_CONTENTTYPE" ma:contentTypeID="0x01010061FF32BFFC2B4E50A3A86F4682D7D367007687F3382310C0489D2A99E053BA6D39" ma:contentTypeVersion="39" ma:contentTypeDescription="Create a new document." ma:contentTypeScope="" ma:versionID="6be656cb1c163ecae2ba3479e659beb4">
  <xsd:schema xmlns:xsd="http://www.w3.org/2001/XMLSchema" xmlns:xs="http://www.w3.org/2001/XMLSchema" xmlns:p="http://schemas.microsoft.com/office/2006/metadata/properties" xmlns:ns1="http://schemas.microsoft.com/sharepoint/v3" xmlns:ns2="8264c5cc-ec60-4b56-8111-ce635d3d139a" xmlns:ns3="e560140e-7b2f-4392-90df-e7567e3021a3" targetNamespace="http://schemas.microsoft.com/office/2006/metadata/properties" ma:root="true" ma:fieldsID="4ff6b9a3198065004b36a8a1743102d6" ns1:_="" ns2:_="" ns3:_="">
    <xsd:import namespace="http://schemas.microsoft.com/sharepoint/v3"/>
    <xsd:import namespace="8264c5cc-ec60-4b56-8111-ce635d3d139a"/>
    <xsd:import namespace="e560140e-7b2f-4392-90df-e7567e3021a3"/>
    <xsd:element name="properties">
      <xsd:complexType>
        <xsd:sequence>
          <xsd:element name="documentManagement">
            <xsd:complexType>
              <xsd:all>
                <xsd:element ref="ns2:UNDP_POPP_TITLE_EN" minOccurs="0"/>
                <xsd:element ref="ns2:UNDP_POPP_FOCALPOINT" minOccurs="0"/>
                <xsd:element ref="ns2:UNDP_POPP_DOCUMENT_TYPE"/>
                <xsd:element ref="ns2:UNDP_POPP_DOCUMENT_LANGUAGE"/>
                <xsd:element ref="ns2:UNDP_POPP_EFFECTIVEDATE" minOccurs="0"/>
                <xsd:element ref="ns2:UNDP_POPP_PLANNED_REVIEWDATE" minOccurs="0"/>
                <xsd:element ref="ns2:UNDP_POPP_VERSION_COMMENTS" minOccurs="0"/>
                <xsd:element ref="ns2:UNDP_POPP_FILEVERSION" minOccurs="0"/>
                <xsd:element ref="ns2:UNDP_POPP_ISACTIVE" minOccurs="0"/>
                <xsd:element ref="ns2:UNDP_POPP_NOTE" minOccurs="0"/>
                <xsd:element ref="ns2:UNDP_POPP_DOCUMENT_TEMPLATE" minOccurs="0"/>
                <xsd:element ref="ns2:TaxCatchAll" minOccurs="0"/>
                <xsd:element ref="ns2:TaxCatchAllLabel" minOccurs="0"/>
                <xsd:element ref="ns2:UNDP_POPP_BUSINESSPROCESS_HIDDEN" minOccurs="0"/>
                <xsd:element ref="ns2:UNDP_POPP_BUSINESSUNITID_HIDDEN" minOccurs="0"/>
                <xsd:element ref="ns2:l0e6ef0c43e74560bd7f3acd1f5e8571" minOccurs="0"/>
                <xsd:element ref="ns3:Location" minOccurs="0"/>
                <xsd:element ref="ns2:_dlc_DocId" minOccurs="0"/>
                <xsd:element ref="ns2:_dlc_DocIdUrl" minOccurs="0"/>
                <xsd:element ref="ns2:_dlc_DocIdPersistId" minOccurs="0"/>
                <xsd:element ref="ns1:_dlc_Exempt" minOccurs="0"/>
                <xsd:element ref="ns3:DLCPolicyLabelValue" minOccurs="0"/>
                <xsd:element ref="ns3:DLCPolicyLabelClientValue" minOccurs="0"/>
                <xsd:element ref="ns3:DLCPolicyLabelLock" minOccurs="0"/>
                <xsd:element ref="ns2:UNDP_POPP_REFITEM_VERSION" minOccurs="0"/>
                <xsd:element ref="ns2:UNDP_POPP_LASTMODIFIED" minOccurs="0"/>
                <xsd:element ref="ns2:UNDP_POPP_REJECT_COMMENTS" minOccurs="0"/>
                <xsd:element ref="ns3:POPPIsArchive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dlc_Exempt" ma:index="30" nillable="true" ma:displayName="Exempt from Policy" ma:hidden="true" ma:internalName="_dlc_Exempt"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264c5cc-ec60-4b56-8111-ce635d3d139a" elementFormDefault="qualified">
    <xsd:import namespace="http://schemas.microsoft.com/office/2006/documentManagement/types"/>
    <xsd:import namespace="http://schemas.microsoft.com/office/infopath/2007/PartnerControls"/>
    <xsd:element name="UNDP_POPP_TITLE_EN" ma:index="1" nillable="true" ma:displayName="Title_EN" ma:indexed="true" ma:internalName="UNDP_POPP_TITLE_EN">
      <xsd:simpleType>
        <xsd:restriction base="dms:Text">
          <xsd:maxLength value="255"/>
        </xsd:restriction>
      </xsd:simpleType>
    </xsd:element>
    <xsd:element name="UNDP_POPP_FOCALPOINT" ma:index="3" nillable="true" ma:displayName="Focal Point" ma:SharePointGroup="0" ma:internalName="UNDP_POPP_FOCALPOINT"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UNDP_POPP_DOCUMENT_TYPE" ma:index="5" ma:displayName="Document TYPE" ma:default="Template" ma:format="Dropdown" ma:indexed="true" ma:internalName="UNDP_POPP_DOCUMENT_TYPE" ma:readOnly="false">
      <xsd:simpleType>
        <xsd:restriction base="dms:Choice">
          <xsd:enumeration value="Regulation"/>
          <xsd:enumeration value="Policy"/>
          <xsd:enumeration value="Template"/>
        </xsd:restriction>
      </xsd:simpleType>
    </xsd:element>
    <xsd:element name="UNDP_POPP_DOCUMENT_LANGUAGE" ma:index="6" ma:displayName="Document Language" ma:default="English" ma:format="Dropdown" ma:indexed="true" ma:internalName="UNDP_POPP_DOCUMENT_LANGUAGE" ma:readOnly="false">
      <xsd:simpleType>
        <xsd:restriction base="dms:Choice">
          <xsd:enumeration value="English"/>
          <xsd:enumeration value="Spanish"/>
          <xsd:enumeration value="French"/>
          <xsd:enumeration value="Arabic"/>
          <xsd:enumeration value="Portuguese"/>
        </xsd:restriction>
      </xsd:simpleType>
    </xsd:element>
    <xsd:element name="UNDP_POPP_EFFECTIVEDATE" ma:index="7" nillable="true" ma:displayName="Effective Date" ma:format="DateOnly" ma:internalName="UNDP_POPP_EFFECTIVEDATE">
      <xsd:simpleType>
        <xsd:restriction base="dms:DateTime"/>
      </xsd:simpleType>
    </xsd:element>
    <xsd:element name="UNDP_POPP_PLANNED_REVIEWDATE" ma:index="8" nillable="true" ma:displayName="Planned Review Date" ma:format="DateOnly" ma:internalName="UNDP_POPP_PLANNED_REVIEWDATE">
      <xsd:simpleType>
        <xsd:restriction base="dms:DateTime"/>
      </xsd:simpleType>
    </xsd:element>
    <xsd:element name="UNDP_POPP_VERSION_COMMENTS" ma:index="9" nillable="true" ma:displayName="Version Comments" ma:internalName="UNDP_POPP_VERSION_COMMENTS">
      <xsd:simpleType>
        <xsd:restriction base="dms:Note">
          <xsd:maxLength value="255"/>
        </xsd:restriction>
      </xsd:simpleType>
    </xsd:element>
    <xsd:element name="UNDP_POPP_FILEVERSION" ma:index="10" nillable="true" ma:displayName="FileVersionID" ma:decimals="0" ma:internalName="UNDP_POPP_FILEVERSION">
      <xsd:simpleType>
        <xsd:restriction base="dms:Number"/>
      </xsd:simpleType>
    </xsd:element>
    <xsd:element name="UNDP_POPP_ISACTIVE" ma:index="11" nillable="true" ma:displayName="POPPIsActive" ma:default="1" ma:internalName="UNDP_POPP_ISACTIVE">
      <xsd:simpleType>
        <xsd:restriction base="dms:Boolean"/>
      </xsd:simpleType>
    </xsd:element>
    <xsd:element name="UNDP_POPP_NOTE" ma:index="12" nillable="true" ma:displayName="Notes" ma:internalName="UNDP_POPP_NOTE">
      <xsd:simpleType>
        <xsd:restriction base="dms:Note">
          <xsd:maxLength value="255"/>
        </xsd:restriction>
      </xsd:simpleType>
    </xsd:element>
    <xsd:element name="UNDP_POPP_DOCUMENT_TEMPLATE" ma:index="13" nillable="true" ma:displayName="Document Template" ma:internalName="UNDP_POPP_DOCUMENT_TEMPLATE">
      <xsd:simpleType>
        <xsd:restriction base="dms:Text"/>
      </xsd:simpleType>
    </xsd:element>
    <xsd:element name="TaxCatchAll" ma:index="17" nillable="true" ma:displayName="Taxonomy Catch All Column" ma:hidden="true" ma:list="{ee792a02-1c68-437d-afee-526d4eee3bde}" ma:internalName="TaxCatchAll" ma:showField="CatchAllData" ma:web="8264c5cc-ec60-4b56-8111-ce635d3d139a">
      <xsd:complexType>
        <xsd:complexContent>
          <xsd:extension base="dms:MultiChoiceLookup">
            <xsd:sequence>
              <xsd:element name="Value" type="dms:Lookup" maxOccurs="unbounded" minOccurs="0" nillable="true"/>
            </xsd:sequence>
          </xsd:extension>
        </xsd:complexContent>
      </xsd:complexType>
    </xsd:element>
    <xsd:element name="TaxCatchAllLabel" ma:index="18" nillable="true" ma:displayName="Taxonomy Catch All Column1" ma:hidden="true" ma:list="{ee792a02-1c68-437d-afee-526d4eee3bde}" ma:internalName="TaxCatchAllLabel" ma:readOnly="true" ma:showField="CatchAllDataLabel" ma:web="8264c5cc-ec60-4b56-8111-ce635d3d139a">
      <xsd:complexType>
        <xsd:complexContent>
          <xsd:extension base="dms:MultiChoiceLookup">
            <xsd:sequence>
              <xsd:element name="Value" type="dms:Lookup" maxOccurs="unbounded" minOccurs="0" nillable="true"/>
            </xsd:sequence>
          </xsd:extension>
        </xsd:complexContent>
      </xsd:complexType>
    </xsd:element>
    <xsd:element name="UNDP_POPP_BUSINESSPROCESS_HIDDEN" ma:index="19" nillable="true" ma:taxonomy="true" ma:internalName="UNDP_POPP_BUSINESSPROCESS_HIDDEN" ma:taxonomyFieldName="POPPBusinessProcess" ma:displayName="POPPBusinessProcess" ma:default="" ma:fieldId="{74bd8a2a-abe6-4809-9e69-96ac6e480a30}" ma:sspId="28e6c43a-9e99-4bdd-9574-a0fa4ea3b61e" ma:termSetId="602d329c-34f7-45d6-b12a-9bc8242c07ba" ma:anchorId="00000000-0000-0000-0000-000000000000" ma:open="false" ma:isKeyword="false">
      <xsd:complexType>
        <xsd:sequence>
          <xsd:element ref="pc:Terms" minOccurs="0" maxOccurs="1"/>
        </xsd:sequence>
      </xsd:complexType>
    </xsd:element>
    <xsd:element name="UNDP_POPP_BUSINESSUNITID_HIDDEN" ma:index="22" nillable="true" ma:displayName="BusinessUnitData" ma:hidden="true" ma:internalName="UNDP_POPP_BUSINESSUNITID_HIDDEN">
      <xsd:simpleType>
        <xsd:restriction base="dms:Note"/>
      </xsd:simpleType>
    </xsd:element>
    <xsd:element name="l0e6ef0c43e74560bd7f3acd1f5e8571" ma:index="23" nillable="true" ma:taxonomy="true" ma:internalName="l0e6ef0c43e74560bd7f3acd1f5e8571" ma:taxonomyFieldName="UNDP_POPP_BUSINESSUNIT" ma:displayName="BusinessUnit" ma:indexed="true" ma:default="" ma:fieldId="{50e6ef0c-43e7-4560-bd7f-3acd1f5e8571}" ma:sspId="28e6c43a-9e99-4bdd-9574-a0fa4ea3b61e" ma:termSetId="409cdc02-fd20-40c2-9bb7-655db5573ef9" ma:anchorId="00000000-0000-0000-0000-000000000000" ma:open="false" ma:isKeyword="false">
      <xsd:complexType>
        <xsd:sequence>
          <xsd:element ref="pc:Terms" minOccurs="0" maxOccurs="1"/>
        </xsd:sequence>
      </xsd:complexType>
    </xsd:element>
    <xsd:element name="_dlc_DocId" ma:index="27" nillable="true" ma:displayName="Document ID Value" ma:description="The value of the document ID assigned to this item." ma:internalName="_dlc_DocId" ma:readOnly="true">
      <xsd:simpleType>
        <xsd:restriction base="dms:Text"/>
      </xsd:simpleType>
    </xsd:element>
    <xsd:element name="_dlc_DocIdUrl" ma:index="28"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9" nillable="true" ma:displayName="Persist ID" ma:description="Keep ID on add." ma:hidden="true" ma:internalName="_dlc_DocIdPersistId" ma:readOnly="true">
      <xsd:simpleType>
        <xsd:restriction base="dms:Boolean"/>
      </xsd:simpleType>
    </xsd:element>
    <xsd:element name="UNDP_POPP_REFITEM_VERSION" ma:index="34" nillable="true" ma:displayName="POPPRefItemVersion" ma:decimals="0" ma:default="1" ma:internalName="UNDP_POPP_REFITEM_VERSION" ma:percentage="FALSE">
      <xsd:simpleType>
        <xsd:restriction base="dms:Number"/>
      </xsd:simpleType>
    </xsd:element>
    <xsd:element name="UNDP_POPP_LASTMODIFIED" ma:index="35" nillable="true" ma:displayName="POPPLastModified" ma:format="DateOnly" ma:internalName="UNDP_POPP_LASTMODIFIED">
      <xsd:simpleType>
        <xsd:restriction base="dms:DateTime"/>
      </xsd:simpleType>
    </xsd:element>
    <xsd:element name="UNDP_POPP_REJECT_COMMENTS" ma:index="37" nillable="true" ma:displayName="POPPRejectComments" ma:internalName="UNDP_POPP_REJECT_COMMENTS">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560140e-7b2f-4392-90df-e7567e3021a3" elementFormDefault="qualified">
    <xsd:import namespace="http://schemas.microsoft.com/office/2006/documentManagement/types"/>
    <xsd:import namespace="http://schemas.microsoft.com/office/infopath/2007/PartnerControls"/>
    <xsd:element name="Location" ma:index="26" nillable="true" ma:displayName="Location" ma:internalName="Location">
      <xsd:simpleType>
        <xsd:restriction base="dms:Text">
          <xsd:maxLength value="255"/>
        </xsd:restriction>
      </xsd:simpleType>
    </xsd:element>
    <xsd:element name="DLCPolicyLabelValue" ma:index="31" nillable="true" ma:displayName="Label" ma:description="Stores the current value of the label." ma:internalName="DLCPolicyLabelValue" ma:readOnly="true">
      <xsd:simpleType>
        <xsd:restriction base="dms:Note">
          <xsd:maxLength value="255"/>
        </xsd:restriction>
      </xsd:simpleType>
    </xsd:element>
    <xsd:element name="DLCPolicyLabelClientValue" ma:index="32" nillable="true" ma:displayName="Client Label Value" ma:description="Stores the last label value computed on the client." ma:hidden="true" ma:internalName="DLCPolicyLabelClientValue" ma:readOnly="false">
      <xsd:simpleType>
        <xsd:restriction base="dms:Note"/>
      </xsd:simpleType>
    </xsd:element>
    <xsd:element name="DLCPolicyLabelLock" ma:index="33" nillable="true" ma:displayName="Label Locked" ma:description="Indicates whether the label should be updated when item properties are modified." ma:hidden="true" ma:internalName="DLCPolicyLabelLock" ma:readOnly="false">
      <xsd:simpleType>
        <xsd:restriction base="dms:Text"/>
      </xsd:simpleType>
    </xsd:element>
    <xsd:element name="POPPIsArchived" ma:index="38" nillable="true" ma:displayName="POPPIsArchived" ma:default="0" ma:internalName="POPPIsArchived">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4"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p:Policy xmlns:p="office.server.policy" id="" local="true">
  <p:Name>UNDP_POPP_DOCUMENTLIB_CONTENTTYPE</p:Name>
  <p:Description/>
  <p:Statement/>
  <p:PolicyItems>
    <p:PolicyItem featureId="Microsoft.Office.RecordsManagement.PolicyFeatures.PolicyLabel" staticId="0x01010061FF32BFFC2B4E50A3A86F4682D7D367007687F3382310C0489D2A99E053BA6D39|-591493697" UniqueId="d084c973-6e46-4ddd-b9a1-4c01a62f12ea">
      <p:Name>Labels</p:Name>
      <p:Description>Generates labels that can be inserted in Microsoft Office documents to ensure that document properties or other important information are included when documents are printed. Labels can also be used to search for documents.</p:Description>
      <p:CustomData>
        <label>
          <properties>
            <height>0.5</height>
            <font>Calibri</font>
          </properties>
          <segment type="literal">Effective Date: </segment>
          <segment type="metadata">UNDP_POPP_EFFECTIVEDATE</segment>
          <segment type="literal">                                                Version #: </segment>
          <segment type="metadata">UNDP_POPP_REFITEM_VERSION</segment>
        </label>
      </p:CustomData>
    </p:PolicyItem>
  </p:PolicyItems>
</p:Policy>
</file>

<file path=customXml/item5.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7A9F8D4A-5003-48B2-A25D-256FD3D73991}">
  <ds:schemaRefs>
    <ds:schemaRef ds:uri="e560140e-7b2f-4392-90df-e7567e3021a3"/>
    <ds:schemaRef ds:uri="http://purl.org/dc/elements/1.1/"/>
    <ds:schemaRef ds:uri="8264c5cc-ec60-4b56-8111-ce635d3d139a"/>
    <ds:schemaRef ds:uri="http://www.w3.org/XML/1998/namespace"/>
    <ds:schemaRef ds:uri="http://schemas.microsoft.com/office/infopath/2007/PartnerControls"/>
    <ds:schemaRef ds:uri="http://schemas.microsoft.com/office/2006/documentManagement/types"/>
    <ds:schemaRef ds:uri="http://purl.org/dc/terms/"/>
    <ds:schemaRef ds:uri="http://purl.org/dc/dcmitype/"/>
    <ds:schemaRef ds:uri="http://schemas.openxmlformats.org/package/2006/metadata/core-properties"/>
    <ds:schemaRef ds:uri="http://schemas.microsoft.com/sharepoint/v3"/>
    <ds:schemaRef ds:uri="http://schemas.microsoft.com/office/2006/metadata/properties"/>
  </ds:schemaRefs>
</ds:datastoreItem>
</file>

<file path=customXml/itemProps2.xml><?xml version="1.0" encoding="utf-8"?>
<ds:datastoreItem xmlns:ds="http://schemas.openxmlformats.org/officeDocument/2006/customXml" ds:itemID="{E995BF71-5740-48A1-A40F-2C066643CC82}">
  <ds:schemaRefs>
    <ds:schemaRef ds:uri="http://schemas.microsoft.com/sharepoint/v3/contenttype/forms"/>
  </ds:schemaRefs>
</ds:datastoreItem>
</file>

<file path=customXml/itemProps3.xml><?xml version="1.0" encoding="utf-8"?>
<ds:datastoreItem xmlns:ds="http://schemas.openxmlformats.org/officeDocument/2006/customXml" ds:itemID="{93F633DD-C4C4-4173-97A1-FF745C9155C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8264c5cc-ec60-4b56-8111-ce635d3d139a"/>
    <ds:schemaRef ds:uri="e560140e-7b2f-4392-90df-e7567e3021a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FC801F91-6DD7-489C-850E-1EF7F5E29331}">
  <ds:schemaRefs>
    <ds:schemaRef ds:uri="office.server.policy"/>
  </ds:schemaRefs>
</ds:datastoreItem>
</file>

<file path=customXml/itemProps5.xml><?xml version="1.0" encoding="utf-8"?>
<ds:datastoreItem xmlns:ds="http://schemas.openxmlformats.org/officeDocument/2006/customXml" ds:itemID="{F4E38434-93FA-4F43-B1ED-C7ECC3F1204F}">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
  <TotalTime>3003</TotalTime>
  <Words>1868</Words>
  <Application>Microsoft Office PowerPoint</Application>
  <PresentationFormat>On-screen Show (4:3)</PresentationFormat>
  <Paragraphs>238</Paragraphs>
  <Slides>18</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Times New Roman</vt:lpstr>
      <vt:lpstr>Myriad Pro</vt:lpstr>
      <vt:lpstr>Calibri</vt:lpstr>
      <vt:lpstr>Arial</vt:lpstr>
      <vt:lpstr>UNDPpptFormat_E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UNDP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 on Pipeline Management</dc:title>
  <dc:creator>Lina Fernandez</dc:creator>
  <cp:keywords>pipeline management; pipeline</cp:keywords>
  <cp:lastModifiedBy>BPPS/EfG</cp:lastModifiedBy>
  <cp:revision>194</cp:revision>
  <dcterms:created xsi:type="dcterms:W3CDTF">2011-06-27T14:19:05Z</dcterms:created>
  <dcterms:modified xsi:type="dcterms:W3CDTF">2023-08-09T22:20:49Z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0x01010061FF32BFFC2B4E50A3A86F4682D7D367007687F3382310C0489D2A99E053BA6D39</vt:lpwstr>
  </property>
  <property fmtid="{D5CDD505-2E9C-101B-9397-08002B2CF9AE}" pid="3" name="_dlc_DocIdItemGuid">
    <vt:lpwstr>9b87e800-5d25-4044-819b-ac70a8eb73a0</vt:lpwstr>
  </property>
  <property fmtid="{D5CDD505-2E9C-101B-9397-08002B2CF9AE}" pid="4" name="UNDPCountry">
    <vt:lpwstr/>
  </property>
  <property fmtid="{D5CDD505-2E9C-101B-9397-08002B2CF9AE}" pid="5" name="TaxKeyword">
    <vt:lpwstr>1324;#pipeline management|95607496-601e-4a77-bf9f-251359205b1d;#1311;#pipeline|88d49ab6-3859-465f-94b4-ca3fd293e07d</vt:lpwstr>
  </property>
  <property fmtid="{D5CDD505-2E9C-101B-9397-08002B2CF9AE}" pid="6" name="UndpDocTypeMM">
    <vt:lpwstr/>
  </property>
  <property fmtid="{D5CDD505-2E9C-101B-9397-08002B2CF9AE}" pid="7" name="UNDPDocumentCategory">
    <vt:lpwstr>772;#Guidelines, Handbooks, How-to, Toolkits|c21a1b69-6825-4c11-9788-a6a0a735580c</vt:lpwstr>
  </property>
  <property fmtid="{D5CDD505-2E9C-101B-9397-08002B2CF9AE}" pid="8" name="UNDPFocusAreas">
    <vt:lpwstr>1059;#Projects|5a938f3e-b5a4-495e-a088-c020b8c0a099</vt:lpwstr>
  </property>
  <property fmtid="{D5CDD505-2E9C-101B-9397-08002B2CF9AE}" pid="9" name="UN Languages">
    <vt:lpwstr>480;#English|7f98b732-4b5b-4b70-ba90-a0eff09b5d2d</vt:lpwstr>
  </property>
  <property fmtid="{D5CDD505-2E9C-101B-9397-08002B2CF9AE}" pid="10" name="UndpUnitMM">
    <vt:lpwstr>1327;#BOM|68f2c17a-03b7-4564-93c3-98102e547e6d</vt:lpwstr>
  </property>
  <property fmtid="{D5CDD505-2E9C-101B-9397-08002B2CF9AE}" pid="11" name="eRegFilingCodeMM">
    <vt:lpwstr/>
  </property>
  <property fmtid="{D5CDD505-2E9C-101B-9397-08002B2CF9AE}" pid="12" name="TaxKeywordTaxHTField">
    <vt:lpwstr>pipeline management|95607496-601e-4a77-bf9f-251359205b1d;pipeline|88d49ab6-3859-465f-94b4-ca3fd293e07d</vt:lpwstr>
  </property>
  <property fmtid="{D5CDD505-2E9C-101B-9397-08002B2CF9AE}" pid="13" name="BusinessUnit">
    <vt:lpwstr/>
  </property>
  <property fmtid="{D5CDD505-2E9C-101B-9397-08002B2CF9AE}" pid="14" name="POPPBusinessProcess">
    <vt:lpwstr/>
  </property>
  <property fmtid="{D5CDD505-2E9C-101B-9397-08002B2CF9AE}" pid="15" name="UNDP_POPP_BUSINESSUNIT">
    <vt:lpwstr>350;#Financial Resources Management|682d4c54-a288-412d-bfec-ce5587bbd25c</vt:lpwstr>
  </property>
</Properties>
</file>