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footer3.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footer4.xml" ContentType="application/vnd.openxmlformats-officedocument.wordprocessingml.footer+xml"/>
  <Override PartName="/word/header11.xml" ContentType="application/vnd.openxmlformats-officedocument.wordprocessingml.header+xml"/>
  <Override PartName="/word/footer5.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8F2FF08" w14:textId="783CB323" w:rsidR="004D257F" w:rsidRPr="004D257F" w:rsidRDefault="007247A6" w:rsidP="004D257F">
      <w:pPr>
        <w:spacing w:after="0"/>
        <w:jc w:val="right"/>
        <w:rPr>
          <w:rFonts w:asciiTheme="majorHAnsi" w:hAnsiTheme="majorHAnsi" w:cstheme="majorHAnsi"/>
          <w:noProof/>
          <w:sz w:val="22"/>
          <w:szCs w:val="22"/>
        </w:rPr>
      </w:pPr>
      <w:bookmarkStart w:id="0" w:name="Annex1"/>
      <w:r w:rsidRPr="002C3A2D">
        <w:rPr>
          <w:rFonts w:asciiTheme="majorHAnsi" w:eastAsia="Times New Roman" w:hAnsiTheme="majorHAnsi" w:cstheme="majorHAnsi"/>
          <w:noProof/>
          <w:sz w:val="22"/>
          <w:szCs w:val="22"/>
        </w:rPr>
        <w:drawing>
          <wp:anchor distT="0" distB="0" distL="114300" distR="114300" simplePos="0" relativeHeight="251658240" behindDoc="0" locked="0" layoutInCell="1" allowOverlap="1" wp14:anchorId="2FBAC48B" wp14:editId="55C0EF50">
            <wp:simplePos x="0" y="0"/>
            <wp:positionH relativeFrom="column">
              <wp:posOffset>37465</wp:posOffset>
            </wp:positionH>
            <wp:positionV relativeFrom="paragraph">
              <wp:posOffset>471170</wp:posOffset>
            </wp:positionV>
            <wp:extent cx="1295360" cy="777112"/>
            <wp:effectExtent l="0" t="0" r="635" b="4445"/>
            <wp:wrapNone/>
            <wp:docPr id="32" name="Picture 32" descr="P:\Adaptation Fund\Marketing\Logo\AF_logo.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P:\Adaptation Fund\Marketing\Logo\AF_logo.jpg"/>
                    <pic:cNvPicPr>
                      <a:picLocks noChangeAspect="1" noChangeArrowheads="1"/>
                    </pic:cNvPicPr>
                  </pic:nvPicPr>
                  <pic:blipFill>
                    <a:blip r:embed="rId12" cstate="print">
                      <a:extLst>
                        <a:ext uri="{28A0092B-C50C-407E-A947-70E740481C1C}">
                          <a14:useLocalDpi xmlns:a14="http://schemas.microsoft.com/office/drawing/2010/main" val="0"/>
                        </a:ext>
                      </a:extLst>
                    </a:blip>
                    <a:srcRect l="24261" t="22354" r="32883" b="41689"/>
                    <a:stretch>
                      <a:fillRect/>
                    </a:stretch>
                  </pic:blipFill>
                  <pic:spPr bwMode="auto">
                    <a:xfrm>
                      <a:off x="0" y="0"/>
                      <a:ext cx="1295360" cy="777112"/>
                    </a:xfrm>
                    <a:prstGeom prst="rect">
                      <a:avLst/>
                    </a:prstGeom>
                    <a:noFill/>
                    <a:ln>
                      <a:noFill/>
                    </a:ln>
                  </pic:spPr>
                </pic:pic>
              </a:graphicData>
            </a:graphic>
            <wp14:sizeRelH relativeFrom="page">
              <wp14:pctWidth>0</wp14:pctWidth>
            </wp14:sizeRelH>
            <wp14:sizeRelV relativeFrom="page">
              <wp14:pctHeight>0</wp14:pctHeight>
            </wp14:sizeRelV>
          </wp:anchor>
        </w:drawing>
      </w:r>
      <w:r w:rsidR="004D257F" w:rsidRPr="004D257F">
        <w:rPr>
          <w:rFonts w:asciiTheme="majorHAnsi" w:hAnsiTheme="majorHAnsi" w:cstheme="majorHAnsi"/>
          <w:noProof/>
          <w:sz w:val="22"/>
          <w:szCs w:val="22"/>
        </w:rPr>
        <w:drawing>
          <wp:inline distT="0" distB="0" distL="0" distR="0" wp14:anchorId="34653019" wp14:editId="49B8440F">
            <wp:extent cx="1062513" cy="1618398"/>
            <wp:effectExtent l="0" t="0" r="0" b="0"/>
            <wp:docPr id="1284504170"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1082027" cy="1648121"/>
                    </a:xfrm>
                    <a:prstGeom prst="rect">
                      <a:avLst/>
                    </a:prstGeom>
                    <a:noFill/>
                    <a:ln>
                      <a:noFill/>
                    </a:ln>
                  </pic:spPr>
                </pic:pic>
              </a:graphicData>
            </a:graphic>
          </wp:inline>
        </w:drawing>
      </w:r>
    </w:p>
    <w:p w14:paraId="1183D781" w14:textId="7FBFFFEE" w:rsidR="00801DE1" w:rsidRPr="002C3A2D" w:rsidRDefault="00801DE1" w:rsidP="001E584C">
      <w:pPr>
        <w:spacing w:after="0"/>
        <w:jc w:val="right"/>
        <w:rPr>
          <w:rFonts w:asciiTheme="majorHAnsi" w:hAnsiTheme="majorHAnsi" w:cstheme="majorHAnsi"/>
          <w:sz w:val="22"/>
          <w:szCs w:val="22"/>
        </w:rPr>
      </w:pPr>
    </w:p>
    <w:p w14:paraId="74A77078" w14:textId="19CFAEBB" w:rsidR="00231A45" w:rsidRPr="002C3A2D" w:rsidRDefault="00231A45" w:rsidP="007247A6">
      <w:pPr>
        <w:spacing w:after="0"/>
        <w:ind w:left="2160" w:firstLine="720"/>
        <w:rPr>
          <w:rFonts w:asciiTheme="majorHAnsi" w:hAnsiTheme="majorHAnsi" w:cstheme="majorHAnsi"/>
          <w:sz w:val="22"/>
          <w:szCs w:val="22"/>
        </w:rPr>
      </w:pPr>
    </w:p>
    <w:bookmarkEnd w:id="0"/>
    <w:p w14:paraId="0A4BEA52" w14:textId="734AFE1F" w:rsidR="0070148E" w:rsidRDefault="0070148E" w:rsidP="00FE1CBF">
      <w:pPr>
        <w:spacing w:after="0"/>
        <w:jc w:val="center"/>
        <w:rPr>
          <w:rFonts w:asciiTheme="majorHAnsi" w:hAnsiTheme="majorHAnsi" w:cstheme="majorHAnsi"/>
          <w:b/>
          <w:sz w:val="22"/>
          <w:szCs w:val="22"/>
        </w:rPr>
      </w:pPr>
      <w:r>
        <w:rPr>
          <w:rFonts w:asciiTheme="majorHAnsi" w:hAnsiTheme="majorHAnsi" w:cstheme="majorHAnsi"/>
          <w:b/>
          <w:sz w:val="22"/>
          <w:szCs w:val="22"/>
        </w:rPr>
        <w:t xml:space="preserve">UNDP annotated Project Document for projects financed by the Adaptation Fund  </w:t>
      </w:r>
    </w:p>
    <w:p w14:paraId="7698F59A" w14:textId="39343EBF" w:rsidR="00DF11B5" w:rsidRDefault="007D2957" w:rsidP="00791D78">
      <w:pPr>
        <w:spacing w:after="0"/>
        <w:jc w:val="center"/>
        <w:rPr>
          <w:rFonts w:asciiTheme="majorHAnsi" w:hAnsiTheme="majorHAnsi" w:cstheme="majorHAnsi"/>
          <w:b/>
          <w:i/>
          <w:sz w:val="22"/>
          <w:szCs w:val="22"/>
        </w:rPr>
      </w:pPr>
      <w:r>
        <w:rPr>
          <w:rFonts w:asciiTheme="majorHAnsi" w:hAnsiTheme="majorHAnsi" w:cstheme="majorHAnsi"/>
          <w:b/>
          <w:sz w:val="22"/>
          <w:szCs w:val="22"/>
        </w:rPr>
        <w:t>March 2026</w:t>
      </w:r>
    </w:p>
    <w:p w14:paraId="46FFD6A1" w14:textId="77777777" w:rsidR="001C7421" w:rsidRPr="00791D78" w:rsidRDefault="001C7421" w:rsidP="007247A6">
      <w:pPr>
        <w:spacing w:after="0"/>
        <w:rPr>
          <w:rFonts w:asciiTheme="majorHAnsi" w:hAnsiTheme="majorHAnsi" w:cstheme="majorHAnsi"/>
          <w:b/>
          <w:sz w:val="22"/>
          <w:szCs w:val="22"/>
        </w:rPr>
      </w:pPr>
    </w:p>
    <w:p w14:paraId="7B7710FF" w14:textId="78389DF8" w:rsidR="001C7421" w:rsidRDefault="00504163" w:rsidP="007247A6">
      <w:pPr>
        <w:spacing w:after="0"/>
        <w:rPr>
          <w:rFonts w:asciiTheme="majorHAnsi" w:hAnsiTheme="majorHAnsi" w:cstheme="majorBidi"/>
          <w:b/>
          <w:i/>
          <w:sz w:val="22"/>
          <w:szCs w:val="22"/>
        </w:rPr>
      </w:pPr>
      <w:r w:rsidRPr="182084FB">
        <w:rPr>
          <w:rFonts w:asciiTheme="majorHAnsi" w:hAnsiTheme="majorHAnsi" w:cstheme="majorBidi"/>
          <w:b/>
          <w:i/>
          <w:sz w:val="22"/>
          <w:szCs w:val="22"/>
        </w:rPr>
        <w:t>Guidance to Project Developer:</w:t>
      </w:r>
    </w:p>
    <w:p w14:paraId="372B880D" w14:textId="64C6E907" w:rsidR="00BE56C6" w:rsidRPr="00791D78" w:rsidRDefault="00BE56C6" w:rsidP="009769A4">
      <w:pPr>
        <w:numPr>
          <w:ilvl w:val="0"/>
          <w:numId w:val="56"/>
        </w:numPr>
        <w:spacing w:after="240"/>
      </w:pPr>
      <w:r w:rsidRPr="0C543221">
        <w:rPr>
          <w:rFonts w:hint="eastAsia"/>
          <w:b/>
          <w:u w:val="single"/>
        </w:rPr>
        <w:t>Effectiveness date</w:t>
      </w:r>
      <w:r>
        <w:rPr>
          <w:rFonts w:eastAsia="Malgun Gothic" w:hint="eastAsia"/>
          <w:lang w:eastAsia="ko-KR"/>
        </w:rPr>
        <w:t xml:space="preserve">: </w:t>
      </w:r>
      <w:r w:rsidR="00D21CBB">
        <w:rPr>
          <w:rFonts w:eastAsia="Malgun Gothic" w:hint="eastAsia"/>
          <w:lang w:eastAsia="ko-KR"/>
        </w:rPr>
        <w:t xml:space="preserve">Fully developed proposals approved as of </w:t>
      </w:r>
      <w:r w:rsidR="00707EEC">
        <w:rPr>
          <w:rFonts w:eastAsia="Malgun Gothic" w:hint="eastAsia"/>
          <w:lang w:eastAsia="ko-KR"/>
        </w:rPr>
        <w:t>10 October 2025</w:t>
      </w:r>
      <w:r w:rsidR="00245BED">
        <w:rPr>
          <w:rFonts w:eastAsia="Malgun Gothic" w:hint="eastAsia"/>
          <w:lang w:eastAsia="ko-KR"/>
        </w:rPr>
        <w:t xml:space="preserve"> must use this UNDP-AF project document </w:t>
      </w:r>
      <w:r w:rsidR="008F2748">
        <w:rPr>
          <w:rFonts w:eastAsia="Malgun Gothic"/>
          <w:lang w:eastAsia="ko-KR"/>
        </w:rPr>
        <w:t>(</w:t>
      </w:r>
      <w:proofErr w:type="spellStart"/>
      <w:r w:rsidR="008F2748">
        <w:rPr>
          <w:rFonts w:eastAsia="Malgun Gothic"/>
          <w:lang w:eastAsia="ko-KR"/>
        </w:rPr>
        <w:t>ProDoc</w:t>
      </w:r>
      <w:proofErr w:type="spellEnd"/>
      <w:r w:rsidR="008F2748">
        <w:rPr>
          <w:rFonts w:eastAsia="Malgun Gothic"/>
          <w:lang w:eastAsia="ko-KR"/>
        </w:rPr>
        <w:t xml:space="preserve">) </w:t>
      </w:r>
      <w:r w:rsidR="00245BED">
        <w:rPr>
          <w:rFonts w:eastAsia="Malgun Gothic" w:hint="eastAsia"/>
          <w:lang w:eastAsia="ko-KR"/>
        </w:rPr>
        <w:t xml:space="preserve">template. </w:t>
      </w:r>
      <w:r w:rsidR="00185837">
        <w:rPr>
          <w:rFonts w:eastAsia="Malgun Gothic" w:hint="eastAsia"/>
          <w:lang w:eastAsia="ko-KR"/>
        </w:rPr>
        <w:t xml:space="preserve">For any AF projects approved </w:t>
      </w:r>
      <w:r w:rsidR="00833143">
        <w:rPr>
          <w:rFonts w:eastAsia="Malgun Gothic" w:hint="eastAsia"/>
          <w:lang w:eastAsia="ko-KR"/>
        </w:rPr>
        <w:t xml:space="preserve">before the date of effectiveness but for which no </w:t>
      </w:r>
      <w:proofErr w:type="spellStart"/>
      <w:r w:rsidR="00833143">
        <w:rPr>
          <w:rFonts w:eastAsia="Malgun Gothic" w:hint="eastAsia"/>
          <w:lang w:eastAsia="ko-KR"/>
        </w:rPr>
        <w:t>ProDoc</w:t>
      </w:r>
      <w:proofErr w:type="spellEnd"/>
      <w:r w:rsidR="00833143">
        <w:rPr>
          <w:rFonts w:eastAsia="Malgun Gothic" w:hint="eastAsia"/>
          <w:lang w:eastAsia="ko-KR"/>
        </w:rPr>
        <w:t xml:space="preserve"> has been agreed and signed, the updated clauses will need to be incorporated in the </w:t>
      </w:r>
      <w:proofErr w:type="spellStart"/>
      <w:r w:rsidR="00833143">
        <w:rPr>
          <w:rFonts w:eastAsia="Malgun Gothic" w:hint="eastAsia"/>
          <w:lang w:eastAsia="ko-KR"/>
        </w:rPr>
        <w:t>ProDoc</w:t>
      </w:r>
      <w:proofErr w:type="spellEnd"/>
      <w:r w:rsidR="00833143">
        <w:rPr>
          <w:rFonts w:eastAsia="Malgun Gothic" w:hint="eastAsia"/>
          <w:lang w:eastAsia="ko-KR"/>
        </w:rPr>
        <w:t xml:space="preserve"> to the extent still reasonably possible. </w:t>
      </w:r>
    </w:p>
    <w:p w14:paraId="78DD75D5" w14:textId="6AB168AB" w:rsidR="00856502" w:rsidRPr="00791D78" w:rsidRDefault="00856502" w:rsidP="009769A4">
      <w:pPr>
        <w:numPr>
          <w:ilvl w:val="0"/>
          <w:numId w:val="56"/>
        </w:numPr>
        <w:spacing w:after="240"/>
      </w:pPr>
      <w:r w:rsidRPr="0C543221">
        <w:rPr>
          <w:b/>
          <w:u w:val="single"/>
        </w:rPr>
        <w:t>AF Cancellation Deadlines for projects approved as of October 10, 2025</w:t>
      </w:r>
      <w:r>
        <w:rPr>
          <w:rFonts w:eastAsia="Malgun Gothic"/>
          <w:lang w:eastAsia="ko-KR"/>
        </w:rPr>
        <w:t xml:space="preserve">: </w:t>
      </w:r>
      <w:r w:rsidR="0047396A">
        <w:rPr>
          <w:rFonts w:eastAsia="Malgun Gothic"/>
          <w:lang w:eastAsia="ko-KR"/>
        </w:rPr>
        <w:t xml:space="preserve">UNDP should sign the standard legal agreement </w:t>
      </w:r>
      <w:r w:rsidR="0047396A" w:rsidRPr="0C543221">
        <w:rPr>
          <w:rFonts w:eastAsia="Malgun Gothic"/>
          <w:b/>
          <w:lang w:eastAsia="ko-KR"/>
        </w:rPr>
        <w:t xml:space="preserve">within four months </w:t>
      </w:r>
      <w:r w:rsidR="0047396A">
        <w:rPr>
          <w:rFonts w:eastAsia="Malgun Gothic"/>
          <w:lang w:eastAsia="ko-KR"/>
        </w:rPr>
        <w:t xml:space="preserve">from the date of notification of the approval of the project/programme proposal, otherwise, the funds committed for that project/programme will be cancelled and retained in the AF Trust Fund for new commitments.  </w:t>
      </w:r>
    </w:p>
    <w:p w14:paraId="2B0B35A5" w14:textId="7AE20F7F" w:rsidR="00650916" w:rsidRPr="00791D78" w:rsidRDefault="000E3F6A" w:rsidP="009769A4">
      <w:pPr>
        <w:numPr>
          <w:ilvl w:val="0"/>
          <w:numId w:val="56"/>
        </w:numPr>
        <w:spacing w:after="240"/>
      </w:pPr>
      <w:r w:rsidRPr="0C543221">
        <w:rPr>
          <w:rFonts w:hint="eastAsia"/>
          <w:b/>
          <w:u w:val="single"/>
        </w:rPr>
        <w:t>Audience</w:t>
      </w:r>
      <w:r>
        <w:rPr>
          <w:rFonts w:eastAsia="Malgun Gothic" w:hint="eastAsia"/>
          <w:lang w:eastAsia="ko-KR"/>
        </w:rPr>
        <w:t xml:space="preserve">: </w:t>
      </w:r>
      <w:r w:rsidR="007F78D3">
        <w:rPr>
          <w:rFonts w:eastAsia="Malgun Gothic" w:hint="eastAsia"/>
          <w:lang w:eastAsia="ko-KR"/>
        </w:rPr>
        <w:t>The Adaptation Fund Board approved this project</w:t>
      </w:r>
      <w:r w:rsidR="00317C28">
        <w:rPr>
          <w:rFonts w:eastAsia="Malgun Gothic" w:hint="eastAsia"/>
          <w:lang w:eastAsia="ko-KR"/>
        </w:rPr>
        <w:t xml:space="preserve"> at the fully developed proposal stage. </w:t>
      </w:r>
      <w:r w:rsidR="00BB668B">
        <w:rPr>
          <w:rFonts w:eastAsia="Malgun Gothic" w:hint="eastAsia"/>
          <w:lang w:eastAsia="ko-KR"/>
        </w:rPr>
        <w:t>Th</w:t>
      </w:r>
      <w:r w:rsidR="00245AA4">
        <w:rPr>
          <w:rFonts w:eastAsia="Malgun Gothic" w:hint="eastAsia"/>
          <w:lang w:eastAsia="ko-KR"/>
        </w:rPr>
        <w:t xml:space="preserve">is UNDP-AF </w:t>
      </w:r>
      <w:proofErr w:type="spellStart"/>
      <w:r w:rsidR="00245AA4">
        <w:rPr>
          <w:rFonts w:eastAsia="Malgun Gothic" w:hint="eastAsia"/>
          <w:lang w:eastAsia="ko-KR"/>
        </w:rPr>
        <w:t>Pro</w:t>
      </w:r>
      <w:r w:rsidR="008F2748">
        <w:rPr>
          <w:rFonts w:eastAsia="Malgun Gothic"/>
          <w:lang w:eastAsia="ko-KR"/>
        </w:rPr>
        <w:t>Doc</w:t>
      </w:r>
      <w:proofErr w:type="spellEnd"/>
      <w:r w:rsidR="00245AA4">
        <w:rPr>
          <w:rFonts w:eastAsia="Malgun Gothic" w:hint="eastAsia"/>
          <w:lang w:eastAsia="ko-KR"/>
        </w:rPr>
        <w:t xml:space="preserve"> has been prepared to ensure consistency with the approved AF </w:t>
      </w:r>
      <w:r w:rsidR="00EF4264">
        <w:rPr>
          <w:rFonts w:eastAsia="Malgun Gothic" w:hint="eastAsia"/>
          <w:lang w:eastAsia="ko-KR"/>
        </w:rPr>
        <w:t>project proposal and complies with UNDP</w:t>
      </w:r>
      <w:r w:rsidR="00EF4264">
        <w:rPr>
          <w:rFonts w:eastAsia="Malgun Gothic"/>
          <w:lang w:eastAsia="ko-KR"/>
        </w:rPr>
        <w:t>’</w:t>
      </w:r>
      <w:r w:rsidR="00EF4264">
        <w:rPr>
          <w:rFonts w:eastAsia="Malgun Gothic" w:hint="eastAsia"/>
          <w:lang w:eastAsia="ko-KR"/>
        </w:rPr>
        <w:t xml:space="preserve">s post-approval </w:t>
      </w:r>
      <w:r w:rsidR="00EF4264">
        <w:rPr>
          <w:rFonts w:eastAsia="Malgun Gothic"/>
          <w:lang w:eastAsia="ko-KR"/>
        </w:rPr>
        <w:t>requirements</w:t>
      </w:r>
      <w:r w:rsidR="00EF4264">
        <w:rPr>
          <w:rFonts w:eastAsia="Malgun Gothic" w:hint="eastAsia"/>
          <w:lang w:eastAsia="ko-KR"/>
        </w:rPr>
        <w:t xml:space="preserve">. The </w:t>
      </w:r>
      <w:proofErr w:type="spellStart"/>
      <w:r w:rsidR="00EF4264">
        <w:rPr>
          <w:rFonts w:eastAsia="Malgun Gothic" w:hint="eastAsia"/>
          <w:lang w:eastAsia="ko-KR"/>
        </w:rPr>
        <w:t>ProDoc</w:t>
      </w:r>
      <w:proofErr w:type="spellEnd"/>
      <w:r w:rsidR="00EF4264">
        <w:rPr>
          <w:rFonts w:eastAsia="Malgun Gothic" w:hint="eastAsia"/>
          <w:lang w:eastAsia="ko-KR"/>
        </w:rPr>
        <w:t xml:space="preserve"> will not be submitted to the Adaptation Fund, as this is not required by the Fund, but serves as a required instrument for UNDP project management and quality assurance. </w:t>
      </w:r>
    </w:p>
    <w:p w14:paraId="0DEB740E" w14:textId="508EB93B" w:rsidR="009769A4" w:rsidRPr="00485F0E" w:rsidRDefault="009769A4" w:rsidP="009769A4">
      <w:pPr>
        <w:numPr>
          <w:ilvl w:val="0"/>
          <w:numId w:val="56"/>
        </w:numPr>
        <w:spacing w:after="240"/>
      </w:pPr>
      <w:r w:rsidRPr="00485F0E">
        <w:rPr>
          <w:b/>
          <w:u w:val="single"/>
        </w:rPr>
        <w:t>Be realistic and outcome-focused</w:t>
      </w:r>
      <w:r w:rsidRPr="00485F0E">
        <w:rPr>
          <w:b/>
        </w:rPr>
        <w:t>:</w:t>
      </w:r>
      <w:r w:rsidRPr="00485F0E">
        <w:t xml:space="preserve"> Be mindful of the high-level results that can realistically be achieved within the resource and time constraints allocated to this project, knowing that the project completion date can only be extended through a formal extension request. Extensions are highly discouraged by UNDP and the vertical funds. Extensions impose additional time, cost burdens at all levels, and budgets cannot be increased beyond the originally approved amount. </w:t>
      </w:r>
      <w:r>
        <w:t>Project</w:t>
      </w:r>
      <w:r w:rsidR="2D09B8A3">
        <w:t xml:space="preserve"> extensions of up to 18 months </w:t>
      </w:r>
      <w:r w:rsidR="004174C9">
        <w:t>should</w:t>
      </w:r>
      <w:r w:rsidR="2D09B8A3">
        <w:t xml:space="preserve"> be reviewed and cleared by the </w:t>
      </w:r>
      <w:r w:rsidR="004174C9">
        <w:t xml:space="preserve">AF </w:t>
      </w:r>
      <w:r w:rsidR="2D09B8A3">
        <w:t xml:space="preserve">secretariat, while those of more than 18 months will require Board’s consideration and approval. </w:t>
      </w:r>
      <w:r w:rsidRPr="00485F0E">
        <w:t xml:space="preserve"> For further details on requirements and processes, please refer to the guidance and policy in the UNDP POPP.</w:t>
      </w:r>
    </w:p>
    <w:p w14:paraId="149DC3F4" w14:textId="001C94E3" w:rsidR="00515ABC" w:rsidRPr="00515ABC" w:rsidRDefault="009769A4" w:rsidP="0032174C">
      <w:pPr>
        <w:numPr>
          <w:ilvl w:val="0"/>
          <w:numId w:val="56"/>
        </w:numPr>
        <w:spacing w:after="240"/>
      </w:pPr>
      <w:r w:rsidRPr="00515ABC">
        <w:rPr>
          <w:b/>
          <w:u w:val="single"/>
        </w:rPr>
        <w:t xml:space="preserve">Due diligence assessments early in the </w:t>
      </w:r>
      <w:r w:rsidR="6B2E7DA6" w:rsidRPr="00515ABC">
        <w:rPr>
          <w:b/>
          <w:bCs/>
          <w:u w:val="single"/>
        </w:rPr>
        <w:t>project design</w:t>
      </w:r>
      <w:r w:rsidRPr="00515ABC">
        <w:rPr>
          <w:b/>
          <w:u w:val="single"/>
        </w:rPr>
        <w:t xml:space="preserve"> phase</w:t>
      </w:r>
      <w:r w:rsidRPr="00515ABC">
        <w:rPr>
          <w:u w:val="single"/>
        </w:rPr>
        <w:t>:</w:t>
      </w:r>
      <w:r w:rsidRPr="00485F0E">
        <w:t xml:space="preserve"> The mandatory UNDP capacity assessments of the Implementing Partner (IP) and other key project partners using the Partner Capacity Assessment Tool (PCAT) as well as the micro-capacity assessment for Harmonized Approach to Cash Transfers (HACT) should be completed </w:t>
      </w:r>
      <w:r w:rsidRPr="00515ABC">
        <w:rPr>
          <w:u w:val="single"/>
        </w:rPr>
        <w:t>very early in the project design</w:t>
      </w:r>
      <w:r w:rsidRPr="00485F0E">
        <w:t xml:space="preserve"> phase if they were not already completed </w:t>
      </w:r>
      <w:r w:rsidR="00AE4C70">
        <w:t xml:space="preserve">before </w:t>
      </w:r>
      <w:r w:rsidR="5F7F1F8E">
        <w:t>preparing concept note package</w:t>
      </w:r>
      <w:r w:rsidRPr="00485F0E">
        <w:t>. All private sector co-financing partners</w:t>
      </w:r>
      <w:r w:rsidR="64025DF0">
        <w:t>, if any,</w:t>
      </w:r>
      <w:r w:rsidRPr="00485F0E">
        <w:t xml:space="preserve"> must be assessed using the </w:t>
      </w:r>
      <w:hyperlink r:id="rId14" w:history="1">
        <w:r w:rsidR="00C769C4" w:rsidRPr="005858CA">
          <w:rPr>
            <w:rStyle w:val="Hyperlink"/>
          </w:rPr>
          <w:t>private sector due diligence tool</w:t>
        </w:r>
        <w:r w:rsidR="00515ABC" w:rsidRPr="005858CA">
          <w:rPr>
            <w:rStyle w:val="Hyperlink"/>
          </w:rPr>
          <w:t>.</w:t>
        </w:r>
      </w:hyperlink>
    </w:p>
    <w:p w14:paraId="714C6A79" w14:textId="23D661E9" w:rsidR="00F16CCB" w:rsidRDefault="009769A4" w:rsidP="00515ABC">
      <w:pPr>
        <w:spacing w:after="240"/>
        <w:ind w:left="360"/>
      </w:pPr>
      <w:r w:rsidRPr="00485F0E">
        <w:t>These tools will help identify the capacity of the Implementing Partner</w:t>
      </w:r>
      <w:r w:rsidR="0030173A">
        <w:t xml:space="preserve"> (IP)</w:t>
      </w:r>
      <w:r w:rsidRPr="00485F0E">
        <w:t xml:space="preserve">. Understanding the capacity of the IP early in the design phase will help to define the necessary governance and management arrangements (e.g., </w:t>
      </w:r>
      <w:r w:rsidRPr="00F11F98">
        <w:t xml:space="preserve">whether responsible parties are required for execution support etc.) and the corresponding budget required to properly execute the project. Further information is available in the </w:t>
      </w:r>
      <w:hyperlink r:id="rId15" w:history="1">
        <w:r w:rsidR="00574A79" w:rsidRPr="00CE699E">
          <w:rPr>
            <w:rStyle w:val="Hyperlink"/>
            <w:rFonts w:asciiTheme="majorHAnsi" w:hAnsiTheme="majorHAnsi" w:cstheme="majorHAnsi"/>
            <w:sz w:val="22"/>
            <w:szCs w:val="22"/>
          </w:rPr>
          <w:t>UNDP POPP</w:t>
        </w:r>
      </w:hyperlink>
      <w:r w:rsidR="00BE23F6">
        <w:t xml:space="preserve">. </w:t>
      </w:r>
    </w:p>
    <w:p w14:paraId="14630824" w14:textId="77777777" w:rsidR="00F16CCB" w:rsidRDefault="00F16CCB">
      <w:pPr>
        <w:spacing w:after="0"/>
        <w:jc w:val="left"/>
      </w:pPr>
      <w:r>
        <w:br w:type="page"/>
      </w:r>
    </w:p>
    <w:p w14:paraId="3C05097E" w14:textId="68523A4E" w:rsidR="00A17CF4" w:rsidRPr="00F16CCB" w:rsidRDefault="009769A4" w:rsidP="00C54232">
      <w:pPr>
        <w:numPr>
          <w:ilvl w:val="0"/>
          <w:numId w:val="56"/>
        </w:numPr>
        <w:spacing w:after="240"/>
        <w:rPr>
          <w:b/>
          <w:bCs/>
          <w:szCs w:val="20"/>
          <w:u w:val="single"/>
        </w:rPr>
      </w:pPr>
      <w:r w:rsidRPr="00F16CCB">
        <w:rPr>
          <w:b/>
          <w:bCs/>
          <w:szCs w:val="20"/>
          <w:u w:val="single"/>
        </w:rPr>
        <w:lastRenderedPageBreak/>
        <w:t>UNDP Country Office Execution Support:</w:t>
      </w:r>
      <w:r w:rsidR="00610D86" w:rsidRPr="00F16CCB" w:rsidDel="00884686">
        <w:rPr>
          <w:b/>
          <w:bCs/>
          <w:szCs w:val="20"/>
          <w:u w:val="single"/>
        </w:rPr>
        <w:t xml:space="preserve"> </w:t>
      </w:r>
      <w:r w:rsidR="10B5375E" w:rsidRPr="00F16CCB">
        <w:rPr>
          <w:b/>
          <w:bCs/>
          <w:szCs w:val="20"/>
          <w:u w:val="single"/>
        </w:rPr>
        <w:t xml:space="preserve">In principle, there should be </w:t>
      </w:r>
      <w:r w:rsidR="00A11745" w:rsidRPr="00F16CCB">
        <w:rPr>
          <w:rFonts w:eastAsia="Malgun Gothic" w:hint="eastAsia"/>
          <w:b/>
          <w:bCs/>
          <w:szCs w:val="20"/>
          <w:u w:val="single"/>
          <w:lang w:eastAsia="ko-KR"/>
        </w:rPr>
        <w:t xml:space="preserve">a </w:t>
      </w:r>
      <w:r w:rsidR="10B5375E" w:rsidRPr="00F16CCB">
        <w:rPr>
          <w:b/>
          <w:bCs/>
          <w:szCs w:val="20"/>
          <w:u w:val="single"/>
        </w:rPr>
        <w:t>separation between</w:t>
      </w:r>
      <w:r w:rsidR="00DD6B27" w:rsidRPr="00F16CCB">
        <w:rPr>
          <w:rFonts w:eastAsia="Malgun Gothic" w:hint="eastAsia"/>
          <w:b/>
          <w:bCs/>
          <w:szCs w:val="20"/>
          <w:u w:val="single"/>
          <w:lang w:eastAsia="ko-KR"/>
        </w:rPr>
        <w:t xml:space="preserve"> project implementation</w:t>
      </w:r>
      <w:r w:rsidR="00884686" w:rsidRPr="00F16CCB">
        <w:rPr>
          <w:rFonts w:eastAsia="Malgun Gothic" w:hint="eastAsia"/>
          <w:b/>
          <w:bCs/>
          <w:szCs w:val="20"/>
          <w:u w:val="single"/>
          <w:lang w:eastAsia="ko-KR"/>
        </w:rPr>
        <w:t xml:space="preserve"> (i.e., oversight)</w:t>
      </w:r>
      <w:r w:rsidR="10B5375E" w:rsidRPr="00F16CCB">
        <w:rPr>
          <w:b/>
          <w:bCs/>
          <w:szCs w:val="20"/>
          <w:u w:val="single"/>
        </w:rPr>
        <w:t xml:space="preserve"> and </w:t>
      </w:r>
      <w:r w:rsidR="00DD6B27" w:rsidRPr="00F16CCB">
        <w:rPr>
          <w:rFonts w:eastAsia="Malgun Gothic" w:hint="eastAsia"/>
          <w:b/>
          <w:bCs/>
          <w:szCs w:val="20"/>
          <w:u w:val="single"/>
          <w:lang w:eastAsia="ko-KR"/>
        </w:rPr>
        <w:t>project execution</w:t>
      </w:r>
      <w:r w:rsidR="0041660A" w:rsidRPr="00F16CCB">
        <w:rPr>
          <w:rFonts w:eastAsia="Malgun Gothic" w:hint="eastAsia"/>
          <w:b/>
          <w:bCs/>
          <w:szCs w:val="20"/>
          <w:u w:val="single"/>
          <w:lang w:eastAsia="ko-KR"/>
        </w:rPr>
        <w:t xml:space="preserve"> (which generally includes managing and administrating the day-to-day activities of projects in accordance with the legal agreements with the AF)</w:t>
      </w:r>
      <w:r w:rsidR="10B5375E" w:rsidRPr="00F16CCB">
        <w:rPr>
          <w:b/>
          <w:bCs/>
          <w:szCs w:val="20"/>
          <w:u w:val="single"/>
        </w:rPr>
        <w:t xml:space="preserve">. </w:t>
      </w:r>
      <w:r w:rsidR="001F2C51" w:rsidRPr="00F16CCB">
        <w:rPr>
          <w:rFonts w:eastAsia="Malgun Gothic"/>
          <w:b/>
          <w:bCs/>
          <w:szCs w:val="20"/>
          <w:u w:val="single"/>
          <w:lang w:eastAsia="ko-KR"/>
        </w:rPr>
        <w:t>Oversight</w:t>
      </w:r>
      <w:r w:rsidR="001F2C51" w:rsidRPr="00F16CCB">
        <w:rPr>
          <w:rFonts w:eastAsia="Malgun Gothic" w:hint="eastAsia"/>
          <w:b/>
          <w:bCs/>
          <w:szCs w:val="20"/>
          <w:u w:val="single"/>
          <w:lang w:eastAsia="ko-KR"/>
        </w:rPr>
        <w:t xml:space="preserve"> activities are the primary responsibility of the AF Agency</w:t>
      </w:r>
      <w:r w:rsidR="001F2C51" w:rsidRPr="4DE658A9">
        <w:rPr>
          <w:rStyle w:val="FootnoteReference"/>
          <w:rFonts w:eastAsia="Malgun Gothic"/>
          <w:b/>
          <w:u w:val="single"/>
          <w:lang w:eastAsia="ko-KR"/>
        </w:rPr>
        <w:footnoteReference w:id="2"/>
      </w:r>
      <w:r w:rsidR="001F2C51" w:rsidRPr="00F16CCB">
        <w:rPr>
          <w:rFonts w:eastAsia="Malgun Gothic" w:hint="eastAsia"/>
          <w:b/>
          <w:bCs/>
          <w:szCs w:val="20"/>
          <w:u w:val="single"/>
          <w:lang w:eastAsia="ko-KR"/>
        </w:rPr>
        <w:t xml:space="preserve"> (i.e., UNDP). </w:t>
      </w:r>
      <w:r w:rsidR="00B242A1" w:rsidRPr="00F16CCB">
        <w:rPr>
          <w:rFonts w:eastAsia="Malgun Gothic" w:hint="eastAsia"/>
          <w:b/>
          <w:bCs/>
          <w:szCs w:val="20"/>
          <w:u w:val="single"/>
          <w:lang w:eastAsia="ko-KR"/>
        </w:rPr>
        <w:t xml:space="preserve">In contrast, the execution activities are the responsibility of the Executing Entity (i.e., the Implementing Partner and/or Responsible Party in UNDP terminology). </w:t>
      </w:r>
      <w:r w:rsidR="00B23786" w:rsidRPr="00F16CCB">
        <w:rPr>
          <w:szCs w:val="20"/>
        </w:rPr>
        <w:t>While UNDP policy offers the possibility for UNDP to provide execution support to NIM or execute the project under a DIM modality in case there is a government request for such support,</w:t>
      </w:r>
      <w:r w:rsidR="00B23786" w:rsidRPr="00F16CCB">
        <w:rPr>
          <w:rFonts w:eastAsia="Malgun Gothic" w:hint="eastAsia"/>
          <w:szCs w:val="20"/>
          <w:lang w:eastAsia="ko-KR"/>
        </w:rPr>
        <w:t xml:space="preserve"> A</w:t>
      </w:r>
      <w:r w:rsidR="00B23786" w:rsidRPr="00F16CCB">
        <w:rPr>
          <w:szCs w:val="20"/>
        </w:rPr>
        <w:t>F policy only allows Agencies to step into an execution role in ‘exceptional circumstances', which are assessed on a case-by-case basis.</w:t>
      </w:r>
      <w:r w:rsidR="00DE5270" w:rsidRPr="00F16CCB">
        <w:rPr>
          <w:rFonts w:eastAsia="Malgun Gothic" w:hint="eastAsia"/>
          <w:szCs w:val="20"/>
          <w:lang w:eastAsia="ko-KR"/>
        </w:rPr>
        <w:t xml:space="preserve"> In such cases, </w:t>
      </w:r>
      <w:r w:rsidR="008B6901" w:rsidRPr="00F16CCB">
        <w:rPr>
          <w:rFonts w:eastAsia="Malgun Gothic" w:hint="eastAsia"/>
          <w:szCs w:val="20"/>
          <w:lang w:eastAsia="ko-KR"/>
        </w:rPr>
        <w:t xml:space="preserve">the government must formally request UNDP to provide all or part of the execution services for the project, with a written request submitted through the Designated Authority and accompanied by a clear rationale. </w:t>
      </w:r>
      <w:r w:rsidR="00A17CF4" w:rsidRPr="00F16CCB">
        <w:rPr>
          <w:rFonts w:eastAsia="Malgun Gothic" w:hint="eastAsia"/>
          <w:szCs w:val="20"/>
          <w:lang w:eastAsia="ko-KR"/>
        </w:rPr>
        <w:t xml:space="preserve">For further information, please refer to the </w:t>
      </w:r>
      <w:hyperlink r:id="rId16" w:anchor="adaptation-fund-%28af%29" w:history="1">
        <w:r w:rsidR="00E96899" w:rsidRPr="00F16CCB">
          <w:rPr>
            <w:rStyle w:val="Hyperlink"/>
            <w:rFonts w:eastAsia="Malgun Gothic" w:hint="eastAsia"/>
            <w:szCs w:val="20"/>
            <w:lang w:eastAsia="ko-KR"/>
          </w:rPr>
          <w:t>Q&amp;I Hub</w:t>
        </w:r>
        <w:r w:rsidR="00A17CF4" w:rsidRPr="00F16CCB">
          <w:rPr>
            <w:rStyle w:val="Hyperlink"/>
            <w:rFonts w:eastAsia="Malgun Gothic" w:hint="eastAsia"/>
            <w:szCs w:val="20"/>
            <w:lang w:eastAsia="ko-KR"/>
          </w:rPr>
          <w:t xml:space="preserve"> Guidance on the Intranet</w:t>
        </w:r>
      </w:hyperlink>
      <w:r w:rsidR="00A17CF4" w:rsidRPr="00F16CCB">
        <w:rPr>
          <w:rFonts w:eastAsia="Malgun Gothic" w:hint="eastAsia"/>
          <w:szCs w:val="20"/>
          <w:lang w:eastAsia="ko-KR"/>
        </w:rPr>
        <w:t xml:space="preserve">. </w:t>
      </w:r>
    </w:p>
    <w:p w14:paraId="2E6392F4" w14:textId="77777777" w:rsidR="007C63CA" w:rsidRDefault="007C63CA" w:rsidP="007C63CA">
      <w:pPr>
        <w:pStyle w:val="ListParagraph"/>
        <w:ind w:left="360"/>
        <w:jc w:val="both"/>
        <w:rPr>
          <w:rFonts w:ascii="Calibri" w:eastAsia="Malgun Gothic" w:hAnsi="Calibri"/>
          <w:b/>
          <w:bCs/>
          <w:sz w:val="20"/>
          <w:szCs w:val="20"/>
          <w:u w:val="single"/>
          <w:lang w:eastAsia="ko-KR"/>
        </w:rPr>
      </w:pPr>
    </w:p>
    <w:p w14:paraId="63B7B85A" w14:textId="7A90843B" w:rsidR="0077505F" w:rsidRPr="0077505F" w:rsidRDefault="006C5B6C" w:rsidP="0077505F">
      <w:pPr>
        <w:numPr>
          <w:ilvl w:val="0"/>
          <w:numId w:val="56"/>
        </w:numPr>
        <w:spacing w:after="240"/>
        <w:rPr>
          <w:b/>
          <w:u w:val="single"/>
        </w:rPr>
      </w:pPr>
      <w:r w:rsidRPr="00485F0E">
        <w:rPr>
          <w:b/>
          <w:u w:val="single"/>
        </w:rPr>
        <w:t xml:space="preserve">Legal Terms and Conditions of the Project (as set out in the </w:t>
      </w:r>
      <w:r w:rsidR="00B92BDB">
        <w:rPr>
          <w:b/>
          <w:u w:val="single"/>
        </w:rPr>
        <w:t>AF Project Legal Agreement Template</w:t>
      </w:r>
      <w:r w:rsidRPr="00485F0E">
        <w:rPr>
          <w:b/>
          <w:u w:val="single"/>
        </w:rPr>
        <w:t xml:space="preserve">): </w:t>
      </w:r>
      <w:r w:rsidR="0077505F" w:rsidRPr="00791D78">
        <w:rPr>
          <w:rFonts w:eastAsia="Malgun Gothic"/>
          <w:u w:val="single"/>
          <w:lang w:eastAsia="ko-KR"/>
        </w:rPr>
        <w:t>All legal terms, conditions, and commitments agreed between UNDP and the Adaptation Fund in the course of the project’s approval</w:t>
      </w:r>
      <w:r w:rsidR="0077505F">
        <w:rPr>
          <w:rFonts w:eastAsia="Malgun Gothic" w:hint="eastAsia"/>
          <w:bCs/>
          <w:u w:val="single"/>
          <w:lang w:eastAsia="ko-KR"/>
        </w:rPr>
        <w:t xml:space="preserve"> </w:t>
      </w:r>
      <w:r w:rsidR="0077505F" w:rsidRPr="00791D78">
        <w:rPr>
          <w:rFonts w:eastAsia="Malgun Gothic"/>
          <w:u w:val="single"/>
          <w:lang w:eastAsia="ko-KR"/>
        </w:rPr>
        <w:t xml:space="preserve">including those reflected in the Adaptation Fund Board approval decision and accompanying </w:t>
      </w:r>
      <w:r w:rsidR="00060BC5">
        <w:rPr>
          <w:rFonts w:eastAsia="Malgun Gothic" w:hint="eastAsia"/>
          <w:bCs/>
          <w:u w:val="single"/>
          <w:lang w:eastAsia="ko-KR"/>
        </w:rPr>
        <w:t>legal agreement template</w:t>
      </w:r>
      <w:r w:rsidR="0077505F" w:rsidRPr="00791D78">
        <w:rPr>
          <w:rFonts w:eastAsia="Malgun Gothic"/>
          <w:u w:val="single"/>
          <w:lang w:eastAsia="ko-KR"/>
        </w:rPr>
        <w:t xml:space="preserve"> shall be accurately reflected in this Project Document on a full back-to-back basis. These terms shall be incorporated as representations, warranties, and/or covenants (as applicable) to be undertaken by the Implementing Partner(s) vis-à-vis UNDP and the Adaptation Fund.</w:t>
      </w:r>
    </w:p>
    <w:p w14:paraId="4BF295E3" w14:textId="7898786C" w:rsidR="00025B21" w:rsidRPr="002E087C" w:rsidRDefault="00025B21" w:rsidP="0089585C">
      <w:pPr>
        <w:pStyle w:val="ListParagraph"/>
        <w:numPr>
          <w:ilvl w:val="0"/>
          <w:numId w:val="56"/>
        </w:numPr>
        <w:spacing w:after="240"/>
        <w:jc w:val="both"/>
        <w:rPr>
          <w:rFonts w:asciiTheme="majorHAnsi" w:hAnsiTheme="majorHAnsi" w:cstheme="majorHAnsi"/>
          <w:szCs w:val="20"/>
        </w:rPr>
      </w:pPr>
      <w:r w:rsidRPr="002E087C">
        <w:rPr>
          <w:rFonts w:asciiTheme="majorHAnsi" w:hAnsiTheme="majorHAnsi" w:cstheme="majorHAnsi"/>
          <w:b/>
          <w:sz w:val="20"/>
          <w:szCs w:val="20"/>
          <w:u w:val="single"/>
        </w:rPr>
        <w:t>Construction Works:</w:t>
      </w:r>
      <w:r w:rsidRPr="002E087C">
        <w:rPr>
          <w:rFonts w:asciiTheme="majorHAnsi" w:hAnsiTheme="majorHAnsi" w:cstheme="majorHAnsi"/>
          <w:b/>
          <w:sz w:val="20"/>
          <w:szCs w:val="20"/>
        </w:rPr>
        <w:t xml:space="preserve"> </w:t>
      </w:r>
      <w:r w:rsidRPr="002E087C">
        <w:rPr>
          <w:rFonts w:asciiTheme="majorHAnsi" w:hAnsiTheme="majorHAnsi" w:cstheme="majorHAnsi"/>
          <w:sz w:val="20"/>
          <w:szCs w:val="20"/>
        </w:rPr>
        <w:t xml:space="preserve">As per the </w:t>
      </w:r>
      <w:hyperlink r:id="rId17">
        <w:r w:rsidRPr="002E087C">
          <w:rPr>
            <w:rFonts w:asciiTheme="majorHAnsi" w:hAnsiTheme="majorHAnsi" w:cstheme="majorHAnsi"/>
            <w:color w:val="0000FF"/>
            <w:sz w:val="20"/>
            <w:szCs w:val="20"/>
            <w:u w:val="single"/>
          </w:rPr>
          <w:t>Appraise and Approve policy</w:t>
        </w:r>
      </w:hyperlink>
      <w:r w:rsidRPr="002E087C">
        <w:rPr>
          <w:rFonts w:asciiTheme="majorHAnsi" w:hAnsiTheme="majorHAnsi" w:cstheme="majorHAnsi"/>
          <w:sz w:val="20"/>
          <w:szCs w:val="20"/>
        </w:rPr>
        <w:t xml:space="preserve"> in the PPM, when a project supports construction works or other major infrastructure development (collectively ‘Works’), the Resident Representative should ensure that the </w:t>
      </w:r>
      <w:hyperlink r:id="rId18">
        <w:r w:rsidRPr="002E087C">
          <w:rPr>
            <w:rFonts w:asciiTheme="majorHAnsi" w:hAnsiTheme="majorHAnsi" w:cstheme="majorHAnsi"/>
            <w:color w:val="0000FF"/>
            <w:sz w:val="20"/>
            <w:szCs w:val="20"/>
            <w:u w:val="single"/>
          </w:rPr>
          <w:t>UNDP Construction Works Policy</w:t>
        </w:r>
      </w:hyperlink>
      <w:r w:rsidRPr="002E087C">
        <w:rPr>
          <w:rFonts w:asciiTheme="majorHAnsi" w:hAnsiTheme="majorHAnsi" w:cstheme="majorHAnsi"/>
          <w:sz w:val="20"/>
          <w:szCs w:val="20"/>
        </w:rPr>
        <w:t xml:space="preserve"> is complied with in all respects. This policy also stipulates that the Resident Representative can approve a project document if the works are up to a threshold of $</w:t>
      </w:r>
      <w:r w:rsidR="66EC3232" w:rsidRPr="002E087C">
        <w:rPr>
          <w:rFonts w:asciiTheme="majorHAnsi" w:hAnsiTheme="majorHAnsi" w:cstheme="majorHAnsi"/>
          <w:sz w:val="20"/>
          <w:szCs w:val="20"/>
        </w:rPr>
        <w:t>3</w:t>
      </w:r>
      <w:r w:rsidRPr="002E087C">
        <w:rPr>
          <w:rFonts w:asciiTheme="majorHAnsi" w:hAnsiTheme="majorHAnsi" w:cstheme="majorHAnsi"/>
          <w:sz w:val="20"/>
          <w:szCs w:val="20"/>
        </w:rPr>
        <w:t xml:space="preserve">00,000 but will require authorization from the Regional Bureau if the works are above that threshold. </w:t>
      </w:r>
      <w:r w:rsidR="3217D1F9" w:rsidRPr="002E087C">
        <w:rPr>
          <w:rFonts w:asciiTheme="majorHAnsi" w:hAnsiTheme="majorHAnsi" w:cstheme="majorHAnsi"/>
          <w:sz w:val="20"/>
          <w:szCs w:val="20"/>
        </w:rPr>
        <w:t xml:space="preserve">Please note that the Regional Bureau authorization applies only </w:t>
      </w:r>
      <w:r w:rsidR="6688DDDE" w:rsidRPr="002E087C">
        <w:rPr>
          <w:rFonts w:asciiTheme="majorHAnsi" w:hAnsiTheme="majorHAnsi" w:cstheme="majorHAnsi"/>
          <w:sz w:val="20"/>
          <w:szCs w:val="20"/>
        </w:rPr>
        <w:t>to</w:t>
      </w:r>
      <w:r w:rsidR="3217D1F9" w:rsidRPr="002E087C">
        <w:rPr>
          <w:rFonts w:asciiTheme="majorHAnsi" w:hAnsiTheme="majorHAnsi" w:cstheme="majorHAnsi"/>
          <w:sz w:val="20"/>
          <w:szCs w:val="20"/>
        </w:rPr>
        <w:t xml:space="preserve"> project</w:t>
      </w:r>
      <w:r w:rsidR="67FE9AB5" w:rsidRPr="002E087C">
        <w:rPr>
          <w:rFonts w:asciiTheme="majorHAnsi" w:hAnsiTheme="majorHAnsi" w:cstheme="majorHAnsi"/>
          <w:sz w:val="20"/>
          <w:szCs w:val="20"/>
        </w:rPr>
        <w:t>s</w:t>
      </w:r>
      <w:r w:rsidR="3217D1F9" w:rsidRPr="002E087C">
        <w:rPr>
          <w:rFonts w:asciiTheme="majorHAnsi" w:hAnsiTheme="majorHAnsi" w:cstheme="majorHAnsi"/>
          <w:sz w:val="20"/>
          <w:szCs w:val="20"/>
        </w:rPr>
        <w:t xml:space="preserve"> implemented under DIM or </w:t>
      </w:r>
      <w:r w:rsidR="40200270" w:rsidRPr="002E087C">
        <w:rPr>
          <w:rFonts w:asciiTheme="majorHAnsi" w:hAnsiTheme="majorHAnsi" w:cstheme="majorHAnsi"/>
          <w:sz w:val="20"/>
          <w:szCs w:val="20"/>
        </w:rPr>
        <w:t xml:space="preserve">to the </w:t>
      </w:r>
      <w:r w:rsidR="3217D1F9" w:rsidRPr="002E087C">
        <w:rPr>
          <w:rFonts w:asciiTheme="majorHAnsi" w:hAnsiTheme="majorHAnsi" w:cstheme="majorHAnsi"/>
          <w:sz w:val="20"/>
          <w:szCs w:val="20"/>
        </w:rPr>
        <w:t>provision of procurement support services to implementing partners, including Country Office support to NIM projects or to projects implemented by NGOs or other partners for which UNDP retains procurement responsibility. The Regio</w:t>
      </w:r>
      <w:r w:rsidR="45998F56" w:rsidRPr="002E087C">
        <w:rPr>
          <w:rFonts w:asciiTheme="majorHAnsi" w:hAnsiTheme="majorHAnsi" w:cstheme="majorHAnsi"/>
          <w:sz w:val="20"/>
          <w:szCs w:val="20"/>
        </w:rPr>
        <w:t>nal Bureau authorization is not required for construction activities conducted by the I</w:t>
      </w:r>
      <w:r w:rsidR="1FBC419B" w:rsidRPr="002E087C">
        <w:rPr>
          <w:rFonts w:asciiTheme="majorHAnsi" w:hAnsiTheme="majorHAnsi" w:cstheme="majorHAnsi"/>
          <w:sz w:val="20"/>
          <w:szCs w:val="20"/>
        </w:rPr>
        <w:t xml:space="preserve">mplementing Partner </w:t>
      </w:r>
      <w:r w:rsidR="45998F56" w:rsidRPr="002E087C">
        <w:rPr>
          <w:rFonts w:asciiTheme="majorHAnsi" w:hAnsiTheme="majorHAnsi" w:cstheme="majorHAnsi"/>
          <w:sz w:val="20"/>
          <w:szCs w:val="20"/>
        </w:rPr>
        <w:t>under full NIM or IGO implementation.</w:t>
      </w:r>
      <w:r w:rsidRPr="002E087C">
        <w:rPr>
          <w:rFonts w:asciiTheme="majorHAnsi" w:hAnsiTheme="majorHAnsi" w:cstheme="majorHAnsi"/>
          <w:sz w:val="20"/>
          <w:szCs w:val="20"/>
        </w:rPr>
        <w:t xml:space="preserve"> Building infrastructure carries different risks from other types of projects. It is critical for these risks to be identified and managed in partnership with the Regional Bureau so appropriate oversight can help safeguard potential harm that may come to people or the environment due to potential infrastructure failures or mistakes, as well as harm to the organization. The template COs need to submit to seek such approval is </w:t>
      </w:r>
      <w:hyperlink r:id="rId19" w:history="1">
        <w:r w:rsidRPr="002E087C">
          <w:rPr>
            <w:rFonts w:asciiTheme="majorHAnsi" w:hAnsiTheme="majorHAnsi" w:cstheme="majorHAnsi"/>
            <w:color w:val="0000FF"/>
            <w:sz w:val="20"/>
            <w:szCs w:val="20"/>
            <w:u w:val="single"/>
          </w:rPr>
          <w:t>here</w:t>
        </w:r>
      </w:hyperlink>
      <w:r w:rsidRPr="002E087C">
        <w:rPr>
          <w:rFonts w:asciiTheme="majorHAnsi" w:hAnsiTheme="majorHAnsi" w:cstheme="majorHAnsi"/>
          <w:sz w:val="20"/>
          <w:szCs w:val="20"/>
        </w:rPr>
        <w:t>.</w:t>
      </w:r>
      <w:r w:rsidR="009225E9" w:rsidRPr="002E087C">
        <w:rPr>
          <w:rFonts w:asciiTheme="majorHAnsi" w:hAnsiTheme="majorHAnsi" w:cstheme="majorHAnsi"/>
          <w:szCs w:val="20"/>
        </w:rPr>
        <w:t xml:space="preserve"> </w:t>
      </w:r>
      <w:r w:rsidRPr="002E087C">
        <w:rPr>
          <w:rFonts w:asciiTheme="majorHAnsi" w:hAnsiTheme="majorHAnsi" w:cstheme="majorHAnsi"/>
          <w:sz w:val="20"/>
          <w:szCs w:val="20"/>
        </w:rPr>
        <w:t>In addition, please ensure that any Construction Works comply with the requirements of UNDP Social and Environmental Standards; this could involve the preparation of an Environmental and Social Management Framework (ESMF) during project development (in addition to the SESP), and Environmental and Social Management Plan(s) during implementation.</w:t>
      </w:r>
    </w:p>
    <w:p w14:paraId="346D0F1D" w14:textId="442D9D51" w:rsidR="00025B21" w:rsidRPr="00485F0E" w:rsidRDefault="00025B21" w:rsidP="00025B21">
      <w:pPr>
        <w:numPr>
          <w:ilvl w:val="0"/>
          <w:numId w:val="56"/>
        </w:numPr>
        <w:spacing w:after="240"/>
      </w:pPr>
      <w:r w:rsidRPr="182084FB">
        <w:rPr>
          <w:b/>
          <w:u w:val="single"/>
        </w:rPr>
        <w:t>If more than one</w:t>
      </w:r>
      <w:r w:rsidRPr="4DE658A9">
        <w:rPr>
          <w:rFonts w:eastAsia="Malgun Gothic"/>
          <w:b/>
          <w:u w:val="single"/>
          <w:lang w:eastAsia="ko-KR"/>
        </w:rPr>
        <w:t xml:space="preserve"> </w:t>
      </w:r>
      <w:r w:rsidRPr="182084FB">
        <w:rPr>
          <w:b/>
          <w:u w:val="single"/>
        </w:rPr>
        <w:t>Agency is involved in implementing</w:t>
      </w:r>
      <w:r w:rsidR="00340436">
        <w:rPr>
          <w:rStyle w:val="FootnoteReference"/>
          <w:b/>
          <w:bCs/>
          <w:u w:val="single"/>
        </w:rPr>
        <w:footnoteReference w:id="3"/>
      </w:r>
      <w:r w:rsidRPr="182084FB">
        <w:rPr>
          <w:b/>
          <w:u w:val="single"/>
        </w:rPr>
        <w:t xml:space="preserve"> a single </w:t>
      </w:r>
      <w:r w:rsidR="00437DF7" w:rsidRPr="182084FB">
        <w:rPr>
          <w:b/>
          <w:u w:val="single"/>
        </w:rPr>
        <w:t xml:space="preserve">AF </w:t>
      </w:r>
      <w:r w:rsidRPr="182084FB">
        <w:rPr>
          <w:b/>
          <w:u w:val="single"/>
        </w:rPr>
        <w:t>project, only UNDP activities can</w:t>
      </w:r>
      <w:r w:rsidRPr="182084FB" w:rsidDel="00763EFB">
        <w:rPr>
          <w:b/>
          <w:u w:val="single"/>
        </w:rPr>
        <w:t xml:space="preserve"> </w:t>
      </w:r>
      <w:r w:rsidRPr="182084FB">
        <w:rPr>
          <w:b/>
          <w:u w:val="single"/>
        </w:rPr>
        <w:t xml:space="preserve">be included in this </w:t>
      </w:r>
      <w:proofErr w:type="spellStart"/>
      <w:r w:rsidRPr="182084FB">
        <w:rPr>
          <w:b/>
          <w:u w:val="single"/>
        </w:rPr>
        <w:t>ProDoc</w:t>
      </w:r>
      <w:proofErr w:type="spellEnd"/>
      <w:r w:rsidRPr="182084FB">
        <w:rPr>
          <w:b/>
          <w:u w:val="single"/>
        </w:rPr>
        <w:t xml:space="preserve"> template</w:t>
      </w:r>
      <w:r>
        <w:t xml:space="preserve">: While the </w:t>
      </w:r>
      <w:r w:rsidR="00437DF7">
        <w:t>AF Approval</w:t>
      </w:r>
      <w:r>
        <w:t xml:space="preserve"> covers the activities of </w:t>
      </w:r>
      <w:r w:rsidR="00437DF7">
        <w:t xml:space="preserve">many </w:t>
      </w:r>
      <w:r w:rsidR="002607EF">
        <w:t xml:space="preserve">AF </w:t>
      </w:r>
      <w:r w:rsidR="00E13BA7">
        <w:t xml:space="preserve">agencies </w:t>
      </w:r>
      <w:r>
        <w:t xml:space="preserve">in the implementation of a single </w:t>
      </w:r>
      <w:r w:rsidR="00437DF7">
        <w:t>AF</w:t>
      </w:r>
      <w:r>
        <w:t xml:space="preserve"> project, the project document shall only include the UNDP portion of the activities under the approved </w:t>
      </w:r>
      <w:r w:rsidR="0008067A">
        <w:t>AF Fully Developed Proposal</w:t>
      </w:r>
      <w:r>
        <w:t>.</w:t>
      </w:r>
      <w:r w:rsidDel="007B6946">
        <w:t xml:space="preserve"> </w:t>
      </w:r>
      <w:r>
        <w:t xml:space="preserve">This is not a joint </w:t>
      </w:r>
      <w:r w:rsidR="00E13BA7">
        <w:rPr>
          <w:rFonts w:eastAsia="Malgun Gothic"/>
          <w:lang w:eastAsia="ko-KR"/>
        </w:rPr>
        <w:t>a</w:t>
      </w:r>
      <w:r w:rsidR="00070601" w:rsidRPr="4DE658A9">
        <w:rPr>
          <w:rFonts w:eastAsia="Malgun Gothic"/>
          <w:lang w:eastAsia="ko-KR"/>
        </w:rPr>
        <w:t xml:space="preserve">gency </w:t>
      </w:r>
      <w:r>
        <w:t xml:space="preserve">project document template, and the activities to be undertaken by other </w:t>
      </w:r>
      <w:r w:rsidR="000E6EAA" w:rsidRPr="4DE658A9">
        <w:rPr>
          <w:rFonts w:eastAsia="Malgun Gothic"/>
          <w:lang w:eastAsia="ko-KR"/>
        </w:rPr>
        <w:t>agencie</w:t>
      </w:r>
      <w:r w:rsidR="00D30553">
        <w:t>s</w:t>
      </w:r>
      <w:r>
        <w:t xml:space="preserve"> must be reflected in the respective </w:t>
      </w:r>
      <w:r w:rsidR="000E6EAA" w:rsidRPr="4DE658A9">
        <w:rPr>
          <w:rFonts w:eastAsia="Malgun Gothic"/>
          <w:lang w:eastAsia="ko-KR"/>
        </w:rPr>
        <w:t>agency</w:t>
      </w:r>
      <w:r>
        <w:t xml:space="preserve">’s project document. UNDP cannot sign or use another </w:t>
      </w:r>
      <w:r w:rsidR="000E6EAA" w:rsidRPr="002216E4">
        <w:rPr>
          <w:rFonts w:eastAsia="Malgun Gothic" w:hint="eastAsia"/>
          <w:lang w:eastAsia="ko-KR"/>
        </w:rPr>
        <w:t>agency</w:t>
      </w:r>
      <w:r w:rsidR="000E6EAA" w:rsidRPr="002216E4">
        <w:t xml:space="preserve">’s </w:t>
      </w:r>
      <w:r>
        <w:t xml:space="preserve">project document template. This includes all </w:t>
      </w:r>
      <w:r w:rsidR="001C717A">
        <w:t>non</w:t>
      </w:r>
      <w:r w:rsidR="154156FC">
        <w:t>-</w:t>
      </w:r>
      <w:r w:rsidR="001C717A">
        <w:t xml:space="preserve">AF </w:t>
      </w:r>
      <w:r w:rsidR="00070601" w:rsidRPr="4DE658A9">
        <w:rPr>
          <w:rFonts w:eastAsia="Malgun Gothic"/>
          <w:lang w:eastAsia="ko-KR"/>
        </w:rPr>
        <w:t xml:space="preserve">Agencies, </w:t>
      </w:r>
      <w:r>
        <w:t>including the CSO and IFI Agencies.</w:t>
      </w:r>
    </w:p>
    <w:p w14:paraId="56E9A9B8" w14:textId="51B209CC" w:rsidR="00025B21" w:rsidRPr="00485F0E" w:rsidRDefault="00025B21" w:rsidP="00025B21">
      <w:pPr>
        <w:spacing w:after="240"/>
        <w:ind w:left="360"/>
      </w:pPr>
      <w:r>
        <w:t xml:space="preserve">Furthermore, while the UNDP Social and Environmental Standards (SES) policy applies to the UNDP components of joint </w:t>
      </w:r>
      <w:r w:rsidR="0049701A" w:rsidRPr="00791D78">
        <w:rPr>
          <w:rFonts w:eastAsia="Malgun Gothic"/>
          <w:lang w:eastAsia="ko-KR"/>
        </w:rPr>
        <w:t xml:space="preserve">agency </w:t>
      </w:r>
      <w:r>
        <w:t xml:space="preserve">projects, safeguards considerations and arrangements for joint projects can be complex. Please consult with the </w:t>
      </w:r>
      <w:r w:rsidR="272B5216">
        <w:t>BPPS</w:t>
      </w:r>
      <w:r>
        <w:t xml:space="preserve"> Safeguards Team for support and guidance at an early stage for all such projects. </w:t>
      </w:r>
    </w:p>
    <w:p w14:paraId="5D20DE0B" w14:textId="63533D7A" w:rsidR="00025B21" w:rsidRPr="00485F0E" w:rsidRDefault="00025B21" w:rsidP="00025B21">
      <w:pPr>
        <w:spacing w:after="240"/>
        <w:ind w:left="360"/>
        <w:rPr>
          <w:rFonts w:eastAsia="Times New Roman" w:cs="Arial"/>
        </w:rPr>
      </w:pPr>
      <w:r w:rsidRPr="00485F0E">
        <w:lastRenderedPageBreak/>
        <w:t xml:space="preserve">In addition, when more than one </w:t>
      </w:r>
      <w:r w:rsidR="00D556AE">
        <w:t xml:space="preserve">AF </w:t>
      </w:r>
      <w:r w:rsidR="0049701A" w:rsidRPr="00791D78">
        <w:rPr>
          <w:rFonts w:eastAsia="Malgun Gothic"/>
          <w:lang w:eastAsia="ko-KR"/>
        </w:rPr>
        <w:t>agency</w:t>
      </w:r>
      <w:r w:rsidRPr="00485F0E">
        <w:t xml:space="preserve"> is involved in implementing a single </w:t>
      </w:r>
      <w:r w:rsidR="00D556AE">
        <w:t>AF Project</w:t>
      </w:r>
      <w:r w:rsidRPr="00485F0E">
        <w:t xml:space="preserve">, the </w:t>
      </w:r>
      <w:r w:rsidR="00D556AE">
        <w:t xml:space="preserve">AF </w:t>
      </w:r>
      <w:r w:rsidR="0049701A" w:rsidRPr="00791D78">
        <w:rPr>
          <w:rFonts w:eastAsia="Malgun Gothic"/>
          <w:lang w:eastAsia="ko-KR"/>
        </w:rPr>
        <w:t>agencie</w:t>
      </w:r>
      <w:r w:rsidR="00D556AE">
        <w:t>s</w:t>
      </w:r>
      <w:r w:rsidRPr="00485F0E">
        <w:t xml:space="preserve"> will need to agree on which single </w:t>
      </w:r>
      <w:r w:rsidR="0049701A" w:rsidRPr="00791D78">
        <w:rPr>
          <w:rFonts w:eastAsia="Malgun Gothic"/>
          <w:lang w:eastAsia="ko-KR"/>
        </w:rPr>
        <w:t>agency</w:t>
      </w:r>
      <w:r w:rsidRPr="00485F0E">
        <w:t xml:space="preserve"> will lead and use their policies and procedures for the </w:t>
      </w:r>
      <w:r w:rsidR="00D556AE">
        <w:t>annual reports</w:t>
      </w:r>
      <w:r w:rsidRPr="00485F0E">
        <w:t>, M</w:t>
      </w:r>
      <w:r w:rsidR="008661CA">
        <w:t>id-Term Review (</w:t>
      </w:r>
      <w:r w:rsidRPr="00485F0E">
        <w:t>MTR</w:t>
      </w:r>
      <w:r w:rsidR="008661CA">
        <w:t>)</w:t>
      </w:r>
      <w:r w:rsidRPr="00485F0E">
        <w:t xml:space="preserve">, and </w:t>
      </w:r>
      <w:r w:rsidR="008661CA">
        <w:t>Final Evaluation (F</w:t>
      </w:r>
      <w:r w:rsidRPr="00485F0E">
        <w:t>E</w:t>
      </w:r>
      <w:r w:rsidR="008661CA">
        <w:t>)</w:t>
      </w:r>
      <w:r w:rsidR="00D556AE">
        <w:t>.</w:t>
      </w:r>
      <w:r w:rsidRPr="00485F0E">
        <w:t xml:space="preserve"> If UNDP is to lead all M&amp;E activities, then the standard M&amp;E plan of this Project document can remain as is. If UNDP is responsible for only some M&amp;E activities, the M&amp;E plan will need to be edited to only include the specific activities led by UNDP.</w:t>
      </w:r>
    </w:p>
    <w:p w14:paraId="50F342E8" w14:textId="2C4054B9" w:rsidR="00025B21" w:rsidRPr="00485F0E" w:rsidRDefault="00025B21" w:rsidP="00025B21">
      <w:pPr>
        <w:spacing w:after="240"/>
        <w:ind w:left="360"/>
      </w:pPr>
      <w:r>
        <w:t xml:space="preserve">This project document template outlines the responsibilities of the Implementing Partner. If the approved </w:t>
      </w:r>
      <w:r w:rsidR="0082347F">
        <w:t>AF Approval</w:t>
      </w:r>
      <w:r>
        <w:t xml:space="preserve"> is to be implemented by UNDP exclusively but then split among various IPs who will execute different project components, each IP must have one complete project document following this template (i.e., not sections of the template within one project document per IP).</w:t>
      </w:r>
    </w:p>
    <w:p w14:paraId="1F5AA23D" w14:textId="021FD1E8" w:rsidR="00025B21" w:rsidRPr="00485F0E" w:rsidRDefault="00025B21" w:rsidP="00025B21">
      <w:pPr>
        <w:numPr>
          <w:ilvl w:val="0"/>
          <w:numId w:val="56"/>
        </w:numPr>
        <w:spacing w:after="0"/>
        <w:rPr>
          <w:rFonts w:eastAsia="Times New Roman" w:cs="Arial"/>
        </w:rPr>
      </w:pPr>
      <w:r w:rsidRPr="182084FB">
        <w:rPr>
          <w:rFonts w:eastAsia="Times New Roman" w:cs="Arial"/>
          <w:b/>
          <w:u w:val="single"/>
        </w:rPr>
        <w:t>Co-financing activities with resources that do not flow through UNDP accounts</w:t>
      </w:r>
      <w:r w:rsidRPr="182084FB">
        <w:rPr>
          <w:rFonts w:eastAsia="Times New Roman" w:cs="Arial"/>
        </w:rPr>
        <w:t xml:space="preserve"> included in the project document has implications for UNDP’s accountability and must be carefully considered. In sum:</w:t>
      </w:r>
    </w:p>
    <w:p w14:paraId="730EBD79" w14:textId="7B7C749A" w:rsidR="00025B21" w:rsidRPr="00485F0E" w:rsidRDefault="00025B21" w:rsidP="00025B21">
      <w:pPr>
        <w:numPr>
          <w:ilvl w:val="1"/>
          <w:numId w:val="56"/>
        </w:numPr>
        <w:spacing w:after="0"/>
        <w:rPr>
          <w:rFonts w:eastAsia="Times New Roman" w:cs="Arial"/>
        </w:rPr>
      </w:pPr>
      <w:r w:rsidRPr="182084FB">
        <w:rPr>
          <w:rFonts w:eastAsia="Times New Roman" w:cs="Arial"/>
          <w:u w:val="single"/>
        </w:rPr>
        <w:t>For co-financed activities included in the project results</w:t>
      </w:r>
      <w:r w:rsidRPr="182084FB">
        <w:rPr>
          <w:rFonts w:eastAsia="Times New Roman" w:cs="Arial"/>
        </w:rPr>
        <w:t xml:space="preserve">: UNDP is accountable for monitoring all project results, including results to be delivered by the co-financing activities, and </w:t>
      </w:r>
      <w:r w:rsidRPr="182084FB">
        <w:rPr>
          <w:rFonts w:eastAsia="Times New Roman" w:cs="Arial"/>
          <w:b/>
        </w:rPr>
        <w:t xml:space="preserve">to ensure consistency with UNDP </w:t>
      </w:r>
      <w:r w:rsidR="0010615C" w:rsidRPr="182084FB">
        <w:rPr>
          <w:rFonts w:eastAsia="Times New Roman" w:cs="Arial"/>
          <w:b/>
        </w:rPr>
        <w:t>and AF policies</w:t>
      </w:r>
      <w:r w:rsidRPr="182084FB">
        <w:rPr>
          <w:rFonts w:eastAsia="Times New Roman" w:cs="Arial"/>
          <w:b/>
        </w:rPr>
        <w:t xml:space="preserve"> and procedures,</w:t>
      </w:r>
      <w:r w:rsidRPr="182084FB">
        <w:rPr>
          <w:rFonts w:eastAsia="Times New Roman" w:cs="Arial"/>
        </w:rPr>
        <w:t xml:space="preserve"> including social and environmental safeguards policies and requirements (SES).</w:t>
      </w:r>
    </w:p>
    <w:p w14:paraId="1787B775" w14:textId="0D33179F" w:rsidR="00025B21" w:rsidRPr="00485F0E" w:rsidRDefault="00025B21" w:rsidP="00025B21">
      <w:pPr>
        <w:numPr>
          <w:ilvl w:val="1"/>
          <w:numId w:val="56"/>
        </w:numPr>
        <w:spacing w:after="0"/>
        <w:rPr>
          <w:rFonts w:eastAsia="Meiryo" w:cs="Arial"/>
        </w:rPr>
      </w:pPr>
      <w:r w:rsidRPr="182084FB">
        <w:rPr>
          <w:rFonts w:eastAsia="Times New Roman" w:cs="Arial"/>
          <w:u w:val="single"/>
        </w:rPr>
        <w:t xml:space="preserve">For co-financed activities not included in the project results: </w:t>
      </w:r>
      <w:r w:rsidRPr="182084FB">
        <w:rPr>
          <w:rFonts w:cs="Arial"/>
        </w:rPr>
        <w:t xml:space="preserve">UNDP is accountable for monitoring the risk to the realization of co-financing and reporting on the realization of co-financing in the </w:t>
      </w:r>
      <w:r w:rsidR="0010615C" w:rsidRPr="182084FB">
        <w:rPr>
          <w:rFonts w:cs="Arial"/>
        </w:rPr>
        <w:t xml:space="preserve">AF </w:t>
      </w:r>
      <w:r w:rsidR="00060164" w:rsidRPr="182084FB">
        <w:rPr>
          <w:rFonts w:cs="Arial"/>
        </w:rPr>
        <w:t>PPR</w:t>
      </w:r>
      <w:r w:rsidRPr="182084FB">
        <w:rPr>
          <w:rFonts w:cs="Arial"/>
        </w:rPr>
        <w:t xml:space="preserve">, </w:t>
      </w:r>
      <w:r w:rsidR="00A641D7">
        <w:rPr>
          <w:rFonts w:cs="Arial"/>
        </w:rPr>
        <w:t>MTR</w:t>
      </w:r>
      <w:r w:rsidRPr="182084FB">
        <w:rPr>
          <w:rFonts w:cs="Arial"/>
        </w:rPr>
        <w:t xml:space="preserve"> and </w:t>
      </w:r>
      <w:r w:rsidR="00A641D7">
        <w:rPr>
          <w:rFonts w:cs="Arial"/>
        </w:rPr>
        <w:t>FE</w:t>
      </w:r>
      <w:r w:rsidRPr="182084FB">
        <w:rPr>
          <w:rFonts w:cs="Arial"/>
        </w:rPr>
        <w:t xml:space="preserve">. </w:t>
      </w:r>
    </w:p>
    <w:p w14:paraId="4C95B794" w14:textId="77777777" w:rsidR="00025B21" w:rsidRPr="00485F0E" w:rsidRDefault="00025B21" w:rsidP="00025B21">
      <w:pPr>
        <w:spacing w:after="0"/>
        <w:ind w:left="1080"/>
        <w:rPr>
          <w:rFonts w:eastAsia="Meiryo" w:cs="Arial"/>
        </w:rPr>
      </w:pPr>
    </w:p>
    <w:p w14:paraId="26B08BD3" w14:textId="27D12024" w:rsidR="00025B21" w:rsidRPr="00485F0E" w:rsidRDefault="00025B21" w:rsidP="00025B21">
      <w:pPr>
        <w:spacing w:after="0"/>
        <w:ind w:left="360"/>
        <w:rPr>
          <w:rFonts w:eastAsia="Calibri" w:cs="Arial"/>
        </w:rPr>
      </w:pPr>
      <w:r w:rsidRPr="182084FB">
        <w:rPr>
          <w:rFonts w:eastAsia="Calibri" w:cs="Arial"/>
        </w:rPr>
        <w:t xml:space="preserve">Please follow the guidance below (and the </w:t>
      </w:r>
      <w:hyperlink r:id="rId20" w:history="1">
        <w:r w:rsidRPr="182084FB">
          <w:rPr>
            <w:rFonts w:eastAsia="Calibri" w:cs="Arial"/>
            <w:color w:val="0000FF"/>
            <w:u w:val="single"/>
          </w:rPr>
          <w:fldChar w:fldCharType="begin"/>
        </w:r>
        <w:r w:rsidRPr="182084FB">
          <w:rPr>
            <w:rFonts w:eastAsia="Calibri" w:cs="Arial"/>
            <w:color w:val="0000FF"/>
            <w:u w:val="single"/>
          </w:rPr>
          <w:instrText>UNDP Guidance</w:instrText>
        </w:r>
        <w:r w:rsidRPr="182084FB">
          <w:rPr>
            <w:rFonts w:eastAsia="Calibri" w:cs="Arial"/>
            <w:color w:val="0000FF"/>
            <w:u w:val="single"/>
          </w:rPr>
          <w:fldChar w:fldCharType="separate"/>
        </w:r>
        <w:r w:rsidRPr="182084FB">
          <w:rPr>
            <w:rFonts w:eastAsia="Calibri" w:cs="Arial"/>
            <w:color w:val="0000FF"/>
            <w:u w:val="single"/>
          </w:rPr>
          <w:t>additional guidance on safeguards and co-financing</w:t>
        </w:r>
        <w:r w:rsidRPr="182084FB">
          <w:rPr>
            <w:rFonts w:eastAsia="Calibri" w:cs="Arial"/>
            <w:color w:val="0000FF"/>
            <w:u w:val="single"/>
          </w:rPr>
          <w:fldChar w:fldCharType="end"/>
        </w:r>
      </w:hyperlink>
      <w:r w:rsidRPr="182084FB">
        <w:rPr>
          <w:rFonts w:eastAsia="Calibri" w:cs="Arial"/>
        </w:rPr>
        <w:t>)</w:t>
      </w:r>
      <w:r w:rsidRPr="182084FB">
        <w:rPr>
          <w:rFonts w:eastAsia="Calibri" w:cs="Calibri"/>
        </w:rPr>
        <w:t xml:space="preserve"> </w:t>
      </w:r>
      <w:r w:rsidRPr="182084FB">
        <w:rPr>
          <w:rFonts w:eastAsia="Calibri" w:cs="Arial"/>
        </w:rPr>
        <w:t xml:space="preserve">when developing the project document. Again, </w:t>
      </w:r>
      <w:r w:rsidRPr="182084FB">
        <w:rPr>
          <w:rFonts w:eastAsia="Calibri" w:cs="Arial"/>
          <w:b/>
        </w:rPr>
        <w:t>the following guidance pertains only to co-financing that does not flow through UNDP’s accounts</w:t>
      </w:r>
      <w:r w:rsidRPr="182084FB">
        <w:rPr>
          <w:rFonts w:eastAsia="Calibri" w:cs="Arial"/>
        </w:rPr>
        <w:t xml:space="preserve">; for co-financing that flows through UNDP’s account, all UNDP and </w:t>
      </w:r>
      <w:r w:rsidR="003142FF" w:rsidRPr="182084FB">
        <w:rPr>
          <w:rFonts w:eastAsia="Calibri" w:cs="Arial"/>
        </w:rPr>
        <w:t>AF</w:t>
      </w:r>
      <w:r w:rsidRPr="182084FB">
        <w:rPr>
          <w:rFonts w:eastAsia="Calibri" w:cs="Arial"/>
        </w:rPr>
        <w:t xml:space="preserve"> policies and procedures apply.</w:t>
      </w:r>
    </w:p>
    <w:p w14:paraId="5DF0D612" w14:textId="77777777" w:rsidR="00025B21" w:rsidRPr="00485F0E" w:rsidRDefault="00025B21" w:rsidP="00025B21">
      <w:pPr>
        <w:spacing w:after="0"/>
        <w:ind w:left="360"/>
        <w:rPr>
          <w:rFonts w:eastAsia="Calibri" w:cs="Arial"/>
        </w:rPr>
      </w:pPr>
    </w:p>
    <w:p w14:paraId="7B51681F" w14:textId="77777777" w:rsidR="00025B21" w:rsidRPr="00485F0E" w:rsidRDefault="00025B21" w:rsidP="00025B21">
      <w:pPr>
        <w:numPr>
          <w:ilvl w:val="0"/>
          <w:numId w:val="60"/>
        </w:numPr>
        <w:spacing w:after="0"/>
        <w:rPr>
          <w:rFonts w:eastAsia="Calibri" w:cs="Calibri"/>
          <w:b/>
        </w:rPr>
      </w:pPr>
      <w:r w:rsidRPr="00EB1C0F">
        <w:rPr>
          <w:rFonts w:eastAsia="Calibri" w:cs="Calibri"/>
          <w:b/>
          <w:u w:val="single"/>
        </w:rPr>
        <w:t>Co-financed activities included as project results</w:t>
      </w:r>
      <w:r w:rsidRPr="182084FB">
        <w:rPr>
          <w:rFonts w:eastAsia="Calibri" w:cs="Calibri"/>
          <w:b/>
        </w:rPr>
        <w:t xml:space="preserve">: </w:t>
      </w:r>
      <w:r w:rsidRPr="182084FB">
        <w:rPr>
          <w:rFonts w:eastAsia="Calibri" w:cs="Calibri"/>
        </w:rPr>
        <w:t>Only include co-financed activities as project results if all the following conditions can be met:</w:t>
      </w:r>
    </w:p>
    <w:p w14:paraId="7D146990" w14:textId="77777777" w:rsidR="00025B21" w:rsidRPr="00485F0E" w:rsidRDefault="00025B21" w:rsidP="00025B21">
      <w:pPr>
        <w:numPr>
          <w:ilvl w:val="0"/>
          <w:numId w:val="61"/>
        </w:numPr>
        <w:spacing w:after="0"/>
      </w:pPr>
      <w:r>
        <w:t>The co-financed activities are essential to realizing the project objective.</w:t>
      </w:r>
    </w:p>
    <w:p w14:paraId="1322C6B5" w14:textId="7C1DF6B1" w:rsidR="00025B21" w:rsidRPr="00485F0E" w:rsidRDefault="00025B21" w:rsidP="00025B21">
      <w:pPr>
        <w:numPr>
          <w:ilvl w:val="0"/>
          <w:numId w:val="61"/>
        </w:numPr>
        <w:spacing w:after="0"/>
      </w:pPr>
      <w:r>
        <w:t xml:space="preserve">Co-financing commitments and legal obligations towards </w:t>
      </w:r>
      <w:r w:rsidR="0091752A">
        <w:t>A</w:t>
      </w:r>
      <w:r>
        <w:t>F and UNDP will be clarified in the Project Document, including oversight and assurance roles of the Project Board and UNDP.</w:t>
      </w:r>
    </w:p>
    <w:p w14:paraId="382DB7F0" w14:textId="77777777" w:rsidR="00025B21" w:rsidRPr="00485F0E" w:rsidRDefault="00025B21" w:rsidP="00025B21">
      <w:pPr>
        <w:numPr>
          <w:ilvl w:val="0"/>
          <w:numId w:val="61"/>
        </w:numPr>
        <w:spacing w:after="0"/>
      </w:pPr>
      <w:r>
        <w:t>The project management capacities and policies of the given co-financing partners (including social and environmental safeguards) have been assessed through the application of the PCAT to inform partner selection. If gaps are identified, the partner will develop a risk management strategy (for UNDP’s approval and subsequent oversight/assurance), or, otherwise, a decision not to engage.</w:t>
      </w:r>
    </w:p>
    <w:p w14:paraId="4CF65624" w14:textId="77777777" w:rsidR="00025B21" w:rsidRPr="00485F0E" w:rsidRDefault="00025B21" w:rsidP="00025B21">
      <w:pPr>
        <w:numPr>
          <w:ilvl w:val="0"/>
          <w:numId w:val="61"/>
        </w:numPr>
        <w:spacing w:after="0"/>
      </w:pPr>
      <w:r>
        <w:t>The co-financing partner has or will sign a legal agreement with UNDP or the Implementing Partner(s) to confirm accountabilities (i.e., co-financing from the Implementing Partner or a Responsible Party would meet this condition).</w:t>
      </w:r>
    </w:p>
    <w:p w14:paraId="215388C2" w14:textId="77777777" w:rsidR="00025B21" w:rsidRPr="00485F0E" w:rsidRDefault="00025B21" w:rsidP="00025B21">
      <w:pPr>
        <w:numPr>
          <w:ilvl w:val="0"/>
          <w:numId w:val="61"/>
        </w:numPr>
        <w:spacing w:after="0"/>
      </w:pPr>
      <w:r>
        <w:t xml:space="preserve">The co-financing letter (signed before the signature of </w:t>
      </w:r>
      <w:proofErr w:type="spellStart"/>
      <w:r>
        <w:t>ProDoc</w:t>
      </w:r>
      <w:proofErr w:type="spellEnd"/>
      <w:r>
        <w:t xml:space="preserve"> and/or Responsible Party Agreements) will include the following sentence “</w:t>
      </w:r>
      <w:r w:rsidRPr="182084FB">
        <w:rPr>
          <w:i/>
        </w:rPr>
        <w:t>The co-financed activities will be undertaken in full compliance with [co-financing partner’s] policies and procedures. However, because the activities are included in the project results, the [co-financing partner] commits to monitor these activities consistent with the UNDP Project Document. The Project Board and UNDP will also assume an oversight and assurance role to ensure the project, including the co-financed activities covered by this letter, remains consistent with UNDP policies and procedures. These arrangements will be confirmed through [signature of Project Document OR signature of Responsible Party Agreement with reference to the Project Document]</w:t>
      </w:r>
      <w:r>
        <w:t xml:space="preserve">.” </w:t>
      </w:r>
    </w:p>
    <w:p w14:paraId="08DF11F7" w14:textId="77777777" w:rsidR="00666A4B" w:rsidRDefault="00025B21" w:rsidP="00666A4B">
      <w:pPr>
        <w:numPr>
          <w:ilvl w:val="0"/>
          <w:numId w:val="61"/>
        </w:numPr>
        <w:spacing w:after="0"/>
      </w:pPr>
      <w:r>
        <w:t xml:space="preserve">Risks stemming from and/or to co-financed activities – as with risks from/to all other project results – will be included in the project risk register and monitored accordingly. </w:t>
      </w:r>
      <w:bookmarkStart w:id="1" w:name="_Hlk81485659"/>
      <w:r>
        <w:t>The risk description will clarify the relation to the specific co-financing.</w:t>
      </w:r>
      <w:bookmarkEnd w:id="1"/>
    </w:p>
    <w:p w14:paraId="7D657B1B" w14:textId="1AC168D2" w:rsidR="00025B21" w:rsidRPr="00485F0E" w:rsidRDefault="00025B21" w:rsidP="00666A4B">
      <w:pPr>
        <w:numPr>
          <w:ilvl w:val="0"/>
          <w:numId w:val="61"/>
        </w:numPr>
        <w:spacing w:after="0"/>
      </w:pPr>
      <w:r>
        <w:t xml:space="preserve">Social and environmental risks associated with the co-financed activities (“included as project results”) will be identified during project design and included in the SESP and relevant safeguard management frameworks/plans. Relevant safeguards instruments prepared by the co-financing partner will be reviewed by UNDP for consistency with UNDP’s SES during project development and/or implementation; any gaps will be resolved in discussion with the co-financier prior to the implementation of those instruments. </w:t>
      </w:r>
    </w:p>
    <w:p w14:paraId="3930C43A" w14:textId="05919CCF" w:rsidR="00025B21" w:rsidRPr="00485F0E" w:rsidRDefault="00025B21" w:rsidP="00025B21">
      <w:pPr>
        <w:numPr>
          <w:ilvl w:val="0"/>
          <w:numId w:val="59"/>
        </w:numPr>
        <w:spacing w:after="0"/>
        <w:rPr>
          <w:rFonts w:eastAsia="Calibri" w:cs="Calibri"/>
        </w:rPr>
      </w:pPr>
      <w:r w:rsidRPr="182084FB">
        <w:rPr>
          <w:rFonts w:eastAsia="Calibri" w:cs="Calibri"/>
        </w:rPr>
        <w:t xml:space="preserve">Results achieved through co-financed activities will be monitored and reported in the annual </w:t>
      </w:r>
      <w:r w:rsidR="00DF03F2">
        <w:rPr>
          <w:rFonts w:eastAsia="Calibri" w:cs="Calibri"/>
        </w:rPr>
        <w:t>AF PPR</w:t>
      </w:r>
      <w:r w:rsidRPr="182084FB">
        <w:rPr>
          <w:rFonts w:eastAsia="Calibri" w:cs="Calibri"/>
        </w:rPr>
        <w:t xml:space="preserve">, the </w:t>
      </w:r>
      <w:r w:rsidR="00DF03F2">
        <w:rPr>
          <w:rFonts w:eastAsia="Calibri" w:cs="Calibri"/>
        </w:rPr>
        <w:t>(semi-)</w:t>
      </w:r>
      <w:r w:rsidR="2A103D53" w:rsidRPr="0C543221">
        <w:rPr>
          <w:rFonts w:eastAsia="Calibri" w:cs="Calibri"/>
        </w:rPr>
        <w:t xml:space="preserve"> </w:t>
      </w:r>
      <w:r w:rsidRPr="182084FB">
        <w:rPr>
          <w:rFonts w:eastAsia="Calibri" w:cs="Calibri"/>
        </w:rPr>
        <w:t xml:space="preserve">independent </w:t>
      </w:r>
      <w:r w:rsidR="00DF03F2">
        <w:rPr>
          <w:rFonts w:eastAsia="Calibri" w:cs="Calibri"/>
        </w:rPr>
        <w:t>MTR</w:t>
      </w:r>
      <w:r w:rsidRPr="182084FB">
        <w:rPr>
          <w:rFonts w:eastAsia="Calibri" w:cs="Calibri"/>
        </w:rPr>
        <w:t xml:space="preserve"> and the independent </w:t>
      </w:r>
      <w:r w:rsidR="00DF03F2">
        <w:rPr>
          <w:rFonts w:eastAsia="Calibri" w:cs="Calibri"/>
        </w:rPr>
        <w:t>FE</w:t>
      </w:r>
      <w:r w:rsidRPr="182084FB">
        <w:rPr>
          <w:rFonts w:eastAsia="Calibri" w:cs="Calibri"/>
        </w:rPr>
        <w:t>.</w:t>
      </w:r>
    </w:p>
    <w:p w14:paraId="1EE4C402" w14:textId="18ACA347" w:rsidR="00025B21" w:rsidRPr="00485F0E" w:rsidRDefault="00025B21" w:rsidP="00025B21">
      <w:pPr>
        <w:numPr>
          <w:ilvl w:val="0"/>
          <w:numId w:val="59"/>
        </w:numPr>
        <w:spacing w:after="0"/>
        <w:rPr>
          <w:rFonts w:ascii="Times New Roman" w:eastAsia="Calibri" w:hAnsi="Times New Roman" w:cs="Calibri"/>
        </w:rPr>
      </w:pPr>
      <w:r w:rsidRPr="182084FB">
        <w:rPr>
          <w:rFonts w:eastAsia="Calibri" w:cs="Calibri"/>
        </w:rPr>
        <w:lastRenderedPageBreak/>
        <w:t xml:space="preserve">The amount of this co-financing will be included in the total lump sum of co-financing on the cover page of the UNDP </w:t>
      </w:r>
      <w:r w:rsidR="00806B6D">
        <w:rPr>
          <w:rFonts w:eastAsia="Calibri" w:cs="Calibri"/>
        </w:rPr>
        <w:t>A</w:t>
      </w:r>
      <w:r w:rsidRPr="182084FB">
        <w:rPr>
          <w:rFonts w:eastAsia="Calibri" w:cs="Calibri"/>
        </w:rPr>
        <w:t xml:space="preserve">F project document and will be broken down in the co-financing table in Section IV of this </w:t>
      </w:r>
      <w:proofErr w:type="spellStart"/>
      <w:r w:rsidRPr="182084FB">
        <w:rPr>
          <w:rFonts w:eastAsia="Calibri" w:cs="Calibri"/>
        </w:rPr>
        <w:t>ProDoc</w:t>
      </w:r>
      <w:proofErr w:type="spellEnd"/>
      <w:r w:rsidRPr="182084FB">
        <w:rPr>
          <w:rFonts w:eastAsia="Calibri" w:cs="Calibri"/>
        </w:rPr>
        <w:t xml:space="preserve"> template.</w:t>
      </w:r>
    </w:p>
    <w:p w14:paraId="49403986" w14:textId="77777777" w:rsidR="00025B21" w:rsidRPr="00485F0E" w:rsidRDefault="00025B21" w:rsidP="00025B21">
      <w:pPr>
        <w:spacing w:after="0"/>
        <w:ind w:left="720"/>
        <w:rPr>
          <w:rFonts w:ascii="Times New Roman" w:eastAsia="Calibri" w:hAnsi="Times New Roman" w:cs="Calibri"/>
        </w:rPr>
      </w:pPr>
    </w:p>
    <w:p w14:paraId="3FEB9761" w14:textId="77777777" w:rsidR="00025B21" w:rsidRPr="00485F0E" w:rsidRDefault="00025B21" w:rsidP="00025B21">
      <w:pPr>
        <w:numPr>
          <w:ilvl w:val="0"/>
          <w:numId w:val="60"/>
        </w:numPr>
        <w:spacing w:after="0"/>
        <w:rPr>
          <w:rFonts w:eastAsia="Calibri" w:cs="Calibri"/>
          <w:b/>
        </w:rPr>
      </w:pPr>
      <w:r w:rsidRPr="182084FB">
        <w:rPr>
          <w:rFonts w:eastAsia="Calibri" w:cs="Calibri"/>
          <w:b/>
        </w:rPr>
        <w:t>Co-financed activities</w:t>
      </w:r>
      <w:r w:rsidRPr="182084FB">
        <w:rPr>
          <w:rFonts w:eastAsia="Calibri" w:cs="Calibri"/>
        </w:rPr>
        <w:t xml:space="preserve"> </w:t>
      </w:r>
      <w:r w:rsidRPr="182084FB">
        <w:rPr>
          <w:rFonts w:eastAsia="Calibri" w:cs="Calibri"/>
          <w:b/>
        </w:rPr>
        <w:t>not included as project results</w:t>
      </w:r>
      <w:r w:rsidRPr="182084FB">
        <w:rPr>
          <w:rFonts w:eastAsia="Calibri" w:cs="Calibri"/>
        </w:rPr>
        <w:t xml:space="preserve">: Only present in the </w:t>
      </w:r>
      <w:proofErr w:type="spellStart"/>
      <w:r w:rsidRPr="182084FB">
        <w:rPr>
          <w:rFonts w:eastAsia="Calibri" w:cs="Calibri"/>
        </w:rPr>
        <w:t>ProDoc</w:t>
      </w:r>
      <w:proofErr w:type="spellEnd"/>
      <w:r w:rsidRPr="182084FB">
        <w:rPr>
          <w:rFonts w:eastAsia="Calibri" w:cs="Calibri"/>
        </w:rPr>
        <w:t xml:space="preserve"> if the below conditions can be met:</w:t>
      </w:r>
    </w:p>
    <w:p w14:paraId="4C1B4BF0" w14:textId="32009CF5" w:rsidR="00025B21" w:rsidRPr="00485F0E" w:rsidRDefault="00025B21" w:rsidP="00025B21">
      <w:pPr>
        <w:numPr>
          <w:ilvl w:val="0"/>
          <w:numId w:val="58"/>
        </w:numPr>
        <w:spacing w:after="0"/>
        <w:rPr>
          <w:rFonts w:ascii="Times New Roman" w:eastAsia="Calibri" w:hAnsi="Times New Roman" w:cs="Calibri"/>
        </w:rPr>
      </w:pPr>
      <w:r w:rsidRPr="182084FB">
        <w:rPr>
          <w:rFonts w:eastAsia="Calibri" w:cs="Calibri"/>
        </w:rPr>
        <w:t xml:space="preserve">The amount of this co-financing </w:t>
      </w:r>
      <w:r>
        <w:t xml:space="preserve">(“not included as project results”) </w:t>
      </w:r>
      <w:r w:rsidRPr="182084FB">
        <w:rPr>
          <w:rFonts w:eastAsia="Calibri" w:cs="Calibri"/>
        </w:rPr>
        <w:t xml:space="preserve">will be included in the total lump sum of co-financing on the cover page of the UNDP </w:t>
      </w:r>
      <w:r w:rsidR="0092582D">
        <w:rPr>
          <w:rFonts w:eastAsia="Calibri" w:cs="Calibri"/>
        </w:rPr>
        <w:t>A</w:t>
      </w:r>
      <w:r w:rsidRPr="182084FB">
        <w:rPr>
          <w:rFonts w:eastAsia="Calibri" w:cs="Calibri"/>
        </w:rPr>
        <w:t xml:space="preserve">F project document and will be broken down in the co-financing table in Section IV of this </w:t>
      </w:r>
      <w:proofErr w:type="spellStart"/>
      <w:r w:rsidRPr="182084FB">
        <w:rPr>
          <w:rFonts w:eastAsia="Calibri" w:cs="Calibri"/>
        </w:rPr>
        <w:t>ProDoc</w:t>
      </w:r>
      <w:proofErr w:type="spellEnd"/>
      <w:r w:rsidRPr="182084FB">
        <w:rPr>
          <w:rFonts w:eastAsia="Calibri" w:cs="Calibri"/>
        </w:rPr>
        <w:t xml:space="preserve"> template.</w:t>
      </w:r>
    </w:p>
    <w:p w14:paraId="4E3D1F03" w14:textId="77777777" w:rsidR="00025B21" w:rsidRPr="00485F0E" w:rsidRDefault="00025B21" w:rsidP="00025B21">
      <w:pPr>
        <w:numPr>
          <w:ilvl w:val="0"/>
          <w:numId w:val="58"/>
        </w:numPr>
        <w:spacing w:after="0"/>
        <w:rPr>
          <w:rFonts w:ascii="Times New Roman" w:eastAsia="Calibri" w:hAnsi="Times New Roman" w:cs="Calibri"/>
        </w:rPr>
      </w:pPr>
      <w:r w:rsidRPr="182084FB">
        <w:rPr>
          <w:rFonts w:eastAsia="Calibri" w:cs="Calibri"/>
        </w:rPr>
        <w:t>These co-financed activities will be explained in the partnership narrative of the project document (see Section IV) and highlighted as co-financed activities. This will clarify how these co-financed activities support the overall results of the project and explain who will manage and monitor these activities.</w:t>
      </w:r>
    </w:p>
    <w:p w14:paraId="19DB945A" w14:textId="77777777" w:rsidR="00025B21" w:rsidRPr="00485F0E" w:rsidRDefault="00025B21" w:rsidP="00025B21">
      <w:pPr>
        <w:numPr>
          <w:ilvl w:val="0"/>
          <w:numId w:val="58"/>
        </w:numPr>
        <w:spacing w:after="0"/>
      </w:pPr>
      <w:r>
        <w:t xml:space="preserve">Potential risks associated with this co-financing (“not included as project results”) that may affect the Project, including safeguards-related risks that fall within the project context or area of influence, will be considered in safeguards due diligence and the project risk register and monitored accordingly. Risk management measures identified will be only those within the control of the UNDP project (e.g., managing reputational risk). </w:t>
      </w:r>
    </w:p>
    <w:p w14:paraId="17D70781" w14:textId="44A252B1" w:rsidR="00025B21" w:rsidRPr="00485F0E" w:rsidRDefault="00025B21" w:rsidP="00025B21">
      <w:pPr>
        <w:numPr>
          <w:ilvl w:val="0"/>
          <w:numId w:val="58"/>
        </w:numPr>
        <w:spacing w:after="0"/>
        <w:rPr>
          <w:rFonts w:ascii="Times New Roman" w:eastAsia="Calibri" w:hAnsi="Times New Roman" w:cs="Calibri"/>
        </w:rPr>
      </w:pPr>
      <w:r w:rsidRPr="182084FB">
        <w:rPr>
          <w:rFonts w:eastAsia="Calibri" w:cs="Calibri"/>
        </w:rPr>
        <w:t xml:space="preserve">Co-financed activities to be delivered by </w:t>
      </w:r>
      <w:r w:rsidR="006C35C7">
        <w:rPr>
          <w:rFonts w:eastAsia="Calibri" w:cs="Calibri"/>
        </w:rPr>
        <w:t>A</w:t>
      </w:r>
      <w:r w:rsidRPr="182084FB">
        <w:rPr>
          <w:rFonts w:eastAsia="Calibri" w:cs="Calibri"/>
        </w:rPr>
        <w:t xml:space="preserve">F Agencies financed with </w:t>
      </w:r>
      <w:r w:rsidRPr="182084FB">
        <w:rPr>
          <w:rFonts w:eastAsia="Calibri" w:cs="Calibri"/>
          <w:u w:val="single"/>
        </w:rPr>
        <w:t>non-</w:t>
      </w:r>
      <w:r w:rsidR="006C35C7">
        <w:rPr>
          <w:rFonts w:eastAsia="Calibri" w:cs="Calibri"/>
          <w:u w:val="single"/>
        </w:rPr>
        <w:t>A</w:t>
      </w:r>
      <w:r w:rsidRPr="182084FB">
        <w:rPr>
          <w:rFonts w:eastAsia="Calibri" w:cs="Calibri"/>
          <w:u w:val="single"/>
        </w:rPr>
        <w:t>F</w:t>
      </w:r>
      <w:r w:rsidRPr="182084FB">
        <w:rPr>
          <w:rFonts w:eastAsia="Calibri" w:cs="Calibri"/>
        </w:rPr>
        <w:t xml:space="preserve"> resources that do not flow through UNDP accounts should be explained in the partnership narrative. The description of these co-financing activities must indicate that the policies and procedures of the </w:t>
      </w:r>
      <w:r w:rsidR="006C35C7">
        <w:rPr>
          <w:rFonts w:eastAsia="Calibri" w:cs="Calibri"/>
        </w:rPr>
        <w:t>A</w:t>
      </w:r>
      <w:r w:rsidRPr="182084FB">
        <w:rPr>
          <w:rFonts w:eastAsia="Calibri" w:cs="Calibri"/>
        </w:rPr>
        <w:t>F Agency apply to these co-financing activities, not UNDP policies and procedures.</w:t>
      </w:r>
    </w:p>
    <w:p w14:paraId="2F47AC4B" w14:textId="77777777" w:rsidR="00025B21" w:rsidRPr="00485F0E" w:rsidRDefault="00025B21" w:rsidP="00025B21">
      <w:pPr>
        <w:spacing w:after="0"/>
        <w:ind w:left="720"/>
        <w:rPr>
          <w:rFonts w:ascii="Times New Roman" w:eastAsia="Calibri" w:hAnsi="Times New Roman" w:cs="Calibri"/>
        </w:rPr>
      </w:pPr>
    </w:p>
    <w:p w14:paraId="6BA97736" w14:textId="4C07D752" w:rsidR="00025B21" w:rsidRPr="00485F0E" w:rsidRDefault="00025B21" w:rsidP="00025B21">
      <w:pPr>
        <w:numPr>
          <w:ilvl w:val="0"/>
          <w:numId w:val="56"/>
        </w:numPr>
        <w:spacing w:after="0"/>
        <w:rPr>
          <w:rFonts w:eastAsia="Meiryo" w:cs="Arial"/>
          <w:b/>
          <w:u w:val="single"/>
        </w:rPr>
      </w:pPr>
      <w:r w:rsidRPr="182084FB">
        <w:rPr>
          <w:b/>
          <w:u w:val="single"/>
        </w:rPr>
        <w:t>Do not amend the Legal Context and Risk Management Sections</w:t>
      </w:r>
      <w:r w:rsidRPr="182084FB">
        <w:rPr>
          <w:b/>
        </w:rPr>
        <w:t>:</w:t>
      </w:r>
      <w:r>
        <w:t xml:space="preserve"> Choose the right option for this project, complete as indicated, delete the non-relevant options, and </w:t>
      </w:r>
      <w:r w:rsidRPr="182084FB">
        <w:rPr>
          <w:u w:val="single"/>
        </w:rPr>
        <w:t>do not amend</w:t>
      </w:r>
      <w:r>
        <w:t xml:space="preserve"> the standard text and maintain the clause numbers. </w:t>
      </w:r>
      <w:r w:rsidRPr="182084FB">
        <w:rPr>
          <w:b/>
        </w:rPr>
        <w:t xml:space="preserve">Any changes/amendments/notes will need to be approved by the UNDP Legal Office before submission to the </w:t>
      </w:r>
      <w:r w:rsidR="001B2A8D" w:rsidRPr="182084FB">
        <w:rPr>
          <w:b/>
        </w:rPr>
        <w:t>AF</w:t>
      </w:r>
      <w:r>
        <w:t xml:space="preserve">. These actions may lead to serious delays. The text in these sections is a mandatory legal text, and these sections are critical to UNDP’s compliance with UNDP and </w:t>
      </w:r>
      <w:r w:rsidR="001B2A8D">
        <w:t>AF</w:t>
      </w:r>
      <w:r>
        <w:t xml:space="preserve"> policies. </w:t>
      </w:r>
    </w:p>
    <w:p w14:paraId="5F4F34C6" w14:textId="77777777" w:rsidR="00025B21" w:rsidRPr="00485F0E" w:rsidRDefault="00025B21" w:rsidP="00025B21">
      <w:pPr>
        <w:spacing w:after="0"/>
        <w:ind w:left="360"/>
        <w:rPr>
          <w:rFonts w:eastAsia="Meiryo" w:cs="Arial"/>
          <w:b/>
          <w:u w:val="single"/>
        </w:rPr>
      </w:pPr>
    </w:p>
    <w:p w14:paraId="7F93790D" w14:textId="7252C697" w:rsidR="00025B21" w:rsidRPr="00485F0E" w:rsidRDefault="00025B21" w:rsidP="75698731">
      <w:pPr>
        <w:numPr>
          <w:ilvl w:val="0"/>
          <w:numId w:val="56"/>
        </w:numPr>
        <w:spacing w:after="0"/>
        <w:rPr>
          <w:rFonts w:eastAsia="Meiryo"/>
          <w:color w:val="000000" w:themeColor="text1"/>
          <w:lang w:eastAsia="ko-KR"/>
        </w:rPr>
      </w:pPr>
      <w:r w:rsidRPr="00397594">
        <w:rPr>
          <w:rFonts w:eastAsia="Meiryo"/>
          <w:b/>
          <w:bCs/>
          <w:color w:val="000000" w:themeColor="text1"/>
          <w:u w:val="single"/>
          <w:lang w:eastAsia="ko-KR"/>
        </w:rPr>
        <w:t>Procurement Risks and Opportunities:</w:t>
      </w:r>
      <w:r w:rsidRPr="75698731">
        <w:rPr>
          <w:rFonts w:eastAsia="Meiryo"/>
          <w:color w:val="000000" w:themeColor="text1"/>
          <w:lang w:eastAsia="ko-KR"/>
        </w:rPr>
        <w:t xml:space="preserve"> Unidentified and/or sub optimally managed procurement risks frequently lead to project implementation challenges and delays and may also affect UNDP’s reputation. As per the </w:t>
      </w:r>
      <w:hyperlink r:id="rId21" w:history="1">
        <w:r w:rsidRPr="75698731">
          <w:rPr>
            <w:rFonts w:eastAsia="Meiryo"/>
            <w:color w:val="0563C1"/>
            <w:u w:val="single"/>
            <w:lang w:eastAsia="ko-KR"/>
          </w:rPr>
          <w:t>Policy in the Procurement section of the POPP,</w:t>
        </w:r>
      </w:hyperlink>
      <w:r w:rsidRPr="75698731">
        <w:rPr>
          <w:rFonts w:eastAsia="Meiryo"/>
          <w:color w:val="000000" w:themeColor="text1"/>
          <w:lang w:eastAsia="ko-KR"/>
        </w:rPr>
        <w:t xml:space="preserve"> Supply Chain Management must be integrated into the overall project cycle.  The development of comprehensive robust requisition, supply chain management and procurement </w:t>
      </w:r>
      <w:proofErr w:type="gramStart"/>
      <w:r w:rsidRPr="75698731">
        <w:rPr>
          <w:rFonts w:eastAsia="Meiryo"/>
          <w:color w:val="000000" w:themeColor="text1"/>
          <w:lang w:eastAsia="ko-KR"/>
        </w:rPr>
        <w:t>plans,</w:t>
      </w:r>
      <w:proofErr w:type="gramEnd"/>
      <w:r w:rsidRPr="75698731">
        <w:rPr>
          <w:rFonts w:eastAsia="Meiryo"/>
          <w:color w:val="000000" w:themeColor="text1"/>
          <w:lang w:eastAsia="ko-KR"/>
        </w:rPr>
        <w:t xml:space="preserve"> covering the envisaged project requirements is instrumental in helping identify, understand, assess and manage project procurement risks and envisaged project implementation timeframes adequately. </w:t>
      </w:r>
    </w:p>
    <w:p w14:paraId="2B80E13B" w14:textId="01D9C691" w:rsidR="00025B21" w:rsidRPr="00485F0E" w:rsidRDefault="00025B21" w:rsidP="75698731">
      <w:pPr>
        <w:spacing w:after="0"/>
        <w:ind w:left="360"/>
        <w:rPr>
          <w:rFonts w:eastAsia="Meiryo"/>
          <w:color w:val="000000" w:themeColor="text1"/>
          <w:lang w:eastAsia="ko-KR"/>
        </w:rPr>
      </w:pPr>
    </w:p>
    <w:p w14:paraId="7331D598" w14:textId="55C77066" w:rsidR="00025B21" w:rsidRPr="00485F0E" w:rsidRDefault="00025B21" w:rsidP="75698731">
      <w:pPr>
        <w:spacing w:after="0"/>
        <w:ind w:left="360"/>
        <w:rPr>
          <w:rFonts w:eastAsia="Meiryo"/>
          <w:color w:val="000000" w:themeColor="text1"/>
          <w:lang w:eastAsia="ko-KR"/>
        </w:rPr>
      </w:pPr>
      <w:r w:rsidRPr="75698731">
        <w:rPr>
          <w:rFonts w:eastAsia="Meiryo"/>
          <w:color w:val="000000" w:themeColor="text1"/>
          <w:lang w:eastAsia="ko-KR"/>
        </w:rPr>
        <w:t>An integrated approach, where UNDP CO Operations Manager, Procurement Units and Corporate Procurement Advisors, are actively engaged throughout the project cycle, normally contributes to enhancing the value of the project procurement plan, final TBWP, and project risk logs.</w:t>
      </w:r>
      <w:r w:rsidR="644D494B" w:rsidRPr="0C543221">
        <w:rPr>
          <w:rFonts w:eastAsia="Meiryo"/>
          <w:color w:val="000000" w:themeColor="text1"/>
          <w:lang w:eastAsia="ko-KR"/>
        </w:rPr>
        <w:t xml:space="preserve"> </w:t>
      </w:r>
      <w:r w:rsidR="5410F342" w:rsidRPr="75698731">
        <w:rPr>
          <w:rFonts w:eastAsia="Meiryo"/>
          <w:color w:val="000000" w:themeColor="text1"/>
          <w:lang w:eastAsia="ko-KR"/>
        </w:rPr>
        <w:t xml:space="preserve">Country Offices and Project </w:t>
      </w:r>
      <w:r w:rsidR="540C5581" w:rsidRPr="0C543221">
        <w:rPr>
          <w:rFonts w:eastAsia="Meiryo"/>
          <w:color w:val="000000" w:themeColor="text1"/>
          <w:lang w:eastAsia="ko-KR"/>
        </w:rPr>
        <w:t>Development</w:t>
      </w:r>
      <w:r w:rsidR="5410F342" w:rsidRPr="75698731">
        <w:rPr>
          <w:rFonts w:eastAsia="Meiryo"/>
          <w:color w:val="000000" w:themeColor="text1"/>
          <w:lang w:eastAsia="ko-KR"/>
        </w:rPr>
        <w:t xml:space="preserve"> Teams are strongly encouraged to seek active engagement during project design, formulation and development.</w:t>
      </w:r>
    </w:p>
    <w:p w14:paraId="3E7EBED9" w14:textId="7D365074" w:rsidR="00025B21" w:rsidRPr="00485F0E" w:rsidRDefault="00025B21" w:rsidP="75698731">
      <w:pPr>
        <w:spacing w:after="0"/>
        <w:ind w:left="360"/>
        <w:rPr>
          <w:rFonts w:eastAsia="Meiryo"/>
          <w:color w:val="000000" w:themeColor="text1"/>
          <w:lang w:eastAsia="ko-KR"/>
        </w:rPr>
      </w:pPr>
    </w:p>
    <w:p w14:paraId="7CA867F8" w14:textId="315CF248" w:rsidR="00025B21" w:rsidRPr="00485F0E" w:rsidRDefault="458F5A4A" w:rsidP="75698731">
      <w:pPr>
        <w:spacing w:after="0"/>
        <w:ind w:left="360"/>
        <w:rPr>
          <w:rFonts w:eastAsia="Meiryo"/>
          <w:lang w:eastAsia="ko-KR"/>
        </w:rPr>
      </w:pPr>
      <w:r w:rsidRPr="75698731">
        <w:rPr>
          <w:rFonts w:eastAsia="Meiryo"/>
          <w:color w:val="000000" w:themeColor="text1"/>
          <w:lang w:eastAsia="ko-KR"/>
        </w:rPr>
        <w:t xml:space="preserve">A Template </w:t>
      </w:r>
      <w:r w:rsidR="5BB636DA" w:rsidRPr="75698731">
        <w:rPr>
          <w:rFonts w:eastAsia="Meiryo"/>
          <w:color w:val="000000" w:themeColor="text1"/>
          <w:lang w:eastAsia="ko-KR"/>
        </w:rPr>
        <w:t xml:space="preserve">is available </w:t>
      </w:r>
      <w:r w:rsidR="5A669C7D" w:rsidRPr="75698731">
        <w:rPr>
          <w:rFonts w:eastAsia="Meiryo"/>
          <w:color w:val="000000" w:themeColor="text1"/>
          <w:lang w:eastAsia="ko-KR"/>
        </w:rPr>
        <w:t xml:space="preserve">to facilitate the development of a meaningful procurement plan during project formulation from the </w:t>
      </w:r>
      <w:hyperlink r:id="rId22" w:history="1">
        <w:r w:rsidR="5A669C7D" w:rsidRPr="004A4A55">
          <w:rPr>
            <w:rStyle w:val="Hyperlink"/>
            <w:rFonts w:eastAsia="Meiryo"/>
            <w:lang w:eastAsia="ko-KR"/>
          </w:rPr>
          <w:t>VF Vertical Fund intranet page</w:t>
        </w:r>
        <w:r w:rsidR="3253874C" w:rsidRPr="004A4A55">
          <w:rPr>
            <w:rStyle w:val="Hyperlink"/>
            <w:rFonts w:eastAsia="Meiryo"/>
            <w:lang w:eastAsia="ko-KR"/>
          </w:rPr>
          <w:t>.</w:t>
        </w:r>
      </w:hyperlink>
      <w:r w:rsidR="3253874C" w:rsidRPr="75698731">
        <w:rPr>
          <w:rFonts w:eastAsia="Meiryo"/>
          <w:lang w:eastAsia="ko-KR"/>
        </w:rPr>
        <w:t xml:space="preserve"> This template can be used both to produce the procurement plan to be included as Annex 8 of </w:t>
      </w:r>
      <w:r w:rsidR="27F21AA2" w:rsidRPr="75698731">
        <w:rPr>
          <w:rFonts w:eastAsia="Meiryo"/>
          <w:lang w:eastAsia="ko-KR"/>
        </w:rPr>
        <w:t>a “UNDP Project Document for projects financed by the Adaptation Fund”, as well as the Quantum project procurement plan.</w:t>
      </w:r>
    </w:p>
    <w:p w14:paraId="22DB0B01" w14:textId="526180A0" w:rsidR="75698731" w:rsidRDefault="75698731" w:rsidP="75698731">
      <w:pPr>
        <w:spacing w:after="0"/>
        <w:rPr>
          <w:rFonts w:eastAsia="Meiryo"/>
          <w:color w:val="000000" w:themeColor="text1"/>
          <w:lang w:eastAsia="ko-KR"/>
        </w:rPr>
      </w:pPr>
    </w:p>
    <w:p w14:paraId="78871C52" w14:textId="6D853F04" w:rsidR="00025B21" w:rsidRPr="00485F0E" w:rsidRDefault="00025B21" w:rsidP="75698731">
      <w:pPr>
        <w:spacing w:after="0"/>
        <w:ind w:left="360"/>
        <w:rPr>
          <w:rFonts w:eastAsia="Meiryo" w:cs="Arial"/>
          <w:b/>
          <w:bCs/>
          <w:u w:val="single"/>
        </w:rPr>
      </w:pPr>
      <w:hyperlink r:id="rId23">
        <w:r w:rsidRPr="75698731">
          <w:rPr>
            <w:rFonts w:eastAsia="Meiryo"/>
            <w:color w:val="0563C1"/>
            <w:u w:val="single"/>
            <w:lang w:eastAsia="ko-KR"/>
          </w:rPr>
          <w:t>SDG Target 12.7</w:t>
        </w:r>
      </w:hyperlink>
      <w:r w:rsidRPr="75698731">
        <w:rPr>
          <w:rFonts w:eastAsia="Meiryo"/>
          <w:color w:val="000000" w:themeColor="text1"/>
          <w:lang w:eastAsia="ko-KR"/>
        </w:rPr>
        <w:t xml:space="preserve"> aims to “Promoting public procurement practices that are sustainable, in accordance with national policies and priorities”. As per the Policy under the </w:t>
      </w:r>
      <w:hyperlink r:id="rId24" w:history="1">
        <w:r w:rsidRPr="75698731">
          <w:rPr>
            <w:rFonts w:eastAsia="Meiryo"/>
            <w:color w:val="0563C1"/>
            <w:u w:val="single"/>
            <w:lang w:eastAsia="ko-KR"/>
          </w:rPr>
          <w:t>Sustainable Procurement Chapter in the POPP</w:t>
        </w:r>
      </w:hyperlink>
      <w:r w:rsidRPr="75698731">
        <w:rPr>
          <w:rFonts w:eastAsia="Meiryo"/>
          <w:color w:val="000000" w:themeColor="text1"/>
          <w:lang w:eastAsia="ko-KR"/>
        </w:rPr>
        <w:t>, </w:t>
      </w:r>
      <w:r w:rsidRPr="75698731">
        <w:rPr>
          <w:rFonts w:eastAsia="Meiryo"/>
          <w:b/>
          <w:bCs/>
          <w:color w:val="000000" w:themeColor="text1"/>
          <w:lang w:eastAsia="ko-KR"/>
        </w:rPr>
        <w:t>“UNDP is committed to sustainable procurement and will maximize environmental, social (including human rights, disability inclusiveness, gender) and economic considerations in the procurement processes whenever and wherever possible”.</w:t>
      </w:r>
      <w:r w:rsidRPr="75698731">
        <w:rPr>
          <w:rFonts w:eastAsia="Meiryo"/>
          <w:color w:val="000000" w:themeColor="text1"/>
          <w:lang w:eastAsia="ko-KR"/>
        </w:rPr>
        <w:t xml:space="preserve"> Integrating procurement and supply chain management into the overall project cycle, presents an opportunity to mainstream sustainable procurement considerations, practices, indicators, as well as their expected contribution to impact, into UNDP Programming.</w:t>
      </w:r>
      <w:r w:rsidR="45F6A224" w:rsidRPr="75698731">
        <w:rPr>
          <w:rFonts w:eastAsia="Meiryo"/>
          <w:color w:val="000000" w:themeColor="text1"/>
          <w:lang w:eastAsia="ko-KR"/>
        </w:rPr>
        <w:t xml:space="preserve"> </w:t>
      </w:r>
      <w:r w:rsidRPr="75698731">
        <w:rPr>
          <w:rFonts w:eastAsia="Meiryo"/>
          <w:color w:val="000000" w:themeColor="text1"/>
          <w:lang w:eastAsia="ko-KR"/>
        </w:rPr>
        <w:t xml:space="preserve"> When relevant, these considerations can be captured under the Strategy and Results and Partnerships Sections of the UNDP Project Document.</w:t>
      </w:r>
      <w:r w:rsidR="75BD418D" w:rsidRPr="75698731">
        <w:rPr>
          <w:rFonts w:eastAsia="Meiryo"/>
          <w:color w:val="000000" w:themeColor="text1"/>
          <w:lang w:eastAsia="ko-KR"/>
        </w:rPr>
        <w:t xml:space="preserve"> Mainstreaming Sustainable Procurement is one of the five primary objectives of the </w:t>
      </w:r>
      <w:hyperlink r:id="rId25" w:history="1">
        <w:r w:rsidR="75BD418D" w:rsidRPr="75698731">
          <w:rPr>
            <w:rStyle w:val="Hyperlink"/>
            <w:rFonts w:eastAsia="Meiryo"/>
            <w:lang w:eastAsia="ko-KR"/>
          </w:rPr>
          <w:t>UNDP Procurement for Sustainable Development Strategy 2022-2025</w:t>
        </w:r>
      </w:hyperlink>
    </w:p>
    <w:p w14:paraId="72566F52" w14:textId="77777777" w:rsidR="00025B21" w:rsidRPr="00485F0E" w:rsidRDefault="00025B21" w:rsidP="00025B21">
      <w:pPr>
        <w:numPr>
          <w:ilvl w:val="0"/>
          <w:numId w:val="56"/>
        </w:numPr>
        <w:spacing w:after="0"/>
      </w:pPr>
      <w:r w:rsidRPr="005B7BA4">
        <w:rPr>
          <w:b/>
          <w:bCs/>
          <w:u w:val="single"/>
        </w:rPr>
        <w:lastRenderedPageBreak/>
        <w:t>Maps</w:t>
      </w:r>
      <w:r w:rsidRPr="005B7BA4">
        <w:rPr>
          <w:u w:val="single"/>
        </w:rPr>
        <w:t>:</w:t>
      </w:r>
      <w:r>
        <w:t xml:space="preserve"> Any maps included in this project document must conform to maps accepted by the UN Maps and Geospatial services (see </w:t>
      </w:r>
      <w:hyperlink r:id="rId26">
        <w:r w:rsidRPr="75698731">
          <w:rPr>
            <w:color w:val="0000FF"/>
            <w:u w:val="single"/>
          </w:rPr>
          <w:t>https://www.un.org/geospatial/mapsgeo</w:t>
        </w:r>
      </w:hyperlink>
      <w:r>
        <w:t>).</w:t>
      </w:r>
    </w:p>
    <w:p w14:paraId="78F98E9A" w14:textId="77777777" w:rsidR="00025B21" w:rsidRPr="00485F0E" w:rsidRDefault="00025B21" w:rsidP="00025B21">
      <w:pPr>
        <w:spacing w:after="0"/>
        <w:ind w:left="360"/>
      </w:pPr>
    </w:p>
    <w:p w14:paraId="18E0A6DA" w14:textId="315876A3" w:rsidR="00025B21" w:rsidRPr="00485F0E" w:rsidRDefault="00025B21" w:rsidP="00025B21">
      <w:pPr>
        <w:numPr>
          <w:ilvl w:val="0"/>
          <w:numId w:val="56"/>
        </w:numPr>
        <w:spacing w:after="0"/>
      </w:pPr>
      <w:r w:rsidRPr="75698731">
        <w:rPr>
          <w:b/>
          <w:bCs/>
          <w:u w:val="single"/>
        </w:rPr>
        <w:t xml:space="preserve">If a French or Spanish version of the </w:t>
      </w:r>
      <w:r w:rsidR="0035071E" w:rsidRPr="75698731">
        <w:rPr>
          <w:b/>
          <w:bCs/>
          <w:u w:val="single"/>
        </w:rPr>
        <w:t>AF</w:t>
      </w:r>
      <w:r w:rsidRPr="75698731">
        <w:rPr>
          <w:b/>
          <w:bCs/>
          <w:u w:val="single"/>
        </w:rPr>
        <w:t xml:space="preserve"> project document will be signed by the Implementing Partner(s)</w:t>
      </w:r>
      <w:r>
        <w:t xml:space="preserve">, the translated version of the project document must be cleared by the RTA before signature. </w:t>
      </w:r>
    </w:p>
    <w:p w14:paraId="7D6DCB3D" w14:textId="77777777" w:rsidR="00025B21" w:rsidRPr="00485F0E" w:rsidRDefault="00025B21" w:rsidP="00025B21">
      <w:pPr>
        <w:spacing w:after="0"/>
        <w:ind w:left="360"/>
      </w:pPr>
    </w:p>
    <w:p w14:paraId="781ADF63" w14:textId="77777777" w:rsidR="00025B21" w:rsidRPr="00485F0E" w:rsidRDefault="00025B21" w:rsidP="75698731">
      <w:pPr>
        <w:numPr>
          <w:ilvl w:val="0"/>
          <w:numId w:val="56"/>
        </w:numPr>
        <w:spacing w:after="0"/>
        <w:rPr>
          <w:rFonts w:cs="Arial"/>
        </w:rPr>
      </w:pPr>
      <w:r w:rsidRPr="75698731">
        <w:rPr>
          <w:b/>
          <w:bCs/>
          <w:u w:val="single"/>
        </w:rPr>
        <w:t>‘Annotated’ means</w:t>
      </w:r>
      <w:r w:rsidRPr="75698731">
        <w:rPr>
          <w:b/>
          <w:bCs/>
        </w:rPr>
        <w:t>:</w:t>
      </w:r>
    </w:p>
    <w:p w14:paraId="39F8DF76" w14:textId="0BBE8BA2" w:rsidR="00025B21" w:rsidRPr="00485F0E" w:rsidRDefault="00025B21" w:rsidP="75698731">
      <w:pPr>
        <w:numPr>
          <w:ilvl w:val="0"/>
          <w:numId w:val="57"/>
        </w:numPr>
        <w:spacing w:after="0"/>
        <w:rPr>
          <w:rFonts w:cs="Arial"/>
          <w:u w:val="single"/>
        </w:rPr>
      </w:pPr>
      <w:r>
        <w:t xml:space="preserve">Guidance is in italic text and highlighted in </w:t>
      </w:r>
      <w:r w:rsidRPr="75698731">
        <w:rPr>
          <w:highlight w:val="yellow"/>
        </w:rPr>
        <w:t>yellow</w:t>
      </w:r>
      <w:r>
        <w:t xml:space="preserve">. </w:t>
      </w:r>
      <w:r w:rsidRPr="75698731">
        <w:rPr>
          <w:rFonts w:cs="Arial"/>
          <w:b/>
          <w:bCs/>
          <w:u w:val="single"/>
        </w:rPr>
        <w:t xml:space="preserve">Do not leave any text highlighted in yellow in the final draft submitted to </w:t>
      </w:r>
      <w:r w:rsidR="00E96899">
        <w:rPr>
          <w:rFonts w:cs="Arial"/>
          <w:b/>
          <w:bCs/>
          <w:u w:val="single"/>
        </w:rPr>
        <w:t>Q&amp;I Hub</w:t>
      </w:r>
      <w:r w:rsidRPr="75698731">
        <w:rPr>
          <w:rFonts w:cs="Arial"/>
          <w:b/>
          <w:bCs/>
          <w:u w:val="single"/>
        </w:rPr>
        <w:t xml:space="preserve"> for internal approval.</w:t>
      </w:r>
    </w:p>
    <w:p w14:paraId="1BA18D82" w14:textId="0D1831A0" w:rsidR="00025B21" w:rsidRPr="00485F0E" w:rsidRDefault="00025B21" w:rsidP="75698731">
      <w:pPr>
        <w:numPr>
          <w:ilvl w:val="0"/>
          <w:numId w:val="57"/>
        </w:numPr>
        <w:spacing w:after="0"/>
        <w:rPr>
          <w:rFonts w:cs="Arial"/>
          <w:u w:val="single"/>
        </w:rPr>
      </w:pPr>
      <w:r w:rsidRPr="75698731">
        <w:rPr>
          <w:rFonts w:cs="Arial"/>
        </w:rPr>
        <w:t xml:space="preserve">Guidance </w:t>
      </w:r>
      <w:proofErr w:type="gramStart"/>
      <w:r w:rsidRPr="75698731">
        <w:rPr>
          <w:rFonts w:cs="Arial"/>
        </w:rPr>
        <w:t>highlighted</w:t>
      </w:r>
      <w:proofErr w:type="gramEnd"/>
      <w:r w:rsidRPr="75698731">
        <w:rPr>
          <w:rFonts w:cs="Arial"/>
        </w:rPr>
        <w:t xml:space="preserve"> in </w:t>
      </w:r>
      <w:r w:rsidRPr="75698731">
        <w:rPr>
          <w:rFonts w:cs="Arial"/>
          <w:highlight w:val="magenta"/>
        </w:rPr>
        <w:t>pink</w:t>
      </w:r>
      <w:r w:rsidRPr="75698731">
        <w:rPr>
          <w:rFonts w:cs="Arial"/>
        </w:rPr>
        <w:t xml:space="preserve"> outlines sections that do not apply for some project</w:t>
      </w:r>
      <w:r w:rsidR="00551714" w:rsidRPr="75698731">
        <w:rPr>
          <w:rFonts w:cs="Arial"/>
        </w:rPr>
        <w:t>s</w:t>
      </w:r>
      <w:r w:rsidRPr="75698731">
        <w:rPr>
          <w:rFonts w:cs="Arial"/>
        </w:rPr>
        <w:t xml:space="preserve">. </w:t>
      </w:r>
      <w:r w:rsidRPr="75698731">
        <w:rPr>
          <w:rFonts w:cs="Arial"/>
          <w:b/>
          <w:bCs/>
          <w:u w:val="single"/>
        </w:rPr>
        <w:t xml:space="preserve">Do not leave any text highlighted in pink in the final draft submitted </w:t>
      </w:r>
      <w:r w:rsidR="00E85C72">
        <w:rPr>
          <w:rFonts w:cs="Arial"/>
          <w:b/>
          <w:bCs/>
          <w:u w:val="single"/>
        </w:rPr>
        <w:t xml:space="preserve">to </w:t>
      </w:r>
      <w:r w:rsidR="00E96899">
        <w:rPr>
          <w:rFonts w:cs="Arial"/>
          <w:b/>
          <w:bCs/>
          <w:u w:val="single"/>
        </w:rPr>
        <w:t>Q&amp;I Hub</w:t>
      </w:r>
      <w:r w:rsidR="00E85C72">
        <w:rPr>
          <w:rFonts w:cs="Arial"/>
          <w:b/>
          <w:bCs/>
          <w:u w:val="single"/>
        </w:rPr>
        <w:t xml:space="preserve"> </w:t>
      </w:r>
      <w:r w:rsidRPr="75698731">
        <w:rPr>
          <w:rFonts w:cs="Arial"/>
          <w:b/>
          <w:bCs/>
          <w:u w:val="single"/>
        </w:rPr>
        <w:t>for internal approval.</w:t>
      </w:r>
    </w:p>
    <w:p w14:paraId="1FBE6D53" w14:textId="77777777" w:rsidR="00025B21" w:rsidRPr="00485F0E" w:rsidRDefault="00025B21" w:rsidP="75698731">
      <w:pPr>
        <w:numPr>
          <w:ilvl w:val="0"/>
          <w:numId w:val="57"/>
        </w:numPr>
        <w:spacing w:after="0"/>
        <w:rPr>
          <w:rFonts w:cs="Arial"/>
          <w:u w:val="single"/>
        </w:rPr>
      </w:pPr>
      <w:r>
        <w:t>S</w:t>
      </w:r>
      <w:r w:rsidRPr="75698731">
        <w:rPr>
          <w:rFonts w:cs="Arial"/>
        </w:rPr>
        <w:t>tandard text that must be included in each project document is noted in plain text and should not be altered (unless indicated).</w:t>
      </w:r>
    </w:p>
    <w:p w14:paraId="6774CC5C" w14:textId="77777777" w:rsidR="00025B21" w:rsidRPr="00485F0E" w:rsidRDefault="00025B21" w:rsidP="75698731">
      <w:pPr>
        <w:spacing w:after="0"/>
        <w:ind w:left="720"/>
        <w:rPr>
          <w:rFonts w:cs="Arial"/>
          <w:u w:val="single"/>
        </w:rPr>
      </w:pPr>
    </w:p>
    <w:p w14:paraId="06D0E301" w14:textId="289EC23F" w:rsidR="00025B21" w:rsidRPr="00485F0E" w:rsidRDefault="00025B21" w:rsidP="00025B21">
      <w:pPr>
        <w:numPr>
          <w:ilvl w:val="0"/>
          <w:numId w:val="56"/>
        </w:numPr>
        <w:spacing w:after="0"/>
        <w:rPr>
          <w:b/>
          <w:bCs/>
          <w:u w:val="single"/>
        </w:rPr>
      </w:pPr>
      <w:r w:rsidRPr="75698731">
        <w:rPr>
          <w:b/>
          <w:bCs/>
          <w:u w:val="single"/>
        </w:rPr>
        <w:t>Follow guidance on the page length of each section</w:t>
      </w:r>
      <w:r w:rsidRPr="75698731">
        <w:rPr>
          <w:b/>
          <w:bCs/>
        </w:rPr>
        <w:t xml:space="preserve">: </w:t>
      </w:r>
      <w:r>
        <w:t>keep it</w:t>
      </w:r>
      <w:r w:rsidRPr="75698731">
        <w:rPr>
          <w:b/>
          <w:bCs/>
        </w:rPr>
        <w:t xml:space="preserve"> </w:t>
      </w:r>
      <w:r>
        <w:t xml:space="preserve">‘short and simple’. The project document </w:t>
      </w:r>
      <w:r w:rsidRPr="75698731">
        <w:rPr>
          <w:b/>
          <w:bCs/>
          <w:highlight w:val="red"/>
        </w:rPr>
        <w:t>should not exceed 45 pages excluding Annexes</w:t>
      </w:r>
      <w:r w:rsidRPr="75698731">
        <w:rPr>
          <w:highlight w:val="red"/>
        </w:rPr>
        <w:t>.</w:t>
      </w:r>
      <w:r>
        <w:t xml:space="preserve"> Avoid the use of lengthy and overly complex </w:t>
      </w:r>
      <w:r w:rsidR="22B501BA">
        <w:t>narratives</w:t>
      </w:r>
      <w:r>
        <w:t xml:space="preserve"> and keep the text concise. Additional background information relevant to understanding the background and context of the project design should be annexed to the project document (e.g., technical reports). </w:t>
      </w:r>
    </w:p>
    <w:p w14:paraId="16A16153" w14:textId="77777777" w:rsidR="00025B21" w:rsidRPr="00485F0E" w:rsidRDefault="00025B21" w:rsidP="75698731">
      <w:pPr>
        <w:spacing w:after="0"/>
        <w:ind w:left="720"/>
        <w:rPr>
          <w:b/>
          <w:bCs/>
          <w:u w:val="single"/>
        </w:rPr>
      </w:pPr>
    </w:p>
    <w:p w14:paraId="481F7D53" w14:textId="77777777" w:rsidR="00025B21" w:rsidRPr="00485F0E" w:rsidRDefault="00025B21" w:rsidP="00025B21">
      <w:pPr>
        <w:numPr>
          <w:ilvl w:val="0"/>
          <w:numId w:val="56"/>
        </w:numPr>
        <w:spacing w:after="0"/>
        <w:rPr>
          <w:b/>
          <w:bCs/>
          <w:u w:val="single"/>
        </w:rPr>
      </w:pPr>
      <w:r w:rsidRPr="75698731">
        <w:rPr>
          <w:b/>
          <w:bCs/>
          <w:u w:val="single"/>
        </w:rPr>
        <w:t>Adhere to the formatting guidance</w:t>
      </w:r>
      <w:r w:rsidRPr="75698731">
        <w:rPr>
          <w:b/>
          <w:bCs/>
        </w:rPr>
        <w:t xml:space="preserve">: </w:t>
      </w:r>
      <w:r>
        <w:t xml:space="preserve">The Project Document and its Annexes should be formatted using the Calibri font (size 10 for standard text; 14 for headers; 12 for sub-headers; 9 for figure/table legends and footnotes). Avoid use of double spacing. Please ensure consistency in the formatting. </w:t>
      </w:r>
    </w:p>
    <w:p w14:paraId="7B17C0A0" w14:textId="77777777" w:rsidR="00025B21" w:rsidRPr="00485F0E" w:rsidRDefault="00025B21" w:rsidP="00025B21">
      <w:pPr>
        <w:spacing w:after="0"/>
        <w:ind w:left="720"/>
        <w:rPr>
          <w:rFonts w:cs="Calibri"/>
          <w:sz w:val="24"/>
        </w:rPr>
      </w:pPr>
    </w:p>
    <w:p w14:paraId="5945B468" w14:textId="7BA5AF99" w:rsidR="00025B21" w:rsidRPr="00485F0E" w:rsidRDefault="00025B21" w:rsidP="75698731">
      <w:pPr>
        <w:numPr>
          <w:ilvl w:val="0"/>
          <w:numId w:val="56"/>
        </w:numPr>
        <w:spacing w:after="0"/>
        <w:rPr>
          <w:b/>
          <w:bCs/>
          <w:u w:val="single"/>
        </w:rPr>
      </w:pPr>
      <w:r w:rsidRPr="75698731">
        <w:rPr>
          <w:rFonts w:cs="Arial"/>
          <w:b/>
          <w:bCs/>
          <w:u w:val="single"/>
        </w:rPr>
        <w:t>UNDP quality assurance</w:t>
      </w:r>
      <w:r w:rsidRPr="75698731">
        <w:rPr>
          <w:rFonts w:cs="Arial"/>
        </w:rPr>
        <w:t xml:space="preserve">: Please use this annotated project document template as a checklist when reviewing draft project documents, including the list of mandatory Annexes. If the draft project document does not comply with the requirements outlined in this template, then the work of the </w:t>
      </w:r>
      <w:r w:rsidR="001D50D3" w:rsidRPr="75698731">
        <w:rPr>
          <w:rFonts w:cs="Arial"/>
        </w:rPr>
        <w:t xml:space="preserve">PFG </w:t>
      </w:r>
      <w:r w:rsidRPr="75698731">
        <w:rPr>
          <w:rFonts w:cs="Arial"/>
        </w:rPr>
        <w:t xml:space="preserve">team is not of acceptable quality and is not complete. </w:t>
      </w:r>
    </w:p>
    <w:p w14:paraId="4C529F48" w14:textId="77777777" w:rsidR="00025B21" w:rsidRDefault="00025B21" w:rsidP="75698731">
      <w:pPr>
        <w:spacing w:after="0"/>
        <w:rPr>
          <w:rFonts w:asciiTheme="majorHAnsi" w:hAnsiTheme="majorHAnsi" w:cstheme="majorBidi"/>
          <w:b/>
          <w:bCs/>
          <w:i/>
          <w:iCs/>
          <w:sz w:val="22"/>
          <w:szCs w:val="22"/>
        </w:rPr>
      </w:pPr>
    </w:p>
    <w:p w14:paraId="32ACAAF4" w14:textId="77777777" w:rsidR="00F77C02" w:rsidRPr="00485F0E" w:rsidRDefault="00F77C02" w:rsidP="00F77C02">
      <w:pPr>
        <w:spacing w:after="0"/>
        <w:rPr>
          <w:b/>
          <w:u w:val="single"/>
        </w:rPr>
      </w:pPr>
      <w:r w:rsidRPr="00485F0E">
        <w:rPr>
          <w:b/>
          <w:u w:val="single"/>
        </w:rPr>
        <w:t>Further information</w:t>
      </w:r>
      <w:r w:rsidRPr="00485F0E">
        <w:rPr>
          <w:b/>
          <w:szCs w:val="20"/>
          <w:vertAlign w:val="superscript"/>
        </w:rPr>
        <w:footnoteReference w:id="4"/>
      </w:r>
      <w:r w:rsidRPr="00485F0E">
        <w:rPr>
          <w:b/>
        </w:rPr>
        <w:t xml:space="preserve">: </w:t>
      </w:r>
      <w:r w:rsidRPr="00485F0E">
        <w:t xml:space="preserve">The project development team should become familiar with the documents listed below. </w:t>
      </w:r>
    </w:p>
    <w:p w14:paraId="4E896B1D" w14:textId="0A6D4170" w:rsidR="00EE6F8F" w:rsidRDefault="00EE6F8F" w:rsidP="00F77C02">
      <w:pPr>
        <w:numPr>
          <w:ilvl w:val="0"/>
          <w:numId w:val="93"/>
        </w:numPr>
        <w:spacing w:after="0"/>
        <w:rPr>
          <w:rFonts w:cs="Arial"/>
          <w:szCs w:val="20"/>
        </w:rPr>
      </w:pPr>
      <w:hyperlink r:id="rId27" w:history="1">
        <w:r w:rsidRPr="00660901">
          <w:rPr>
            <w:rStyle w:val="Hyperlink"/>
            <w:rFonts w:cs="Arial"/>
            <w:szCs w:val="20"/>
          </w:rPr>
          <w:t>AF Operational Policies and Guidelines</w:t>
        </w:r>
      </w:hyperlink>
    </w:p>
    <w:p w14:paraId="1D845265" w14:textId="156493DE" w:rsidR="009A22DB" w:rsidRDefault="009A22DB" w:rsidP="00F77C02">
      <w:pPr>
        <w:numPr>
          <w:ilvl w:val="0"/>
          <w:numId w:val="93"/>
        </w:numPr>
        <w:spacing w:after="0"/>
        <w:rPr>
          <w:rFonts w:cs="Arial"/>
          <w:szCs w:val="20"/>
        </w:rPr>
      </w:pPr>
      <w:hyperlink r:id="rId28" w:history="1">
        <w:r w:rsidRPr="00D356D3">
          <w:rPr>
            <w:rStyle w:val="Hyperlink"/>
            <w:rFonts w:cs="Arial"/>
            <w:szCs w:val="20"/>
          </w:rPr>
          <w:t xml:space="preserve">AF </w:t>
        </w:r>
        <w:r w:rsidR="00D356D3" w:rsidRPr="00D356D3">
          <w:rPr>
            <w:rStyle w:val="Hyperlink"/>
            <w:rFonts w:cs="Arial"/>
            <w:szCs w:val="20"/>
          </w:rPr>
          <w:t>Approval and Operations Procedures</w:t>
        </w:r>
      </w:hyperlink>
    </w:p>
    <w:p w14:paraId="399D48A2" w14:textId="0553DBE0" w:rsidR="00D356D3" w:rsidRDefault="00D356D3" w:rsidP="00F77C02">
      <w:pPr>
        <w:numPr>
          <w:ilvl w:val="0"/>
          <w:numId w:val="93"/>
        </w:numPr>
        <w:spacing w:after="0"/>
        <w:rPr>
          <w:rFonts w:cs="Arial"/>
          <w:szCs w:val="20"/>
        </w:rPr>
      </w:pPr>
      <w:hyperlink r:id="rId29" w:history="1">
        <w:r w:rsidRPr="003D7F12">
          <w:rPr>
            <w:rStyle w:val="Hyperlink"/>
            <w:rFonts w:cs="Arial"/>
            <w:szCs w:val="20"/>
          </w:rPr>
          <w:t>AF Project/Programme Review Criteria</w:t>
        </w:r>
      </w:hyperlink>
    </w:p>
    <w:p w14:paraId="32B867D8" w14:textId="7E36F5E5" w:rsidR="00EA2B5B" w:rsidRDefault="00EA2B5B" w:rsidP="00F77C02">
      <w:pPr>
        <w:numPr>
          <w:ilvl w:val="0"/>
          <w:numId w:val="93"/>
        </w:numPr>
        <w:spacing w:after="0"/>
        <w:rPr>
          <w:rFonts w:cs="Arial"/>
          <w:szCs w:val="20"/>
        </w:rPr>
      </w:pPr>
      <w:hyperlink r:id="rId30" w:history="1">
        <w:r w:rsidRPr="009A22DB">
          <w:rPr>
            <w:rStyle w:val="Hyperlink"/>
            <w:rFonts w:cs="Arial"/>
            <w:szCs w:val="20"/>
          </w:rPr>
          <w:t>AF Guidance Document for E</w:t>
        </w:r>
        <w:r w:rsidRPr="0028184D">
          <w:rPr>
            <w:rStyle w:val="Hyperlink"/>
            <w:rFonts w:cs="Arial"/>
          </w:rPr>
          <w:t>nvironment and S</w:t>
        </w:r>
        <w:r w:rsidRPr="009A22DB">
          <w:rPr>
            <w:rStyle w:val="Hyperlink"/>
            <w:rFonts w:cs="Arial"/>
            <w:szCs w:val="20"/>
          </w:rPr>
          <w:t>ocial Policy</w:t>
        </w:r>
      </w:hyperlink>
    </w:p>
    <w:p w14:paraId="28EAADE7" w14:textId="3148D0A6" w:rsidR="009A22DB" w:rsidRDefault="003D7F12" w:rsidP="00F77C02">
      <w:pPr>
        <w:numPr>
          <w:ilvl w:val="0"/>
          <w:numId w:val="93"/>
        </w:numPr>
        <w:spacing w:after="0"/>
        <w:rPr>
          <w:rFonts w:cs="Arial"/>
          <w:szCs w:val="20"/>
        </w:rPr>
      </w:pPr>
      <w:hyperlink r:id="rId31" w:history="1">
        <w:r w:rsidRPr="000D159D">
          <w:rPr>
            <w:rStyle w:val="Hyperlink"/>
            <w:rFonts w:cs="Arial"/>
            <w:szCs w:val="20"/>
          </w:rPr>
          <w:t>AF Gender Guidance Document for Implementing Entities on Compliance with the AF Gender Policy</w:t>
        </w:r>
      </w:hyperlink>
    </w:p>
    <w:p w14:paraId="4645C3A2" w14:textId="296BA811" w:rsidR="00097223" w:rsidRDefault="00097223" w:rsidP="00F77C02">
      <w:pPr>
        <w:numPr>
          <w:ilvl w:val="0"/>
          <w:numId w:val="93"/>
        </w:numPr>
        <w:spacing w:after="0"/>
        <w:rPr>
          <w:rFonts w:cs="Arial"/>
          <w:szCs w:val="20"/>
        </w:rPr>
      </w:pPr>
      <w:hyperlink r:id="rId32" w:history="1">
        <w:r w:rsidRPr="00097223">
          <w:rPr>
            <w:rStyle w:val="Hyperlink"/>
            <w:rFonts w:cs="Arial"/>
            <w:szCs w:val="20"/>
          </w:rPr>
          <w:t>AF Evaluation Policy</w:t>
        </w:r>
      </w:hyperlink>
    </w:p>
    <w:p w14:paraId="416BCB2D" w14:textId="74DDCCA5" w:rsidR="000D159D" w:rsidRDefault="000D159D" w:rsidP="00F77C02">
      <w:pPr>
        <w:numPr>
          <w:ilvl w:val="0"/>
          <w:numId w:val="93"/>
        </w:numPr>
        <w:spacing w:after="0"/>
        <w:rPr>
          <w:rFonts w:cs="Arial"/>
          <w:szCs w:val="20"/>
        </w:rPr>
      </w:pPr>
      <w:hyperlink r:id="rId33" w:history="1">
        <w:r w:rsidRPr="00F93E44">
          <w:rPr>
            <w:rStyle w:val="Hyperlink"/>
            <w:rFonts w:cs="Arial"/>
            <w:szCs w:val="20"/>
          </w:rPr>
          <w:t>AF Government Endorsement Letter Template</w:t>
        </w:r>
      </w:hyperlink>
    </w:p>
    <w:p w14:paraId="09D4A465" w14:textId="114000F8" w:rsidR="00F93E44" w:rsidRDefault="0049671A" w:rsidP="00F77C02">
      <w:pPr>
        <w:numPr>
          <w:ilvl w:val="0"/>
          <w:numId w:val="93"/>
        </w:numPr>
        <w:spacing w:after="0"/>
        <w:rPr>
          <w:rFonts w:cs="Arial"/>
          <w:szCs w:val="20"/>
        </w:rPr>
      </w:pPr>
      <w:hyperlink r:id="rId34" w:history="1">
        <w:r w:rsidRPr="007031F6">
          <w:rPr>
            <w:rStyle w:val="Hyperlink"/>
            <w:rFonts w:cs="Arial"/>
            <w:szCs w:val="20"/>
          </w:rPr>
          <w:t>AF Implementing Entity and Executing Entity Fees Calculator</w:t>
        </w:r>
      </w:hyperlink>
    </w:p>
    <w:p w14:paraId="109489B1" w14:textId="226B4B6E" w:rsidR="00F77C02" w:rsidRPr="00485F0E" w:rsidRDefault="0049671A" w:rsidP="00F77C02">
      <w:pPr>
        <w:numPr>
          <w:ilvl w:val="0"/>
          <w:numId w:val="93"/>
        </w:numPr>
        <w:spacing w:after="0"/>
        <w:rPr>
          <w:rFonts w:cs="Arial"/>
          <w:szCs w:val="20"/>
        </w:rPr>
      </w:pPr>
      <w:hyperlink r:id="rId35" w:history="1">
        <w:r w:rsidRPr="007031F6">
          <w:rPr>
            <w:rStyle w:val="Hyperlink"/>
            <w:rFonts w:cs="Arial"/>
            <w:szCs w:val="20"/>
          </w:rPr>
          <w:t>AF Project Formulation Grant Amount Calculator</w:t>
        </w:r>
      </w:hyperlink>
    </w:p>
    <w:p w14:paraId="46A7A33D" w14:textId="77777777" w:rsidR="00F77C02" w:rsidRPr="00485F0E" w:rsidRDefault="00F77C02" w:rsidP="00F77C02">
      <w:pPr>
        <w:numPr>
          <w:ilvl w:val="0"/>
          <w:numId w:val="93"/>
        </w:numPr>
        <w:spacing w:after="0"/>
        <w:rPr>
          <w:rFonts w:cs="Arial"/>
          <w:szCs w:val="20"/>
        </w:rPr>
      </w:pPr>
      <w:hyperlink r:id="rId36">
        <w:r w:rsidRPr="00485F0E">
          <w:rPr>
            <w:color w:val="0000FF"/>
            <w:szCs w:val="20"/>
            <w:u w:val="single"/>
          </w:rPr>
          <w:t>UNDP Social and Environmental Accountability Mechanism</w:t>
        </w:r>
      </w:hyperlink>
      <w:r w:rsidRPr="00485F0E">
        <w:rPr>
          <w:szCs w:val="20"/>
        </w:rPr>
        <w:t>, SECU and SRM</w:t>
      </w:r>
    </w:p>
    <w:p w14:paraId="0E6D05B0" w14:textId="77777777" w:rsidR="001525FB" w:rsidRDefault="001525FB" w:rsidP="00CD528C">
      <w:pPr>
        <w:spacing w:after="0"/>
        <w:rPr>
          <w:rFonts w:asciiTheme="majorHAnsi" w:hAnsiTheme="majorHAnsi" w:cstheme="majorBidi"/>
          <w:b/>
          <w:bCs/>
          <w:sz w:val="22"/>
          <w:szCs w:val="22"/>
          <w:highlight w:val="yellow"/>
        </w:rPr>
      </w:pPr>
    </w:p>
    <w:p w14:paraId="53BC0E1D" w14:textId="77777777" w:rsidR="001525FB" w:rsidRDefault="001525FB" w:rsidP="75698731">
      <w:pPr>
        <w:spacing w:after="0"/>
        <w:jc w:val="center"/>
        <w:rPr>
          <w:rFonts w:asciiTheme="majorHAnsi" w:hAnsiTheme="majorHAnsi" w:cstheme="majorBidi"/>
          <w:b/>
          <w:bCs/>
          <w:sz w:val="22"/>
          <w:szCs w:val="22"/>
          <w:highlight w:val="yellow"/>
        </w:rPr>
      </w:pPr>
    </w:p>
    <w:p w14:paraId="20F3F43C" w14:textId="77777777" w:rsidR="001525FB" w:rsidRDefault="001525FB" w:rsidP="75698731">
      <w:pPr>
        <w:spacing w:after="0"/>
        <w:jc w:val="center"/>
        <w:rPr>
          <w:rFonts w:asciiTheme="majorHAnsi" w:hAnsiTheme="majorHAnsi" w:cstheme="majorBidi"/>
          <w:b/>
          <w:bCs/>
          <w:sz w:val="22"/>
          <w:szCs w:val="22"/>
          <w:highlight w:val="yellow"/>
        </w:rPr>
      </w:pPr>
    </w:p>
    <w:p w14:paraId="1BBA6582" w14:textId="774E9A2E" w:rsidR="001525FB" w:rsidRDefault="00F77C02" w:rsidP="0028184D">
      <w:pPr>
        <w:spacing w:after="0"/>
        <w:jc w:val="left"/>
        <w:rPr>
          <w:rFonts w:asciiTheme="majorHAnsi" w:hAnsiTheme="majorHAnsi" w:cstheme="majorBidi"/>
          <w:b/>
          <w:bCs/>
          <w:sz w:val="22"/>
          <w:szCs w:val="22"/>
          <w:highlight w:val="yellow"/>
        </w:rPr>
      </w:pPr>
      <w:r>
        <w:rPr>
          <w:rFonts w:asciiTheme="majorHAnsi" w:hAnsiTheme="majorHAnsi" w:cstheme="majorBidi"/>
          <w:b/>
          <w:bCs/>
          <w:sz w:val="22"/>
          <w:szCs w:val="22"/>
          <w:highlight w:val="yellow"/>
        </w:rPr>
        <w:br w:type="page"/>
      </w:r>
    </w:p>
    <w:p w14:paraId="73AB8CF1" w14:textId="77777777" w:rsidR="00B224F4" w:rsidRDefault="00B224F4" w:rsidP="00CD528C">
      <w:pPr>
        <w:spacing w:after="0"/>
        <w:rPr>
          <w:rFonts w:asciiTheme="majorHAnsi" w:hAnsiTheme="majorHAnsi" w:cstheme="majorBidi"/>
          <w:b/>
          <w:bCs/>
          <w:sz w:val="22"/>
          <w:szCs w:val="22"/>
          <w:highlight w:val="yellow"/>
        </w:rPr>
      </w:pPr>
    </w:p>
    <w:p w14:paraId="2118BEF0" w14:textId="5612092E" w:rsidR="001525FB" w:rsidRDefault="4AD8FB7A" w:rsidP="75698731">
      <w:pPr>
        <w:spacing w:after="0"/>
        <w:jc w:val="center"/>
        <w:rPr>
          <w:rFonts w:asciiTheme="majorHAnsi" w:hAnsiTheme="majorHAnsi" w:cstheme="majorBidi"/>
          <w:b/>
          <w:bCs/>
          <w:sz w:val="22"/>
          <w:szCs w:val="22"/>
        </w:rPr>
      </w:pPr>
      <w:r w:rsidRPr="0C543221">
        <w:rPr>
          <w:rFonts w:asciiTheme="majorHAnsi" w:hAnsiTheme="majorHAnsi" w:cstheme="majorBidi"/>
          <w:b/>
          <w:bCs/>
          <w:sz w:val="22"/>
          <w:szCs w:val="22"/>
          <w:highlight w:val="yellow"/>
        </w:rPr>
        <w:t xml:space="preserve">AF logo, </w:t>
      </w:r>
      <w:r w:rsidR="001525FB" w:rsidRPr="75698731">
        <w:rPr>
          <w:rFonts w:asciiTheme="majorHAnsi" w:hAnsiTheme="majorHAnsi" w:cstheme="majorBidi"/>
          <w:b/>
          <w:bCs/>
          <w:sz w:val="22"/>
          <w:szCs w:val="22"/>
          <w:highlight w:val="yellow"/>
        </w:rPr>
        <w:t>Add Government Logo when appropriate</w:t>
      </w:r>
    </w:p>
    <w:p w14:paraId="265DA279" w14:textId="77777777" w:rsidR="00504163" w:rsidRDefault="00504163" w:rsidP="75698731">
      <w:pPr>
        <w:spacing w:after="0"/>
        <w:rPr>
          <w:rFonts w:asciiTheme="majorHAnsi" w:hAnsiTheme="majorHAnsi" w:cstheme="majorBidi"/>
          <w:b/>
          <w:bCs/>
          <w:i/>
          <w:iCs/>
          <w:sz w:val="22"/>
          <w:szCs w:val="22"/>
        </w:rPr>
      </w:pPr>
    </w:p>
    <w:p w14:paraId="085CFD05" w14:textId="77777777" w:rsidR="002A5D05" w:rsidRPr="002A5D05" w:rsidRDefault="002A5D05" w:rsidP="00CD528C">
      <w:pPr>
        <w:spacing w:after="240"/>
        <w:jc w:val="center"/>
        <w:rPr>
          <w:rFonts w:cs="Arial"/>
          <w:b/>
          <w:bCs/>
        </w:rPr>
      </w:pPr>
      <w:r w:rsidRPr="75698731">
        <w:rPr>
          <w:rFonts w:cs="Arial"/>
          <w:b/>
          <w:bCs/>
        </w:rPr>
        <w:t>United Nations Development Programme</w:t>
      </w:r>
    </w:p>
    <w:p w14:paraId="72635446" w14:textId="29D5C261" w:rsidR="002A5D05" w:rsidRPr="002A5D05" w:rsidRDefault="002A5D05" w:rsidP="00CD528C">
      <w:pPr>
        <w:spacing w:after="0"/>
        <w:jc w:val="center"/>
        <w:rPr>
          <w:rFonts w:cs="Arial"/>
          <w:b/>
          <w:bCs/>
        </w:rPr>
      </w:pPr>
      <w:r w:rsidRPr="75698731">
        <w:rPr>
          <w:rFonts w:cs="Arial"/>
          <w:b/>
          <w:bCs/>
          <w:highlight w:val="yellow"/>
        </w:rPr>
        <w:t>Annotated</w:t>
      </w:r>
      <w:r w:rsidRPr="75698731">
        <w:rPr>
          <w:rFonts w:cs="Arial"/>
          <w:b/>
          <w:bCs/>
        </w:rPr>
        <w:t xml:space="preserve"> Project Document template for projects financed by the Adaptation Fund</w:t>
      </w:r>
    </w:p>
    <w:p w14:paraId="67ECFCC0" w14:textId="77777777" w:rsidR="002A5D05" w:rsidRPr="002C3A2D" w:rsidRDefault="002A5D05" w:rsidP="007247A6">
      <w:pPr>
        <w:spacing w:after="0"/>
        <w:rPr>
          <w:rFonts w:asciiTheme="majorHAnsi" w:hAnsiTheme="majorHAnsi" w:cstheme="majorHAnsi"/>
          <w:b/>
          <w:i/>
          <w:sz w:val="22"/>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18"/>
        <w:gridCol w:w="2008"/>
        <w:gridCol w:w="1257"/>
        <w:gridCol w:w="532"/>
        <w:gridCol w:w="3240"/>
      </w:tblGrid>
      <w:tr w:rsidR="00B270EB" w:rsidRPr="002C3A2D" w14:paraId="266A3836" w14:textId="77777777" w:rsidTr="00C76190">
        <w:trPr>
          <w:trHeight w:val="548"/>
        </w:trPr>
        <w:tc>
          <w:tcPr>
            <w:tcW w:w="9355" w:type="dxa"/>
            <w:gridSpan w:val="5"/>
          </w:tcPr>
          <w:p w14:paraId="651309C2" w14:textId="3B6D7A66" w:rsidR="00B270EB" w:rsidRPr="002C3A2D" w:rsidRDefault="00235AE4" w:rsidP="00FE1CBF">
            <w:pPr>
              <w:spacing w:after="240"/>
              <w:jc w:val="left"/>
              <w:rPr>
                <w:rFonts w:asciiTheme="majorHAnsi" w:hAnsiTheme="majorHAnsi" w:cstheme="majorHAnsi"/>
                <w:i/>
                <w:sz w:val="22"/>
                <w:szCs w:val="22"/>
              </w:rPr>
            </w:pPr>
            <w:r w:rsidRPr="002C3A2D">
              <w:rPr>
                <w:rFonts w:asciiTheme="majorHAnsi" w:hAnsiTheme="majorHAnsi" w:cstheme="majorHAnsi"/>
                <w:b/>
                <w:sz w:val="22"/>
                <w:szCs w:val="22"/>
              </w:rPr>
              <w:t>Project title</w:t>
            </w:r>
            <w:proofErr w:type="gramStart"/>
            <w:r w:rsidRPr="002C3A2D">
              <w:rPr>
                <w:rFonts w:asciiTheme="majorHAnsi" w:hAnsiTheme="majorHAnsi" w:cstheme="majorHAnsi"/>
                <w:b/>
                <w:sz w:val="22"/>
                <w:szCs w:val="22"/>
              </w:rPr>
              <w:t xml:space="preserve">:  </w:t>
            </w:r>
            <w:r w:rsidR="000D2C06" w:rsidRPr="00CD528C">
              <w:rPr>
                <w:rFonts w:asciiTheme="majorHAnsi" w:hAnsiTheme="majorHAnsi" w:cstheme="majorHAnsi"/>
                <w:b/>
                <w:i/>
                <w:sz w:val="22"/>
                <w:szCs w:val="22"/>
                <w:highlight w:val="yellow"/>
              </w:rPr>
              <w:t>please</w:t>
            </w:r>
            <w:proofErr w:type="gramEnd"/>
            <w:r w:rsidR="000D2C06" w:rsidRPr="00CD528C">
              <w:rPr>
                <w:rFonts w:asciiTheme="majorHAnsi" w:hAnsiTheme="majorHAnsi" w:cstheme="majorHAnsi"/>
                <w:b/>
                <w:i/>
                <w:sz w:val="22"/>
                <w:szCs w:val="22"/>
                <w:highlight w:val="yellow"/>
              </w:rPr>
              <w:t xml:space="preserve"> use the same title as the title in the approved Fully Developed Proposal submission</w:t>
            </w:r>
          </w:p>
        </w:tc>
      </w:tr>
      <w:tr w:rsidR="008F17B9" w:rsidRPr="002C3A2D" w14:paraId="034B8EC7" w14:textId="77777777" w:rsidTr="00C76190">
        <w:trPr>
          <w:trHeight w:val="647"/>
        </w:trPr>
        <w:tc>
          <w:tcPr>
            <w:tcW w:w="2318" w:type="dxa"/>
          </w:tcPr>
          <w:p w14:paraId="53FB3633" w14:textId="490660E9" w:rsidR="008F17B9" w:rsidRPr="002C3A2D" w:rsidRDefault="008F17B9" w:rsidP="00FE1CBF">
            <w:pPr>
              <w:spacing w:after="240"/>
              <w:jc w:val="left"/>
              <w:rPr>
                <w:rFonts w:asciiTheme="majorHAnsi" w:hAnsiTheme="majorHAnsi" w:cstheme="majorHAnsi"/>
                <w:b/>
                <w:sz w:val="22"/>
                <w:szCs w:val="22"/>
              </w:rPr>
            </w:pPr>
            <w:r w:rsidRPr="002C3A2D">
              <w:rPr>
                <w:rFonts w:asciiTheme="majorHAnsi" w:hAnsiTheme="majorHAnsi" w:cstheme="majorHAnsi"/>
                <w:b/>
                <w:sz w:val="22"/>
                <w:szCs w:val="22"/>
              </w:rPr>
              <w:t>Country(</w:t>
            </w:r>
            <w:proofErr w:type="spellStart"/>
            <w:r w:rsidRPr="002C3A2D">
              <w:rPr>
                <w:rFonts w:asciiTheme="majorHAnsi" w:hAnsiTheme="majorHAnsi" w:cstheme="majorHAnsi"/>
                <w:b/>
                <w:sz w:val="22"/>
                <w:szCs w:val="22"/>
              </w:rPr>
              <w:t>ies</w:t>
            </w:r>
            <w:proofErr w:type="spellEnd"/>
            <w:r w:rsidRPr="002C3A2D">
              <w:rPr>
                <w:rFonts w:asciiTheme="majorHAnsi" w:hAnsiTheme="majorHAnsi" w:cstheme="majorHAnsi"/>
                <w:b/>
                <w:sz w:val="22"/>
                <w:szCs w:val="22"/>
              </w:rPr>
              <w:t xml:space="preserve">):  </w:t>
            </w:r>
          </w:p>
        </w:tc>
        <w:tc>
          <w:tcPr>
            <w:tcW w:w="3265" w:type="dxa"/>
            <w:gridSpan w:val="2"/>
          </w:tcPr>
          <w:p w14:paraId="675B2069" w14:textId="38DEF0F8" w:rsidR="008F17B9" w:rsidRPr="002C3A2D" w:rsidRDefault="00F1424A" w:rsidP="00FE1CBF">
            <w:pPr>
              <w:spacing w:after="0"/>
              <w:jc w:val="left"/>
              <w:rPr>
                <w:rStyle w:val="Hyperlink"/>
                <w:rFonts w:asciiTheme="majorHAnsi" w:hAnsiTheme="majorHAnsi" w:cstheme="majorBidi"/>
                <w:i/>
                <w:sz w:val="22"/>
                <w:szCs w:val="22"/>
                <w:highlight w:val="yellow"/>
              </w:rPr>
            </w:pPr>
            <w:r w:rsidRPr="3A1E0BBB">
              <w:rPr>
                <w:rFonts w:asciiTheme="majorHAnsi" w:hAnsiTheme="majorHAnsi" w:cstheme="majorBidi"/>
                <w:b/>
                <w:sz w:val="22"/>
                <w:szCs w:val="22"/>
              </w:rPr>
              <w:t>Implementing partner</w:t>
            </w:r>
            <w:r w:rsidR="008F17B9" w:rsidRPr="3A1E0BBB">
              <w:rPr>
                <w:rFonts w:asciiTheme="majorHAnsi" w:hAnsiTheme="majorHAnsi" w:cstheme="majorBidi"/>
                <w:b/>
                <w:sz w:val="22"/>
                <w:szCs w:val="22"/>
              </w:rPr>
              <w:t xml:space="preserve">:  </w:t>
            </w:r>
            <w:r w:rsidR="002B1EAD" w:rsidRPr="00485F0E">
              <w:rPr>
                <w:rFonts w:cs="Arial"/>
                <w:i/>
                <w:iCs/>
                <w:highlight w:val="yellow"/>
              </w:rPr>
              <w:t xml:space="preserve">see explanation of who (only one party can be an Implementing Partner (IP) on </w:t>
            </w:r>
            <w:hyperlink r:id="rId37">
              <w:r w:rsidR="27C65FBE" w:rsidRPr="0C543221">
                <w:rPr>
                  <w:rStyle w:val="Hyperlink"/>
                  <w:rFonts w:cs="Arial"/>
                  <w:i/>
                  <w:iCs/>
                  <w:highlight w:val="yellow"/>
                </w:rPr>
                <w:t>Select Implementing Partner Policy</w:t>
              </w:r>
            </w:hyperlink>
            <w:r w:rsidR="002B1EAD" w:rsidRPr="00485F0E">
              <w:rPr>
                <w:rFonts w:cs="Arial"/>
                <w:i/>
                <w:iCs/>
                <w:highlight w:val="yellow"/>
              </w:rPr>
              <w:t>.</w:t>
            </w:r>
          </w:p>
        </w:tc>
        <w:tc>
          <w:tcPr>
            <w:tcW w:w="3772" w:type="dxa"/>
            <w:gridSpan w:val="2"/>
          </w:tcPr>
          <w:p w14:paraId="3CB74D99" w14:textId="77777777" w:rsidR="00B136DA" w:rsidRPr="00485F0E" w:rsidRDefault="008F17B9" w:rsidP="00B136DA">
            <w:pPr>
              <w:spacing w:after="0"/>
              <w:rPr>
                <w:rFonts w:eastAsia="Meiryo" w:cs="Arial"/>
                <w:i/>
                <w:highlight w:val="yellow"/>
              </w:rPr>
            </w:pPr>
            <w:r w:rsidRPr="002C3A2D">
              <w:rPr>
                <w:rFonts w:asciiTheme="majorHAnsi" w:hAnsiTheme="majorHAnsi" w:cstheme="majorHAnsi"/>
                <w:b/>
                <w:sz w:val="22"/>
                <w:szCs w:val="22"/>
              </w:rPr>
              <w:t>Execution Modality</w:t>
            </w:r>
            <w:proofErr w:type="gramStart"/>
            <w:r w:rsidRPr="002C3A2D">
              <w:rPr>
                <w:rFonts w:asciiTheme="majorHAnsi" w:hAnsiTheme="majorHAnsi" w:cstheme="majorHAnsi"/>
                <w:i/>
                <w:sz w:val="22"/>
                <w:szCs w:val="22"/>
              </w:rPr>
              <w:t xml:space="preserve">: </w:t>
            </w:r>
            <w:r w:rsidR="00B136DA">
              <w:rPr>
                <w:rFonts w:asciiTheme="majorHAnsi" w:hAnsiTheme="majorHAnsi" w:cstheme="majorHAnsi"/>
                <w:i/>
                <w:sz w:val="22"/>
                <w:szCs w:val="22"/>
              </w:rPr>
              <w:tab/>
            </w:r>
            <w:r w:rsidR="00B136DA" w:rsidRPr="00485F0E">
              <w:rPr>
                <w:rFonts w:eastAsia="Meiryo" w:cs="Arial"/>
                <w:i/>
                <w:highlight w:val="yellow"/>
              </w:rPr>
              <w:t>choose</w:t>
            </w:r>
            <w:proofErr w:type="gramEnd"/>
            <w:r w:rsidR="00B136DA" w:rsidRPr="00485F0E">
              <w:rPr>
                <w:rFonts w:eastAsia="Meiryo" w:cs="Arial"/>
                <w:i/>
                <w:highlight w:val="yellow"/>
              </w:rPr>
              <w:t xml:space="preserve"> </w:t>
            </w:r>
            <w:r w:rsidR="00B136DA" w:rsidRPr="00485F0E">
              <w:rPr>
                <w:rFonts w:eastAsia="Meiryo" w:cs="Arial"/>
                <w:b/>
                <w:i/>
                <w:highlight w:val="yellow"/>
                <w:u w:val="single"/>
              </w:rPr>
              <w:t>one</w:t>
            </w:r>
            <w:r w:rsidR="00B136DA" w:rsidRPr="00485F0E">
              <w:rPr>
                <w:rFonts w:eastAsia="Meiryo" w:cs="Arial"/>
                <w:i/>
                <w:highlight w:val="yellow"/>
              </w:rPr>
              <w:t xml:space="preserve"> of the following IP modalities and delete the others:</w:t>
            </w:r>
          </w:p>
          <w:p w14:paraId="5F28B0AF" w14:textId="425B7908" w:rsidR="00B136DA" w:rsidRPr="00485F0E" w:rsidRDefault="00B136DA" w:rsidP="00BB12C2">
            <w:pPr>
              <w:numPr>
                <w:ilvl w:val="0"/>
                <w:numId w:val="21"/>
              </w:numPr>
              <w:spacing w:after="0"/>
              <w:rPr>
                <w:rFonts w:eastAsia="Meiryo" w:cs="Arial"/>
                <w:i/>
                <w:highlight w:val="yellow"/>
              </w:rPr>
            </w:pPr>
            <w:r w:rsidRPr="4DE658A9">
              <w:rPr>
                <w:rFonts w:eastAsia="Meiryo" w:cs="Arial"/>
                <w:i/>
                <w:highlight w:val="yellow"/>
              </w:rPr>
              <w:t xml:space="preserve">National Implementation (NIM) if the </w:t>
            </w:r>
            <w:r w:rsidR="00664E18" w:rsidRPr="4DE658A9">
              <w:rPr>
                <w:rFonts w:eastAsia="Meiryo" w:cs="Arial"/>
                <w:i/>
                <w:highlight w:val="yellow"/>
              </w:rPr>
              <w:t>I</w:t>
            </w:r>
            <w:r w:rsidRPr="4DE658A9">
              <w:rPr>
                <w:rFonts w:eastAsia="Meiryo" w:cs="Arial"/>
                <w:i/>
                <w:highlight w:val="yellow"/>
              </w:rPr>
              <w:t>P is a Government entity. indicate if</w:t>
            </w:r>
            <w:r w:rsidR="006361B1">
              <w:rPr>
                <w:rFonts w:eastAsia="Meiryo" w:cs="Arial"/>
                <w:i/>
                <w:highlight w:val="yellow"/>
              </w:rPr>
              <w:t xml:space="preserve"> </w:t>
            </w:r>
            <w:r w:rsidR="00E954F4" w:rsidRPr="4DE658A9">
              <w:rPr>
                <w:rFonts w:eastAsia="Meiryo" w:cs="Arial"/>
                <w:i/>
                <w:highlight w:val="yellow"/>
              </w:rPr>
              <w:t xml:space="preserve">Country Office Support to </w:t>
            </w:r>
            <w:r w:rsidRPr="4DE658A9">
              <w:rPr>
                <w:rFonts w:eastAsia="Meiryo" w:cs="Arial"/>
                <w:i/>
                <w:highlight w:val="yellow"/>
              </w:rPr>
              <w:t xml:space="preserve">NIM </w:t>
            </w:r>
            <w:r w:rsidR="1CF424B5" w:rsidRPr="4DE658A9">
              <w:rPr>
                <w:rFonts w:eastAsia="Meiryo" w:cs="Arial"/>
                <w:i/>
                <w:iCs/>
                <w:highlight w:val="yellow"/>
              </w:rPr>
              <w:t xml:space="preserve">is included </w:t>
            </w:r>
          </w:p>
          <w:p w14:paraId="370F1C11" w14:textId="24C94302" w:rsidR="00B136DA" w:rsidRPr="00485F0E" w:rsidRDefault="00B136DA" w:rsidP="00BB12C2">
            <w:pPr>
              <w:numPr>
                <w:ilvl w:val="0"/>
                <w:numId w:val="21"/>
              </w:numPr>
              <w:spacing w:after="0"/>
              <w:rPr>
                <w:rFonts w:cs="Arial"/>
                <w:i/>
                <w:highlight w:val="yellow"/>
              </w:rPr>
            </w:pPr>
            <w:r w:rsidRPr="4DE658A9">
              <w:rPr>
                <w:rFonts w:eastAsia="Meiryo" w:cs="Arial"/>
                <w:i/>
                <w:highlight w:val="yellow"/>
              </w:rPr>
              <w:t>Direct implementation (DIM) if UNDP is the IP</w:t>
            </w:r>
            <w:r w:rsidR="77CDAE6F" w:rsidRPr="4DE658A9">
              <w:rPr>
                <w:rFonts w:eastAsia="Meiryo" w:cs="Arial"/>
                <w:i/>
                <w:iCs/>
                <w:highlight w:val="yellow"/>
              </w:rPr>
              <w:t xml:space="preserve"> (if </w:t>
            </w:r>
            <w:proofErr w:type="gramStart"/>
            <w:r w:rsidR="77CDAE6F" w:rsidRPr="4DE658A9">
              <w:rPr>
                <w:rFonts w:eastAsia="Meiryo" w:cs="Arial"/>
                <w:i/>
                <w:iCs/>
                <w:highlight w:val="yellow"/>
              </w:rPr>
              <w:t>so</w:t>
            </w:r>
            <w:proofErr w:type="gramEnd"/>
            <w:r w:rsidR="77CDAE6F" w:rsidRPr="4DE658A9">
              <w:rPr>
                <w:rFonts w:eastAsia="Meiryo" w:cs="Arial"/>
                <w:i/>
                <w:iCs/>
                <w:highlight w:val="yellow"/>
              </w:rPr>
              <w:t xml:space="preserve"> approved by AF)</w:t>
            </w:r>
            <w:r w:rsidR="11511F56" w:rsidRPr="4DE658A9">
              <w:rPr>
                <w:rFonts w:eastAsia="Meiryo" w:cs="Arial"/>
                <w:i/>
                <w:iCs/>
                <w:highlight w:val="yellow"/>
              </w:rPr>
              <w:t>;</w:t>
            </w:r>
            <w:r w:rsidRPr="4DE658A9">
              <w:rPr>
                <w:rFonts w:eastAsia="Meiryo" w:cs="Arial"/>
                <w:i/>
                <w:highlight w:val="yellow"/>
              </w:rPr>
              <w:t xml:space="preserve"> </w:t>
            </w:r>
          </w:p>
          <w:p w14:paraId="59B480A1" w14:textId="77777777" w:rsidR="00B136DA" w:rsidRPr="00485F0E" w:rsidRDefault="00B136DA" w:rsidP="00BB12C2">
            <w:pPr>
              <w:numPr>
                <w:ilvl w:val="0"/>
                <w:numId w:val="21"/>
              </w:numPr>
              <w:spacing w:after="0"/>
              <w:rPr>
                <w:rFonts w:cs="Arial"/>
                <w:i/>
                <w:szCs w:val="20"/>
                <w:highlight w:val="yellow"/>
              </w:rPr>
            </w:pPr>
            <w:r w:rsidRPr="00485F0E">
              <w:rPr>
                <w:rFonts w:cs="Arial"/>
                <w:i/>
                <w:szCs w:val="20"/>
                <w:highlight w:val="yellow"/>
              </w:rPr>
              <w:t>United Nations Agency;</w:t>
            </w:r>
          </w:p>
          <w:p w14:paraId="7CB79320" w14:textId="77777777" w:rsidR="00B136DA" w:rsidRPr="00485F0E" w:rsidRDefault="00B136DA" w:rsidP="00BB12C2">
            <w:pPr>
              <w:numPr>
                <w:ilvl w:val="0"/>
                <w:numId w:val="21"/>
              </w:numPr>
              <w:spacing w:after="0"/>
              <w:rPr>
                <w:rFonts w:cs="Arial"/>
                <w:i/>
                <w:szCs w:val="20"/>
                <w:highlight w:val="yellow"/>
              </w:rPr>
            </w:pPr>
            <w:r w:rsidRPr="00485F0E">
              <w:rPr>
                <w:rFonts w:cs="Arial"/>
                <w:i/>
                <w:szCs w:val="20"/>
                <w:highlight w:val="yellow"/>
              </w:rPr>
              <w:t xml:space="preserve">Civil Society (CSO), including Non-governmental Organization (NGO); </w:t>
            </w:r>
          </w:p>
          <w:p w14:paraId="29942F62" w14:textId="77777777" w:rsidR="00B136DA" w:rsidRPr="00485F0E" w:rsidRDefault="00B136DA" w:rsidP="00BB12C2">
            <w:pPr>
              <w:numPr>
                <w:ilvl w:val="0"/>
                <w:numId w:val="21"/>
              </w:numPr>
              <w:spacing w:after="0"/>
              <w:rPr>
                <w:rFonts w:cs="Arial"/>
                <w:i/>
                <w:szCs w:val="20"/>
                <w:highlight w:val="yellow"/>
              </w:rPr>
            </w:pPr>
            <w:r w:rsidRPr="00485F0E">
              <w:rPr>
                <w:rFonts w:cs="Arial"/>
                <w:i/>
                <w:szCs w:val="20"/>
                <w:highlight w:val="yellow"/>
              </w:rPr>
              <w:t>Non-UN Intergovernmental Organizations (IGO)</w:t>
            </w:r>
          </w:p>
          <w:p w14:paraId="2DF74CD7" w14:textId="34EA86B6" w:rsidR="008F17B9" w:rsidRPr="00FE1CBF" w:rsidRDefault="008F17B9" w:rsidP="00B136DA">
            <w:pPr>
              <w:tabs>
                <w:tab w:val="left" w:pos="2340"/>
              </w:tabs>
              <w:spacing w:after="240"/>
              <w:jc w:val="left"/>
              <w:rPr>
                <w:rFonts w:asciiTheme="majorHAnsi" w:hAnsiTheme="majorHAnsi" w:cstheme="majorHAnsi"/>
                <w:iCs/>
                <w:sz w:val="22"/>
                <w:szCs w:val="22"/>
              </w:rPr>
            </w:pPr>
          </w:p>
        </w:tc>
      </w:tr>
      <w:tr w:rsidR="0077088A" w:rsidRPr="002C3A2D" w14:paraId="1ACDB75F" w14:textId="77777777" w:rsidTr="00C76190">
        <w:tc>
          <w:tcPr>
            <w:tcW w:w="9355" w:type="dxa"/>
            <w:gridSpan w:val="5"/>
          </w:tcPr>
          <w:p w14:paraId="358EB43A" w14:textId="3A4B4462" w:rsidR="00E93BCE" w:rsidRDefault="0077088A" w:rsidP="00FE1CBF">
            <w:pPr>
              <w:spacing w:after="0"/>
              <w:jc w:val="left"/>
              <w:rPr>
                <w:rFonts w:asciiTheme="majorHAnsi" w:hAnsiTheme="majorHAnsi" w:cstheme="majorHAnsi"/>
                <w:i/>
                <w:sz w:val="22"/>
                <w:szCs w:val="22"/>
              </w:rPr>
            </w:pPr>
            <w:r w:rsidRPr="002C3A2D">
              <w:rPr>
                <w:rFonts w:asciiTheme="majorHAnsi" w:hAnsiTheme="majorHAnsi" w:cstheme="majorHAnsi"/>
                <w:b/>
                <w:sz w:val="22"/>
                <w:szCs w:val="22"/>
              </w:rPr>
              <w:t>Co</w:t>
            </w:r>
            <w:r w:rsidR="0022541B" w:rsidRPr="002C3A2D">
              <w:rPr>
                <w:rFonts w:asciiTheme="majorHAnsi" w:hAnsiTheme="majorHAnsi" w:cstheme="majorHAnsi"/>
                <w:b/>
                <w:sz w:val="22"/>
                <w:szCs w:val="22"/>
              </w:rPr>
              <w:t xml:space="preserve">ntributing </w:t>
            </w:r>
            <w:r w:rsidR="001D3DF0">
              <w:rPr>
                <w:rFonts w:asciiTheme="majorHAnsi" w:hAnsiTheme="majorHAnsi" w:cstheme="majorHAnsi"/>
                <w:b/>
                <w:sz w:val="22"/>
                <w:szCs w:val="22"/>
              </w:rPr>
              <w:t xml:space="preserve">Strategic Plan </w:t>
            </w:r>
            <w:r w:rsidRPr="002C3A2D">
              <w:rPr>
                <w:rFonts w:asciiTheme="majorHAnsi" w:hAnsiTheme="majorHAnsi" w:cstheme="majorHAnsi"/>
                <w:b/>
                <w:sz w:val="22"/>
                <w:szCs w:val="22"/>
              </w:rPr>
              <w:t>Outcome</w:t>
            </w:r>
            <w:r w:rsidR="001D3DF0">
              <w:rPr>
                <w:rFonts w:asciiTheme="majorHAnsi" w:hAnsiTheme="majorHAnsi" w:cstheme="majorHAnsi"/>
                <w:b/>
                <w:sz w:val="22"/>
                <w:szCs w:val="22"/>
              </w:rPr>
              <w:t xml:space="preserve"> and Outputs: </w:t>
            </w:r>
            <w:r w:rsidR="002878A9" w:rsidRPr="00485F0E">
              <w:rPr>
                <w:rFonts w:cs="Arial"/>
                <w:i/>
                <w:highlight w:val="yellow"/>
              </w:rPr>
              <w:t>insert text of the relevant programme outcome.</w:t>
            </w:r>
          </w:p>
          <w:p w14:paraId="04B12464" w14:textId="6E6BBBB6" w:rsidR="00E93BCE" w:rsidRPr="007247A6" w:rsidRDefault="00E93BCE" w:rsidP="00FE1CBF">
            <w:pPr>
              <w:spacing w:after="0"/>
              <w:jc w:val="left"/>
              <w:rPr>
                <w:rFonts w:asciiTheme="majorHAnsi" w:hAnsiTheme="majorHAnsi" w:cstheme="majorHAnsi"/>
                <w:i/>
                <w:sz w:val="22"/>
                <w:szCs w:val="22"/>
              </w:rPr>
            </w:pPr>
          </w:p>
        </w:tc>
      </w:tr>
      <w:tr w:rsidR="00516879" w:rsidRPr="002C3A2D" w14:paraId="3521882F" w14:textId="77777777" w:rsidTr="00C76190">
        <w:trPr>
          <w:trHeight w:val="638"/>
        </w:trPr>
        <w:tc>
          <w:tcPr>
            <w:tcW w:w="4326" w:type="dxa"/>
            <w:gridSpan w:val="2"/>
          </w:tcPr>
          <w:p w14:paraId="6E761A7D" w14:textId="77777777" w:rsidR="006F4DA8" w:rsidRPr="00485F0E" w:rsidRDefault="00516879" w:rsidP="006F4DA8">
            <w:pPr>
              <w:spacing w:after="240"/>
              <w:rPr>
                <w:rFonts w:cs="Arial"/>
                <w:i/>
                <w:highlight w:val="yellow"/>
              </w:rPr>
            </w:pPr>
            <w:r w:rsidRPr="0C543221">
              <w:rPr>
                <w:rFonts w:asciiTheme="majorHAnsi" w:hAnsiTheme="majorHAnsi" w:cstheme="majorBidi"/>
                <w:b/>
                <w:sz w:val="22"/>
                <w:szCs w:val="22"/>
              </w:rPr>
              <w:t>UNDP Social and Environmental Screening Category</w:t>
            </w:r>
            <w:proofErr w:type="gramStart"/>
            <w:r w:rsidRPr="0C543221">
              <w:rPr>
                <w:rFonts w:asciiTheme="majorHAnsi" w:hAnsiTheme="majorHAnsi" w:cstheme="majorBidi"/>
                <w:b/>
                <w:sz w:val="22"/>
                <w:szCs w:val="22"/>
              </w:rPr>
              <w:t xml:space="preserve">:  </w:t>
            </w:r>
            <w:r w:rsidR="006F4DA8" w:rsidRPr="00485F0E">
              <w:rPr>
                <w:rFonts w:cs="Arial"/>
                <w:i/>
                <w:iCs/>
              </w:rPr>
              <w:t>I</w:t>
            </w:r>
            <w:r w:rsidR="006F4DA8" w:rsidRPr="00485F0E">
              <w:rPr>
                <w:rFonts w:cs="Arial"/>
                <w:i/>
                <w:iCs/>
                <w:highlight w:val="yellow"/>
              </w:rPr>
              <w:t>nsert</w:t>
            </w:r>
            <w:proofErr w:type="gramEnd"/>
            <w:r w:rsidR="006F4DA8" w:rsidRPr="00485F0E">
              <w:rPr>
                <w:rFonts w:cs="Arial"/>
                <w:i/>
                <w:highlight w:val="yellow"/>
              </w:rPr>
              <w:t xml:space="preserve"> one of the following, from the project’s SESP: high, substantial, moderate, low or exempt. </w:t>
            </w:r>
            <w:r w:rsidR="006F4DA8" w:rsidRPr="00485F0E">
              <w:rPr>
                <w:rFonts w:cs="Arial"/>
                <w:i/>
                <w:highlight w:val="magenta"/>
              </w:rPr>
              <w:t>Some projects are exempt from the SESP</w:t>
            </w:r>
            <w:r w:rsidR="006F4DA8" w:rsidRPr="00485F0E">
              <w:rPr>
                <w:rFonts w:cs="Arial"/>
                <w:i/>
                <w:highlight w:val="yellow"/>
              </w:rPr>
              <w:t>, but exemption can only be determined on a case-by-case basis and in accordance with the SES exemption criteria.</w:t>
            </w:r>
          </w:p>
          <w:p w14:paraId="610073F8" w14:textId="34BD0BAA" w:rsidR="00516879" w:rsidRPr="002C3A2D" w:rsidRDefault="006F4DA8" w:rsidP="006F4DA8">
            <w:pPr>
              <w:spacing w:after="240"/>
              <w:jc w:val="left"/>
              <w:rPr>
                <w:rFonts w:asciiTheme="majorHAnsi" w:hAnsiTheme="majorHAnsi" w:cstheme="majorHAnsi"/>
                <w:i/>
                <w:sz w:val="22"/>
                <w:szCs w:val="22"/>
              </w:rPr>
            </w:pPr>
            <w:r w:rsidRPr="00485F0E">
              <w:rPr>
                <w:rFonts w:cs="Arial"/>
                <w:i/>
                <w:highlight w:val="yellow"/>
              </w:rPr>
              <w:t xml:space="preserve">See further information at </w:t>
            </w:r>
            <w:r w:rsidR="00AC7A85">
              <w:t xml:space="preserve"> </w:t>
            </w:r>
            <w:hyperlink r:id="rId38" w:history="1">
              <w:r w:rsidR="00DE7D21" w:rsidRPr="00FF70DC">
                <w:rPr>
                  <w:rStyle w:val="Hyperlink"/>
                </w:rPr>
                <w:t>https://ses-toolkit.info.undp.org/</w:t>
              </w:r>
            </w:hyperlink>
            <w:r w:rsidR="00DE7D21">
              <w:t xml:space="preserve"> </w:t>
            </w:r>
          </w:p>
        </w:tc>
        <w:tc>
          <w:tcPr>
            <w:tcW w:w="5029" w:type="dxa"/>
            <w:gridSpan w:val="3"/>
          </w:tcPr>
          <w:p w14:paraId="312812EF" w14:textId="7AD9770A" w:rsidR="00CB7AA5" w:rsidRPr="00485F0E" w:rsidRDefault="00516879" w:rsidP="00CB7AA5">
            <w:pPr>
              <w:spacing w:after="240"/>
              <w:rPr>
                <w:rFonts w:cs="Arial"/>
                <w:i/>
                <w:highlight w:val="yellow"/>
              </w:rPr>
            </w:pPr>
            <w:r w:rsidRPr="002C3A2D">
              <w:rPr>
                <w:rFonts w:asciiTheme="majorHAnsi" w:hAnsiTheme="majorHAnsi" w:cstheme="majorHAnsi"/>
                <w:b/>
                <w:sz w:val="22"/>
                <w:szCs w:val="22"/>
              </w:rPr>
              <w:t xml:space="preserve">UNDP Gender Marker: </w:t>
            </w:r>
            <w:r w:rsidR="00CB7AA5" w:rsidRPr="00485F0E">
              <w:rPr>
                <w:i/>
                <w:highlight w:val="yellow"/>
                <w:lang w:val="en-GB"/>
              </w:rPr>
              <w:t xml:space="preserve">The Gender Marker measures how much a project invests in gender equality and women’s empowerment. Select one for each output: GEN3 (Gender equality as a </w:t>
            </w:r>
            <w:r w:rsidR="00AC7A85" w:rsidRPr="00485F0E">
              <w:rPr>
                <w:i/>
                <w:highlight w:val="yellow"/>
                <w:lang w:val="en-GB"/>
              </w:rPr>
              <w:t>principal</w:t>
            </w:r>
            <w:r w:rsidR="00CB7AA5" w:rsidRPr="00485F0E">
              <w:rPr>
                <w:i/>
                <w:highlight w:val="yellow"/>
                <w:lang w:val="en-GB"/>
              </w:rPr>
              <w:t xml:space="preserve"> objective); GEN2 (Gender equality as a significant objective); GEN1 (Limited contribution to gender equality); GEN0 (No contribution to gender quality)</w:t>
            </w:r>
            <w:r w:rsidR="00CB7AA5" w:rsidRPr="00485F0E">
              <w:rPr>
                <w:i/>
                <w:iCs/>
                <w:highlight w:val="yellow"/>
                <w:lang w:val="en-GB"/>
              </w:rPr>
              <w:t>. I</w:t>
            </w:r>
            <w:proofErr w:type="spellStart"/>
            <w:r w:rsidR="00CB7AA5" w:rsidRPr="00485F0E">
              <w:rPr>
                <w:rFonts w:cs="Arial"/>
                <w:i/>
                <w:iCs/>
                <w:highlight w:val="yellow"/>
              </w:rPr>
              <w:t>nsert</w:t>
            </w:r>
            <w:proofErr w:type="spellEnd"/>
            <w:r w:rsidR="00CB7AA5" w:rsidRPr="00485F0E">
              <w:rPr>
                <w:rFonts w:cs="Arial"/>
                <w:i/>
                <w:highlight w:val="yellow"/>
              </w:rPr>
              <w:t xml:space="preserve"> one of the following: 1, 2, or 3. Note that a gender maker of 0 (zero) is not appropriate. </w:t>
            </w:r>
          </w:p>
          <w:p w14:paraId="3E60C750" w14:textId="5ED0E39A" w:rsidR="00516879" w:rsidRPr="00982F74" w:rsidRDefault="00CB7AA5" w:rsidP="00CB7AA5">
            <w:pPr>
              <w:spacing w:after="240"/>
              <w:jc w:val="left"/>
              <w:rPr>
                <w:szCs w:val="20"/>
              </w:rPr>
            </w:pPr>
            <w:r w:rsidRPr="00485F0E">
              <w:rPr>
                <w:rFonts w:cs="Arial"/>
                <w:i/>
                <w:iCs/>
                <w:highlight w:val="yellow"/>
              </w:rPr>
              <w:t xml:space="preserve">See further information at </w:t>
            </w:r>
            <w:r w:rsidR="00982F74" w:rsidRPr="00982F74">
              <w:rPr>
                <w:rFonts w:cs="Arial"/>
                <w:i/>
                <w:iCs/>
                <w:szCs w:val="20"/>
              </w:rPr>
              <w:t xml:space="preserve">UNDP Guidance for Staff on the Gender Marker here: </w:t>
            </w:r>
          </w:p>
          <w:p w14:paraId="696DD216" w14:textId="43452E91" w:rsidR="00D22B33" w:rsidRPr="002C3A2D" w:rsidRDefault="00D22B33" w:rsidP="00CB7AA5">
            <w:pPr>
              <w:spacing w:after="240"/>
              <w:jc w:val="left"/>
              <w:rPr>
                <w:rFonts w:asciiTheme="majorHAnsi" w:hAnsiTheme="majorHAnsi" w:cstheme="majorHAnsi"/>
                <w:i/>
                <w:sz w:val="22"/>
                <w:szCs w:val="22"/>
              </w:rPr>
            </w:pPr>
            <w:hyperlink r:id="rId39" w:history="1">
              <w:r w:rsidRPr="00CD528C">
                <w:rPr>
                  <w:rStyle w:val="Hyperlink"/>
                  <w:rFonts w:asciiTheme="majorHAnsi" w:hAnsiTheme="majorHAnsi" w:cstheme="majorHAnsi"/>
                  <w:i/>
                  <w:szCs w:val="20"/>
                </w:rPr>
                <w:t>Investing in Gender Equality: UNDP Gender Marker, Tracking gender related investments and expenditures in Quantum | United Nations Development Programme</w:t>
              </w:r>
            </w:hyperlink>
          </w:p>
        </w:tc>
      </w:tr>
      <w:tr w:rsidR="00516879" w:rsidRPr="002C3A2D" w14:paraId="57A3A4A9" w14:textId="77777777" w:rsidTr="00C76190">
        <w:trPr>
          <w:trHeight w:val="395"/>
        </w:trPr>
        <w:tc>
          <w:tcPr>
            <w:tcW w:w="4326" w:type="dxa"/>
            <w:gridSpan w:val="2"/>
          </w:tcPr>
          <w:p w14:paraId="62724605" w14:textId="192C5CFF" w:rsidR="00516879" w:rsidRPr="002C3A2D" w:rsidRDefault="002878A9" w:rsidP="00FE1CBF">
            <w:pPr>
              <w:spacing w:after="240"/>
              <w:jc w:val="left"/>
              <w:rPr>
                <w:rFonts w:asciiTheme="majorHAnsi" w:hAnsiTheme="majorHAnsi" w:cstheme="majorBidi"/>
                <w:sz w:val="22"/>
                <w:szCs w:val="22"/>
                <w:lang w:eastAsia="zh-CN"/>
              </w:rPr>
            </w:pPr>
            <w:r w:rsidRPr="74200F4E">
              <w:rPr>
                <w:rFonts w:asciiTheme="majorHAnsi" w:hAnsiTheme="majorHAnsi" w:cstheme="majorBidi"/>
                <w:b/>
                <w:sz w:val="22"/>
                <w:szCs w:val="22"/>
              </w:rPr>
              <w:t xml:space="preserve">Quantum </w:t>
            </w:r>
            <w:r w:rsidR="00516879" w:rsidRPr="74200F4E">
              <w:rPr>
                <w:rFonts w:asciiTheme="majorHAnsi" w:hAnsiTheme="majorHAnsi" w:cstheme="majorBidi"/>
                <w:b/>
                <w:sz w:val="22"/>
                <w:szCs w:val="22"/>
                <w:lang w:eastAsia="zh-CN"/>
              </w:rPr>
              <w:t>Award ID</w:t>
            </w:r>
            <w:r w:rsidR="00516879" w:rsidRPr="74200F4E">
              <w:rPr>
                <w:rFonts w:asciiTheme="majorHAnsi" w:hAnsiTheme="majorHAnsi" w:cstheme="majorBidi"/>
                <w:b/>
                <w:sz w:val="22"/>
                <w:szCs w:val="22"/>
              </w:rPr>
              <w:t xml:space="preserve">: </w:t>
            </w:r>
            <w:r w:rsidR="000D51C9">
              <w:rPr>
                <w:rFonts w:cs="Arial"/>
                <w:i/>
                <w:iCs/>
              </w:rPr>
              <w:t>N</w:t>
            </w:r>
            <w:r w:rsidR="00360625" w:rsidRPr="00214A15">
              <w:rPr>
                <w:rFonts w:cs="Arial"/>
                <w:i/>
                <w:iCs/>
                <w:highlight w:val="yellow"/>
              </w:rPr>
              <w:t>ot</w:t>
            </w:r>
            <w:r w:rsidR="00360625" w:rsidRPr="00214A15">
              <w:rPr>
                <w:rFonts w:cs="Arial"/>
                <w:i/>
                <w:highlight w:val="yellow"/>
              </w:rPr>
              <w:t xml:space="preserve"> required at submission stage. This must be created after</w:t>
            </w:r>
            <w:r w:rsidR="00720D2D" w:rsidRPr="00CD528C">
              <w:rPr>
                <w:rFonts w:cs="Arial"/>
                <w:i/>
                <w:highlight w:val="yellow"/>
              </w:rPr>
              <w:t xml:space="preserve"> the Board </w:t>
            </w:r>
            <w:r w:rsidR="001138C0" w:rsidRPr="00CD528C">
              <w:rPr>
                <w:rFonts w:cs="Arial"/>
                <w:i/>
                <w:highlight w:val="yellow"/>
              </w:rPr>
              <w:t>Approval.</w:t>
            </w:r>
          </w:p>
        </w:tc>
        <w:tc>
          <w:tcPr>
            <w:tcW w:w="5029" w:type="dxa"/>
            <w:gridSpan w:val="3"/>
          </w:tcPr>
          <w:p w14:paraId="54F50A94" w14:textId="57A26F47" w:rsidR="00516879" w:rsidRPr="002C3A2D" w:rsidRDefault="002878A9" w:rsidP="00FE1CBF">
            <w:pPr>
              <w:spacing w:after="0"/>
              <w:jc w:val="left"/>
              <w:rPr>
                <w:rFonts w:asciiTheme="majorHAnsi" w:hAnsiTheme="majorHAnsi" w:cstheme="majorBidi"/>
                <w:b/>
                <w:sz w:val="22"/>
                <w:szCs w:val="22"/>
              </w:rPr>
            </w:pPr>
            <w:r w:rsidRPr="74200F4E">
              <w:rPr>
                <w:rFonts w:asciiTheme="majorHAnsi" w:hAnsiTheme="majorHAnsi" w:cstheme="majorBidi"/>
                <w:b/>
                <w:sz w:val="22"/>
                <w:szCs w:val="22"/>
              </w:rPr>
              <w:t>Quantum Project</w:t>
            </w:r>
            <w:r w:rsidR="00516879" w:rsidRPr="74200F4E">
              <w:rPr>
                <w:rFonts w:asciiTheme="majorHAnsi" w:hAnsiTheme="majorHAnsi" w:cstheme="majorBidi"/>
                <w:b/>
                <w:sz w:val="22"/>
                <w:szCs w:val="22"/>
                <w:lang w:eastAsia="zh-CN"/>
              </w:rPr>
              <w:t xml:space="preserve"> ID</w:t>
            </w:r>
            <w:proofErr w:type="gramStart"/>
            <w:r w:rsidR="00516879" w:rsidRPr="74200F4E">
              <w:rPr>
                <w:rFonts w:asciiTheme="majorHAnsi" w:hAnsiTheme="majorHAnsi" w:cstheme="majorBidi"/>
                <w:b/>
                <w:sz w:val="22"/>
                <w:szCs w:val="22"/>
              </w:rPr>
              <w:t xml:space="preserve">:  </w:t>
            </w:r>
            <w:r w:rsidR="00720D2D" w:rsidRPr="00214A15">
              <w:rPr>
                <w:rFonts w:cs="Arial"/>
                <w:i/>
                <w:iCs/>
                <w:highlight w:val="yellow"/>
              </w:rPr>
              <w:t>This</w:t>
            </w:r>
            <w:proofErr w:type="gramEnd"/>
            <w:r w:rsidR="00720D2D" w:rsidRPr="00214A15">
              <w:rPr>
                <w:rFonts w:cs="Arial"/>
                <w:i/>
                <w:highlight w:val="yellow"/>
              </w:rPr>
              <w:t xml:space="preserve"> must be created </w:t>
            </w:r>
            <w:r w:rsidR="00720D2D" w:rsidRPr="00214A15">
              <w:rPr>
                <w:rFonts w:cs="Arial"/>
                <w:i/>
                <w:iCs/>
                <w:highlight w:val="yellow"/>
              </w:rPr>
              <w:t xml:space="preserve">after </w:t>
            </w:r>
            <w:r w:rsidR="001138C0" w:rsidRPr="00214A15">
              <w:rPr>
                <w:rFonts w:cs="Arial"/>
                <w:i/>
                <w:iCs/>
                <w:highlight w:val="yellow"/>
              </w:rPr>
              <w:t>the Board /</w:t>
            </w:r>
            <w:r w:rsidR="00720D2D" w:rsidRPr="00214A15">
              <w:rPr>
                <w:rFonts w:cs="Arial"/>
                <w:i/>
                <w:highlight w:val="yellow"/>
              </w:rPr>
              <w:t xml:space="preserve">Approval. </w:t>
            </w:r>
            <w:r w:rsidR="00720D2D" w:rsidRPr="00214A15">
              <w:rPr>
                <w:rFonts w:cs="Arial"/>
                <w:i/>
                <w:iCs/>
                <w:highlight w:val="yellow"/>
              </w:rPr>
              <w:t>It</w:t>
            </w:r>
            <w:r w:rsidR="00720D2D" w:rsidRPr="00214A15">
              <w:rPr>
                <w:rFonts w:cs="Arial"/>
                <w:i/>
                <w:highlight w:val="yellow"/>
              </w:rPr>
              <w:t xml:space="preserve"> can only be approved after </w:t>
            </w:r>
            <w:proofErr w:type="spellStart"/>
            <w:r w:rsidR="00720D2D" w:rsidRPr="00214A15">
              <w:rPr>
                <w:rFonts w:cs="Arial"/>
                <w:i/>
                <w:highlight w:val="yellow"/>
              </w:rPr>
              <w:t>Prodoc</w:t>
            </w:r>
            <w:proofErr w:type="spellEnd"/>
            <w:r w:rsidR="00720D2D" w:rsidRPr="00214A15">
              <w:rPr>
                <w:rFonts w:cs="Arial"/>
                <w:i/>
                <w:highlight w:val="yellow"/>
              </w:rPr>
              <w:t xml:space="preserve"> Signature.</w:t>
            </w:r>
          </w:p>
        </w:tc>
      </w:tr>
      <w:tr w:rsidR="00516879" w:rsidRPr="002C3A2D" w14:paraId="1DF4F63F" w14:textId="77777777" w:rsidTr="00C76190">
        <w:tc>
          <w:tcPr>
            <w:tcW w:w="9355" w:type="dxa"/>
            <w:gridSpan w:val="5"/>
          </w:tcPr>
          <w:p w14:paraId="1D09D9CB" w14:textId="7E4C9F44" w:rsidR="00516879" w:rsidRPr="002C3A2D" w:rsidRDefault="00516879" w:rsidP="00FE1CBF">
            <w:pPr>
              <w:spacing w:after="240"/>
              <w:jc w:val="left"/>
              <w:rPr>
                <w:rFonts w:asciiTheme="majorHAnsi" w:hAnsiTheme="majorHAnsi" w:cstheme="majorBidi"/>
                <w:b/>
                <w:sz w:val="22"/>
                <w:szCs w:val="22"/>
              </w:rPr>
            </w:pPr>
            <w:r w:rsidRPr="009331F9">
              <w:rPr>
                <w:rFonts w:asciiTheme="majorHAnsi" w:hAnsiTheme="majorHAnsi" w:cstheme="majorBidi"/>
                <w:b/>
                <w:sz w:val="22"/>
                <w:szCs w:val="22"/>
              </w:rPr>
              <w:t>UNDP</w:t>
            </w:r>
            <w:r w:rsidR="00594BAD" w:rsidRPr="009331F9">
              <w:rPr>
                <w:rFonts w:asciiTheme="majorHAnsi" w:hAnsiTheme="majorHAnsi" w:cstheme="majorBidi"/>
                <w:b/>
                <w:sz w:val="22"/>
                <w:szCs w:val="22"/>
              </w:rPr>
              <w:t xml:space="preserve"> </w:t>
            </w:r>
            <w:r w:rsidR="0031584B" w:rsidRPr="009331F9" w:rsidDel="00594BAD">
              <w:rPr>
                <w:rFonts w:asciiTheme="majorHAnsi" w:hAnsiTheme="majorHAnsi" w:cstheme="majorBidi"/>
                <w:b/>
                <w:sz w:val="22"/>
                <w:szCs w:val="22"/>
              </w:rPr>
              <w:t>AF</w:t>
            </w:r>
            <w:r w:rsidRPr="009331F9">
              <w:rPr>
                <w:rFonts w:asciiTheme="majorHAnsi" w:hAnsiTheme="majorHAnsi" w:cstheme="majorBidi"/>
                <w:b/>
                <w:sz w:val="22"/>
                <w:szCs w:val="22"/>
              </w:rPr>
              <w:t xml:space="preserve"> PIMS ID number:  </w:t>
            </w:r>
          </w:p>
        </w:tc>
      </w:tr>
      <w:tr w:rsidR="00516879" w:rsidRPr="002C3A2D" w14:paraId="286A8DAD" w14:textId="77777777" w:rsidTr="00C76190">
        <w:trPr>
          <w:trHeight w:val="350"/>
        </w:trPr>
        <w:tc>
          <w:tcPr>
            <w:tcW w:w="9355" w:type="dxa"/>
            <w:gridSpan w:val="5"/>
          </w:tcPr>
          <w:p w14:paraId="59979CE3" w14:textId="5FFAC32A" w:rsidR="00516879" w:rsidRPr="002C3A2D" w:rsidRDefault="00516879" w:rsidP="00FE1CBF">
            <w:pPr>
              <w:spacing w:after="240"/>
              <w:jc w:val="left"/>
              <w:rPr>
                <w:rFonts w:asciiTheme="majorHAnsi" w:hAnsiTheme="majorHAnsi" w:cstheme="majorBidi"/>
                <w:b/>
                <w:sz w:val="22"/>
                <w:szCs w:val="22"/>
              </w:rPr>
            </w:pPr>
            <w:r w:rsidRPr="7C72B387">
              <w:rPr>
                <w:rFonts w:asciiTheme="majorHAnsi" w:hAnsiTheme="majorHAnsi" w:cstheme="majorBidi"/>
                <w:b/>
                <w:sz w:val="22"/>
                <w:szCs w:val="22"/>
              </w:rPr>
              <w:t xml:space="preserve">LPAC meeting date: </w:t>
            </w:r>
            <w:r w:rsidR="00280C1C">
              <w:rPr>
                <w:rFonts w:cs="Arial"/>
                <w:i/>
              </w:rPr>
              <w:t xml:space="preserve">This date must be </w:t>
            </w:r>
            <w:r w:rsidR="00C266D6">
              <w:rPr>
                <w:rFonts w:cs="Arial"/>
                <w:i/>
              </w:rPr>
              <w:t xml:space="preserve">right </w:t>
            </w:r>
            <w:r w:rsidR="00280C1C">
              <w:rPr>
                <w:rFonts w:cs="Arial"/>
                <w:i/>
              </w:rPr>
              <w:t xml:space="preserve">after the </w:t>
            </w:r>
            <w:r w:rsidR="00C266D6">
              <w:rPr>
                <w:rFonts w:cs="Arial"/>
                <w:i/>
              </w:rPr>
              <w:t>legal agreement signature</w:t>
            </w:r>
            <w:r w:rsidR="00280C1C">
              <w:rPr>
                <w:rFonts w:cs="Arial"/>
                <w:i/>
              </w:rPr>
              <w:t xml:space="preserve"> of the Fully Developed Proposal</w:t>
            </w:r>
            <w:r w:rsidR="00C266D6">
              <w:rPr>
                <w:rFonts w:cs="Arial"/>
                <w:i/>
              </w:rPr>
              <w:t xml:space="preserve">. </w:t>
            </w:r>
          </w:p>
        </w:tc>
      </w:tr>
      <w:tr w:rsidR="00516879" w:rsidRPr="002C3A2D" w14:paraId="621CFD58" w14:textId="77777777" w:rsidTr="00C76190">
        <w:trPr>
          <w:trHeight w:val="458"/>
        </w:trPr>
        <w:tc>
          <w:tcPr>
            <w:tcW w:w="4326" w:type="dxa"/>
            <w:gridSpan w:val="2"/>
          </w:tcPr>
          <w:p w14:paraId="51A24165" w14:textId="4EA73A70" w:rsidR="00257F0B" w:rsidRDefault="00516879" w:rsidP="00782855">
            <w:pPr>
              <w:spacing w:after="240"/>
              <w:rPr>
                <w:rFonts w:cs="Arial"/>
                <w:b/>
                <w:bCs/>
                <w:lang w:eastAsia="ko-KR"/>
              </w:rPr>
            </w:pPr>
            <w:r w:rsidRPr="00F71BCE">
              <w:rPr>
                <w:rFonts w:asciiTheme="majorHAnsi" w:hAnsiTheme="majorHAnsi" w:cstheme="majorHAnsi"/>
                <w:b/>
                <w:sz w:val="22"/>
                <w:szCs w:val="22"/>
              </w:rPr>
              <w:lastRenderedPageBreak/>
              <w:t xml:space="preserve">Planned start date: </w:t>
            </w:r>
            <w:r w:rsidR="00AC17E5">
              <w:rPr>
                <w:rFonts w:cs="Arial" w:hint="eastAsia"/>
                <w:b/>
                <w:bCs/>
                <w:lang w:eastAsia="ko-KR"/>
              </w:rPr>
              <w:t xml:space="preserve">For AF projects/programmes, the </w:t>
            </w:r>
            <w:r w:rsidR="00D60B61">
              <w:rPr>
                <w:rFonts w:cs="Arial"/>
                <w:b/>
                <w:bCs/>
                <w:lang w:eastAsia="ko-KR"/>
              </w:rPr>
              <w:t xml:space="preserve">project/programme start date is </w:t>
            </w:r>
            <w:r w:rsidR="00AC17E5">
              <w:rPr>
                <w:rFonts w:cs="Arial" w:hint="eastAsia"/>
                <w:b/>
                <w:bCs/>
                <w:lang w:eastAsia="ko-KR"/>
              </w:rPr>
              <w:t>the first day of the project/programme inception workshop.</w:t>
            </w:r>
            <w:r w:rsidR="00AC17E5" w:rsidDel="00CB31D0">
              <w:rPr>
                <w:rFonts w:cs="Arial" w:hint="eastAsia"/>
                <w:b/>
                <w:bCs/>
                <w:lang w:eastAsia="ko-KR"/>
              </w:rPr>
              <w:t xml:space="preserve"> </w:t>
            </w:r>
            <w:r w:rsidR="00AC17E5">
              <w:rPr>
                <w:rFonts w:cs="Arial" w:hint="eastAsia"/>
                <w:b/>
                <w:bCs/>
                <w:lang w:eastAsia="ko-KR"/>
              </w:rPr>
              <w:t xml:space="preserve"> </w:t>
            </w:r>
          </w:p>
          <w:p w14:paraId="4C7AC30F" w14:textId="633C3D13" w:rsidR="00BA2A39" w:rsidRPr="0028184D" w:rsidRDefault="189CA93B" w:rsidP="4DE658A9">
            <w:pPr>
              <w:spacing w:after="240"/>
              <w:rPr>
                <w:rFonts w:cs="Arial"/>
                <w:i/>
                <w:iCs/>
                <w:u w:val="single"/>
                <w:lang w:eastAsia="ko-KR"/>
              </w:rPr>
            </w:pPr>
            <w:r w:rsidRPr="4DE658A9">
              <w:rPr>
                <w:rFonts w:cs="Arial"/>
                <w:i/>
                <w:iCs/>
                <w:u w:val="single"/>
                <w:lang w:eastAsia="ko-KR"/>
              </w:rPr>
              <w:t xml:space="preserve">Because of stringent AF requirements and timelines for project closing, </w:t>
            </w:r>
            <w:r w:rsidR="1EB491D9" w:rsidRPr="0028184D">
              <w:rPr>
                <w:rFonts w:cs="Arial"/>
                <w:i/>
                <w:iCs/>
                <w:u w:val="single"/>
                <w:lang w:eastAsia="ko-KR"/>
              </w:rPr>
              <w:t>t</w:t>
            </w:r>
            <w:r w:rsidR="4EAA3BDB" w:rsidRPr="0028184D">
              <w:rPr>
                <w:rFonts w:cs="Arial"/>
                <w:i/>
                <w:iCs/>
                <w:u w:val="single"/>
                <w:lang w:eastAsia="ko-KR"/>
              </w:rPr>
              <w:t xml:space="preserve">he project start date </w:t>
            </w:r>
            <w:r w:rsidR="51B484E5" w:rsidRPr="0028184D">
              <w:rPr>
                <w:rFonts w:cs="Arial"/>
                <w:i/>
                <w:iCs/>
                <w:u w:val="single"/>
                <w:lang w:eastAsia="ko-KR"/>
              </w:rPr>
              <w:t xml:space="preserve">must </w:t>
            </w:r>
            <w:r w:rsidR="2E44D916" w:rsidRPr="0028184D">
              <w:rPr>
                <w:rFonts w:cs="Arial"/>
                <w:i/>
                <w:iCs/>
                <w:u w:val="single"/>
                <w:lang w:eastAsia="ko-KR"/>
              </w:rPr>
              <w:t xml:space="preserve">fall </w:t>
            </w:r>
            <w:r w:rsidR="3A98A413" w:rsidRPr="0028184D">
              <w:rPr>
                <w:rFonts w:cs="Arial"/>
                <w:i/>
                <w:iCs/>
                <w:u w:val="single"/>
                <w:lang w:eastAsia="ko-KR"/>
              </w:rPr>
              <w:t>within</w:t>
            </w:r>
            <w:r w:rsidR="2E44D916" w:rsidRPr="0028184D">
              <w:rPr>
                <w:rFonts w:cs="Arial"/>
                <w:i/>
                <w:iCs/>
                <w:u w:val="single"/>
                <w:lang w:eastAsia="ko-KR"/>
              </w:rPr>
              <w:t xml:space="preserve"> </w:t>
            </w:r>
            <w:r w:rsidR="784A7623" w:rsidRPr="0028184D">
              <w:rPr>
                <w:rFonts w:cs="Arial"/>
                <w:i/>
                <w:iCs/>
                <w:u w:val="single"/>
                <w:lang w:eastAsia="ko-KR"/>
              </w:rPr>
              <w:t>Q1</w:t>
            </w:r>
            <w:r w:rsidR="7A58D753" w:rsidRPr="0028184D">
              <w:rPr>
                <w:rFonts w:cs="Arial"/>
                <w:i/>
                <w:iCs/>
                <w:u w:val="single"/>
                <w:lang w:eastAsia="ko-KR"/>
              </w:rPr>
              <w:t xml:space="preserve"> or Q2, but no later than 31 May </w:t>
            </w:r>
            <w:r w:rsidR="7F8362D1" w:rsidRPr="4DE658A9">
              <w:rPr>
                <w:rFonts w:cs="Arial"/>
                <w:i/>
                <w:iCs/>
                <w:u w:val="single"/>
                <w:lang w:eastAsia="ko-KR"/>
              </w:rPr>
              <w:t>of the</w:t>
            </w:r>
            <w:r w:rsidR="30C734CD" w:rsidRPr="4DE658A9">
              <w:rPr>
                <w:rFonts w:cs="Arial"/>
                <w:i/>
                <w:iCs/>
                <w:u w:val="single"/>
                <w:lang w:eastAsia="ko-KR"/>
              </w:rPr>
              <w:t xml:space="preserve"> </w:t>
            </w:r>
            <w:r w:rsidR="7F8362D1" w:rsidRPr="4DE658A9">
              <w:rPr>
                <w:rFonts w:cs="Arial"/>
                <w:i/>
                <w:iCs/>
                <w:u w:val="single"/>
                <w:lang w:eastAsia="ko-KR"/>
              </w:rPr>
              <w:t xml:space="preserve">calendar year </w:t>
            </w:r>
            <w:r w:rsidR="51B484E5" w:rsidRPr="0028184D">
              <w:rPr>
                <w:rFonts w:cs="Arial"/>
                <w:i/>
                <w:iCs/>
                <w:u w:val="single"/>
                <w:lang w:eastAsia="ko-KR"/>
              </w:rPr>
              <w:t>(hard deadline)</w:t>
            </w:r>
            <w:r w:rsidR="1FF4F2DE" w:rsidRPr="0028184D">
              <w:rPr>
                <w:rFonts w:cs="Arial"/>
                <w:i/>
                <w:iCs/>
                <w:u w:val="single"/>
                <w:lang w:eastAsia="ko-KR"/>
              </w:rPr>
              <w:t xml:space="preserve">. </w:t>
            </w:r>
          </w:p>
          <w:p w14:paraId="4D6DED0B" w14:textId="23DE6FF9" w:rsidR="00184391" w:rsidRPr="0028184D" w:rsidRDefault="00E87C8F" w:rsidP="00E87C8F">
            <w:pPr>
              <w:spacing w:after="240"/>
              <w:rPr>
                <w:rFonts w:cs="Arial"/>
                <w:lang w:eastAsia="ko-KR"/>
              </w:rPr>
            </w:pPr>
            <w:r w:rsidRPr="0028184D">
              <w:rPr>
                <w:rFonts w:cs="Arial"/>
                <w:lang w:eastAsia="ko-KR"/>
              </w:rPr>
              <w:t xml:space="preserve">Within 1 month of the project start date, </w:t>
            </w:r>
            <w:r w:rsidR="00BE16EC" w:rsidRPr="0028184D">
              <w:rPr>
                <w:rFonts w:cs="Arial"/>
                <w:lang w:eastAsia="ko-KR"/>
              </w:rPr>
              <w:t xml:space="preserve">the date of the inception workshop and the inception report should be submitted to the AF Secretariat. </w:t>
            </w:r>
          </w:p>
          <w:p w14:paraId="16881F5A" w14:textId="77777777" w:rsidR="00BE16EC" w:rsidRPr="00CD528C" w:rsidRDefault="00BE16EC" w:rsidP="00E87C8F">
            <w:pPr>
              <w:spacing w:after="240"/>
              <w:rPr>
                <w:rFonts w:asciiTheme="minorHAnsi" w:hAnsiTheme="minorHAnsi" w:cstheme="minorHAnsi"/>
                <w:b/>
                <w:bCs/>
                <w:szCs w:val="20"/>
                <w:lang w:eastAsia="ko-KR"/>
              </w:rPr>
            </w:pPr>
          </w:p>
          <w:p w14:paraId="0E8D0A02" w14:textId="365C528D" w:rsidR="00516879" w:rsidRPr="00F71BCE" w:rsidRDefault="00516879" w:rsidP="00CD528C">
            <w:pPr>
              <w:spacing w:after="240"/>
              <w:rPr>
                <w:rFonts w:cs="Arial"/>
                <w:b/>
                <w:lang w:eastAsia="ko-KR"/>
              </w:rPr>
            </w:pPr>
          </w:p>
        </w:tc>
        <w:tc>
          <w:tcPr>
            <w:tcW w:w="5029" w:type="dxa"/>
            <w:gridSpan w:val="3"/>
          </w:tcPr>
          <w:p w14:paraId="4FF1D74A" w14:textId="3C52C0F0" w:rsidR="00DF7E45" w:rsidRPr="00485F0E" w:rsidRDefault="00516879" w:rsidP="00DF7E45">
            <w:pPr>
              <w:spacing w:after="240"/>
              <w:rPr>
                <w:i/>
                <w:iCs/>
              </w:rPr>
            </w:pPr>
            <w:r w:rsidRPr="0CA454B8">
              <w:rPr>
                <w:rFonts w:asciiTheme="majorHAnsi" w:hAnsiTheme="majorHAnsi" w:cstheme="majorBidi"/>
                <w:b/>
                <w:sz w:val="22"/>
                <w:szCs w:val="22"/>
              </w:rPr>
              <w:t xml:space="preserve">Planned </w:t>
            </w:r>
            <w:r w:rsidR="561CB09D" w:rsidRPr="0CA454B8">
              <w:rPr>
                <w:rFonts w:asciiTheme="majorHAnsi" w:hAnsiTheme="majorHAnsi" w:cstheme="majorBidi"/>
                <w:b/>
                <w:bCs/>
                <w:sz w:val="22"/>
                <w:szCs w:val="22"/>
              </w:rPr>
              <w:t>completion</w:t>
            </w:r>
            <w:r w:rsidR="00987F1C">
              <w:rPr>
                <w:rFonts w:asciiTheme="majorHAnsi" w:hAnsiTheme="majorHAnsi" w:cstheme="majorBidi"/>
                <w:b/>
                <w:bCs/>
                <w:sz w:val="22"/>
                <w:szCs w:val="22"/>
              </w:rPr>
              <w:t xml:space="preserve"> </w:t>
            </w:r>
            <w:r w:rsidRPr="0CA454B8">
              <w:rPr>
                <w:rFonts w:asciiTheme="majorHAnsi" w:hAnsiTheme="majorHAnsi" w:cstheme="majorBidi"/>
                <w:b/>
                <w:sz w:val="22"/>
                <w:szCs w:val="22"/>
              </w:rPr>
              <w:t xml:space="preserve">date:  </w:t>
            </w:r>
            <w:r w:rsidR="00E87CD4">
              <w:rPr>
                <w:i/>
                <w:highlight w:val="yellow"/>
              </w:rPr>
              <w:t>T</w:t>
            </w:r>
            <w:r w:rsidR="00DF7E45" w:rsidRPr="00485F0E">
              <w:rPr>
                <w:i/>
                <w:highlight w:val="yellow"/>
              </w:rPr>
              <w:t xml:space="preserve">his is defined as the </w:t>
            </w:r>
            <w:r w:rsidR="00DF7E45" w:rsidRPr="00485F0E">
              <w:rPr>
                <w:i/>
                <w:iCs/>
                <w:highlight w:val="yellow"/>
              </w:rPr>
              <w:t>expected completion</w:t>
            </w:r>
            <w:r w:rsidR="00DF7E45" w:rsidRPr="00485F0E">
              <w:rPr>
                <w:i/>
                <w:highlight w:val="yellow"/>
              </w:rPr>
              <w:t xml:space="preserve"> date noted in </w:t>
            </w:r>
            <w:r w:rsidR="00DF7E45">
              <w:rPr>
                <w:i/>
                <w:highlight w:val="yellow"/>
              </w:rPr>
              <w:t>AF official project proposal documents</w:t>
            </w:r>
            <w:r w:rsidR="00DF7E45" w:rsidRPr="00485F0E">
              <w:rPr>
                <w:rFonts w:cs="Arial"/>
                <w:i/>
                <w:highlight w:val="yellow"/>
              </w:rPr>
              <w:t xml:space="preserve">, which is the date upon which execution of all activities for the Project must be completed. No activities, except for the </w:t>
            </w:r>
            <w:r w:rsidR="00DF7E45" w:rsidRPr="00485F0E">
              <w:rPr>
                <w:rFonts w:cs="Arial"/>
                <w:i/>
                <w:highlight w:val="yellow"/>
                <w:u w:val="single"/>
              </w:rPr>
              <w:t xml:space="preserve">final clearance of the </w:t>
            </w:r>
            <w:r w:rsidR="00D4025D">
              <w:rPr>
                <w:rFonts w:cs="Arial"/>
                <w:i/>
                <w:highlight w:val="yellow"/>
                <w:u w:val="single"/>
              </w:rPr>
              <w:t>Final</w:t>
            </w:r>
            <w:r w:rsidR="00DF7E45" w:rsidRPr="00485F0E">
              <w:rPr>
                <w:rFonts w:cs="Arial"/>
                <w:i/>
                <w:highlight w:val="yellow"/>
                <w:u w:val="single"/>
              </w:rPr>
              <w:t xml:space="preserve"> Evaluation Report and the corresponding management response and the end-of-project review Project Board Meeting should take place after the Completion Date</w:t>
            </w:r>
            <w:r w:rsidR="00DF7E45" w:rsidRPr="00485F0E">
              <w:rPr>
                <w:i/>
                <w:highlight w:val="yellow"/>
              </w:rPr>
              <w:t>.</w:t>
            </w:r>
          </w:p>
          <w:p w14:paraId="16BE20C1" w14:textId="113A454A" w:rsidR="00516879" w:rsidRDefault="00DF7E45" w:rsidP="00DF7E45">
            <w:pPr>
              <w:spacing w:after="240"/>
              <w:jc w:val="left"/>
              <w:rPr>
                <w:rFonts w:cs="Arial"/>
                <w:i/>
                <w:iCs/>
              </w:rPr>
            </w:pPr>
            <w:r w:rsidRPr="00CD528C">
              <w:rPr>
                <w:rFonts w:cs="Arial"/>
                <w:i/>
                <w:highlight w:val="yellow"/>
              </w:rPr>
              <w:t xml:space="preserve">Once the project document is signed, the project completion date is to be recorded in the relevant systems as the actual </w:t>
            </w:r>
            <w:r w:rsidR="00783807">
              <w:rPr>
                <w:rFonts w:cs="Arial"/>
                <w:i/>
                <w:iCs/>
                <w:highlight w:val="yellow"/>
              </w:rPr>
              <w:t xml:space="preserve">start </w:t>
            </w:r>
            <w:r w:rsidRPr="00CD528C">
              <w:rPr>
                <w:rFonts w:cs="Arial"/>
                <w:i/>
                <w:highlight w:val="yellow"/>
              </w:rPr>
              <w:t xml:space="preserve">date of </w:t>
            </w:r>
            <w:r w:rsidR="00783807">
              <w:rPr>
                <w:rFonts w:cs="Arial"/>
                <w:i/>
                <w:iCs/>
                <w:highlight w:val="yellow"/>
              </w:rPr>
              <w:t xml:space="preserve">inception workshop </w:t>
            </w:r>
            <w:r w:rsidRPr="00CD528C">
              <w:rPr>
                <w:rFonts w:cs="Arial"/>
                <w:i/>
                <w:highlight w:val="yellow"/>
              </w:rPr>
              <w:t>plus project duration.</w:t>
            </w:r>
          </w:p>
          <w:p w14:paraId="12C0D07C" w14:textId="4B288641" w:rsidR="00DF669E" w:rsidRPr="0028184D" w:rsidRDefault="6C536814" w:rsidP="4DE658A9">
            <w:pPr>
              <w:spacing w:after="240"/>
              <w:rPr>
                <w:rFonts w:cs="Arial"/>
                <w:i/>
                <w:iCs/>
                <w:u w:val="single"/>
                <w:lang w:eastAsia="ko-KR"/>
              </w:rPr>
            </w:pPr>
            <w:proofErr w:type="gramStart"/>
            <w:r w:rsidRPr="0028184D">
              <w:rPr>
                <w:rFonts w:cs="Arial"/>
                <w:i/>
                <w:iCs/>
                <w:u w:val="single"/>
                <w:lang w:eastAsia="ko-KR"/>
              </w:rPr>
              <w:t>In order to</w:t>
            </w:r>
            <w:proofErr w:type="gramEnd"/>
            <w:r w:rsidRPr="0028184D">
              <w:rPr>
                <w:rFonts w:cs="Arial"/>
                <w:i/>
                <w:iCs/>
                <w:u w:val="single"/>
                <w:lang w:eastAsia="ko-KR"/>
              </w:rPr>
              <w:t xml:space="preserve"> meet the AF and UNDP’s reporting requirements and associated timelines</w:t>
            </w:r>
            <w:r w:rsidR="5A91E366" w:rsidRPr="4DE658A9">
              <w:rPr>
                <w:rFonts w:cs="Arial"/>
                <w:i/>
                <w:iCs/>
                <w:u w:val="single"/>
                <w:lang w:eastAsia="ko-KR"/>
              </w:rPr>
              <w:t xml:space="preserve"> for project closure</w:t>
            </w:r>
            <w:r w:rsidRPr="0028184D">
              <w:rPr>
                <w:rFonts w:cs="Arial"/>
                <w:i/>
                <w:iCs/>
                <w:u w:val="single"/>
                <w:lang w:eastAsia="ko-KR"/>
              </w:rPr>
              <w:t xml:space="preserve">, the project completion date must fall </w:t>
            </w:r>
            <w:r w:rsidRPr="4DE658A9">
              <w:rPr>
                <w:rFonts w:cs="Arial"/>
                <w:i/>
                <w:iCs/>
                <w:u w:val="single"/>
                <w:lang w:eastAsia="ko-KR"/>
              </w:rPr>
              <w:t xml:space="preserve">within Q1 or Q2, but no later than 31 May </w:t>
            </w:r>
            <w:r w:rsidR="793329C3" w:rsidRPr="4DE658A9">
              <w:rPr>
                <w:rFonts w:cs="Arial"/>
                <w:i/>
                <w:iCs/>
                <w:u w:val="single"/>
                <w:lang w:eastAsia="ko-KR"/>
              </w:rPr>
              <w:t>of the calendar year</w:t>
            </w:r>
            <w:r w:rsidRPr="4DE658A9">
              <w:rPr>
                <w:rFonts w:cs="Arial"/>
                <w:i/>
                <w:iCs/>
                <w:u w:val="single"/>
                <w:lang w:eastAsia="ko-KR"/>
              </w:rPr>
              <w:t xml:space="preserve"> (hard deadline). </w:t>
            </w:r>
          </w:p>
          <w:p w14:paraId="53C5B0D0" w14:textId="5B78491A" w:rsidR="00516879" w:rsidRPr="00CD528C" w:rsidRDefault="00F03268" w:rsidP="00DF7E45">
            <w:pPr>
              <w:spacing w:after="240"/>
              <w:jc w:val="left"/>
              <w:rPr>
                <w:rFonts w:cs="Arial"/>
                <w:i/>
              </w:rPr>
            </w:pPr>
            <w:r>
              <w:rPr>
                <w:rFonts w:cs="Arial"/>
                <w:i/>
                <w:iCs/>
              </w:rPr>
              <w:t xml:space="preserve">Note that Project Completion Report </w:t>
            </w:r>
            <w:r w:rsidR="00DF669E">
              <w:rPr>
                <w:rFonts w:cs="Arial"/>
                <w:i/>
                <w:iCs/>
              </w:rPr>
              <w:t>must</w:t>
            </w:r>
            <w:r>
              <w:rPr>
                <w:rFonts w:cs="Arial"/>
                <w:i/>
                <w:iCs/>
              </w:rPr>
              <w:t xml:space="preserve"> be submitted within </w:t>
            </w:r>
            <w:r w:rsidR="00DF669E">
              <w:rPr>
                <w:rFonts w:cs="Arial"/>
                <w:i/>
                <w:iCs/>
              </w:rPr>
              <w:t>4</w:t>
            </w:r>
            <w:r>
              <w:rPr>
                <w:rFonts w:cs="Arial"/>
                <w:i/>
                <w:iCs/>
              </w:rPr>
              <w:t xml:space="preserve"> months after Project Completion Date.</w:t>
            </w:r>
            <w:r w:rsidR="00DF669E">
              <w:rPr>
                <w:rFonts w:cs="Arial"/>
                <w:i/>
                <w:iCs/>
              </w:rPr>
              <w:t xml:space="preserve"> </w:t>
            </w:r>
          </w:p>
        </w:tc>
      </w:tr>
      <w:tr w:rsidR="00516879" w:rsidRPr="002C3A2D" w14:paraId="55F4B41B" w14:textId="77777777" w:rsidTr="00C76190">
        <w:tc>
          <w:tcPr>
            <w:tcW w:w="4326" w:type="dxa"/>
            <w:gridSpan w:val="2"/>
          </w:tcPr>
          <w:p w14:paraId="300804D6" w14:textId="5E616AC8" w:rsidR="00EE694B" w:rsidRDefault="00516879" w:rsidP="00987F1C">
            <w:pPr>
              <w:spacing w:after="240"/>
              <w:rPr>
                <w:rFonts w:asciiTheme="majorHAnsi" w:hAnsiTheme="majorHAnsi" w:cstheme="majorBidi"/>
                <w:i/>
                <w:sz w:val="22"/>
                <w:szCs w:val="22"/>
                <w:highlight w:val="yellow"/>
              </w:rPr>
            </w:pPr>
            <w:r w:rsidRPr="0CA454B8">
              <w:rPr>
                <w:rFonts w:asciiTheme="majorHAnsi" w:hAnsiTheme="majorHAnsi" w:cstheme="majorBidi"/>
                <w:b/>
                <w:sz w:val="22"/>
                <w:szCs w:val="22"/>
              </w:rPr>
              <w:t>Expected date of Mid-Term Review</w:t>
            </w:r>
            <w:r w:rsidR="00AF2997" w:rsidRPr="0CA454B8">
              <w:rPr>
                <w:rFonts w:asciiTheme="majorHAnsi" w:hAnsiTheme="majorHAnsi" w:cstheme="majorBidi"/>
                <w:b/>
                <w:sz w:val="22"/>
                <w:szCs w:val="22"/>
              </w:rPr>
              <w:t xml:space="preserve"> submission to the AF</w:t>
            </w:r>
            <w:r w:rsidRPr="0CA454B8">
              <w:rPr>
                <w:rFonts w:asciiTheme="majorHAnsi" w:hAnsiTheme="majorHAnsi" w:cstheme="majorBidi"/>
                <w:b/>
                <w:sz w:val="22"/>
                <w:szCs w:val="22"/>
              </w:rPr>
              <w:t xml:space="preserve">: </w:t>
            </w:r>
            <w:r w:rsidR="00782FB2" w:rsidRPr="0CA454B8">
              <w:rPr>
                <w:rFonts w:asciiTheme="majorHAnsi" w:hAnsiTheme="majorHAnsi" w:cstheme="majorBidi"/>
                <w:i/>
                <w:sz w:val="22"/>
                <w:szCs w:val="22"/>
                <w:highlight w:val="yellow"/>
              </w:rPr>
              <w:t>A</w:t>
            </w:r>
            <w:r w:rsidR="00AB335B" w:rsidRPr="0CA454B8">
              <w:rPr>
                <w:rFonts w:asciiTheme="majorHAnsi" w:hAnsiTheme="majorHAnsi" w:cstheme="majorBidi"/>
                <w:i/>
                <w:sz w:val="22"/>
                <w:szCs w:val="22"/>
                <w:highlight w:val="yellow"/>
              </w:rPr>
              <w:t xml:space="preserve"> Mid-Term Review</w:t>
            </w:r>
            <w:r w:rsidR="00782FB2" w:rsidRPr="0CA454B8">
              <w:rPr>
                <w:rFonts w:asciiTheme="majorHAnsi" w:hAnsiTheme="majorHAnsi" w:cstheme="majorBidi"/>
                <w:i/>
                <w:sz w:val="22"/>
                <w:szCs w:val="22"/>
                <w:highlight w:val="yellow"/>
              </w:rPr>
              <w:t xml:space="preserve"> </w:t>
            </w:r>
            <w:r w:rsidR="00AB335B" w:rsidRPr="0CA454B8">
              <w:rPr>
                <w:rFonts w:asciiTheme="majorHAnsi" w:hAnsiTheme="majorHAnsi" w:cstheme="majorBidi"/>
                <w:i/>
                <w:sz w:val="22"/>
                <w:szCs w:val="22"/>
                <w:highlight w:val="yellow"/>
              </w:rPr>
              <w:t>(</w:t>
            </w:r>
            <w:r w:rsidR="0030144D" w:rsidRPr="0CA454B8">
              <w:rPr>
                <w:rFonts w:asciiTheme="majorHAnsi" w:hAnsiTheme="majorHAnsi" w:cstheme="majorBidi"/>
                <w:i/>
                <w:sz w:val="22"/>
                <w:szCs w:val="22"/>
                <w:highlight w:val="yellow"/>
              </w:rPr>
              <w:t>MTR</w:t>
            </w:r>
            <w:r w:rsidR="00AB335B" w:rsidRPr="0CA454B8">
              <w:rPr>
                <w:rFonts w:asciiTheme="majorHAnsi" w:hAnsiTheme="majorHAnsi" w:cstheme="majorBidi"/>
                <w:i/>
                <w:sz w:val="22"/>
                <w:szCs w:val="22"/>
                <w:highlight w:val="yellow"/>
              </w:rPr>
              <w:t>)</w:t>
            </w:r>
            <w:r w:rsidR="0030144D" w:rsidRPr="0CA454B8">
              <w:rPr>
                <w:rFonts w:asciiTheme="majorHAnsi" w:hAnsiTheme="majorHAnsi" w:cstheme="majorBidi"/>
                <w:i/>
                <w:sz w:val="22"/>
                <w:szCs w:val="22"/>
                <w:highlight w:val="yellow"/>
              </w:rPr>
              <w:t xml:space="preserve"> </w:t>
            </w:r>
            <w:r w:rsidR="00782FB2" w:rsidRPr="0CA454B8">
              <w:rPr>
                <w:rFonts w:asciiTheme="majorHAnsi" w:hAnsiTheme="majorHAnsi" w:cstheme="majorBidi"/>
                <w:i/>
                <w:sz w:val="22"/>
                <w:szCs w:val="22"/>
                <w:highlight w:val="yellow"/>
              </w:rPr>
              <w:t>is</w:t>
            </w:r>
            <w:r w:rsidR="0030144D" w:rsidRPr="0CA454B8">
              <w:rPr>
                <w:rFonts w:asciiTheme="majorHAnsi" w:hAnsiTheme="majorHAnsi" w:cstheme="majorBidi"/>
                <w:i/>
                <w:sz w:val="22"/>
                <w:szCs w:val="22"/>
                <w:highlight w:val="yellow"/>
              </w:rPr>
              <w:t xml:space="preserve"> required for any project with </w:t>
            </w:r>
            <w:r w:rsidR="00033F30">
              <w:rPr>
                <w:rFonts w:asciiTheme="majorHAnsi" w:hAnsiTheme="majorHAnsi" w:cstheme="majorBidi"/>
                <w:i/>
                <w:sz w:val="22"/>
                <w:szCs w:val="22"/>
                <w:highlight w:val="yellow"/>
              </w:rPr>
              <w:t xml:space="preserve">over four </w:t>
            </w:r>
            <w:r w:rsidR="0030144D" w:rsidRPr="0CA454B8">
              <w:rPr>
                <w:rFonts w:asciiTheme="majorHAnsi" w:hAnsiTheme="majorHAnsi" w:cstheme="majorBidi"/>
                <w:i/>
                <w:sz w:val="22"/>
                <w:szCs w:val="22"/>
                <w:highlight w:val="yellow"/>
              </w:rPr>
              <w:t xml:space="preserve">years </w:t>
            </w:r>
            <w:r w:rsidR="003849FF" w:rsidRPr="0CA454B8">
              <w:rPr>
                <w:rFonts w:asciiTheme="majorHAnsi" w:hAnsiTheme="majorHAnsi" w:cstheme="majorBidi"/>
                <w:i/>
                <w:sz w:val="22"/>
                <w:szCs w:val="22"/>
                <w:highlight w:val="yellow"/>
              </w:rPr>
              <w:t>o</w:t>
            </w:r>
            <w:r w:rsidR="0030144D" w:rsidRPr="0CA454B8">
              <w:rPr>
                <w:rFonts w:asciiTheme="majorHAnsi" w:hAnsiTheme="majorHAnsi" w:cstheme="majorBidi"/>
                <w:i/>
                <w:sz w:val="22"/>
                <w:szCs w:val="22"/>
                <w:highlight w:val="yellow"/>
              </w:rPr>
              <w:t>f implementation.</w:t>
            </w:r>
            <w:r w:rsidR="0030144D" w:rsidRPr="0CA454B8">
              <w:rPr>
                <w:rFonts w:asciiTheme="majorHAnsi" w:hAnsiTheme="majorHAnsi" w:cstheme="majorBidi"/>
                <w:i/>
                <w:sz w:val="22"/>
                <w:szCs w:val="22"/>
              </w:rPr>
              <w:t xml:space="preserve"> </w:t>
            </w:r>
            <w:r w:rsidR="009B6B5A" w:rsidRPr="00CD528C">
              <w:rPr>
                <w:rFonts w:asciiTheme="majorHAnsi" w:hAnsiTheme="majorHAnsi" w:cstheme="majorBidi"/>
                <w:i/>
                <w:sz w:val="22"/>
                <w:szCs w:val="22"/>
                <w:highlight w:val="yellow"/>
              </w:rPr>
              <w:t xml:space="preserve">The MTR report </w:t>
            </w:r>
            <w:r w:rsidR="00C51E08" w:rsidRPr="0CA454B8">
              <w:rPr>
                <w:rFonts w:asciiTheme="majorHAnsi" w:hAnsiTheme="majorHAnsi" w:cstheme="majorBidi"/>
                <w:i/>
                <w:sz w:val="22"/>
                <w:szCs w:val="22"/>
                <w:highlight w:val="yellow"/>
              </w:rPr>
              <w:t>must</w:t>
            </w:r>
            <w:r w:rsidR="009B6B5A" w:rsidRPr="00CD528C">
              <w:rPr>
                <w:rFonts w:asciiTheme="majorHAnsi" w:hAnsiTheme="majorHAnsi" w:cstheme="majorBidi"/>
                <w:i/>
                <w:sz w:val="22"/>
                <w:szCs w:val="22"/>
                <w:highlight w:val="yellow"/>
              </w:rPr>
              <w:t xml:space="preserve"> be </w:t>
            </w:r>
            <w:r w:rsidR="00C51E08" w:rsidRPr="0CA454B8">
              <w:rPr>
                <w:rFonts w:asciiTheme="majorHAnsi" w:hAnsiTheme="majorHAnsi" w:cstheme="majorBidi"/>
                <w:i/>
                <w:sz w:val="22"/>
                <w:szCs w:val="22"/>
                <w:highlight w:val="yellow"/>
              </w:rPr>
              <w:t>submitted to the AF</w:t>
            </w:r>
            <w:r w:rsidR="00BF7DF1" w:rsidRPr="0CA454B8">
              <w:rPr>
                <w:rFonts w:asciiTheme="majorHAnsi" w:hAnsiTheme="majorHAnsi" w:cstheme="majorBidi"/>
                <w:i/>
                <w:sz w:val="22"/>
                <w:szCs w:val="22"/>
                <w:highlight w:val="yellow"/>
              </w:rPr>
              <w:t xml:space="preserve"> </w:t>
            </w:r>
            <w:r w:rsidR="001F691C" w:rsidRPr="0CA454B8">
              <w:rPr>
                <w:rFonts w:asciiTheme="majorHAnsi" w:hAnsiTheme="majorHAnsi" w:cstheme="majorBidi"/>
                <w:i/>
                <w:sz w:val="22"/>
                <w:szCs w:val="22"/>
                <w:highlight w:val="yellow"/>
              </w:rPr>
              <w:t xml:space="preserve">Secretariat </w:t>
            </w:r>
            <w:r w:rsidR="001F691C" w:rsidRPr="00CD528C">
              <w:rPr>
                <w:rFonts w:asciiTheme="majorHAnsi" w:hAnsiTheme="majorHAnsi" w:cstheme="majorBidi"/>
                <w:i/>
                <w:sz w:val="22"/>
                <w:szCs w:val="22"/>
                <w:highlight w:val="yellow"/>
              </w:rPr>
              <w:t>and</w:t>
            </w:r>
            <w:r w:rsidR="005A6FA2">
              <w:rPr>
                <w:rFonts w:asciiTheme="majorHAnsi" w:hAnsiTheme="majorHAnsi" w:cstheme="majorBidi"/>
                <w:i/>
                <w:sz w:val="22"/>
                <w:szCs w:val="22"/>
                <w:highlight w:val="yellow"/>
              </w:rPr>
              <w:t xml:space="preserve"> the Designated Authority </w:t>
            </w:r>
            <w:r w:rsidR="009B6B5A" w:rsidRPr="00CD528C">
              <w:rPr>
                <w:rFonts w:asciiTheme="majorHAnsi" w:hAnsiTheme="majorHAnsi" w:cstheme="majorBidi"/>
                <w:i/>
                <w:sz w:val="22"/>
                <w:szCs w:val="22"/>
                <w:highlight w:val="yellow"/>
              </w:rPr>
              <w:t xml:space="preserve">within </w:t>
            </w:r>
            <w:r w:rsidR="00E73ED8">
              <w:rPr>
                <w:rFonts w:asciiTheme="majorHAnsi" w:hAnsiTheme="majorHAnsi" w:cstheme="majorBidi"/>
                <w:i/>
                <w:sz w:val="22"/>
                <w:szCs w:val="22"/>
                <w:highlight w:val="yellow"/>
              </w:rPr>
              <w:t>6</w:t>
            </w:r>
            <w:r w:rsidR="009B6B5A" w:rsidRPr="00CD528C">
              <w:rPr>
                <w:rFonts w:asciiTheme="majorHAnsi" w:hAnsiTheme="majorHAnsi" w:cstheme="majorBidi"/>
                <w:i/>
                <w:sz w:val="22"/>
                <w:szCs w:val="22"/>
                <w:highlight w:val="yellow"/>
              </w:rPr>
              <w:t xml:space="preserve"> months of the mid-point in the project </w:t>
            </w:r>
            <w:r w:rsidR="00564D5F" w:rsidRPr="00CD528C">
              <w:rPr>
                <w:rFonts w:asciiTheme="majorHAnsi" w:hAnsiTheme="majorHAnsi" w:cstheme="majorBidi"/>
                <w:i/>
                <w:sz w:val="22"/>
                <w:szCs w:val="22"/>
                <w:highlight w:val="yellow"/>
              </w:rPr>
              <w:t xml:space="preserve">implementation cycle. </w:t>
            </w:r>
          </w:p>
          <w:p w14:paraId="11A167C5" w14:textId="519D13C6" w:rsidR="004208B1" w:rsidRDefault="004208B1" w:rsidP="00987F1C">
            <w:pPr>
              <w:pStyle w:val="ListParagraph"/>
              <w:numPr>
                <w:ilvl w:val="0"/>
                <w:numId w:val="98"/>
              </w:numPr>
              <w:ind w:left="424"/>
              <w:jc w:val="both"/>
              <w:rPr>
                <w:rFonts w:asciiTheme="majorHAnsi" w:eastAsia="Malgun Gothic" w:hAnsiTheme="majorHAnsi" w:cstheme="majorBidi"/>
                <w:i/>
                <w:sz w:val="22"/>
                <w:szCs w:val="22"/>
                <w:highlight w:val="yellow"/>
                <w:lang w:eastAsia="ko-KR"/>
              </w:rPr>
            </w:pPr>
            <w:r w:rsidRPr="005D390E">
              <w:rPr>
                <w:rFonts w:asciiTheme="majorHAnsi" w:eastAsia="Malgun Gothic" w:hAnsiTheme="majorHAnsi" w:cstheme="majorBidi"/>
                <w:i/>
                <w:sz w:val="22"/>
                <w:szCs w:val="22"/>
                <w:highlight w:val="yellow"/>
                <w:lang w:eastAsia="ko-KR"/>
              </w:rPr>
              <w:t>A</w:t>
            </w:r>
            <w:r w:rsidRPr="005D390E">
              <w:rPr>
                <w:rFonts w:asciiTheme="majorHAnsi" w:eastAsia="Malgun Gothic" w:hAnsiTheme="majorHAnsi" w:cstheme="majorBidi" w:hint="eastAsia"/>
                <w:i/>
                <w:sz w:val="22"/>
                <w:szCs w:val="22"/>
                <w:highlight w:val="yellow"/>
                <w:lang w:eastAsia="ko-KR"/>
              </w:rPr>
              <w:t xml:space="preserve">t least </w:t>
            </w:r>
            <w:r w:rsidR="002222EE">
              <w:rPr>
                <w:rFonts w:asciiTheme="majorHAnsi" w:eastAsia="Malgun Gothic" w:hAnsiTheme="majorHAnsi" w:cstheme="majorBidi"/>
                <w:i/>
                <w:sz w:val="22"/>
                <w:szCs w:val="22"/>
                <w:highlight w:val="yellow"/>
                <w:lang w:eastAsia="ko-KR"/>
              </w:rPr>
              <w:t>6</w:t>
            </w:r>
            <w:r w:rsidRPr="005D390E">
              <w:rPr>
                <w:rFonts w:asciiTheme="majorHAnsi" w:eastAsia="Malgun Gothic" w:hAnsiTheme="majorHAnsi" w:cstheme="majorBidi" w:hint="eastAsia"/>
                <w:i/>
                <w:sz w:val="22"/>
                <w:szCs w:val="22"/>
                <w:highlight w:val="yellow"/>
                <w:lang w:eastAsia="ko-KR"/>
              </w:rPr>
              <w:t xml:space="preserve"> months prior to the</w:t>
            </w:r>
            <w:r w:rsidR="00CC5128">
              <w:rPr>
                <w:rFonts w:asciiTheme="majorHAnsi" w:eastAsia="Malgun Gothic" w:hAnsiTheme="majorHAnsi" w:cstheme="majorBidi"/>
                <w:i/>
                <w:sz w:val="22"/>
                <w:szCs w:val="22"/>
                <w:highlight w:val="yellow"/>
                <w:lang w:eastAsia="ko-KR"/>
              </w:rPr>
              <w:t xml:space="preserve"> project mid-point</w:t>
            </w:r>
            <w:r w:rsidRPr="005D390E">
              <w:rPr>
                <w:rFonts w:asciiTheme="majorHAnsi" w:eastAsia="Malgun Gothic" w:hAnsiTheme="majorHAnsi" w:cstheme="majorBidi" w:hint="eastAsia"/>
                <w:i/>
                <w:sz w:val="22"/>
                <w:szCs w:val="22"/>
                <w:highlight w:val="yellow"/>
                <w:lang w:eastAsia="ko-KR"/>
              </w:rPr>
              <w:t xml:space="preserve">: The </w:t>
            </w:r>
            <w:r w:rsidR="002222EE">
              <w:rPr>
                <w:rFonts w:asciiTheme="majorHAnsi" w:eastAsia="Malgun Gothic" w:hAnsiTheme="majorHAnsi" w:cstheme="majorBidi"/>
                <w:i/>
                <w:sz w:val="22"/>
                <w:szCs w:val="22"/>
                <w:highlight w:val="yellow"/>
                <w:lang w:eastAsia="ko-KR"/>
              </w:rPr>
              <w:t>MTR</w:t>
            </w:r>
            <w:r w:rsidRPr="005D390E">
              <w:rPr>
                <w:rFonts w:asciiTheme="majorHAnsi" w:eastAsia="Malgun Gothic" w:hAnsiTheme="majorHAnsi" w:cstheme="majorBidi" w:hint="eastAsia"/>
                <w:i/>
                <w:sz w:val="22"/>
                <w:szCs w:val="22"/>
                <w:highlight w:val="yellow"/>
                <w:lang w:eastAsia="ko-KR"/>
              </w:rPr>
              <w:t xml:space="preserve"> process must be initiated.</w:t>
            </w:r>
          </w:p>
          <w:p w14:paraId="191D8A80" w14:textId="7F26911C" w:rsidR="00CE78BD" w:rsidRPr="00947839" w:rsidRDefault="00CE78BD" w:rsidP="00987F1C">
            <w:pPr>
              <w:pStyle w:val="ListParagraph"/>
              <w:numPr>
                <w:ilvl w:val="0"/>
                <w:numId w:val="98"/>
              </w:numPr>
              <w:ind w:left="424"/>
              <w:jc w:val="both"/>
              <w:rPr>
                <w:rFonts w:asciiTheme="majorHAnsi" w:eastAsia="Malgun Gothic" w:hAnsiTheme="majorHAnsi" w:cstheme="majorBidi"/>
                <w:i/>
                <w:sz w:val="22"/>
                <w:szCs w:val="22"/>
                <w:highlight w:val="yellow"/>
                <w:lang w:eastAsia="ko-KR"/>
              </w:rPr>
            </w:pPr>
            <w:r>
              <w:rPr>
                <w:rFonts w:asciiTheme="majorHAnsi" w:eastAsia="Malgun Gothic" w:hAnsiTheme="majorHAnsi" w:cstheme="majorBidi"/>
                <w:i/>
                <w:sz w:val="22"/>
                <w:szCs w:val="22"/>
                <w:highlight w:val="yellow"/>
                <w:lang w:eastAsia="ko-KR"/>
              </w:rPr>
              <w:t xml:space="preserve">At least 4 </w:t>
            </w:r>
            <w:r w:rsidR="00987F1C">
              <w:rPr>
                <w:rFonts w:asciiTheme="majorHAnsi" w:eastAsia="Malgun Gothic" w:hAnsiTheme="majorHAnsi" w:cstheme="majorBidi"/>
                <w:i/>
                <w:sz w:val="22"/>
                <w:szCs w:val="22"/>
                <w:highlight w:val="yellow"/>
                <w:lang w:eastAsia="ko-KR"/>
              </w:rPr>
              <w:t>months</w:t>
            </w:r>
            <w:r>
              <w:rPr>
                <w:rFonts w:asciiTheme="majorHAnsi" w:eastAsia="Malgun Gothic" w:hAnsiTheme="majorHAnsi" w:cstheme="majorBidi"/>
                <w:i/>
                <w:sz w:val="22"/>
                <w:szCs w:val="22"/>
                <w:highlight w:val="yellow"/>
                <w:lang w:eastAsia="ko-KR"/>
              </w:rPr>
              <w:t xml:space="preserve"> prior to the project mid-point: </w:t>
            </w:r>
            <w:r w:rsidRPr="0097440E">
              <w:rPr>
                <w:rFonts w:asciiTheme="majorHAnsi" w:eastAsia="Malgun Gothic" w:hAnsiTheme="majorHAnsi" w:cstheme="majorBidi" w:hint="eastAsia"/>
                <w:i/>
                <w:sz w:val="22"/>
                <w:szCs w:val="22"/>
                <w:highlight w:val="yellow"/>
                <w:lang w:eastAsia="ko-KR"/>
              </w:rPr>
              <w:t xml:space="preserve">the draft </w:t>
            </w:r>
            <w:r>
              <w:rPr>
                <w:rFonts w:asciiTheme="majorHAnsi" w:eastAsia="Malgun Gothic" w:hAnsiTheme="majorHAnsi" w:cstheme="majorBidi"/>
                <w:i/>
                <w:sz w:val="22"/>
                <w:szCs w:val="22"/>
                <w:highlight w:val="yellow"/>
                <w:lang w:eastAsia="ko-KR"/>
              </w:rPr>
              <w:t>MTR</w:t>
            </w:r>
            <w:r w:rsidRPr="0097440E">
              <w:rPr>
                <w:rFonts w:asciiTheme="majorHAnsi" w:eastAsia="Malgun Gothic" w:hAnsiTheme="majorHAnsi" w:cstheme="majorBidi" w:hint="eastAsia"/>
                <w:i/>
                <w:sz w:val="22"/>
                <w:szCs w:val="22"/>
                <w:highlight w:val="yellow"/>
                <w:lang w:eastAsia="ko-KR"/>
              </w:rPr>
              <w:t xml:space="preserve"> report must be completed and submitted to the relevant Environment Hubs in advance of the submission deadline to the AF to allow time for internal review and clearance. </w:t>
            </w:r>
          </w:p>
          <w:p w14:paraId="3FCA30A4" w14:textId="18CBCD7A" w:rsidR="004E1C55" w:rsidRDefault="004E1C55" w:rsidP="00987F1C">
            <w:pPr>
              <w:pStyle w:val="ListParagraph"/>
              <w:numPr>
                <w:ilvl w:val="0"/>
                <w:numId w:val="98"/>
              </w:numPr>
              <w:ind w:left="424"/>
              <w:jc w:val="both"/>
              <w:rPr>
                <w:rFonts w:asciiTheme="majorHAnsi" w:eastAsia="Malgun Gothic" w:hAnsiTheme="majorHAnsi" w:cstheme="majorBidi"/>
                <w:i/>
                <w:sz w:val="22"/>
                <w:szCs w:val="22"/>
                <w:highlight w:val="yellow"/>
                <w:lang w:eastAsia="ko-KR"/>
              </w:rPr>
            </w:pPr>
            <w:r>
              <w:rPr>
                <w:rFonts w:asciiTheme="majorHAnsi" w:eastAsia="Malgun Gothic" w:hAnsiTheme="majorHAnsi" w:cstheme="majorBidi"/>
                <w:i/>
                <w:sz w:val="22"/>
                <w:szCs w:val="22"/>
                <w:highlight w:val="yellow"/>
                <w:lang w:eastAsia="ko-KR"/>
              </w:rPr>
              <w:t xml:space="preserve">Within 6 months of project mid-point: MTR must be submitted to the AF Secretariat and Designated Authority </w:t>
            </w:r>
          </w:p>
          <w:p w14:paraId="334E7A52" w14:textId="65277DA9" w:rsidR="004208B1" w:rsidRDefault="004E1C55" w:rsidP="00987F1C">
            <w:pPr>
              <w:pStyle w:val="ListParagraph"/>
              <w:numPr>
                <w:ilvl w:val="0"/>
                <w:numId w:val="98"/>
              </w:numPr>
              <w:ind w:left="424"/>
              <w:jc w:val="both"/>
              <w:rPr>
                <w:rFonts w:asciiTheme="majorHAnsi" w:hAnsiTheme="majorHAnsi" w:cstheme="majorBidi"/>
                <w:i/>
                <w:sz w:val="22"/>
                <w:szCs w:val="22"/>
                <w:highlight w:val="yellow"/>
              </w:rPr>
            </w:pPr>
            <w:r>
              <w:rPr>
                <w:rFonts w:asciiTheme="majorHAnsi" w:eastAsia="Malgun Gothic" w:hAnsiTheme="majorHAnsi" w:cstheme="majorBidi"/>
                <w:i/>
                <w:sz w:val="22"/>
                <w:szCs w:val="22"/>
                <w:highlight w:val="yellow"/>
                <w:lang w:eastAsia="ko-KR"/>
              </w:rPr>
              <w:t xml:space="preserve">Within 6 months of the MTR submission: </w:t>
            </w:r>
            <w:r w:rsidR="00874413">
              <w:rPr>
                <w:rFonts w:asciiTheme="majorHAnsi" w:eastAsia="Malgun Gothic" w:hAnsiTheme="majorHAnsi" w:cstheme="majorBidi"/>
                <w:i/>
                <w:sz w:val="22"/>
                <w:szCs w:val="22"/>
                <w:highlight w:val="yellow"/>
                <w:lang w:eastAsia="ko-KR"/>
              </w:rPr>
              <w:t xml:space="preserve">Management Response must be submitted to the AF Secretariat </w:t>
            </w:r>
          </w:p>
          <w:p w14:paraId="58BAEC4B" w14:textId="77777777" w:rsidR="0093018E" w:rsidRPr="0097440E" w:rsidRDefault="0093018E" w:rsidP="00987F1C">
            <w:pPr>
              <w:pStyle w:val="ListParagraph"/>
              <w:ind w:left="424"/>
              <w:jc w:val="both"/>
              <w:rPr>
                <w:rFonts w:asciiTheme="majorHAnsi" w:eastAsia="Malgun Gothic" w:hAnsiTheme="majorHAnsi" w:cstheme="majorBidi"/>
                <w:i/>
                <w:sz w:val="22"/>
                <w:szCs w:val="22"/>
                <w:highlight w:val="yellow"/>
                <w:lang w:eastAsia="ko-KR"/>
              </w:rPr>
            </w:pPr>
          </w:p>
          <w:p w14:paraId="0D2FF462" w14:textId="6606E99A" w:rsidR="00516879" w:rsidRPr="00F71BCE" w:rsidRDefault="1FA42DC6" w:rsidP="00987F1C">
            <w:pPr>
              <w:spacing w:after="240"/>
              <w:rPr>
                <w:rFonts w:asciiTheme="majorHAnsi" w:hAnsiTheme="majorHAnsi" w:cstheme="majorBidi"/>
                <w:i/>
                <w:sz w:val="22"/>
                <w:szCs w:val="22"/>
                <w:highlight w:val="yellow"/>
              </w:rPr>
            </w:pPr>
            <w:r w:rsidRPr="0CA454B8">
              <w:rPr>
                <w:rFonts w:asciiTheme="majorHAnsi" w:hAnsiTheme="majorHAnsi" w:cstheme="majorBidi"/>
                <w:i/>
                <w:iCs/>
                <w:sz w:val="22"/>
                <w:szCs w:val="22"/>
                <w:highlight w:val="yellow"/>
              </w:rPr>
              <w:t xml:space="preserve">For further guidance, please find the AF Evaluation Policy and Guidance Notes here: </w:t>
            </w:r>
            <w:hyperlink r:id="rId40" w:history="1">
              <w:r w:rsidR="00775F09" w:rsidRPr="00FF70DC">
                <w:rPr>
                  <w:rStyle w:val="Hyperlink"/>
                  <w:rFonts w:asciiTheme="majorHAnsi" w:hAnsiTheme="majorHAnsi" w:cstheme="majorBidi"/>
                  <w:i/>
                  <w:iCs/>
                  <w:sz w:val="22"/>
                  <w:szCs w:val="22"/>
                  <w:highlight w:val="yellow"/>
                </w:rPr>
                <w:t>https://www.adaptation-fund.org/about/evaluation/evaluation-resources/evaluation-policy/</w:t>
              </w:r>
            </w:hyperlink>
            <w:r w:rsidR="00775F09">
              <w:rPr>
                <w:rFonts w:asciiTheme="majorHAnsi" w:hAnsiTheme="majorHAnsi" w:cstheme="majorBidi"/>
                <w:i/>
                <w:iCs/>
                <w:sz w:val="22"/>
                <w:szCs w:val="22"/>
                <w:highlight w:val="yellow"/>
              </w:rPr>
              <w:t xml:space="preserve"> </w:t>
            </w:r>
          </w:p>
        </w:tc>
        <w:tc>
          <w:tcPr>
            <w:tcW w:w="5029" w:type="dxa"/>
            <w:gridSpan w:val="3"/>
          </w:tcPr>
          <w:p w14:paraId="1CDDD93C" w14:textId="17EB6372" w:rsidR="0010053D" w:rsidRDefault="00516879" w:rsidP="00987F1C">
            <w:pPr>
              <w:spacing w:after="0"/>
              <w:rPr>
                <w:rFonts w:asciiTheme="majorHAnsi" w:eastAsia="Malgun Gothic" w:hAnsiTheme="majorHAnsi" w:cstheme="majorBidi"/>
                <w:i/>
                <w:sz w:val="22"/>
                <w:szCs w:val="22"/>
                <w:highlight w:val="yellow"/>
                <w:lang w:eastAsia="ko-KR"/>
              </w:rPr>
            </w:pPr>
            <w:r w:rsidRPr="1AFF7785">
              <w:rPr>
                <w:rFonts w:asciiTheme="majorHAnsi" w:hAnsiTheme="majorHAnsi" w:cstheme="majorBidi"/>
                <w:b/>
                <w:sz w:val="22"/>
                <w:szCs w:val="22"/>
              </w:rPr>
              <w:t xml:space="preserve">Expected date of </w:t>
            </w:r>
            <w:r w:rsidR="00987F1C" w:rsidRPr="1AFF7785">
              <w:rPr>
                <w:rFonts w:asciiTheme="majorHAnsi" w:hAnsiTheme="majorHAnsi" w:cstheme="majorBidi"/>
                <w:b/>
                <w:sz w:val="22"/>
                <w:szCs w:val="22"/>
              </w:rPr>
              <w:t>Final Evaluation</w:t>
            </w:r>
            <w:r w:rsidR="00AF2997" w:rsidRPr="1AFF7785">
              <w:rPr>
                <w:rFonts w:asciiTheme="majorHAnsi" w:hAnsiTheme="majorHAnsi" w:cstheme="majorBidi"/>
                <w:b/>
                <w:sz w:val="22"/>
                <w:szCs w:val="22"/>
              </w:rPr>
              <w:t xml:space="preserve"> submission to the AF</w:t>
            </w:r>
            <w:r w:rsidRPr="1AFF7785">
              <w:rPr>
                <w:rFonts w:asciiTheme="majorHAnsi" w:hAnsiTheme="majorHAnsi" w:cstheme="majorBidi"/>
                <w:b/>
                <w:sz w:val="22"/>
                <w:szCs w:val="22"/>
              </w:rPr>
              <w:t xml:space="preserve">: </w:t>
            </w:r>
            <w:r w:rsidR="009F2621" w:rsidRPr="00CD528C">
              <w:rPr>
                <w:rFonts w:asciiTheme="majorHAnsi" w:hAnsiTheme="majorHAnsi" w:cstheme="majorBidi"/>
                <w:i/>
                <w:sz w:val="22"/>
                <w:szCs w:val="22"/>
                <w:highlight w:val="yellow"/>
              </w:rPr>
              <w:t>All</w:t>
            </w:r>
            <w:r w:rsidR="009F2621" w:rsidRPr="1AFF7785">
              <w:rPr>
                <w:rFonts w:asciiTheme="majorHAnsi" w:hAnsiTheme="majorHAnsi" w:cstheme="majorBidi"/>
                <w:i/>
                <w:sz w:val="22"/>
                <w:szCs w:val="22"/>
                <w:highlight w:val="yellow"/>
              </w:rPr>
              <w:t xml:space="preserve"> </w:t>
            </w:r>
            <w:r w:rsidR="000B6C18" w:rsidRPr="1AFF7785">
              <w:rPr>
                <w:rFonts w:asciiTheme="majorHAnsi" w:hAnsiTheme="majorHAnsi" w:cstheme="majorBidi"/>
                <w:i/>
                <w:sz w:val="22"/>
                <w:szCs w:val="22"/>
                <w:highlight w:val="yellow"/>
              </w:rPr>
              <w:t>projects are required to complete</w:t>
            </w:r>
            <w:r w:rsidR="009F2621" w:rsidRPr="00CD528C">
              <w:rPr>
                <w:rFonts w:asciiTheme="majorHAnsi" w:hAnsiTheme="majorHAnsi" w:cstheme="majorBidi"/>
                <w:i/>
                <w:sz w:val="22"/>
                <w:szCs w:val="22"/>
                <w:highlight w:val="yellow"/>
              </w:rPr>
              <w:t xml:space="preserve"> an independent </w:t>
            </w:r>
            <w:r w:rsidR="00CE21E1" w:rsidRPr="1AFF7785">
              <w:rPr>
                <w:rFonts w:asciiTheme="majorHAnsi" w:hAnsiTheme="majorHAnsi" w:cstheme="majorBidi"/>
                <w:i/>
                <w:sz w:val="22"/>
                <w:szCs w:val="22"/>
                <w:highlight w:val="yellow"/>
              </w:rPr>
              <w:t>F</w:t>
            </w:r>
            <w:r w:rsidR="009F2621" w:rsidRPr="00CD528C">
              <w:rPr>
                <w:rFonts w:asciiTheme="majorHAnsi" w:hAnsiTheme="majorHAnsi" w:cstheme="majorBidi"/>
                <w:i/>
                <w:sz w:val="22"/>
                <w:szCs w:val="22"/>
                <w:highlight w:val="yellow"/>
              </w:rPr>
              <w:t xml:space="preserve">inal </w:t>
            </w:r>
            <w:r w:rsidR="00CE21E1" w:rsidRPr="1AFF7785">
              <w:rPr>
                <w:rFonts w:asciiTheme="majorHAnsi" w:hAnsiTheme="majorHAnsi" w:cstheme="majorBidi"/>
                <w:i/>
                <w:sz w:val="22"/>
                <w:szCs w:val="22"/>
                <w:highlight w:val="yellow"/>
              </w:rPr>
              <w:t>E</w:t>
            </w:r>
            <w:r w:rsidR="009F2621" w:rsidRPr="00CD528C">
              <w:rPr>
                <w:rFonts w:asciiTheme="majorHAnsi" w:hAnsiTheme="majorHAnsi" w:cstheme="majorBidi"/>
                <w:i/>
                <w:sz w:val="22"/>
                <w:szCs w:val="22"/>
                <w:highlight w:val="yellow"/>
              </w:rPr>
              <w:t>valuation</w:t>
            </w:r>
            <w:r w:rsidR="00AB335B" w:rsidRPr="1AFF7785">
              <w:rPr>
                <w:rFonts w:asciiTheme="majorHAnsi" w:hAnsiTheme="majorHAnsi" w:cstheme="majorBidi"/>
                <w:i/>
                <w:sz w:val="22"/>
                <w:szCs w:val="22"/>
                <w:highlight w:val="yellow"/>
              </w:rPr>
              <w:t xml:space="preserve"> (FE)</w:t>
            </w:r>
            <w:r w:rsidR="00517F2B">
              <w:rPr>
                <w:rFonts w:asciiTheme="majorHAnsi" w:eastAsia="Malgun Gothic" w:hAnsiTheme="majorHAnsi" w:cstheme="majorBidi" w:hint="eastAsia"/>
                <w:i/>
                <w:sz w:val="22"/>
                <w:szCs w:val="22"/>
                <w:highlight w:val="yellow"/>
                <w:lang w:eastAsia="ko-KR"/>
              </w:rPr>
              <w:t>.</w:t>
            </w:r>
            <w:r w:rsidR="00FA61DD">
              <w:rPr>
                <w:rFonts w:asciiTheme="majorHAnsi" w:eastAsia="Malgun Gothic" w:hAnsiTheme="majorHAnsi" w:cstheme="majorBidi"/>
                <w:i/>
                <w:sz w:val="22"/>
                <w:szCs w:val="22"/>
                <w:highlight w:val="yellow"/>
                <w:lang w:eastAsia="ko-KR"/>
              </w:rPr>
              <w:t xml:space="preserve"> The FE </w:t>
            </w:r>
            <w:r w:rsidR="00DC3C7C">
              <w:rPr>
                <w:rFonts w:asciiTheme="majorHAnsi" w:eastAsia="Malgun Gothic" w:hAnsiTheme="majorHAnsi" w:cstheme="majorBidi"/>
                <w:i/>
                <w:sz w:val="22"/>
                <w:szCs w:val="22"/>
                <w:highlight w:val="yellow"/>
                <w:lang w:eastAsia="ko-KR"/>
              </w:rPr>
              <w:t xml:space="preserve">will be submitted </w:t>
            </w:r>
            <w:r w:rsidR="0010053D">
              <w:rPr>
                <w:rFonts w:asciiTheme="majorHAnsi" w:eastAsia="Malgun Gothic" w:hAnsiTheme="majorHAnsi" w:cstheme="majorBidi"/>
                <w:i/>
                <w:sz w:val="22"/>
                <w:szCs w:val="22"/>
                <w:highlight w:val="yellow"/>
                <w:lang w:eastAsia="ko-KR"/>
              </w:rPr>
              <w:t>within 4 months of the Completion Date.</w:t>
            </w:r>
            <w:r w:rsidR="00DC3C7C">
              <w:rPr>
                <w:rFonts w:asciiTheme="majorHAnsi" w:eastAsia="Malgun Gothic" w:hAnsiTheme="majorHAnsi" w:cstheme="majorBidi"/>
                <w:i/>
                <w:sz w:val="22"/>
                <w:szCs w:val="22"/>
                <w:highlight w:val="yellow"/>
                <w:lang w:eastAsia="ko-KR"/>
              </w:rPr>
              <w:t xml:space="preserve"> </w:t>
            </w:r>
            <w:r w:rsidR="00517F2B">
              <w:rPr>
                <w:rFonts w:asciiTheme="majorHAnsi" w:eastAsia="Malgun Gothic" w:hAnsiTheme="majorHAnsi" w:cstheme="majorBidi" w:hint="eastAsia"/>
                <w:i/>
                <w:sz w:val="22"/>
                <w:szCs w:val="22"/>
                <w:highlight w:val="yellow"/>
                <w:lang w:eastAsia="ko-KR"/>
              </w:rPr>
              <w:t xml:space="preserve"> </w:t>
            </w:r>
          </w:p>
          <w:p w14:paraId="4E2AED02" w14:textId="77777777" w:rsidR="009D1A58" w:rsidRDefault="00517F2B" w:rsidP="00987F1C">
            <w:pPr>
              <w:pStyle w:val="ListParagraph"/>
              <w:numPr>
                <w:ilvl w:val="0"/>
                <w:numId w:val="98"/>
              </w:numPr>
              <w:ind w:left="424"/>
              <w:jc w:val="both"/>
              <w:rPr>
                <w:rFonts w:asciiTheme="majorHAnsi" w:eastAsia="Malgun Gothic" w:hAnsiTheme="majorHAnsi" w:cstheme="majorBidi"/>
                <w:i/>
                <w:sz w:val="22"/>
                <w:szCs w:val="22"/>
                <w:highlight w:val="yellow"/>
                <w:lang w:eastAsia="ko-KR"/>
              </w:rPr>
            </w:pPr>
            <w:r w:rsidRPr="0097440E">
              <w:rPr>
                <w:rFonts w:asciiTheme="majorHAnsi" w:eastAsia="Malgun Gothic" w:hAnsiTheme="majorHAnsi" w:cstheme="majorBidi"/>
                <w:i/>
                <w:sz w:val="22"/>
                <w:szCs w:val="22"/>
                <w:highlight w:val="yellow"/>
                <w:lang w:eastAsia="ko-KR"/>
              </w:rPr>
              <w:t>A</w:t>
            </w:r>
            <w:r w:rsidRPr="0097440E">
              <w:rPr>
                <w:rFonts w:asciiTheme="majorHAnsi" w:eastAsia="Malgun Gothic" w:hAnsiTheme="majorHAnsi" w:cstheme="majorBidi" w:hint="eastAsia"/>
                <w:i/>
                <w:sz w:val="22"/>
                <w:szCs w:val="22"/>
                <w:highlight w:val="yellow"/>
                <w:lang w:eastAsia="ko-KR"/>
              </w:rPr>
              <w:t>t least 2 months prior to the Project Completion Date: The FE process must be initiated.</w:t>
            </w:r>
          </w:p>
          <w:p w14:paraId="094F0226" w14:textId="67DB55B2" w:rsidR="00517F2B" w:rsidRDefault="00055C36" w:rsidP="00987F1C">
            <w:pPr>
              <w:pStyle w:val="ListParagraph"/>
              <w:numPr>
                <w:ilvl w:val="0"/>
                <w:numId w:val="98"/>
              </w:numPr>
              <w:ind w:left="424"/>
              <w:jc w:val="both"/>
              <w:rPr>
                <w:rFonts w:asciiTheme="majorHAnsi" w:eastAsia="Malgun Gothic" w:hAnsiTheme="majorHAnsi" w:cstheme="majorBidi"/>
                <w:i/>
                <w:sz w:val="22"/>
                <w:szCs w:val="22"/>
                <w:highlight w:val="yellow"/>
                <w:lang w:eastAsia="ko-KR"/>
              </w:rPr>
            </w:pPr>
            <w:r w:rsidRPr="0097440E">
              <w:rPr>
                <w:rFonts w:asciiTheme="majorHAnsi" w:eastAsia="Malgun Gothic" w:hAnsiTheme="majorHAnsi" w:cstheme="majorBidi" w:hint="eastAsia"/>
                <w:i/>
                <w:sz w:val="22"/>
                <w:szCs w:val="22"/>
                <w:highlight w:val="yellow"/>
                <w:lang w:eastAsia="ko-KR"/>
              </w:rPr>
              <w:t>Within 2 months after the Project Completion Date</w:t>
            </w:r>
            <w:r w:rsidR="009365E8" w:rsidRPr="0097440E">
              <w:rPr>
                <w:rFonts w:asciiTheme="majorHAnsi" w:eastAsia="Malgun Gothic" w:hAnsiTheme="majorHAnsi" w:cstheme="majorBidi" w:hint="eastAsia"/>
                <w:i/>
                <w:sz w:val="22"/>
                <w:szCs w:val="22"/>
                <w:highlight w:val="yellow"/>
                <w:lang w:eastAsia="ko-KR"/>
              </w:rPr>
              <w:t>: the draft FE report must be completed and submitted to the relevant Environment Hubs in advance of the submission</w:t>
            </w:r>
            <w:r w:rsidR="003C2C16" w:rsidRPr="0097440E">
              <w:rPr>
                <w:rFonts w:asciiTheme="majorHAnsi" w:eastAsia="Malgun Gothic" w:hAnsiTheme="majorHAnsi" w:cstheme="majorBidi" w:hint="eastAsia"/>
                <w:i/>
                <w:sz w:val="22"/>
                <w:szCs w:val="22"/>
                <w:highlight w:val="yellow"/>
                <w:lang w:eastAsia="ko-KR"/>
              </w:rPr>
              <w:t xml:space="preserve"> deadline</w:t>
            </w:r>
            <w:r w:rsidR="009365E8" w:rsidRPr="0097440E">
              <w:rPr>
                <w:rFonts w:asciiTheme="majorHAnsi" w:eastAsia="Malgun Gothic" w:hAnsiTheme="majorHAnsi" w:cstheme="majorBidi" w:hint="eastAsia"/>
                <w:i/>
                <w:sz w:val="22"/>
                <w:szCs w:val="22"/>
                <w:highlight w:val="yellow"/>
                <w:lang w:eastAsia="ko-KR"/>
              </w:rPr>
              <w:t xml:space="preserve"> to the AF to allow time for internal review and clearance. </w:t>
            </w:r>
          </w:p>
          <w:p w14:paraId="0EABCBF8" w14:textId="71B52B89" w:rsidR="00517F2B" w:rsidRDefault="00517F2B" w:rsidP="00987F1C">
            <w:pPr>
              <w:pStyle w:val="ListParagraph"/>
              <w:numPr>
                <w:ilvl w:val="0"/>
                <w:numId w:val="98"/>
              </w:numPr>
              <w:ind w:left="424"/>
              <w:jc w:val="both"/>
              <w:rPr>
                <w:rFonts w:asciiTheme="majorHAnsi" w:eastAsia="Malgun Gothic" w:hAnsiTheme="majorHAnsi" w:cstheme="majorBidi"/>
                <w:i/>
                <w:sz w:val="22"/>
                <w:szCs w:val="22"/>
                <w:highlight w:val="yellow"/>
                <w:lang w:eastAsia="ko-KR"/>
              </w:rPr>
            </w:pPr>
            <w:r w:rsidRPr="0097440E">
              <w:rPr>
                <w:rFonts w:asciiTheme="majorHAnsi" w:eastAsia="Malgun Gothic" w:hAnsiTheme="majorHAnsi" w:cstheme="majorBidi" w:hint="eastAsia"/>
                <w:i/>
                <w:sz w:val="22"/>
                <w:szCs w:val="22"/>
                <w:highlight w:val="yellow"/>
                <w:lang w:eastAsia="ko-KR"/>
              </w:rPr>
              <w:t xml:space="preserve">Within 4 months after the Project Completion Date: </w:t>
            </w:r>
            <w:r w:rsidR="00C73899" w:rsidRPr="0097440E">
              <w:rPr>
                <w:rFonts w:asciiTheme="majorHAnsi" w:eastAsia="Malgun Gothic" w:hAnsiTheme="majorHAnsi" w:cstheme="majorBidi" w:hint="eastAsia"/>
                <w:i/>
                <w:sz w:val="22"/>
                <w:szCs w:val="22"/>
                <w:highlight w:val="yellow"/>
                <w:lang w:eastAsia="ko-KR"/>
              </w:rPr>
              <w:t xml:space="preserve">The independent FE report must be submitted to the AF Secretariat and the Designated Authority. This is a hard deadline and can only be extended through a formal, unfunded extension request. </w:t>
            </w:r>
          </w:p>
          <w:p w14:paraId="3EFF3BD9" w14:textId="48D1785F" w:rsidR="0093018E" w:rsidRPr="0097440E" w:rsidRDefault="003C2C16" w:rsidP="00987F1C">
            <w:pPr>
              <w:pStyle w:val="ListParagraph"/>
              <w:numPr>
                <w:ilvl w:val="0"/>
                <w:numId w:val="98"/>
              </w:numPr>
              <w:ind w:left="424"/>
              <w:jc w:val="both"/>
              <w:rPr>
                <w:rFonts w:asciiTheme="majorHAnsi" w:eastAsia="Malgun Gothic" w:hAnsiTheme="majorHAnsi" w:cstheme="majorBidi"/>
                <w:i/>
                <w:sz w:val="22"/>
                <w:szCs w:val="22"/>
                <w:highlight w:val="yellow"/>
                <w:lang w:eastAsia="ko-KR"/>
              </w:rPr>
            </w:pPr>
            <w:r w:rsidRPr="0097440E">
              <w:rPr>
                <w:rFonts w:asciiTheme="majorHAnsi" w:eastAsia="Malgun Gothic" w:hAnsiTheme="majorHAnsi" w:cstheme="majorBidi" w:hint="eastAsia"/>
                <w:i/>
                <w:sz w:val="22"/>
                <w:szCs w:val="22"/>
                <w:highlight w:val="yellow"/>
                <w:lang w:eastAsia="ko-KR"/>
              </w:rPr>
              <w:t xml:space="preserve">Within 6 months of </w:t>
            </w:r>
            <w:r w:rsidR="596CE422" w:rsidRPr="0C543221">
              <w:rPr>
                <w:rFonts w:asciiTheme="majorHAnsi" w:eastAsia="Malgun Gothic" w:hAnsiTheme="majorHAnsi" w:cstheme="majorBidi"/>
                <w:i/>
                <w:iCs/>
                <w:sz w:val="22"/>
                <w:szCs w:val="22"/>
                <w:highlight w:val="yellow"/>
                <w:lang w:eastAsia="ko-KR"/>
              </w:rPr>
              <w:t>FE</w:t>
            </w:r>
            <w:r w:rsidR="663CB47B" w:rsidRPr="0C543221">
              <w:rPr>
                <w:rFonts w:asciiTheme="majorHAnsi" w:eastAsia="Malgun Gothic" w:hAnsiTheme="majorHAnsi" w:cstheme="majorBidi"/>
                <w:i/>
                <w:iCs/>
                <w:sz w:val="22"/>
                <w:szCs w:val="22"/>
                <w:highlight w:val="yellow"/>
                <w:lang w:eastAsia="ko-KR"/>
              </w:rPr>
              <w:t>R</w:t>
            </w:r>
            <w:r w:rsidRPr="0097440E">
              <w:rPr>
                <w:rFonts w:asciiTheme="majorHAnsi" w:eastAsia="Malgun Gothic" w:hAnsiTheme="majorHAnsi" w:cstheme="majorBidi" w:hint="eastAsia"/>
                <w:i/>
                <w:sz w:val="22"/>
                <w:szCs w:val="22"/>
                <w:highlight w:val="yellow"/>
                <w:lang w:eastAsia="ko-KR"/>
              </w:rPr>
              <w:t xml:space="preserve"> submission, UNDP is required to submit a management response to the AF Secretariat. </w:t>
            </w:r>
          </w:p>
          <w:p w14:paraId="48F9C156" w14:textId="37EBA2C5" w:rsidR="001D5162" w:rsidRPr="00423090" w:rsidRDefault="001D5162" w:rsidP="00987F1C">
            <w:pPr>
              <w:pStyle w:val="ListParagraph"/>
              <w:ind w:left="424"/>
              <w:jc w:val="both"/>
              <w:rPr>
                <w:rFonts w:cs="Arial"/>
                <w:iCs/>
              </w:rPr>
            </w:pPr>
          </w:p>
          <w:p w14:paraId="64DE742D" w14:textId="11B89174" w:rsidR="003A0C75" w:rsidRPr="00F71BCE" w:rsidRDefault="6749A9B3" w:rsidP="00987F1C">
            <w:pPr>
              <w:spacing w:after="240"/>
              <w:rPr>
                <w:rFonts w:asciiTheme="majorHAnsi" w:hAnsiTheme="majorHAnsi" w:cstheme="majorBidi"/>
                <w:i/>
                <w:iCs/>
                <w:sz w:val="22"/>
                <w:szCs w:val="22"/>
                <w:highlight w:val="yellow"/>
              </w:rPr>
            </w:pPr>
            <w:r w:rsidRPr="0CA454B8">
              <w:rPr>
                <w:rFonts w:asciiTheme="majorHAnsi" w:hAnsiTheme="majorHAnsi" w:cstheme="majorBidi"/>
                <w:i/>
                <w:iCs/>
                <w:sz w:val="22"/>
                <w:szCs w:val="22"/>
                <w:highlight w:val="yellow"/>
              </w:rPr>
              <w:t xml:space="preserve">For further guidance, please find the AF Evaluation Policy and Guidance Notes here: </w:t>
            </w:r>
            <w:hyperlink r:id="rId41" w:history="1">
              <w:r w:rsidR="00775F09" w:rsidRPr="00FF70DC">
                <w:rPr>
                  <w:rStyle w:val="Hyperlink"/>
                  <w:rFonts w:asciiTheme="majorHAnsi" w:hAnsiTheme="majorHAnsi" w:cstheme="majorBidi"/>
                  <w:i/>
                  <w:iCs/>
                  <w:sz w:val="22"/>
                  <w:szCs w:val="22"/>
                  <w:highlight w:val="yellow"/>
                </w:rPr>
                <w:t>https://www.adaptation-fund.org/about/evaluation/evaluation-resources/evaluation-policy/</w:t>
              </w:r>
            </w:hyperlink>
            <w:r w:rsidR="00775F09">
              <w:rPr>
                <w:rFonts w:asciiTheme="majorHAnsi" w:hAnsiTheme="majorHAnsi" w:cstheme="majorBidi"/>
                <w:i/>
                <w:iCs/>
                <w:sz w:val="22"/>
                <w:szCs w:val="22"/>
                <w:highlight w:val="yellow"/>
              </w:rPr>
              <w:t xml:space="preserve"> </w:t>
            </w:r>
          </w:p>
          <w:p w14:paraId="03BF1E29" w14:textId="40C75D46" w:rsidR="003A0C75" w:rsidRPr="00F71BCE" w:rsidRDefault="003A0C75" w:rsidP="00987F1C">
            <w:pPr>
              <w:spacing w:after="240"/>
              <w:rPr>
                <w:rFonts w:asciiTheme="majorHAnsi" w:hAnsiTheme="majorHAnsi" w:cstheme="majorBidi"/>
                <w:b/>
                <w:i/>
                <w:sz w:val="22"/>
                <w:szCs w:val="22"/>
                <w:highlight w:val="yellow"/>
              </w:rPr>
            </w:pPr>
          </w:p>
        </w:tc>
      </w:tr>
      <w:tr w:rsidR="006D745D" w:rsidRPr="002C3A2D" w14:paraId="49625129" w14:textId="77777777" w:rsidTr="00C76190">
        <w:tc>
          <w:tcPr>
            <w:tcW w:w="4326" w:type="dxa"/>
            <w:gridSpan w:val="2"/>
          </w:tcPr>
          <w:p w14:paraId="5EC2ADA6" w14:textId="1655E1D8" w:rsidR="006D745D" w:rsidRPr="00F71BCE" w:rsidRDefault="00BC24CC" w:rsidP="00FE1CBF">
            <w:pPr>
              <w:spacing w:after="240"/>
              <w:jc w:val="left"/>
              <w:rPr>
                <w:rFonts w:asciiTheme="majorHAnsi" w:hAnsiTheme="majorHAnsi" w:cstheme="majorHAnsi"/>
                <w:b/>
                <w:sz w:val="22"/>
                <w:szCs w:val="22"/>
              </w:rPr>
            </w:pPr>
            <w:r w:rsidRPr="00485F0E">
              <w:rPr>
                <w:rFonts w:cs="Arial"/>
                <w:b/>
              </w:rPr>
              <w:lastRenderedPageBreak/>
              <w:t>Expected Operational Closure Date:</w:t>
            </w:r>
            <w:r w:rsidRPr="00485F0E">
              <w:rPr>
                <w:rFonts w:cs="Arial"/>
                <w:i/>
              </w:rPr>
              <w:t xml:space="preserve"> </w:t>
            </w:r>
            <w:r w:rsidRPr="00485F0E">
              <w:rPr>
                <w:rFonts w:cs="Arial"/>
                <w:b/>
                <w:i/>
                <w:highlight w:val="yellow"/>
              </w:rPr>
              <w:t>Note that Operational Closure</w:t>
            </w:r>
            <w:r w:rsidRPr="00485F0E">
              <w:rPr>
                <w:b/>
                <w:i/>
                <w:highlight w:val="yellow"/>
              </w:rPr>
              <w:t xml:space="preserve"> must </w:t>
            </w:r>
            <w:r w:rsidRPr="00485F0E">
              <w:rPr>
                <w:rFonts w:cs="Arial"/>
                <w:b/>
                <w:i/>
                <w:highlight w:val="yellow"/>
              </w:rPr>
              <w:t>take place within</w:t>
            </w:r>
            <w:r w:rsidRPr="00485F0E">
              <w:rPr>
                <w:b/>
                <w:i/>
                <w:highlight w:val="yellow"/>
              </w:rPr>
              <w:t xml:space="preserve"> </w:t>
            </w:r>
            <w:proofErr w:type="gramStart"/>
            <w:r w:rsidR="009A643B">
              <w:rPr>
                <w:b/>
                <w:i/>
                <w:highlight w:val="yellow"/>
              </w:rPr>
              <w:t>5</w:t>
            </w:r>
            <w:r w:rsidR="00CD0742">
              <w:rPr>
                <w:b/>
                <w:i/>
                <w:highlight w:val="yellow"/>
              </w:rPr>
              <w:t xml:space="preserve">  </w:t>
            </w:r>
            <w:r w:rsidRPr="00485F0E">
              <w:rPr>
                <w:b/>
                <w:i/>
                <w:highlight w:val="yellow"/>
              </w:rPr>
              <w:t>months</w:t>
            </w:r>
            <w:proofErr w:type="gramEnd"/>
            <w:r w:rsidRPr="00485F0E">
              <w:rPr>
                <w:b/>
                <w:i/>
                <w:highlight w:val="yellow"/>
              </w:rPr>
              <w:t xml:space="preserve"> </w:t>
            </w:r>
            <w:proofErr w:type="gramStart"/>
            <w:r w:rsidRPr="00485F0E">
              <w:rPr>
                <w:rFonts w:cs="Arial"/>
                <w:b/>
                <w:i/>
                <w:highlight w:val="yellow"/>
              </w:rPr>
              <w:t>from</w:t>
            </w:r>
            <w:proofErr w:type="gramEnd"/>
            <w:r w:rsidRPr="00485F0E">
              <w:rPr>
                <w:b/>
                <w:i/>
                <w:highlight w:val="yellow"/>
              </w:rPr>
              <w:t xml:space="preserve"> the project completion </w:t>
            </w:r>
            <w:r w:rsidRPr="00485F0E">
              <w:rPr>
                <w:b/>
                <w:bCs/>
                <w:i/>
                <w:iCs/>
                <w:highlight w:val="yellow"/>
              </w:rPr>
              <w:t>date</w:t>
            </w:r>
            <w:r w:rsidRPr="00485F0E">
              <w:rPr>
                <w:rFonts w:cs="Arial"/>
                <w:i/>
                <w:iCs/>
                <w:highlight w:val="yellow"/>
              </w:rPr>
              <w:t>.</w:t>
            </w:r>
          </w:p>
        </w:tc>
        <w:tc>
          <w:tcPr>
            <w:tcW w:w="5029" w:type="dxa"/>
            <w:gridSpan w:val="3"/>
          </w:tcPr>
          <w:p w14:paraId="6D8CB0AA" w14:textId="7344660E" w:rsidR="006D745D" w:rsidRPr="00F71BCE" w:rsidRDefault="00291173" w:rsidP="00FE1CBF">
            <w:pPr>
              <w:spacing w:after="240"/>
              <w:jc w:val="left"/>
              <w:rPr>
                <w:rFonts w:asciiTheme="majorHAnsi" w:hAnsiTheme="majorHAnsi" w:cstheme="majorHAnsi"/>
                <w:b/>
                <w:sz w:val="22"/>
                <w:szCs w:val="22"/>
              </w:rPr>
            </w:pPr>
            <w:r w:rsidRPr="00485F0E">
              <w:rPr>
                <w:rFonts w:cs="Arial"/>
                <w:b/>
              </w:rPr>
              <w:t xml:space="preserve">Expected Financial Closure Date: </w:t>
            </w:r>
            <w:r w:rsidRPr="00485F0E">
              <w:rPr>
                <w:rFonts w:cs="Arial"/>
                <w:b/>
                <w:i/>
                <w:highlight w:val="yellow"/>
              </w:rPr>
              <w:t>Note that financial closure must take place within 6 months after operational closure</w:t>
            </w:r>
            <w:r w:rsidR="004E5557">
              <w:rPr>
                <w:rFonts w:cs="Arial"/>
                <w:b/>
                <w:i/>
                <w:highlight w:val="yellow"/>
              </w:rPr>
              <w:t xml:space="preserve"> (11 months after the project completion date)</w:t>
            </w:r>
            <w:r w:rsidRPr="00485F0E">
              <w:rPr>
                <w:rFonts w:cs="Arial"/>
                <w:b/>
                <w:i/>
                <w:highlight w:val="yellow"/>
              </w:rPr>
              <w:t>.</w:t>
            </w:r>
          </w:p>
        </w:tc>
      </w:tr>
      <w:tr w:rsidR="00516879" w:rsidRPr="002C3A2D" w14:paraId="1D08B1B5" w14:textId="77777777" w:rsidTr="00C76190">
        <w:tc>
          <w:tcPr>
            <w:tcW w:w="9355" w:type="dxa"/>
            <w:gridSpan w:val="5"/>
          </w:tcPr>
          <w:p w14:paraId="028B18D7" w14:textId="77777777" w:rsidR="00516879" w:rsidRPr="002C3A2D" w:rsidRDefault="00516879" w:rsidP="00FE1CBF">
            <w:pPr>
              <w:spacing w:after="240"/>
              <w:jc w:val="left"/>
              <w:rPr>
                <w:rFonts w:asciiTheme="majorHAnsi" w:hAnsiTheme="majorHAnsi" w:cstheme="majorHAnsi"/>
                <w:b/>
                <w:sz w:val="22"/>
                <w:szCs w:val="22"/>
              </w:rPr>
            </w:pPr>
            <w:r w:rsidRPr="002C3A2D">
              <w:rPr>
                <w:rFonts w:asciiTheme="majorHAnsi" w:hAnsiTheme="majorHAnsi" w:cstheme="majorHAnsi"/>
                <w:b/>
                <w:sz w:val="22"/>
                <w:szCs w:val="22"/>
              </w:rPr>
              <w:t xml:space="preserve">Brief project description: </w:t>
            </w:r>
          </w:p>
          <w:p w14:paraId="51253FAD" w14:textId="01D0398D" w:rsidR="00516879" w:rsidRPr="002C3A2D" w:rsidRDefault="00D47ABC" w:rsidP="00FE1CBF">
            <w:pPr>
              <w:spacing w:after="240"/>
              <w:jc w:val="left"/>
              <w:rPr>
                <w:rFonts w:asciiTheme="majorHAnsi" w:hAnsiTheme="majorHAnsi" w:cstheme="majorHAnsi"/>
                <w:i/>
                <w:sz w:val="22"/>
                <w:szCs w:val="22"/>
                <w:lang w:val="en-GB"/>
              </w:rPr>
            </w:pPr>
            <w:r w:rsidRPr="00485F0E">
              <w:rPr>
                <w:rFonts w:cs="Arial"/>
                <w:i/>
                <w:highlight w:val="yellow"/>
              </w:rPr>
              <w:t>Briefly, (no more than 200 words) describe the overall development challenge and the expected results of the project</w:t>
            </w:r>
            <w:r w:rsidRPr="00485F0E">
              <w:rPr>
                <w:rFonts w:cs="Arial"/>
                <w:i/>
              </w:rPr>
              <w:t>.</w:t>
            </w:r>
          </w:p>
        </w:tc>
      </w:tr>
      <w:tr w:rsidR="00516879" w:rsidRPr="002C3A2D" w14:paraId="28A6FA5D" w14:textId="77777777" w:rsidTr="00C76190">
        <w:trPr>
          <w:trHeight w:val="377"/>
        </w:trPr>
        <w:tc>
          <w:tcPr>
            <w:tcW w:w="9355" w:type="dxa"/>
            <w:gridSpan w:val="5"/>
            <w:shd w:val="clear" w:color="auto" w:fill="D9D9D9" w:themeFill="background1" w:themeFillShade="D9"/>
          </w:tcPr>
          <w:p w14:paraId="719628C5" w14:textId="4658685A" w:rsidR="00516879" w:rsidRPr="002C3A2D" w:rsidRDefault="00516879" w:rsidP="00BB12C2">
            <w:pPr>
              <w:pStyle w:val="ListParagraph"/>
              <w:numPr>
                <w:ilvl w:val="0"/>
                <w:numId w:val="18"/>
              </w:numPr>
              <w:rPr>
                <w:rFonts w:asciiTheme="majorHAnsi" w:hAnsiTheme="majorHAnsi" w:cstheme="majorHAnsi"/>
                <w:b/>
                <w:smallCaps/>
                <w:sz w:val="22"/>
                <w:szCs w:val="22"/>
              </w:rPr>
            </w:pPr>
            <w:r w:rsidRPr="002C3A2D">
              <w:rPr>
                <w:rFonts w:asciiTheme="majorHAnsi" w:hAnsiTheme="majorHAnsi" w:cstheme="majorHAnsi"/>
                <w:b/>
                <w:smallCaps/>
                <w:sz w:val="22"/>
                <w:szCs w:val="22"/>
              </w:rPr>
              <w:t xml:space="preserve">Financing Plan </w:t>
            </w:r>
            <w:r w:rsidR="00404BE5" w:rsidRPr="00485F0E">
              <w:rPr>
                <w:rFonts w:ascii="Calibri" w:hAnsi="Calibri" w:cs="Arial"/>
                <w:i/>
                <w:sz w:val="20"/>
                <w:szCs w:val="20"/>
                <w:highlight w:val="yellow"/>
              </w:rPr>
              <w:t xml:space="preserve">(only cash transferred to UNDP’s bank account and included in the TBWP for this specific </w:t>
            </w:r>
            <w:r w:rsidR="00404BE5">
              <w:rPr>
                <w:rFonts w:ascii="Calibri" w:hAnsi="Calibri" w:cs="Arial"/>
                <w:i/>
                <w:sz w:val="20"/>
                <w:szCs w:val="20"/>
                <w:highlight w:val="yellow"/>
              </w:rPr>
              <w:t>A</w:t>
            </w:r>
            <w:r w:rsidR="00404BE5" w:rsidRPr="00485F0E">
              <w:rPr>
                <w:rFonts w:ascii="Calibri" w:hAnsi="Calibri" w:cs="Arial"/>
                <w:i/>
                <w:sz w:val="20"/>
                <w:szCs w:val="20"/>
                <w:highlight w:val="yellow"/>
              </w:rPr>
              <w:t>F project should be included under this section (1), all others should be included under section (2).</w:t>
            </w:r>
          </w:p>
        </w:tc>
      </w:tr>
      <w:tr w:rsidR="00516879" w:rsidRPr="002C3A2D" w14:paraId="635C43EE" w14:textId="77777777" w:rsidTr="00C76190">
        <w:tc>
          <w:tcPr>
            <w:tcW w:w="4326" w:type="dxa"/>
            <w:gridSpan w:val="2"/>
          </w:tcPr>
          <w:p w14:paraId="28DF91BC" w14:textId="46FFE512" w:rsidR="00516879" w:rsidRPr="00F71BCE" w:rsidRDefault="00516879" w:rsidP="00FE1CBF">
            <w:pPr>
              <w:spacing w:after="240"/>
              <w:jc w:val="left"/>
              <w:rPr>
                <w:rFonts w:asciiTheme="majorHAnsi" w:hAnsiTheme="majorHAnsi" w:cstheme="majorHAnsi"/>
                <w:b/>
                <w:bCs/>
                <w:sz w:val="22"/>
                <w:szCs w:val="22"/>
              </w:rPr>
            </w:pPr>
            <w:r w:rsidRPr="00F71BCE">
              <w:rPr>
                <w:rFonts w:asciiTheme="majorHAnsi" w:hAnsiTheme="majorHAnsi" w:cstheme="majorHAnsi"/>
                <w:b/>
                <w:bCs/>
                <w:sz w:val="22"/>
                <w:szCs w:val="22"/>
              </w:rPr>
              <w:t>Adaptation Fund</w:t>
            </w:r>
            <w:r w:rsidR="00F1239F">
              <w:rPr>
                <w:rFonts w:asciiTheme="majorHAnsi" w:hAnsiTheme="majorHAnsi" w:cstheme="majorHAnsi"/>
                <w:b/>
                <w:bCs/>
                <w:sz w:val="22"/>
                <w:szCs w:val="22"/>
              </w:rPr>
              <w:t xml:space="preserve"> Grant </w:t>
            </w:r>
            <w:r w:rsidR="008D3E6B" w:rsidRPr="00485F0E">
              <w:rPr>
                <w:rFonts w:cs="Arial"/>
                <w:i/>
                <w:highlight w:val="yellow"/>
              </w:rPr>
              <w:t>(</w:t>
            </w:r>
            <w:r w:rsidR="008D3E6B">
              <w:rPr>
                <w:rFonts w:cs="Arial"/>
                <w:i/>
                <w:highlight w:val="yellow"/>
              </w:rPr>
              <w:t>I</w:t>
            </w:r>
            <w:r w:rsidR="008D3E6B" w:rsidRPr="00485F0E">
              <w:rPr>
                <w:rFonts w:cs="Arial"/>
                <w:i/>
                <w:highlight w:val="yellow"/>
              </w:rPr>
              <w:t xml:space="preserve">nclude the portion approved by </w:t>
            </w:r>
            <w:r w:rsidR="008D3E6B">
              <w:rPr>
                <w:rFonts w:cs="Arial"/>
                <w:i/>
                <w:highlight w:val="yellow"/>
              </w:rPr>
              <w:t>the AF Board</w:t>
            </w:r>
            <w:r w:rsidR="008D3E6B" w:rsidRPr="00485F0E">
              <w:rPr>
                <w:rFonts w:cs="Arial"/>
                <w:i/>
                <w:highlight w:val="yellow"/>
              </w:rPr>
              <w:t xml:space="preserve"> </w:t>
            </w:r>
            <w:r w:rsidR="008D3E6B" w:rsidRPr="00485F0E">
              <w:rPr>
                <w:b/>
                <w:i/>
                <w:highlight w:val="yellow"/>
              </w:rPr>
              <w:t>under UNDP</w:t>
            </w:r>
            <w:r w:rsidR="008D3E6B" w:rsidRPr="00485F0E">
              <w:rPr>
                <w:rFonts w:cs="Arial"/>
                <w:i/>
                <w:highlight w:val="yellow"/>
              </w:rPr>
              <w:t xml:space="preserve"> only)</w:t>
            </w:r>
            <w:r w:rsidR="008D3E6B" w:rsidRPr="00485F0E">
              <w:t xml:space="preserve"> </w:t>
            </w:r>
            <w:r w:rsidR="008D3E6B" w:rsidRPr="00485F0E">
              <w:rPr>
                <w:rFonts w:cs="Arial"/>
                <w:i/>
                <w:highlight w:val="yellow"/>
              </w:rPr>
              <w:t xml:space="preserve">Note: If more than one </w:t>
            </w:r>
            <w:r w:rsidR="008D3E6B">
              <w:rPr>
                <w:rFonts w:cs="Arial"/>
                <w:i/>
                <w:highlight w:val="yellow"/>
              </w:rPr>
              <w:t>IE</w:t>
            </w:r>
            <w:r w:rsidR="008D3E6B" w:rsidRPr="00485F0E">
              <w:rPr>
                <w:rFonts w:cs="Arial"/>
                <w:i/>
                <w:highlight w:val="yellow"/>
              </w:rPr>
              <w:t xml:space="preserve"> is involved in implementing a single </w:t>
            </w:r>
            <w:r w:rsidR="008D3E6B">
              <w:rPr>
                <w:rFonts w:cs="Arial"/>
                <w:i/>
                <w:highlight w:val="yellow"/>
              </w:rPr>
              <w:t>AF</w:t>
            </w:r>
            <w:r w:rsidR="008D3E6B" w:rsidRPr="00485F0E">
              <w:rPr>
                <w:rFonts w:cs="Arial"/>
                <w:i/>
                <w:highlight w:val="yellow"/>
              </w:rPr>
              <w:t xml:space="preserve"> project, only UNDP allocation can be included in this </w:t>
            </w:r>
            <w:proofErr w:type="spellStart"/>
            <w:r w:rsidR="008D3E6B" w:rsidRPr="00485F0E">
              <w:rPr>
                <w:rFonts w:cs="Arial"/>
                <w:i/>
                <w:highlight w:val="yellow"/>
              </w:rPr>
              <w:t>ProDoc</w:t>
            </w:r>
            <w:proofErr w:type="spellEnd"/>
            <w:r w:rsidR="008D3E6B" w:rsidRPr="00485F0E">
              <w:rPr>
                <w:rFonts w:cs="Arial"/>
                <w:i/>
                <w:highlight w:val="yellow"/>
              </w:rPr>
              <w:t xml:space="preserve"> template. Other agencies allocation should be included in Total confirmed co-financing not administered by UNDP (2).</w:t>
            </w:r>
          </w:p>
        </w:tc>
        <w:tc>
          <w:tcPr>
            <w:tcW w:w="5029" w:type="dxa"/>
            <w:gridSpan w:val="3"/>
          </w:tcPr>
          <w:p w14:paraId="23E6ABDF" w14:textId="00A572FC" w:rsidR="00516879" w:rsidRPr="00F71BCE" w:rsidRDefault="00516879" w:rsidP="00FE1CBF">
            <w:pPr>
              <w:spacing w:after="240"/>
              <w:jc w:val="left"/>
              <w:rPr>
                <w:rFonts w:asciiTheme="majorHAnsi" w:hAnsiTheme="majorHAnsi" w:cstheme="majorHAnsi"/>
                <w:b/>
                <w:bCs/>
                <w:sz w:val="22"/>
                <w:szCs w:val="22"/>
              </w:rPr>
            </w:pPr>
            <w:r w:rsidRPr="00F71BCE">
              <w:rPr>
                <w:rFonts w:asciiTheme="majorHAnsi" w:hAnsiTheme="majorHAnsi" w:cstheme="majorHAnsi"/>
                <w:b/>
                <w:bCs/>
                <w:sz w:val="22"/>
                <w:szCs w:val="22"/>
              </w:rPr>
              <w:t xml:space="preserve">USD </w:t>
            </w:r>
          </w:p>
        </w:tc>
      </w:tr>
      <w:tr w:rsidR="00FB18A7" w:rsidRPr="002C3A2D" w14:paraId="1FF4B9F6" w14:textId="77777777" w:rsidTr="00C76190">
        <w:tc>
          <w:tcPr>
            <w:tcW w:w="4326" w:type="dxa"/>
            <w:gridSpan w:val="2"/>
          </w:tcPr>
          <w:p w14:paraId="2782949A" w14:textId="4FE2F435" w:rsidR="00FB18A7" w:rsidRPr="00F71BCE" w:rsidRDefault="00FB18A7" w:rsidP="00FB18A7">
            <w:pPr>
              <w:spacing w:after="240"/>
              <w:jc w:val="left"/>
              <w:rPr>
                <w:rFonts w:asciiTheme="majorHAnsi" w:hAnsiTheme="majorHAnsi" w:cstheme="majorHAnsi"/>
                <w:b/>
                <w:bCs/>
                <w:sz w:val="22"/>
                <w:szCs w:val="22"/>
              </w:rPr>
            </w:pPr>
            <w:r w:rsidRPr="00485F0E">
              <w:rPr>
                <w:rFonts w:cs="Arial"/>
              </w:rPr>
              <w:t>UNDP TRAC resources</w:t>
            </w:r>
            <w:r w:rsidRPr="00485F0E">
              <w:rPr>
                <w:rFonts w:ascii="Arial" w:hAnsi="Arial"/>
                <w:sz w:val="18"/>
                <w:vertAlign w:val="superscript"/>
              </w:rPr>
              <w:footnoteReference w:id="5"/>
            </w:r>
            <w:r w:rsidRPr="00485F0E">
              <w:rPr>
                <w:rFonts w:cs="Arial"/>
              </w:rPr>
              <w:t xml:space="preserve"> </w:t>
            </w:r>
            <w:r w:rsidRPr="00485F0E">
              <w:rPr>
                <w:rFonts w:cs="Arial"/>
                <w:i/>
                <w:highlight w:val="yellow"/>
              </w:rPr>
              <w:t xml:space="preserve">(only if included in the Total Budget and Work Plan for this specific </w:t>
            </w:r>
            <w:r>
              <w:rPr>
                <w:rFonts w:cs="Arial"/>
                <w:i/>
                <w:highlight w:val="yellow"/>
              </w:rPr>
              <w:t>AF</w:t>
            </w:r>
            <w:r w:rsidRPr="00485F0E">
              <w:rPr>
                <w:rFonts w:cs="Arial"/>
                <w:i/>
                <w:highlight w:val="yellow"/>
              </w:rPr>
              <w:t xml:space="preserve"> project)</w:t>
            </w:r>
          </w:p>
        </w:tc>
        <w:tc>
          <w:tcPr>
            <w:tcW w:w="5029" w:type="dxa"/>
            <w:gridSpan w:val="3"/>
          </w:tcPr>
          <w:p w14:paraId="578B8EDE" w14:textId="61148C05" w:rsidR="00FB18A7" w:rsidRPr="00F71BCE" w:rsidRDefault="005A4F82" w:rsidP="00FB18A7">
            <w:pPr>
              <w:spacing w:after="240"/>
              <w:jc w:val="left"/>
              <w:rPr>
                <w:rFonts w:asciiTheme="majorHAnsi" w:hAnsiTheme="majorHAnsi" w:cstheme="majorHAnsi"/>
                <w:b/>
                <w:bCs/>
                <w:sz w:val="22"/>
                <w:szCs w:val="22"/>
              </w:rPr>
            </w:pPr>
            <w:r w:rsidRPr="00F71BCE">
              <w:rPr>
                <w:rFonts w:asciiTheme="majorHAnsi" w:hAnsiTheme="majorHAnsi" w:cstheme="majorHAnsi"/>
                <w:b/>
                <w:bCs/>
                <w:sz w:val="22"/>
                <w:szCs w:val="22"/>
              </w:rPr>
              <w:t>USD</w:t>
            </w:r>
          </w:p>
        </w:tc>
      </w:tr>
      <w:tr w:rsidR="00FB18A7" w:rsidRPr="002C3A2D" w14:paraId="3691ECE6" w14:textId="77777777" w:rsidTr="00C76190">
        <w:tc>
          <w:tcPr>
            <w:tcW w:w="4326" w:type="dxa"/>
            <w:gridSpan w:val="2"/>
          </w:tcPr>
          <w:p w14:paraId="32C048D8" w14:textId="13254AA6" w:rsidR="00FB18A7" w:rsidRPr="00F71BCE" w:rsidRDefault="00FB18A7" w:rsidP="00FB18A7">
            <w:pPr>
              <w:spacing w:after="240"/>
              <w:jc w:val="left"/>
              <w:rPr>
                <w:rFonts w:asciiTheme="majorHAnsi" w:hAnsiTheme="majorHAnsi" w:cstheme="majorHAnsi"/>
                <w:b/>
                <w:bCs/>
                <w:sz w:val="22"/>
                <w:szCs w:val="22"/>
              </w:rPr>
            </w:pPr>
            <w:r w:rsidRPr="00485F0E">
              <w:rPr>
                <w:rFonts w:cs="Arial"/>
                <w:szCs w:val="20"/>
              </w:rPr>
              <w:t>Confirmed cash co-financing to be administered by UNDP (</w:t>
            </w:r>
            <w:r w:rsidRPr="00485F0E">
              <w:rPr>
                <w:rFonts w:cs="Arial"/>
                <w:i/>
                <w:iCs/>
                <w:szCs w:val="20"/>
                <w:highlight w:val="yellow"/>
              </w:rPr>
              <w:t>only if included</w:t>
            </w:r>
            <w:r w:rsidRPr="00485F0E">
              <w:rPr>
                <w:rFonts w:cs="Arial"/>
                <w:i/>
                <w:szCs w:val="20"/>
                <w:highlight w:val="yellow"/>
              </w:rPr>
              <w:t xml:space="preserve"> in the Total Budget and Work Plan for this specific </w:t>
            </w:r>
            <w:r>
              <w:rPr>
                <w:rFonts w:cs="Arial"/>
                <w:i/>
                <w:szCs w:val="20"/>
                <w:highlight w:val="yellow"/>
              </w:rPr>
              <w:t>A</w:t>
            </w:r>
            <w:r w:rsidRPr="00485F0E">
              <w:rPr>
                <w:rFonts w:cs="Arial"/>
                <w:i/>
                <w:szCs w:val="20"/>
                <w:highlight w:val="yellow"/>
              </w:rPr>
              <w:t>F project</w:t>
            </w:r>
            <w:r w:rsidRPr="00485F0E">
              <w:rPr>
                <w:rFonts w:cs="Arial"/>
                <w:i/>
                <w:szCs w:val="20"/>
              </w:rPr>
              <w:t>)</w:t>
            </w:r>
          </w:p>
        </w:tc>
        <w:tc>
          <w:tcPr>
            <w:tcW w:w="5029" w:type="dxa"/>
            <w:gridSpan w:val="3"/>
          </w:tcPr>
          <w:p w14:paraId="15B75DB0" w14:textId="6C4C8936" w:rsidR="00FB18A7" w:rsidRPr="00F71BCE" w:rsidRDefault="005A4F82" w:rsidP="00FB18A7">
            <w:pPr>
              <w:spacing w:after="240"/>
              <w:jc w:val="left"/>
              <w:rPr>
                <w:rFonts w:asciiTheme="majorHAnsi" w:hAnsiTheme="majorHAnsi" w:cstheme="majorHAnsi"/>
                <w:b/>
                <w:bCs/>
                <w:sz w:val="22"/>
                <w:szCs w:val="22"/>
              </w:rPr>
            </w:pPr>
            <w:r w:rsidRPr="00F71BCE">
              <w:rPr>
                <w:rFonts w:asciiTheme="majorHAnsi" w:hAnsiTheme="majorHAnsi" w:cstheme="majorHAnsi"/>
                <w:b/>
                <w:bCs/>
                <w:sz w:val="22"/>
                <w:szCs w:val="22"/>
              </w:rPr>
              <w:t>USD</w:t>
            </w:r>
          </w:p>
        </w:tc>
      </w:tr>
      <w:tr w:rsidR="005A4F82" w:rsidRPr="002C3A2D" w14:paraId="72305A8D" w14:textId="77777777" w:rsidTr="00C76190">
        <w:tc>
          <w:tcPr>
            <w:tcW w:w="4326" w:type="dxa"/>
            <w:gridSpan w:val="2"/>
          </w:tcPr>
          <w:p w14:paraId="542C4647" w14:textId="06D3AD0A" w:rsidR="005A4F82" w:rsidRPr="00F71BCE" w:rsidRDefault="005A4F82" w:rsidP="005A4F82">
            <w:pPr>
              <w:spacing w:after="240"/>
              <w:jc w:val="left"/>
              <w:rPr>
                <w:rFonts w:asciiTheme="majorHAnsi" w:hAnsiTheme="majorHAnsi" w:cstheme="majorHAnsi"/>
                <w:b/>
                <w:bCs/>
                <w:sz w:val="22"/>
                <w:szCs w:val="22"/>
              </w:rPr>
            </w:pPr>
            <w:r w:rsidRPr="00485F0E">
              <w:rPr>
                <w:rFonts w:cs="Arial"/>
                <w:i/>
                <w:szCs w:val="20"/>
              </w:rPr>
              <w:t>…</w:t>
            </w:r>
          </w:p>
        </w:tc>
        <w:tc>
          <w:tcPr>
            <w:tcW w:w="5029" w:type="dxa"/>
            <w:gridSpan w:val="3"/>
          </w:tcPr>
          <w:p w14:paraId="4190FC6B" w14:textId="01A21375" w:rsidR="005A4F82" w:rsidRPr="00F71BCE" w:rsidRDefault="005A4F82" w:rsidP="005A4F82">
            <w:pPr>
              <w:spacing w:after="240"/>
              <w:jc w:val="left"/>
              <w:rPr>
                <w:rFonts w:asciiTheme="majorHAnsi" w:hAnsiTheme="majorHAnsi" w:cstheme="majorHAnsi"/>
                <w:b/>
                <w:bCs/>
                <w:sz w:val="22"/>
                <w:szCs w:val="22"/>
              </w:rPr>
            </w:pPr>
            <w:r w:rsidRPr="00485F0E">
              <w:rPr>
                <w:rFonts w:cs="Arial"/>
                <w:i/>
                <w:szCs w:val="20"/>
                <w:highlight w:val="yellow"/>
              </w:rPr>
              <w:t>… add additional rows if necessary</w:t>
            </w:r>
            <w:r w:rsidRPr="00485F0E">
              <w:rPr>
                <w:rFonts w:cs="Arial"/>
                <w:i/>
                <w:szCs w:val="20"/>
              </w:rPr>
              <w:t xml:space="preserve"> </w:t>
            </w:r>
          </w:p>
        </w:tc>
      </w:tr>
      <w:tr w:rsidR="005A4F82" w:rsidRPr="002C3A2D" w14:paraId="58EE269A" w14:textId="77777777" w:rsidTr="00C76190">
        <w:tc>
          <w:tcPr>
            <w:tcW w:w="4326" w:type="dxa"/>
            <w:gridSpan w:val="2"/>
          </w:tcPr>
          <w:p w14:paraId="7CB4539D" w14:textId="77777777" w:rsidR="005A4F82" w:rsidRPr="002C3A2D" w:rsidRDefault="005A4F82" w:rsidP="005A4F82">
            <w:pPr>
              <w:pStyle w:val="ListParagraph"/>
              <w:numPr>
                <w:ilvl w:val="0"/>
                <w:numId w:val="6"/>
              </w:numPr>
              <w:spacing w:after="240"/>
              <w:rPr>
                <w:rFonts w:asciiTheme="majorHAnsi" w:hAnsiTheme="majorHAnsi" w:cstheme="majorHAnsi"/>
                <w:b/>
                <w:sz w:val="22"/>
                <w:szCs w:val="22"/>
              </w:rPr>
            </w:pPr>
            <w:r w:rsidRPr="002C3A2D">
              <w:rPr>
                <w:rFonts w:asciiTheme="majorHAnsi" w:hAnsiTheme="majorHAnsi" w:cstheme="majorHAnsi"/>
                <w:b/>
                <w:sz w:val="22"/>
                <w:szCs w:val="22"/>
                <w:lang w:eastAsia="zh-CN"/>
              </w:rPr>
              <w:t xml:space="preserve">Total </w:t>
            </w:r>
            <w:r w:rsidRPr="002C3A2D">
              <w:rPr>
                <w:rFonts w:asciiTheme="majorHAnsi" w:hAnsiTheme="majorHAnsi" w:cstheme="majorHAnsi"/>
                <w:b/>
                <w:sz w:val="22"/>
                <w:szCs w:val="22"/>
              </w:rPr>
              <w:t xml:space="preserve">Budget administered by UNDP </w:t>
            </w:r>
          </w:p>
        </w:tc>
        <w:tc>
          <w:tcPr>
            <w:tcW w:w="5029" w:type="dxa"/>
            <w:gridSpan w:val="3"/>
          </w:tcPr>
          <w:p w14:paraId="2CF89EBB" w14:textId="6638D3D5" w:rsidR="005A4F82" w:rsidRPr="002C3A2D" w:rsidRDefault="005A4F82" w:rsidP="005A4F82">
            <w:pPr>
              <w:spacing w:after="240"/>
              <w:jc w:val="left"/>
              <w:rPr>
                <w:rFonts w:asciiTheme="majorHAnsi" w:hAnsiTheme="majorHAnsi" w:cstheme="majorHAnsi"/>
                <w:b/>
                <w:sz w:val="22"/>
                <w:szCs w:val="22"/>
              </w:rPr>
            </w:pPr>
            <w:r w:rsidRPr="002C3A2D">
              <w:rPr>
                <w:rFonts w:asciiTheme="majorHAnsi" w:hAnsiTheme="majorHAnsi" w:cstheme="majorHAnsi"/>
                <w:b/>
                <w:sz w:val="22"/>
                <w:szCs w:val="22"/>
              </w:rPr>
              <w:t xml:space="preserve">USD </w:t>
            </w:r>
          </w:p>
        </w:tc>
      </w:tr>
      <w:tr w:rsidR="005A4F82" w:rsidRPr="002C3A2D" w14:paraId="4CBA70D2" w14:textId="77777777" w:rsidTr="00C76190">
        <w:tc>
          <w:tcPr>
            <w:tcW w:w="9355" w:type="dxa"/>
            <w:gridSpan w:val="5"/>
            <w:shd w:val="clear" w:color="auto" w:fill="D9D9D9" w:themeFill="background1" w:themeFillShade="D9"/>
          </w:tcPr>
          <w:p w14:paraId="434BC467" w14:textId="51E48F24" w:rsidR="005A4F82" w:rsidRPr="002C3A2D" w:rsidRDefault="005A4F82" w:rsidP="005A4F82">
            <w:pPr>
              <w:pStyle w:val="ListParagraph"/>
              <w:rPr>
                <w:rFonts w:asciiTheme="majorHAnsi" w:hAnsiTheme="majorHAnsi" w:cstheme="majorHAnsi"/>
                <w:b/>
                <w:sz w:val="22"/>
                <w:szCs w:val="22"/>
              </w:rPr>
            </w:pPr>
          </w:p>
        </w:tc>
      </w:tr>
      <w:tr w:rsidR="005A4F82" w:rsidRPr="002C3A2D" w14:paraId="3BC13D34" w14:textId="77777777" w:rsidTr="00C76190">
        <w:tc>
          <w:tcPr>
            <w:tcW w:w="4326" w:type="dxa"/>
            <w:gridSpan w:val="2"/>
          </w:tcPr>
          <w:p w14:paraId="3F5810BB" w14:textId="1B5E10E9" w:rsidR="005A4F82" w:rsidRPr="002C3A2D" w:rsidRDefault="005A4F82" w:rsidP="005A4F82">
            <w:pPr>
              <w:pStyle w:val="ListParagraph"/>
              <w:numPr>
                <w:ilvl w:val="0"/>
                <w:numId w:val="6"/>
              </w:numPr>
              <w:spacing w:after="240"/>
              <w:rPr>
                <w:rFonts w:asciiTheme="majorHAnsi" w:hAnsiTheme="majorHAnsi" w:cstheme="majorHAnsi"/>
                <w:b/>
                <w:sz w:val="22"/>
                <w:szCs w:val="22"/>
              </w:rPr>
            </w:pPr>
            <w:r w:rsidRPr="002C3A2D">
              <w:rPr>
                <w:rFonts w:asciiTheme="majorHAnsi" w:hAnsiTheme="majorHAnsi" w:cstheme="majorHAnsi"/>
                <w:b/>
                <w:sz w:val="22"/>
                <w:szCs w:val="22"/>
              </w:rPr>
              <w:t>Total confirmed co-financing</w:t>
            </w:r>
            <w:r>
              <w:rPr>
                <w:rFonts w:asciiTheme="majorHAnsi" w:hAnsiTheme="majorHAnsi" w:cstheme="majorHAnsi"/>
                <w:b/>
                <w:sz w:val="22"/>
                <w:szCs w:val="22"/>
              </w:rPr>
              <w:t xml:space="preserve"> </w:t>
            </w:r>
            <w:r w:rsidRPr="00485F0E">
              <w:rPr>
                <w:rFonts w:ascii="Calibri" w:hAnsi="Calibri" w:cs="Arial"/>
                <w:i/>
                <w:iCs/>
                <w:sz w:val="20"/>
                <w:szCs w:val="20"/>
                <w:highlight w:val="yellow"/>
              </w:rPr>
              <w:t xml:space="preserve">(provide </w:t>
            </w:r>
            <w:r w:rsidRPr="00485F0E">
              <w:rPr>
                <w:rFonts w:ascii="Calibri" w:hAnsi="Calibri" w:cs="Arial"/>
                <w:b/>
                <w:i/>
                <w:sz w:val="20"/>
                <w:szCs w:val="20"/>
                <w:highlight w:val="yellow"/>
              </w:rPr>
              <w:t>one lump sum only</w:t>
            </w:r>
            <w:r w:rsidRPr="00485F0E">
              <w:rPr>
                <w:rFonts w:ascii="Calibri" w:hAnsi="Calibri" w:cs="Arial"/>
                <w:b/>
                <w:bCs/>
                <w:i/>
                <w:iCs/>
                <w:sz w:val="20"/>
                <w:szCs w:val="20"/>
                <w:highlight w:val="yellow"/>
              </w:rPr>
              <w:t xml:space="preserve"> as an aggregate</w:t>
            </w:r>
            <w:r w:rsidRPr="00485F0E">
              <w:rPr>
                <w:rFonts w:ascii="Calibri" w:hAnsi="Calibri" w:cs="Arial"/>
                <w:i/>
                <w:iCs/>
                <w:sz w:val="20"/>
                <w:szCs w:val="20"/>
                <w:highlight w:val="yellow"/>
              </w:rPr>
              <w:t xml:space="preserve">. This can include other UNDP projects administered by UNDP, </w:t>
            </w:r>
            <w:r w:rsidR="0031584B" w:rsidDel="00DD2B7B">
              <w:rPr>
                <w:rFonts w:ascii="Calibri" w:hAnsi="Calibri" w:cs="Arial"/>
                <w:i/>
                <w:iCs/>
                <w:sz w:val="20"/>
                <w:szCs w:val="20"/>
                <w:highlight w:val="yellow"/>
              </w:rPr>
              <w:t>AF</w:t>
            </w:r>
            <w:r w:rsidRPr="00485F0E">
              <w:rPr>
                <w:rFonts w:ascii="Calibri" w:hAnsi="Calibri" w:cs="Arial"/>
                <w:i/>
                <w:iCs/>
                <w:sz w:val="20"/>
                <w:szCs w:val="20"/>
                <w:highlight w:val="yellow"/>
              </w:rPr>
              <w:t xml:space="preserve"> resources administered by other </w:t>
            </w:r>
            <w:r w:rsidR="0031584B" w:rsidDel="00DD2B7B">
              <w:rPr>
                <w:rFonts w:ascii="Calibri" w:hAnsi="Calibri" w:cs="Arial"/>
                <w:i/>
                <w:iCs/>
                <w:sz w:val="20"/>
                <w:szCs w:val="20"/>
                <w:highlight w:val="yellow"/>
              </w:rPr>
              <w:t>AF</w:t>
            </w:r>
            <w:r w:rsidRPr="00485F0E">
              <w:rPr>
                <w:rFonts w:ascii="Calibri" w:hAnsi="Calibri" w:cs="Arial"/>
                <w:i/>
                <w:iCs/>
                <w:sz w:val="20"/>
                <w:szCs w:val="20"/>
                <w:highlight w:val="yellow"/>
              </w:rPr>
              <w:t xml:space="preserve"> Agencies etc., which should be consistent with the co-financing table in Section IV of this </w:t>
            </w:r>
            <w:proofErr w:type="spellStart"/>
            <w:r w:rsidRPr="00485F0E">
              <w:rPr>
                <w:rFonts w:ascii="Calibri" w:hAnsi="Calibri" w:cs="Arial"/>
                <w:i/>
                <w:iCs/>
                <w:sz w:val="20"/>
                <w:szCs w:val="20"/>
                <w:highlight w:val="yellow"/>
              </w:rPr>
              <w:t>ProDoc</w:t>
            </w:r>
            <w:proofErr w:type="spellEnd"/>
            <w:r w:rsidRPr="00485F0E">
              <w:rPr>
                <w:rFonts w:ascii="Calibri" w:hAnsi="Calibri" w:cs="Arial"/>
                <w:i/>
                <w:iCs/>
                <w:sz w:val="20"/>
                <w:szCs w:val="20"/>
                <w:highlight w:val="yellow"/>
              </w:rPr>
              <w:t xml:space="preserve"> template. Do not break-out by co-financing partner)</w:t>
            </w:r>
          </w:p>
        </w:tc>
        <w:tc>
          <w:tcPr>
            <w:tcW w:w="5029" w:type="dxa"/>
            <w:gridSpan w:val="3"/>
          </w:tcPr>
          <w:p w14:paraId="3086BB03" w14:textId="2D238B9E" w:rsidR="005A4F82" w:rsidRPr="002C3A2D" w:rsidRDefault="005A4F82" w:rsidP="005A4F82">
            <w:pPr>
              <w:spacing w:after="240"/>
              <w:jc w:val="left"/>
              <w:rPr>
                <w:rFonts w:asciiTheme="majorHAnsi" w:hAnsiTheme="majorHAnsi" w:cstheme="majorHAnsi"/>
                <w:b/>
                <w:sz w:val="22"/>
                <w:szCs w:val="22"/>
              </w:rPr>
            </w:pPr>
            <w:r w:rsidRPr="002C3A2D">
              <w:rPr>
                <w:rFonts w:asciiTheme="majorHAnsi" w:hAnsiTheme="majorHAnsi" w:cstheme="majorHAnsi"/>
                <w:b/>
                <w:sz w:val="22"/>
                <w:szCs w:val="22"/>
              </w:rPr>
              <w:t xml:space="preserve">USD </w:t>
            </w:r>
          </w:p>
        </w:tc>
      </w:tr>
      <w:tr w:rsidR="005A4F82" w:rsidRPr="002C3A2D" w14:paraId="3D00AAD9" w14:textId="77777777" w:rsidTr="00C76190">
        <w:tc>
          <w:tcPr>
            <w:tcW w:w="4326" w:type="dxa"/>
            <w:gridSpan w:val="2"/>
          </w:tcPr>
          <w:p w14:paraId="7F55C8EE" w14:textId="77777777" w:rsidR="005A4F82" w:rsidRPr="002C3A2D" w:rsidRDefault="005A4F82" w:rsidP="005A4F82">
            <w:pPr>
              <w:pStyle w:val="ListParagraph"/>
              <w:numPr>
                <w:ilvl w:val="0"/>
                <w:numId w:val="6"/>
              </w:numPr>
              <w:spacing w:after="240"/>
              <w:rPr>
                <w:rFonts w:asciiTheme="majorHAnsi" w:hAnsiTheme="majorHAnsi" w:cstheme="majorHAnsi"/>
                <w:b/>
                <w:sz w:val="22"/>
                <w:szCs w:val="22"/>
              </w:rPr>
            </w:pPr>
            <w:r w:rsidRPr="002C3A2D">
              <w:rPr>
                <w:rFonts w:asciiTheme="majorHAnsi" w:hAnsiTheme="majorHAnsi" w:cstheme="majorHAnsi"/>
                <w:b/>
                <w:sz w:val="22"/>
                <w:szCs w:val="22"/>
                <w:lang w:eastAsia="zh-CN"/>
              </w:rPr>
              <w:t>Grand-</w:t>
            </w:r>
            <w:r w:rsidRPr="002C3A2D">
              <w:rPr>
                <w:rFonts w:asciiTheme="majorHAnsi" w:hAnsiTheme="majorHAnsi" w:cstheme="majorHAnsi"/>
                <w:b/>
                <w:sz w:val="22"/>
                <w:szCs w:val="22"/>
              </w:rPr>
              <w:t xml:space="preserve">Total Project </w:t>
            </w:r>
            <w:r w:rsidRPr="002C3A2D">
              <w:rPr>
                <w:rFonts w:asciiTheme="majorHAnsi" w:hAnsiTheme="majorHAnsi" w:cstheme="majorHAnsi"/>
                <w:b/>
                <w:sz w:val="22"/>
                <w:szCs w:val="22"/>
                <w:lang w:eastAsia="zh-CN"/>
              </w:rPr>
              <w:t>Financing (</w:t>
            </w:r>
            <w:proofErr w:type="gramStart"/>
            <w:r w:rsidRPr="002C3A2D">
              <w:rPr>
                <w:rFonts w:asciiTheme="majorHAnsi" w:hAnsiTheme="majorHAnsi" w:cstheme="majorHAnsi"/>
                <w:b/>
                <w:sz w:val="22"/>
                <w:szCs w:val="22"/>
                <w:lang w:eastAsia="zh-CN"/>
              </w:rPr>
              <w:t>1)+(</w:t>
            </w:r>
            <w:proofErr w:type="gramEnd"/>
            <w:r w:rsidRPr="002C3A2D">
              <w:rPr>
                <w:rFonts w:asciiTheme="majorHAnsi" w:hAnsiTheme="majorHAnsi" w:cstheme="majorHAnsi"/>
                <w:b/>
                <w:sz w:val="22"/>
                <w:szCs w:val="22"/>
                <w:lang w:eastAsia="zh-CN"/>
              </w:rPr>
              <w:t>2)</w:t>
            </w:r>
          </w:p>
        </w:tc>
        <w:tc>
          <w:tcPr>
            <w:tcW w:w="5029" w:type="dxa"/>
            <w:gridSpan w:val="3"/>
          </w:tcPr>
          <w:p w14:paraId="190A58E3" w14:textId="47AFE74B" w:rsidR="005A4F82" w:rsidRPr="002C3A2D" w:rsidRDefault="005A4F82" w:rsidP="005A4F82">
            <w:pPr>
              <w:spacing w:after="240"/>
              <w:jc w:val="left"/>
              <w:rPr>
                <w:rFonts w:asciiTheme="majorHAnsi" w:hAnsiTheme="majorHAnsi" w:cstheme="majorHAnsi"/>
                <w:b/>
                <w:sz w:val="22"/>
                <w:szCs w:val="22"/>
              </w:rPr>
            </w:pPr>
            <w:r w:rsidRPr="002C3A2D">
              <w:rPr>
                <w:rFonts w:asciiTheme="majorHAnsi" w:hAnsiTheme="majorHAnsi" w:cstheme="majorHAnsi"/>
                <w:b/>
                <w:sz w:val="22"/>
                <w:szCs w:val="22"/>
              </w:rPr>
              <w:t xml:space="preserve">USD </w:t>
            </w:r>
          </w:p>
        </w:tc>
      </w:tr>
      <w:tr w:rsidR="005A4F82" w:rsidRPr="002C3A2D" w14:paraId="6C5E7D87" w14:textId="77777777" w:rsidTr="00C76190">
        <w:tc>
          <w:tcPr>
            <w:tcW w:w="9355" w:type="dxa"/>
            <w:gridSpan w:val="5"/>
            <w:shd w:val="clear" w:color="auto" w:fill="BFBFBF" w:themeFill="background1" w:themeFillShade="BF"/>
          </w:tcPr>
          <w:p w14:paraId="5DA70B04" w14:textId="30463A08" w:rsidR="005A4F82" w:rsidRPr="002C3A2D" w:rsidRDefault="005A4F82" w:rsidP="005A4F82">
            <w:pPr>
              <w:spacing w:after="240"/>
              <w:jc w:val="left"/>
              <w:rPr>
                <w:rFonts w:asciiTheme="majorHAnsi" w:hAnsiTheme="majorHAnsi" w:cstheme="majorHAnsi"/>
                <w:b/>
                <w:smallCaps/>
                <w:sz w:val="22"/>
                <w:szCs w:val="22"/>
              </w:rPr>
            </w:pPr>
            <w:r w:rsidRPr="002C3A2D">
              <w:rPr>
                <w:rFonts w:asciiTheme="majorHAnsi" w:hAnsiTheme="majorHAnsi" w:cstheme="majorHAnsi"/>
                <w:b/>
                <w:smallCaps/>
                <w:sz w:val="22"/>
                <w:szCs w:val="22"/>
              </w:rPr>
              <w:t xml:space="preserve">Signatures: </w:t>
            </w:r>
            <w:r w:rsidR="001D4219" w:rsidRPr="00485F0E">
              <w:rPr>
                <w:rFonts w:cs="Arial"/>
                <w:b/>
                <w:i/>
                <w:smallCaps/>
                <w:szCs w:val="20"/>
                <w:highlight w:val="yellow"/>
              </w:rPr>
              <w:t xml:space="preserve">Note: If the project document is in </w:t>
            </w:r>
            <w:proofErr w:type="spellStart"/>
            <w:r w:rsidR="001D4219" w:rsidRPr="00485F0E">
              <w:rPr>
                <w:rFonts w:cs="Arial"/>
                <w:b/>
                <w:i/>
                <w:smallCaps/>
                <w:szCs w:val="20"/>
                <w:highlight w:val="yellow"/>
              </w:rPr>
              <w:t>french</w:t>
            </w:r>
            <w:proofErr w:type="spellEnd"/>
            <w:r w:rsidR="001D4219" w:rsidRPr="00485F0E">
              <w:rPr>
                <w:rFonts w:cs="Arial"/>
                <w:b/>
                <w:i/>
                <w:smallCaps/>
                <w:szCs w:val="20"/>
                <w:highlight w:val="yellow"/>
              </w:rPr>
              <w:t xml:space="preserve"> or </w:t>
            </w:r>
            <w:proofErr w:type="spellStart"/>
            <w:r w:rsidR="001D4219" w:rsidRPr="00485F0E">
              <w:rPr>
                <w:rFonts w:cs="Arial"/>
                <w:b/>
                <w:i/>
                <w:smallCaps/>
                <w:szCs w:val="20"/>
                <w:highlight w:val="yellow"/>
              </w:rPr>
              <w:t>spanish</w:t>
            </w:r>
            <w:proofErr w:type="spellEnd"/>
            <w:r w:rsidR="001D4219" w:rsidRPr="00485F0E">
              <w:rPr>
                <w:rFonts w:cs="Arial"/>
                <w:b/>
                <w:i/>
                <w:smallCaps/>
                <w:szCs w:val="20"/>
                <w:highlight w:val="yellow"/>
              </w:rPr>
              <w:t>, the final project document must be cleared by the rta before signature.</w:t>
            </w:r>
          </w:p>
        </w:tc>
      </w:tr>
      <w:tr w:rsidR="00235C4E" w:rsidRPr="002C3A2D" w14:paraId="0FEE26A7" w14:textId="77777777" w:rsidTr="00C76190">
        <w:trPr>
          <w:trHeight w:val="215"/>
        </w:trPr>
        <w:tc>
          <w:tcPr>
            <w:tcW w:w="4326" w:type="dxa"/>
            <w:gridSpan w:val="2"/>
            <w:tcBorders>
              <w:top w:val="single" w:sz="4" w:space="0" w:color="auto"/>
              <w:left w:val="single" w:sz="4" w:space="0" w:color="auto"/>
              <w:bottom w:val="single" w:sz="4" w:space="0" w:color="auto"/>
              <w:right w:val="single" w:sz="4" w:space="0" w:color="auto"/>
            </w:tcBorders>
          </w:tcPr>
          <w:p w14:paraId="4534D3E6" w14:textId="77777777" w:rsidR="00235C4E" w:rsidRPr="00485F0E" w:rsidRDefault="00235C4E" w:rsidP="00235C4E">
            <w:pPr>
              <w:spacing w:after="240"/>
              <w:rPr>
                <w:rFonts w:cs="Arial"/>
              </w:rPr>
            </w:pPr>
            <w:r w:rsidRPr="00485F0E">
              <w:rPr>
                <w:rFonts w:cs="Arial"/>
                <w:b/>
              </w:rPr>
              <w:t xml:space="preserve">Signature: </w:t>
            </w:r>
            <w:r w:rsidRPr="00485F0E">
              <w:rPr>
                <w:rFonts w:cs="Arial"/>
                <w:i/>
                <w:highlight w:val="yellow"/>
              </w:rPr>
              <w:t>print name below</w:t>
            </w:r>
          </w:p>
          <w:p w14:paraId="785B2D64" w14:textId="77777777" w:rsidR="00235C4E" w:rsidRPr="00D47ABC" w:rsidRDefault="00235C4E" w:rsidP="00235C4E">
            <w:pPr>
              <w:spacing w:after="240"/>
              <w:jc w:val="left"/>
              <w:rPr>
                <w:rFonts w:asciiTheme="majorHAnsi" w:hAnsiTheme="majorHAnsi" w:cstheme="majorHAnsi"/>
                <w:b/>
                <w:sz w:val="22"/>
                <w:szCs w:val="22"/>
                <w:lang w:val="pt-PT"/>
              </w:rPr>
            </w:pPr>
          </w:p>
        </w:tc>
        <w:tc>
          <w:tcPr>
            <w:tcW w:w="1789" w:type="dxa"/>
            <w:gridSpan w:val="2"/>
            <w:tcBorders>
              <w:top w:val="single" w:sz="4" w:space="0" w:color="auto"/>
              <w:left w:val="single" w:sz="4" w:space="0" w:color="auto"/>
              <w:bottom w:val="single" w:sz="4" w:space="0" w:color="auto"/>
              <w:right w:val="single" w:sz="4" w:space="0" w:color="auto"/>
            </w:tcBorders>
          </w:tcPr>
          <w:p w14:paraId="5CE947F8" w14:textId="1ED02CEB" w:rsidR="00235C4E" w:rsidRPr="002C3A2D" w:rsidRDefault="00235C4E" w:rsidP="00235C4E">
            <w:pPr>
              <w:spacing w:after="240"/>
              <w:jc w:val="left"/>
              <w:rPr>
                <w:rFonts w:asciiTheme="majorHAnsi" w:hAnsiTheme="majorHAnsi" w:cstheme="majorBidi"/>
                <w:b/>
                <w:sz w:val="22"/>
                <w:szCs w:val="22"/>
              </w:rPr>
            </w:pPr>
            <w:r w:rsidRPr="00485F0E">
              <w:rPr>
                <w:rFonts w:cs="Arial"/>
                <w:b/>
              </w:rPr>
              <w:t xml:space="preserve">Agreed by Government </w:t>
            </w:r>
            <w:r w:rsidR="599C8C86" w:rsidRPr="22C3E649">
              <w:rPr>
                <w:rFonts w:cs="Arial"/>
                <w:b/>
                <w:bCs/>
              </w:rPr>
              <w:t xml:space="preserve">Designated </w:t>
            </w:r>
            <w:r w:rsidRPr="00485F0E">
              <w:rPr>
                <w:rFonts w:cs="Arial"/>
                <w:b/>
              </w:rPr>
              <w:t>Authority</w:t>
            </w:r>
            <w:bookmarkStart w:id="2" w:name="_Ref13661626"/>
            <w:r w:rsidRPr="22C3E649">
              <w:rPr>
                <w:rFonts w:ascii="Arial" w:hAnsi="Arial"/>
                <w:b/>
                <w:sz w:val="18"/>
                <w:szCs w:val="18"/>
                <w:vertAlign w:val="superscript"/>
              </w:rPr>
              <w:footnoteReference w:id="6"/>
            </w:r>
            <w:bookmarkEnd w:id="2"/>
          </w:p>
        </w:tc>
        <w:tc>
          <w:tcPr>
            <w:tcW w:w="3240" w:type="dxa"/>
            <w:tcBorders>
              <w:top w:val="single" w:sz="4" w:space="0" w:color="auto"/>
              <w:left w:val="single" w:sz="4" w:space="0" w:color="auto"/>
              <w:bottom w:val="single" w:sz="4" w:space="0" w:color="auto"/>
              <w:right w:val="single" w:sz="4" w:space="0" w:color="auto"/>
            </w:tcBorders>
          </w:tcPr>
          <w:p w14:paraId="0BD23DA8" w14:textId="49A2AF2E" w:rsidR="00235C4E" w:rsidRPr="00485F0E" w:rsidRDefault="00235C4E" w:rsidP="00235C4E">
            <w:pPr>
              <w:spacing w:after="240"/>
              <w:rPr>
                <w:rFonts w:cs="Arial"/>
                <w:i/>
                <w:highlight w:val="yellow"/>
              </w:rPr>
            </w:pPr>
            <w:r w:rsidRPr="00485F0E">
              <w:rPr>
                <w:rFonts w:cs="Arial"/>
                <w:b/>
              </w:rPr>
              <w:t>Date/Month/Year:</w:t>
            </w:r>
            <w:r w:rsidRPr="00485F0E">
              <w:rPr>
                <w:rFonts w:cs="Arial"/>
              </w:rPr>
              <w:t xml:space="preserve"> </w:t>
            </w:r>
            <w:r w:rsidRPr="00485F0E">
              <w:rPr>
                <w:rFonts w:cs="Arial"/>
                <w:i/>
                <w:highlight w:val="yellow"/>
              </w:rPr>
              <w:t xml:space="preserve">within </w:t>
            </w:r>
            <w:r w:rsidR="00D537A5">
              <w:rPr>
                <w:rFonts w:cs="Arial"/>
                <w:i/>
                <w:highlight w:val="yellow"/>
              </w:rPr>
              <w:t>5</w:t>
            </w:r>
            <w:r w:rsidRPr="00485F0E">
              <w:rPr>
                <w:rFonts w:cs="Arial"/>
                <w:i/>
                <w:highlight w:val="yellow"/>
              </w:rPr>
              <w:t xml:space="preserve"> months of </w:t>
            </w:r>
            <w:r w:rsidR="20B2D0BB" w:rsidRPr="22C3E649">
              <w:rPr>
                <w:rFonts w:cs="Arial"/>
                <w:i/>
                <w:iCs/>
                <w:highlight w:val="yellow"/>
              </w:rPr>
              <w:t xml:space="preserve">the </w:t>
            </w:r>
            <w:r w:rsidR="0031584B">
              <w:rPr>
                <w:rFonts w:cs="Arial"/>
                <w:i/>
                <w:highlight w:val="yellow"/>
              </w:rPr>
              <w:t>AF</w:t>
            </w:r>
            <w:r w:rsidRPr="00485F0E">
              <w:rPr>
                <w:rFonts w:cs="Arial"/>
                <w:i/>
                <w:highlight w:val="yellow"/>
              </w:rPr>
              <w:t xml:space="preserve"> </w:t>
            </w:r>
            <w:r w:rsidR="20B2D0BB" w:rsidRPr="22C3E649">
              <w:rPr>
                <w:rFonts w:cs="Arial"/>
                <w:i/>
                <w:iCs/>
                <w:highlight w:val="yellow"/>
              </w:rPr>
              <w:t>Board Approval</w:t>
            </w:r>
            <w:r w:rsidR="008D4A83">
              <w:rPr>
                <w:rFonts w:cs="Arial"/>
                <w:i/>
                <w:iCs/>
                <w:highlight w:val="yellow"/>
              </w:rPr>
              <w:t xml:space="preserve"> </w:t>
            </w:r>
            <w:r w:rsidR="00060CA2">
              <w:rPr>
                <w:rFonts w:cs="Arial"/>
                <w:i/>
                <w:iCs/>
                <w:highlight w:val="yellow"/>
              </w:rPr>
              <w:t>(</w:t>
            </w:r>
            <w:r w:rsidR="00060CA2" w:rsidRPr="00060CA2">
              <w:rPr>
                <w:rFonts w:cs="Arial"/>
                <w:i/>
                <w:iCs/>
              </w:rPr>
              <w:t xml:space="preserve">In order to meet the AF and UNDP’s reporting requirements and associated </w:t>
            </w:r>
            <w:r w:rsidR="00060CA2" w:rsidRPr="00060CA2">
              <w:rPr>
                <w:rFonts w:cs="Arial"/>
                <w:i/>
                <w:iCs/>
              </w:rPr>
              <w:lastRenderedPageBreak/>
              <w:t xml:space="preserve">timelines for project closure, </w:t>
            </w:r>
            <w:r w:rsidR="00060CA2">
              <w:rPr>
                <w:rFonts w:cs="Arial"/>
                <w:i/>
                <w:iCs/>
              </w:rPr>
              <w:t>please note that this is a hard deadline).</w:t>
            </w:r>
          </w:p>
          <w:p w14:paraId="7C7AD945" w14:textId="77777777" w:rsidR="00235C4E" w:rsidRPr="002C3A2D" w:rsidRDefault="00235C4E" w:rsidP="00235C4E">
            <w:pPr>
              <w:spacing w:after="240"/>
              <w:jc w:val="left"/>
              <w:rPr>
                <w:rFonts w:asciiTheme="majorHAnsi" w:hAnsiTheme="majorHAnsi" w:cstheme="majorHAnsi"/>
                <w:b/>
                <w:sz w:val="22"/>
                <w:szCs w:val="22"/>
              </w:rPr>
            </w:pPr>
          </w:p>
        </w:tc>
      </w:tr>
      <w:tr w:rsidR="00235C4E" w:rsidRPr="002C3A2D" w14:paraId="7B0B659D" w14:textId="77777777" w:rsidTr="00C76190">
        <w:tc>
          <w:tcPr>
            <w:tcW w:w="4326" w:type="dxa"/>
            <w:gridSpan w:val="2"/>
          </w:tcPr>
          <w:p w14:paraId="1B940B4F" w14:textId="77777777" w:rsidR="00235C4E" w:rsidRPr="00485F0E" w:rsidRDefault="00235C4E" w:rsidP="00235C4E">
            <w:pPr>
              <w:spacing w:after="240"/>
              <w:rPr>
                <w:rFonts w:cs="Arial"/>
              </w:rPr>
            </w:pPr>
            <w:r w:rsidRPr="00485F0E">
              <w:rPr>
                <w:rFonts w:cs="Arial"/>
                <w:b/>
              </w:rPr>
              <w:lastRenderedPageBreak/>
              <w:t xml:space="preserve">Signature: </w:t>
            </w:r>
            <w:r w:rsidRPr="00485F0E">
              <w:rPr>
                <w:rFonts w:cs="Arial"/>
                <w:i/>
                <w:highlight w:val="yellow"/>
              </w:rPr>
              <w:t>print name below</w:t>
            </w:r>
          </w:p>
          <w:p w14:paraId="5B341F02" w14:textId="77777777" w:rsidR="00235C4E" w:rsidRPr="00D47ABC" w:rsidRDefault="00235C4E" w:rsidP="00235C4E">
            <w:pPr>
              <w:spacing w:after="240"/>
              <w:jc w:val="left"/>
              <w:rPr>
                <w:rFonts w:asciiTheme="majorHAnsi" w:hAnsiTheme="majorHAnsi" w:cstheme="majorHAnsi"/>
                <w:b/>
                <w:sz w:val="22"/>
                <w:szCs w:val="22"/>
                <w:lang w:val="pt-PT"/>
              </w:rPr>
            </w:pPr>
          </w:p>
        </w:tc>
        <w:tc>
          <w:tcPr>
            <w:tcW w:w="1789" w:type="dxa"/>
            <w:gridSpan w:val="2"/>
          </w:tcPr>
          <w:p w14:paraId="79966391" w14:textId="63C4137D" w:rsidR="00235C4E" w:rsidRPr="002C3A2D" w:rsidRDefault="00235C4E" w:rsidP="00235C4E">
            <w:pPr>
              <w:spacing w:after="240"/>
              <w:jc w:val="left"/>
              <w:rPr>
                <w:rFonts w:asciiTheme="majorHAnsi" w:hAnsiTheme="majorHAnsi" w:cstheme="majorHAnsi"/>
                <w:b/>
                <w:sz w:val="22"/>
                <w:szCs w:val="22"/>
              </w:rPr>
            </w:pPr>
            <w:r w:rsidRPr="00485F0E">
              <w:rPr>
                <w:rFonts w:cs="Arial"/>
                <w:b/>
              </w:rPr>
              <w:t xml:space="preserve">Agreed by </w:t>
            </w:r>
            <w:r w:rsidR="00F1424A">
              <w:rPr>
                <w:rFonts w:cs="Arial"/>
                <w:b/>
              </w:rPr>
              <w:t>Implementing partner</w:t>
            </w:r>
            <w:r w:rsidRPr="00485F0E">
              <w:rPr>
                <w:rFonts w:ascii="Arial" w:hAnsi="Arial"/>
                <w:b/>
                <w:sz w:val="18"/>
                <w:vertAlign w:val="superscript"/>
              </w:rPr>
              <w:footnoteReference w:id="7"/>
            </w:r>
          </w:p>
        </w:tc>
        <w:tc>
          <w:tcPr>
            <w:tcW w:w="3240" w:type="dxa"/>
          </w:tcPr>
          <w:p w14:paraId="44CC8001" w14:textId="5B48D605" w:rsidR="00235C4E" w:rsidRPr="00485F0E" w:rsidRDefault="00235C4E" w:rsidP="00235C4E">
            <w:pPr>
              <w:spacing w:after="240"/>
              <w:rPr>
                <w:rFonts w:cs="Arial"/>
                <w:i/>
                <w:highlight w:val="yellow"/>
              </w:rPr>
            </w:pPr>
            <w:r w:rsidRPr="00485F0E">
              <w:rPr>
                <w:rFonts w:cs="Arial"/>
                <w:b/>
              </w:rPr>
              <w:t>Date/Month/Year:</w:t>
            </w:r>
            <w:r w:rsidRPr="00485F0E">
              <w:rPr>
                <w:rFonts w:cs="Arial"/>
              </w:rPr>
              <w:t xml:space="preserve"> </w:t>
            </w:r>
            <w:r w:rsidRPr="00485F0E">
              <w:rPr>
                <w:rFonts w:cs="Arial"/>
                <w:i/>
                <w:highlight w:val="yellow"/>
              </w:rPr>
              <w:t xml:space="preserve">within </w:t>
            </w:r>
            <w:r w:rsidR="00D537A5">
              <w:rPr>
                <w:rFonts w:cs="Arial"/>
                <w:i/>
                <w:highlight w:val="yellow"/>
              </w:rPr>
              <w:t>5</w:t>
            </w:r>
            <w:r w:rsidRPr="00485F0E">
              <w:rPr>
                <w:rFonts w:cs="Arial"/>
                <w:i/>
                <w:highlight w:val="yellow"/>
              </w:rPr>
              <w:t xml:space="preserve"> months of </w:t>
            </w:r>
            <w:r w:rsidR="74352A62" w:rsidRPr="22C3E649">
              <w:rPr>
                <w:rFonts w:cs="Arial"/>
                <w:i/>
                <w:iCs/>
                <w:highlight w:val="yellow"/>
              </w:rPr>
              <w:t xml:space="preserve">the </w:t>
            </w:r>
            <w:r w:rsidR="0031584B">
              <w:rPr>
                <w:rFonts w:cs="Arial"/>
                <w:i/>
                <w:highlight w:val="yellow"/>
              </w:rPr>
              <w:t>AF</w:t>
            </w:r>
            <w:r w:rsidRPr="00485F0E">
              <w:rPr>
                <w:rFonts w:cs="Arial"/>
                <w:i/>
                <w:highlight w:val="yellow"/>
              </w:rPr>
              <w:t xml:space="preserve"> </w:t>
            </w:r>
            <w:r w:rsidR="74352A62" w:rsidRPr="22C3E649">
              <w:rPr>
                <w:rFonts w:cs="Arial"/>
                <w:i/>
                <w:iCs/>
                <w:highlight w:val="yellow"/>
              </w:rPr>
              <w:t>Board Approval</w:t>
            </w:r>
            <w:r w:rsidR="00060CA2">
              <w:rPr>
                <w:rFonts w:cs="Arial"/>
                <w:i/>
                <w:iCs/>
                <w:highlight w:val="yellow"/>
              </w:rPr>
              <w:t xml:space="preserve"> (</w:t>
            </w:r>
            <w:r w:rsidR="00060CA2" w:rsidRPr="00060CA2">
              <w:rPr>
                <w:rFonts w:cs="Arial"/>
                <w:i/>
                <w:iCs/>
              </w:rPr>
              <w:t xml:space="preserve">In order to meet the AF and UNDP’s reporting requirements and associated timelines for project closure, </w:t>
            </w:r>
            <w:r w:rsidR="00060CA2">
              <w:rPr>
                <w:rFonts w:cs="Arial"/>
                <w:i/>
                <w:iCs/>
              </w:rPr>
              <w:t>please note that this is a hard deadline).</w:t>
            </w:r>
          </w:p>
          <w:p w14:paraId="1976BBB2" w14:textId="77777777" w:rsidR="00235C4E" w:rsidRPr="002C3A2D" w:rsidRDefault="00235C4E" w:rsidP="00235C4E">
            <w:pPr>
              <w:spacing w:after="240"/>
              <w:jc w:val="left"/>
              <w:rPr>
                <w:rFonts w:asciiTheme="majorHAnsi" w:hAnsiTheme="majorHAnsi" w:cstheme="majorHAnsi"/>
                <w:b/>
                <w:sz w:val="22"/>
                <w:szCs w:val="22"/>
              </w:rPr>
            </w:pPr>
          </w:p>
        </w:tc>
      </w:tr>
      <w:tr w:rsidR="00235C4E" w:rsidRPr="002C3A2D" w14:paraId="7C55286E" w14:textId="77777777" w:rsidTr="00C76190">
        <w:tc>
          <w:tcPr>
            <w:tcW w:w="4326" w:type="dxa"/>
            <w:gridSpan w:val="2"/>
          </w:tcPr>
          <w:p w14:paraId="49121B21" w14:textId="279F7D77" w:rsidR="00235C4E" w:rsidRPr="0037580C" w:rsidRDefault="00235C4E" w:rsidP="00235C4E">
            <w:pPr>
              <w:spacing w:after="240"/>
              <w:jc w:val="left"/>
              <w:rPr>
                <w:rFonts w:asciiTheme="majorHAnsi" w:hAnsiTheme="majorHAnsi" w:cstheme="majorHAnsi"/>
                <w:sz w:val="22"/>
                <w:szCs w:val="22"/>
              </w:rPr>
            </w:pPr>
            <w:r w:rsidRPr="0037580C">
              <w:rPr>
                <w:rFonts w:asciiTheme="majorHAnsi" w:hAnsiTheme="majorHAnsi" w:cstheme="majorHAnsi"/>
                <w:b/>
                <w:sz w:val="22"/>
                <w:szCs w:val="22"/>
              </w:rPr>
              <w:t xml:space="preserve">Signature:  </w:t>
            </w:r>
          </w:p>
          <w:p w14:paraId="0F6485EB" w14:textId="09422E39" w:rsidR="00235C4E" w:rsidRDefault="000C02C0" w:rsidP="00235C4E">
            <w:pPr>
              <w:spacing w:after="240"/>
              <w:jc w:val="left"/>
              <w:rPr>
                <w:rFonts w:asciiTheme="majorHAnsi" w:eastAsia="Malgun Gothic" w:hAnsiTheme="majorHAnsi" w:cstheme="majorHAnsi"/>
                <w:sz w:val="22"/>
                <w:szCs w:val="22"/>
                <w:lang w:eastAsia="ko-KR"/>
              </w:rPr>
            </w:pPr>
            <w:r>
              <w:rPr>
                <w:rFonts w:asciiTheme="majorHAnsi" w:eastAsia="Malgun Gothic" w:hAnsiTheme="majorHAnsi" w:cstheme="majorHAnsi" w:hint="eastAsia"/>
                <w:sz w:val="22"/>
                <w:szCs w:val="22"/>
                <w:lang w:eastAsia="ko-KR"/>
              </w:rPr>
              <w:t xml:space="preserve">Resident Representative </w:t>
            </w:r>
            <w:r w:rsidR="00476DD6">
              <w:rPr>
                <w:rFonts w:asciiTheme="majorHAnsi" w:eastAsia="Malgun Gothic" w:hAnsiTheme="majorHAnsi" w:cstheme="majorHAnsi" w:hint="eastAsia"/>
                <w:sz w:val="22"/>
                <w:szCs w:val="22"/>
                <w:lang w:eastAsia="ko-KR"/>
              </w:rPr>
              <w:t>(in case of country projects)</w:t>
            </w:r>
          </w:p>
          <w:p w14:paraId="4CBEA5EA" w14:textId="415C9891" w:rsidR="00476DD6" w:rsidRDefault="00476DD6" w:rsidP="00235C4E">
            <w:pPr>
              <w:spacing w:after="240"/>
              <w:jc w:val="left"/>
              <w:rPr>
                <w:rFonts w:asciiTheme="majorHAnsi" w:eastAsia="Malgun Gothic" w:hAnsiTheme="majorHAnsi" w:cstheme="majorHAnsi"/>
                <w:sz w:val="22"/>
                <w:szCs w:val="22"/>
                <w:lang w:eastAsia="ko-KR"/>
              </w:rPr>
            </w:pPr>
            <w:r>
              <w:rPr>
                <w:rFonts w:asciiTheme="majorHAnsi" w:eastAsia="Malgun Gothic" w:hAnsiTheme="majorHAnsi" w:cstheme="majorHAnsi" w:hint="eastAsia"/>
                <w:sz w:val="22"/>
                <w:szCs w:val="22"/>
                <w:lang w:eastAsia="ko-KR"/>
              </w:rPr>
              <w:t>Regional Bureau Director (in case of regional projects)</w:t>
            </w:r>
          </w:p>
          <w:p w14:paraId="24C0F6AE" w14:textId="77777777" w:rsidR="00C76190" w:rsidRDefault="00476DD6" w:rsidP="00BE6636">
            <w:pPr>
              <w:spacing w:after="0"/>
              <w:jc w:val="left"/>
              <w:rPr>
                <w:rFonts w:asciiTheme="majorHAnsi" w:eastAsia="Malgun Gothic" w:hAnsiTheme="majorHAnsi" w:cstheme="majorHAnsi"/>
                <w:sz w:val="22"/>
                <w:szCs w:val="22"/>
                <w:lang w:eastAsia="ko-KR"/>
              </w:rPr>
            </w:pPr>
            <w:r>
              <w:rPr>
                <w:rFonts w:asciiTheme="majorHAnsi" w:eastAsia="Malgun Gothic" w:hAnsiTheme="majorHAnsi" w:cstheme="majorHAnsi" w:hint="eastAsia"/>
                <w:sz w:val="22"/>
                <w:szCs w:val="22"/>
                <w:lang w:eastAsia="ko-KR"/>
              </w:rPr>
              <w:t>Francine Pickup</w:t>
            </w:r>
          </w:p>
          <w:p w14:paraId="71D766F1" w14:textId="77777777" w:rsidR="00C76190" w:rsidRDefault="001D0ED1" w:rsidP="00BE6636">
            <w:pPr>
              <w:spacing w:after="0"/>
              <w:jc w:val="left"/>
              <w:rPr>
                <w:rFonts w:asciiTheme="majorHAnsi" w:eastAsia="Malgun Gothic" w:hAnsiTheme="majorHAnsi" w:cstheme="majorHAnsi"/>
                <w:sz w:val="22"/>
                <w:szCs w:val="22"/>
                <w:lang w:eastAsia="ko-KR"/>
              </w:rPr>
            </w:pPr>
            <w:r>
              <w:rPr>
                <w:rFonts w:asciiTheme="majorHAnsi" w:eastAsia="Malgun Gothic" w:hAnsiTheme="majorHAnsi" w:cstheme="majorHAnsi" w:hint="eastAsia"/>
                <w:sz w:val="22"/>
                <w:szCs w:val="22"/>
                <w:lang w:eastAsia="ko-KR"/>
              </w:rPr>
              <w:t>Deputy Assistant Administrator and Deputy Director</w:t>
            </w:r>
          </w:p>
          <w:p w14:paraId="67E433BC" w14:textId="77777777" w:rsidR="00C76190" w:rsidRDefault="001D0ED1" w:rsidP="00BE6636">
            <w:pPr>
              <w:spacing w:after="0"/>
              <w:jc w:val="left"/>
              <w:rPr>
                <w:rFonts w:asciiTheme="majorHAnsi" w:eastAsia="Malgun Gothic" w:hAnsiTheme="majorHAnsi" w:cstheme="majorHAnsi"/>
                <w:sz w:val="22"/>
                <w:szCs w:val="22"/>
                <w:lang w:eastAsia="ko-KR"/>
              </w:rPr>
            </w:pPr>
            <w:r>
              <w:rPr>
                <w:rFonts w:asciiTheme="majorHAnsi" w:eastAsia="Malgun Gothic" w:hAnsiTheme="majorHAnsi" w:cstheme="majorHAnsi" w:hint="eastAsia"/>
                <w:sz w:val="22"/>
                <w:szCs w:val="22"/>
                <w:lang w:eastAsia="ko-KR"/>
              </w:rPr>
              <w:t>Bureau for Policy and Programme Support/Global Policy Network</w:t>
            </w:r>
          </w:p>
          <w:p w14:paraId="4DE8D18D" w14:textId="203AEB25" w:rsidR="00476DD6" w:rsidRPr="0028184D" w:rsidRDefault="001D0ED1" w:rsidP="00060CA2">
            <w:pPr>
              <w:spacing w:after="0"/>
              <w:jc w:val="left"/>
              <w:rPr>
                <w:rFonts w:asciiTheme="majorHAnsi" w:eastAsia="Malgun Gothic" w:hAnsiTheme="majorHAnsi" w:cstheme="majorHAnsi"/>
                <w:sz w:val="22"/>
                <w:szCs w:val="22"/>
                <w:lang w:eastAsia="ko-KR"/>
              </w:rPr>
            </w:pPr>
            <w:r>
              <w:rPr>
                <w:rFonts w:asciiTheme="majorHAnsi" w:eastAsia="Malgun Gothic" w:hAnsiTheme="majorHAnsi" w:cstheme="majorHAnsi"/>
                <w:sz w:val="22"/>
                <w:szCs w:val="22"/>
                <w:lang w:eastAsia="ko-KR"/>
              </w:rPr>
              <w:t>United</w:t>
            </w:r>
            <w:r>
              <w:rPr>
                <w:rFonts w:asciiTheme="majorHAnsi" w:eastAsia="Malgun Gothic" w:hAnsiTheme="majorHAnsi" w:cstheme="majorHAnsi" w:hint="eastAsia"/>
                <w:sz w:val="22"/>
                <w:szCs w:val="22"/>
                <w:lang w:eastAsia="ko-KR"/>
              </w:rPr>
              <w:t xml:space="preserve"> Nations Development Programme (in case of global projects)</w:t>
            </w:r>
          </w:p>
          <w:p w14:paraId="56A7AEFB" w14:textId="1B55BFB9" w:rsidR="00235C4E" w:rsidRPr="002C3A2D" w:rsidRDefault="00235C4E" w:rsidP="00235C4E">
            <w:pPr>
              <w:spacing w:after="0"/>
              <w:jc w:val="left"/>
              <w:rPr>
                <w:rFonts w:asciiTheme="majorHAnsi" w:hAnsiTheme="majorHAnsi" w:cstheme="majorHAnsi"/>
                <w:b/>
                <w:sz w:val="22"/>
                <w:szCs w:val="22"/>
              </w:rPr>
            </w:pPr>
          </w:p>
        </w:tc>
        <w:tc>
          <w:tcPr>
            <w:tcW w:w="1789" w:type="dxa"/>
            <w:gridSpan w:val="2"/>
          </w:tcPr>
          <w:p w14:paraId="79F0C5E5" w14:textId="0164ADD4" w:rsidR="00235C4E" w:rsidRPr="002C3A2D" w:rsidRDefault="00235C4E" w:rsidP="00235C4E">
            <w:pPr>
              <w:spacing w:after="240"/>
              <w:jc w:val="left"/>
              <w:rPr>
                <w:rFonts w:asciiTheme="majorHAnsi" w:hAnsiTheme="majorHAnsi" w:cstheme="majorHAnsi"/>
                <w:b/>
                <w:sz w:val="22"/>
                <w:szCs w:val="22"/>
              </w:rPr>
            </w:pPr>
            <w:r w:rsidRPr="002C3A2D">
              <w:rPr>
                <w:rFonts w:asciiTheme="majorHAnsi" w:hAnsiTheme="majorHAnsi" w:cstheme="majorHAnsi"/>
                <w:b/>
                <w:sz w:val="22"/>
                <w:szCs w:val="22"/>
              </w:rPr>
              <w:t>Agreed by UNDP</w:t>
            </w:r>
            <w:r w:rsidRPr="002C3A2D">
              <w:rPr>
                <w:rStyle w:val="FootnoteReference"/>
                <w:rFonts w:asciiTheme="majorHAnsi" w:hAnsiTheme="majorHAnsi" w:cstheme="majorHAnsi"/>
                <w:b/>
                <w:sz w:val="22"/>
                <w:szCs w:val="22"/>
              </w:rPr>
              <w:footnoteReference w:id="8"/>
            </w:r>
          </w:p>
        </w:tc>
        <w:tc>
          <w:tcPr>
            <w:tcW w:w="3240" w:type="dxa"/>
          </w:tcPr>
          <w:p w14:paraId="24E4E5EB" w14:textId="7F21413F" w:rsidR="00235C4E" w:rsidRPr="002C3A2D" w:rsidRDefault="00235C4E" w:rsidP="00235C4E">
            <w:pPr>
              <w:spacing w:after="240"/>
              <w:jc w:val="left"/>
              <w:rPr>
                <w:rFonts w:asciiTheme="majorHAnsi" w:hAnsiTheme="majorHAnsi" w:cstheme="majorHAnsi"/>
                <w:b/>
                <w:sz w:val="22"/>
                <w:szCs w:val="22"/>
              </w:rPr>
            </w:pPr>
            <w:r w:rsidRPr="002C3A2D">
              <w:rPr>
                <w:rFonts w:asciiTheme="majorHAnsi" w:hAnsiTheme="majorHAnsi" w:cstheme="majorHAnsi"/>
                <w:b/>
                <w:sz w:val="22"/>
                <w:szCs w:val="22"/>
              </w:rPr>
              <w:t>Date/Month/Year:</w:t>
            </w:r>
            <w:r w:rsidRPr="002C3A2D">
              <w:rPr>
                <w:rFonts w:asciiTheme="majorHAnsi" w:hAnsiTheme="majorHAnsi" w:cstheme="majorHAnsi"/>
                <w:sz w:val="22"/>
                <w:szCs w:val="22"/>
              </w:rPr>
              <w:t xml:space="preserve"> </w:t>
            </w:r>
            <w:r w:rsidRPr="00485F0E">
              <w:rPr>
                <w:rFonts w:cs="Arial"/>
                <w:i/>
                <w:highlight w:val="yellow"/>
              </w:rPr>
              <w:t xml:space="preserve">within </w:t>
            </w:r>
            <w:r w:rsidR="00D537A5">
              <w:rPr>
                <w:rFonts w:cs="Arial"/>
                <w:i/>
                <w:highlight w:val="yellow"/>
              </w:rPr>
              <w:t>5</w:t>
            </w:r>
            <w:r w:rsidRPr="00485F0E">
              <w:rPr>
                <w:rFonts w:cs="Arial"/>
                <w:i/>
                <w:highlight w:val="yellow"/>
              </w:rPr>
              <w:t xml:space="preserve"> months of </w:t>
            </w:r>
            <w:r>
              <w:rPr>
                <w:rFonts w:cs="Arial"/>
                <w:i/>
              </w:rPr>
              <w:t>the AF Board Approval</w:t>
            </w:r>
            <w:r w:rsidR="00060CA2">
              <w:rPr>
                <w:rFonts w:cs="Arial"/>
                <w:i/>
              </w:rPr>
              <w:t xml:space="preserve"> </w:t>
            </w:r>
            <w:r w:rsidR="00060CA2">
              <w:rPr>
                <w:rFonts w:cs="Arial"/>
                <w:i/>
                <w:iCs/>
                <w:highlight w:val="yellow"/>
              </w:rPr>
              <w:t>(</w:t>
            </w:r>
            <w:r w:rsidR="00060CA2" w:rsidRPr="00060CA2">
              <w:rPr>
                <w:rFonts w:cs="Arial"/>
                <w:i/>
                <w:iCs/>
              </w:rPr>
              <w:t xml:space="preserve">In order to meet the AF and UNDP’s reporting requirements and associated timelines for project closure, </w:t>
            </w:r>
            <w:r w:rsidR="00060CA2">
              <w:rPr>
                <w:rFonts w:cs="Arial"/>
                <w:i/>
                <w:iCs/>
              </w:rPr>
              <w:t>please note that this is a hard deadline).</w:t>
            </w:r>
          </w:p>
        </w:tc>
      </w:tr>
    </w:tbl>
    <w:p w14:paraId="70A64F58" w14:textId="5A96F984" w:rsidR="000263BC" w:rsidRDefault="000263BC" w:rsidP="007247A6">
      <w:pPr>
        <w:spacing w:after="0"/>
        <w:rPr>
          <w:rFonts w:asciiTheme="majorHAnsi" w:hAnsiTheme="majorHAnsi" w:cstheme="majorHAnsi"/>
          <w:b/>
          <w:sz w:val="22"/>
          <w:szCs w:val="22"/>
        </w:rPr>
      </w:pPr>
    </w:p>
    <w:p w14:paraId="6CEF22DA" w14:textId="77777777" w:rsidR="000263BC" w:rsidRDefault="000263BC">
      <w:pPr>
        <w:spacing w:after="0"/>
        <w:jc w:val="left"/>
        <w:rPr>
          <w:rFonts w:asciiTheme="majorHAnsi" w:hAnsiTheme="majorHAnsi" w:cstheme="majorHAnsi"/>
          <w:b/>
          <w:sz w:val="22"/>
          <w:szCs w:val="22"/>
        </w:rPr>
      </w:pPr>
      <w:r>
        <w:rPr>
          <w:rFonts w:asciiTheme="majorHAnsi" w:hAnsiTheme="majorHAnsi" w:cstheme="majorHAnsi"/>
          <w:b/>
          <w:sz w:val="22"/>
          <w:szCs w:val="22"/>
        </w:rPr>
        <w:br w:type="page"/>
      </w:r>
    </w:p>
    <w:sdt>
      <w:sdtPr>
        <w:rPr>
          <w:rFonts w:ascii="Calibri" w:hAnsi="Calibri"/>
          <w:b w:val="0"/>
          <w:bCs w:val="0"/>
          <w:color w:val="auto"/>
          <w:sz w:val="20"/>
          <w:szCs w:val="24"/>
        </w:rPr>
        <w:id w:val="-404769030"/>
        <w:docPartObj>
          <w:docPartGallery w:val="Table of Contents"/>
          <w:docPartUnique/>
        </w:docPartObj>
      </w:sdtPr>
      <w:sdtEndPr>
        <w:rPr>
          <w:noProof/>
          <w:szCs w:val="20"/>
        </w:rPr>
      </w:sdtEndPr>
      <w:sdtContent>
        <w:p w14:paraId="5E511D8E" w14:textId="514398E9" w:rsidR="00A371A7" w:rsidRDefault="00531452">
          <w:pPr>
            <w:pStyle w:val="TOCHeading"/>
          </w:pPr>
          <w:r>
            <w:t xml:space="preserve">Table of </w:t>
          </w:r>
          <w:r w:rsidR="00A371A7">
            <w:t>Contents</w:t>
          </w:r>
        </w:p>
        <w:p w14:paraId="0C8EF1D8" w14:textId="4083911A" w:rsidR="006F0B40" w:rsidRDefault="00A371A7">
          <w:pPr>
            <w:pStyle w:val="TOC1"/>
            <w:rPr>
              <w:rFonts w:asciiTheme="minorHAnsi" w:eastAsiaTheme="minorEastAsia" w:hAnsiTheme="minorHAnsi" w:cstheme="minorBidi"/>
              <w:noProof/>
              <w:kern w:val="2"/>
              <w:sz w:val="24"/>
              <w:lang w:eastAsia="ja-JP"/>
              <w14:ligatures w14:val="standardContextual"/>
            </w:rPr>
          </w:pPr>
          <w:r>
            <w:fldChar w:fldCharType="begin"/>
          </w:r>
          <w:r>
            <w:instrText xml:space="preserve"> TOC \o "1-3" \h \z \u </w:instrText>
          </w:r>
          <w:r>
            <w:fldChar w:fldCharType="separate"/>
          </w:r>
          <w:hyperlink w:anchor="_Toc217394018" w:history="1">
            <w:r w:rsidR="006F0B40" w:rsidRPr="00D129A8">
              <w:rPr>
                <w:rStyle w:val="Hyperlink"/>
                <w:noProof/>
              </w:rPr>
              <w:t>I.</w:t>
            </w:r>
            <w:r w:rsidR="006F0B40">
              <w:rPr>
                <w:rFonts w:asciiTheme="minorHAnsi" w:eastAsiaTheme="minorEastAsia" w:hAnsiTheme="minorHAnsi" w:cstheme="minorBidi"/>
                <w:noProof/>
                <w:kern w:val="2"/>
                <w:sz w:val="24"/>
                <w:lang w:eastAsia="ja-JP"/>
                <w14:ligatures w14:val="standardContextual"/>
              </w:rPr>
              <w:tab/>
            </w:r>
            <w:r w:rsidR="006F0B40" w:rsidRPr="00D129A8">
              <w:rPr>
                <w:rStyle w:val="Hyperlink"/>
                <w:noProof/>
              </w:rPr>
              <w:t>Development Challenge</w:t>
            </w:r>
            <w:r w:rsidR="006F0B40">
              <w:rPr>
                <w:noProof/>
                <w:webHidden/>
              </w:rPr>
              <w:tab/>
            </w:r>
            <w:r w:rsidR="006F0B40">
              <w:rPr>
                <w:noProof/>
                <w:webHidden/>
              </w:rPr>
              <w:fldChar w:fldCharType="begin"/>
            </w:r>
            <w:r w:rsidR="006F0B40">
              <w:rPr>
                <w:noProof/>
                <w:webHidden/>
              </w:rPr>
              <w:instrText xml:space="preserve"> PAGEREF _Toc217394018 \h </w:instrText>
            </w:r>
            <w:r w:rsidR="006F0B40">
              <w:rPr>
                <w:noProof/>
                <w:webHidden/>
              </w:rPr>
            </w:r>
            <w:r w:rsidR="006F0B40">
              <w:rPr>
                <w:noProof/>
                <w:webHidden/>
              </w:rPr>
              <w:fldChar w:fldCharType="separate"/>
            </w:r>
            <w:r w:rsidR="006F0B40">
              <w:rPr>
                <w:noProof/>
                <w:webHidden/>
              </w:rPr>
              <w:t>11</w:t>
            </w:r>
            <w:r w:rsidR="006F0B40">
              <w:rPr>
                <w:noProof/>
                <w:webHidden/>
              </w:rPr>
              <w:fldChar w:fldCharType="end"/>
            </w:r>
          </w:hyperlink>
        </w:p>
        <w:p w14:paraId="62E0AF5A" w14:textId="64C71F5A" w:rsidR="006F0B40" w:rsidRDefault="006F0B40">
          <w:pPr>
            <w:pStyle w:val="TOC1"/>
            <w:rPr>
              <w:rFonts w:asciiTheme="minorHAnsi" w:eastAsiaTheme="minorEastAsia" w:hAnsiTheme="minorHAnsi" w:cstheme="minorBidi"/>
              <w:noProof/>
              <w:kern w:val="2"/>
              <w:sz w:val="24"/>
              <w:lang w:eastAsia="ja-JP"/>
              <w14:ligatures w14:val="standardContextual"/>
            </w:rPr>
          </w:pPr>
          <w:hyperlink w:anchor="_Toc217394019" w:history="1">
            <w:r w:rsidRPr="00D129A8">
              <w:rPr>
                <w:rStyle w:val="Hyperlink"/>
                <w:noProof/>
              </w:rPr>
              <w:t>II.</w:t>
            </w:r>
            <w:r>
              <w:rPr>
                <w:rFonts w:asciiTheme="minorHAnsi" w:eastAsiaTheme="minorEastAsia" w:hAnsiTheme="minorHAnsi" w:cstheme="minorBidi"/>
                <w:noProof/>
                <w:kern w:val="2"/>
                <w:sz w:val="24"/>
                <w:lang w:eastAsia="ja-JP"/>
                <w14:ligatures w14:val="standardContextual"/>
              </w:rPr>
              <w:tab/>
            </w:r>
            <w:r w:rsidRPr="00D129A8">
              <w:rPr>
                <w:rStyle w:val="Hyperlink"/>
                <w:noProof/>
              </w:rPr>
              <w:t>Strategy</w:t>
            </w:r>
            <w:r>
              <w:rPr>
                <w:noProof/>
                <w:webHidden/>
              </w:rPr>
              <w:tab/>
            </w:r>
            <w:r>
              <w:rPr>
                <w:noProof/>
                <w:webHidden/>
              </w:rPr>
              <w:fldChar w:fldCharType="begin"/>
            </w:r>
            <w:r>
              <w:rPr>
                <w:noProof/>
                <w:webHidden/>
              </w:rPr>
              <w:instrText xml:space="preserve"> PAGEREF _Toc217394019 \h </w:instrText>
            </w:r>
            <w:r>
              <w:rPr>
                <w:noProof/>
                <w:webHidden/>
              </w:rPr>
            </w:r>
            <w:r>
              <w:rPr>
                <w:noProof/>
                <w:webHidden/>
              </w:rPr>
              <w:fldChar w:fldCharType="separate"/>
            </w:r>
            <w:r>
              <w:rPr>
                <w:noProof/>
                <w:webHidden/>
              </w:rPr>
              <w:t>12</w:t>
            </w:r>
            <w:r>
              <w:rPr>
                <w:noProof/>
                <w:webHidden/>
              </w:rPr>
              <w:fldChar w:fldCharType="end"/>
            </w:r>
          </w:hyperlink>
        </w:p>
        <w:p w14:paraId="60B3FF43" w14:textId="252E8F34" w:rsidR="006F0B40" w:rsidRDefault="006F0B40">
          <w:pPr>
            <w:pStyle w:val="TOC1"/>
            <w:rPr>
              <w:rFonts w:asciiTheme="minorHAnsi" w:eastAsiaTheme="minorEastAsia" w:hAnsiTheme="minorHAnsi" w:cstheme="minorBidi"/>
              <w:noProof/>
              <w:kern w:val="2"/>
              <w:sz w:val="24"/>
              <w:lang w:eastAsia="ja-JP"/>
              <w14:ligatures w14:val="standardContextual"/>
            </w:rPr>
          </w:pPr>
          <w:hyperlink w:anchor="_Toc217394020" w:history="1">
            <w:r w:rsidRPr="00D129A8">
              <w:rPr>
                <w:rStyle w:val="Hyperlink"/>
                <w:noProof/>
              </w:rPr>
              <w:t>III.</w:t>
            </w:r>
            <w:r>
              <w:rPr>
                <w:rFonts w:asciiTheme="minorHAnsi" w:eastAsiaTheme="minorEastAsia" w:hAnsiTheme="minorHAnsi" w:cstheme="minorBidi"/>
                <w:noProof/>
                <w:kern w:val="2"/>
                <w:sz w:val="24"/>
                <w:lang w:eastAsia="ja-JP"/>
                <w14:ligatures w14:val="standardContextual"/>
              </w:rPr>
              <w:tab/>
            </w:r>
            <w:r w:rsidRPr="00D129A8">
              <w:rPr>
                <w:rStyle w:val="Hyperlink"/>
                <w:noProof/>
              </w:rPr>
              <w:t>Results and Partnerships</w:t>
            </w:r>
            <w:r>
              <w:rPr>
                <w:noProof/>
                <w:webHidden/>
              </w:rPr>
              <w:tab/>
            </w:r>
            <w:r>
              <w:rPr>
                <w:noProof/>
                <w:webHidden/>
              </w:rPr>
              <w:fldChar w:fldCharType="begin"/>
            </w:r>
            <w:r>
              <w:rPr>
                <w:noProof/>
                <w:webHidden/>
              </w:rPr>
              <w:instrText xml:space="preserve"> PAGEREF _Toc217394020 \h </w:instrText>
            </w:r>
            <w:r>
              <w:rPr>
                <w:noProof/>
                <w:webHidden/>
              </w:rPr>
            </w:r>
            <w:r>
              <w:rPr>
                <w:noProof/>
                <w:webHidden/>
              </w:rPr>
              <w:fldChar w:fldCharType="separate"/>
            </w:r>
            <w:r>
              <w:rPr>
                <w:noProof/>
                <w:webHidden/>
              </w:rPr>
              <w:t>12</w:t>
            </w:r>
            <w:r>
              <w:rPr>
                <w:noProof/>
                <w:webHidden/>
              </w:rPr>
              <w:fldChar w:fldCharType="end"/>
            </w:r>
          </w:hyperlink>
        </w:p>
        <w:p w14:paraId="745498EF" w14:textId="4105766E" w:rsidR="006F0B40" w:rsidRDefault="006F0B40">
          <w:pPr>
            <w:pStyle w:val="TOC1"/>
            <w:rPr>
              <w:rFonts w:asciiTheme="minorHAnsi" w:eastAsiaTheme="minorEastAsia" w:hAnsiTheme="minorHAnsi" w:cstheme="minorBidi"/>
              <w:noProof/>
              <w:kern w:val="2"/>
              <w:sz w:val="24"/>
              <w:lang w:eastAsia="ja-JP"/>
              <w14:ligatures w14:val="standardContextual"/>
            </w:rPr>
          </w:pPr>
          <w:hyperlink w:anchor="_Toc217394021" w:history="1">
            <w:r w:rsidRPr="00D129A8">
              <w:rPr>
                <w:rStyle w:val="Hyperlink"/>
                <w:noProof/>
              </w:rPr>
              <w:t>IV.</w:t>
            </w:r>
            <w:r>
              <w:rPr>
                <w:rFonts w:asciiTheme="minorHAnsi" w:eastAsiaTheme="minorEastAsia" w:hAnsiTheme="minorHAnsi" w:cstheme="minorBidi"/>
                <w:noProof/>
                <w:kern w:val="2"/>
                <w:sz w:val="24"/>
                <w:lang w:eastAsia="ja-JP"/>
                <w14:ligatures w14:val="standardContextual"/>
              </w:rPr>
              <w:tab/>
            </w:r>
            <w:r w:rsidRPr="00D129A8">
              <w:rPr>
                <w:rStyle w:val="Hyperlink"/>
                <w:noProof/>
              </w:rPr>
              <w:t>Project Management</w:t>
            </w:r>
            <w:r>
              <w:rPr>
                <w:noProof/>
                <w:webHidden/>
              </w:rPr>
              <w:tab/>
            </w:r>
            <w:r>
              <w:rPr>
                <w:noProof/>
                <w:webHidden/>
              </w:rPr>
              <w:fldChar w:fldCharType="begin"/>
            </w:r>
            <w:r>
              <w:rPr>
                <w:noProof/>
                <w:webHidden/>
              </w:rPr>
              <w:instrText xml:space="preserve"> PAGEREF _Toc217394021 \h </w:instrText>
            </w:r>
            <w:r>
              <w:rPr>
                <w:noProof/>
                <w:webHidden/>
              </w:rPr>
            </w:r>
            <w:r>
              <w:rPr>
                <w:noProof/>
                <w:webHidden/>
              </w:rPr>
              <w:fldChar w:fldCharType="separate"/>
            </w:r>
            <w:r>
              <w:rPr>
                <w:noProof/>
                <w:webHidden/>
              </w:rPr>
              <w:t>16</w:t>
            </w:r>
            <w:r>
              <w:rPr>
                <w:noProof/>
                <w:webHidden/>
              </w:rPr>
              <w:fldChar w:fldCharType="end"/>
            </w:r>
          </w:hyperlink>
        </w:p>
        <w:p w14:paraId="6C7C02BB" w14:textId="6D608215" w:rsidR="006F0B40" w:rsidRDefault="006F0B40">
          <w:pPr>
            <w:pStyle w:val="TOC1"/>
            <w:rPr>
              <w:rFonts w:asciiTheme="minorHAnsi" w:eastAsiaTheme="minorEastAsia" w:hAnsiTheme="minorHAnsi" w:cstheme="minorBidi"/>
              <w:noProof/>
              <w:kern w:val="2"/>
              <w:sz w:val="24"/>
              <w:lang w:eastAsia="ja-JP"/>
              <w14:ligatures w14:val="standardContextual"/>
            </w:rPr>
          </w:pPr>
          <w:hyperlink w:anchor="_Toc217394022" w:history="1">
            <w:r w:rsidRPr="00D129A8">
              <w:rPr>
                <w:rStyle w:val="Hyperlink"/>
                <w:noProof/>
              </w:rPr>
              <w:t>V.</w:t>
            </w:r>
            <w:r>
              <w:rPr>
                <w:rFonts w:asciiTheme="minorHAnsi" w:eastAsiaTheme="minorEastAsia" w:hAnsiTheme="minorHAnsi" w:cstheme="minorBidi"/>
                <w:noProof/>
                <w:kern w:val="2"/>
                <w:sz w:val="24"/>
                <w:lang w:eastAsia="ja-JP"/>
                <w14:ligatures w14:val="standardContextual"/>
              </w:rPr>
              <w:tab/>
            </w:r>
            <w:r w:rsidRPr="00D129A8">
              <w:rPr>
                <w:rStyle w:val="Hyperlink"/>
                <w:noProof/>
              </w:rPr>
              <w:t>Project Results Framework</w:t>
            </w:r>
            <w:r>
              <w:rPr>
                <w:noProof/>
                <w:webHidden/>
              </w:rPr>
              <w:tab/>
            </w:r>
            <w:r>
              <w:rPr>
                <w:noProof/>
                <w:webHidden/>
              </w:rPr>
              <w:fldChar w:fldCharType="begin"/>
            </w:r>
            <w:r>
              <w:rPr>
                <w:noProof/>
                <w:webHidden/>
              </w:rPr>
              <w:instrText xml:space="preserve"> PAGEREF _Toc217394022 \h </w:instrText>
            </w:r>
            <w:r>
              <w:rPr>
                <w:noProof/>
                <w:webHidden/>
              </w:rPr>
            </w:r>
            <w:r>
              <w:rPr>
                <w:noProof/>
                <w:webHidden/>
              </w:rPr>
              <w:fldChar w:fldCharType="separate"/>
            </w:r>
            <w:r>
              <w:rPr>
                <w:noProof/>
                <w:webHidden/>
              </w:rPr>
              <w:t>17</w:t>
            </w:r>
            <w:r>
              <w:rPr>
                <w:noProof/>
                <w:webHidden/>
              </w:rPr>
              <w:fldChar w:fldCharType="end"/>
            </w:r>
          </w:hyperlink>
        </w:p>
        <w:p w14:paraId="6C81AE27" w14:textId="74A15C30" w:rsidR="006F0B40" w:rsidRDefault="006F0B40">
          <w:pPr>
            <w:pStyle w:val="TOC1"/>
            <w:rPr>
              <w:rFonts w:asciiTheme="minorHAnsi" w:eastAsiaTheme="minorEastAsia" w:hAnsiTheme="minorHAnsi" w:cstheme="minorBidi"/>
              <w:noProof/>
              <w:kern w:val="2"/>
              <w:sz w:val="24"/>
              <w:lang w:eastAsia="ja-JP"/>
              <w14:ligatures w14:val="standardContextual"/>
            </w:rPr>
          </w:pPr>
          <w:hyperlink w:anchor="_Toc217394023" w:history="1">
            <w:r w:rsidRPr="00D129A8">
              <w:rPr>
                <w:rStyle w:val="Hyperlink"/>
                <w:noProof/>
              </w:rPr>
              <w:t>VI.</w:t>
            </w:r>
            <w:r>
              <w:rPr>
                <w:rFonts w:asciiTheme="minorHAnsi" w:eastAsiaTheme="minorEastAsia" w:hAnsiTheme="minorHAnsi" w:cstheme="minorBidi"/>
                <w:noProof/>
                <w:kern w:val="2"/>
                <w:sz w:val="24"/>
                <w:lang w:eastAsia="ja-JP"/>
                <w14:ligatures w14:val="standardContextual"/>
              </w:rPr>
              <w:tab/>
            </w:r>
            <w:r w:rsidRPr="00D129A8">
              <w:rPr>
                <w:rStyle w:val="Hyperlink"/>
                <w:noProof/>
              </w:rPr>
              <w:t>Monitoring and Evaluation (M&amp;E) Plan</w:t>
            </w:r>
            <w:r>
              <w:rPr>
                <w:noProof/>
                <w:webHidden/>
              </w:rPr>
              <w:tab/>
            </w:r>
            <w:r>
              <w:rPr>
                <w:noProof/>
                <w:webHidden/>
              </w:rPr>
              <w:fldChar w:fldCharType="begin"/>
            </w:r>
            <w:r>
              <w:rPr>
                <w:noProof/>
                <w:webHidden/>
              </w:rPr>
              <w:instrText xml:space="preserve"> PAGEREF _Toc217394023 \h </w:instrText>
            </w:r>
            <w:r>
              <w:rPr>
                <w:noProof/>
                <w:webHidden/>
              </w:rPr>
            </w:r>
            <w:r>
              <w:rPr>
                <w:noProof/>
                <w:webHidden/>
              </w:rPr>
              <w:fldChar w:fldCharType="separate"/>
            </w:r>
            <w:r>
              <w:rPr>
                <w:noProof/>
                <w:webHidden/>
              </w:rPr>
              <w:t>23</w:t>
            </w:r>
            <w:r>
              <w:rPr>
                <w:noProof/>
                <w:webHidden/>
              </w:rPr>
              <w:fldChar w:fldCharType="end"/>
            </w:r>
          </w:hyperlink>
        </w:p>
        <w:p w14:paraId="4602EF80" w14:textId="487E0CFA" w:rsidR="006F0B40" w:rsidRDefault="006F0B40">
          <w:pPr>
            <w:pStyle w:val="TOC1"/>
            <w:rPr>
              <w:rFonts w:asciiTheme="minorHAnsi" w:eastAsiaTheme="minorEastAsia" w:hAnsiTheme="minorHAnsi" w:cstheme="minorBidi"/>
              <w:noProof/>
              <w:kern w:val="2"/>
              <w:sz w:val="24"/>
              <w:lang w:eastAsia="ja-JP"/>
              <w14:ligatures w14:val="standardContextual"/>
            </w:rPr>
          </w:pPr>
          <w:hyperlink w:anchor="_Toc217394024" w:history="1">
            <w:r w:rsidRPr="00D129A8">
              <w:rPr>
                <w:rStyle w:val="Hyperlink"/>
                <w:noProof/>
              </w:rPr>
              <w:t>VII.</w:t>
            </w:r>
            <w:r>
              <w:rPr>
                <w:rFonts w:asciiTheme="minorHAnsi" w:eastAsiaTheme="minorEastAsia" w:hAnsiTheme="minorHAnsi" w:cstheme="minorBidi"/>
                <w:noProof/>
                <w:kern w:val="2"/>
                <w:sz w:val="24"/>
                <w:lang w:eastAsia="ja-JP"/>
                <w14:ligatures w14:val="standardContextual"/>
              </w:rPr>
              <w:tab/>
            </w:r>
            <w:r w:rsidRPr="00D129A8">
              <w:rPr>
                <w:rStyle w:val="Hyperlink"/>
                <w:noProof/>
              </w:rPr>
              <w:t>Governance and Management Arrangements</w:t>
            </w:r>
            <w:r>
              <w:rPr>
                <w:noProof/>
                <w:webHidden/>
              </w:rPr>
              <w:tab/>
            </w:r>
            <w:r>
              <w:rPr>
                <w:noProof/>
                <w:webHidden/>
              </w:rPr>
              <w:fldChar w:fldCharType="begin"/>
            </w:r>
            <w:r>
              <w:rPr>
                <w:noProof/>
                <w:webHidden/>
              </w:rPr>
              <w:instrText xml:space="preserve"> PAGEREF _Toc217394024 \h </w:instrText>
            </w:r>
            <w:r>
              <w:rPr>
                <w:noProof/>
                <w:webHidden/>
              </w:rPr>
            </w:r>
            <w:r>
              <w:rPr>
                <w:noProof/>
                <w:webHidden/>
              </w:rPr>
              <w:fldChar w:fldCharType="separate"/>
            </w:r>
            <w:r>
              <w:rPr>
                <w:noProof/>
                <w:webHidden/>
              </w:rPr>
              <w:t>32</w:t>
            </w:r>
            <w:r>
              <w:rPr>
                <w:noProof/>
                <w:webHidden/>
              </w:rPr>
              <w:fldChar w:fldCharType="end"/>
            </w:r>
          </w:hyperlink>
        </w:p>
        <w:p w14:paraId="79AAD98A" w14:textId="631D95AF" w:rsidR="006F0B40" w:rsidRDefault="006F0B40">
          <w:pPr>
            <w:pStyle w:val="TOC1"/>
            <w:rPr>
              <w:rFonts w:asciiTheme="minorHAnsi" w:eastAsiaTheme="minorEastAsia" w:hAnsiTheme="minorHAnsi" w:cstheme="minorBidi"/>
              <w:noProof/>
              <w:kern w:val="2"/>
              <w:sz w:val="24"/>
              <w:lang w:eastAsia="ja-JP"/>
              <w14:ligatures w14:val="standardContextual"/>
            </w:rPr>
          </w:pPr>
          <w:hyperlink w:anchor="_Toc217394025" w:history="1">
            <w:r w:rsidRPr="00D129A8">
              <w:rPr>
                <w:rStyle w:val="Hyperlink"/>
                <w:noProof/>
              </w:rPr>
              <w:t>VIII.</w:t>
            </w:r>
            <w:r>
              <w:rPr>
                <w:rFonts w:asciiTheme="minorHAnsi" w:eastAsiaTheme="minorEastAsia" w:hAnsiTheme="minorHAnsi" w:cstheme="minorBidi"/>
                <w:noProof/>
                <w:kern w:val="2"/>
                <w:sz w:val="24"/>
                <w:lang w:eastAsia="ja-JP"/>
                <w14:ligatures w14:val="standardContextual"/>
              </w:rPr>
              <w:tab/>
            </w:r>
            <w:r w:rsidRPr="00D129A8">
              <w:rPr>
                <w:rStyle w:val="Hyperlink"/>
                <w:noProof/>
              </w:rPr>
              <w:t>Financial Planning and Management</w:t>
            </w:r>
            <w:r>
              <w:rPr>
                <w:noProof/>
                <w:webHidden/>
              </w:rPr>
              <w:tab/>
            </w:r>
            <w:r>
              <w:rPr>
                <w:noProof/>
                <w:webHidden/>
              </w:rPr>
              <w:fldChar w:fldCharType="begin"/>
            </w:r>
            <w:r>
              <w:rPr>
                <w:noProof/>
                <w:webHidden/>
              </w:rPr>
              <w:instrText xml:space="preserve"> PAGEREF _Toc217394025 \h </w:instrText>
            </w:r>
            <w:r>
              <w:rPr>
                <w:noProof/>
                <w:webHidden/>
              </w:rPr>
            </w:r>
            <w:r>
              <w:rPr>
                <w:noProof/>
                <w:webHidden/>
              </w:rPr>
              <w:fldChar w:fldCharType="separate"/>
            </w:r>
            <w:r>
              <w:rPr>
                <w:noProof/>
                <w:webHidden/>
              </w:rPr>
              <w:t>42</w:t>
            </w:r>
            <w:r>
              <w:rPr>
                <w:noProof/>
                <w:webHidden/>
              </w:rPr>
              <w:fldChar w:fldCharType="end"/>
            </w:r>
          </w:hyperlink>
        </w:p>
        <w:p w14:paraId="2A686D62" w14:textId="1C6F34BF" w:rsidR="006F0B40" w:rsidRDefault="006F0B40">
          <w:pPr>
            <w:pStyle w:val="TOC1"/>
            <w:rPr>
              <w:rFonts w:asciiTheme="minorHAnsi" w:eastAsiaTheme="minorEastAsia" w:hAnsiTheme="minorHAnsi" w:cstheme="minorBidi"/>
              <w:noProof/>
              <w:kern w:val="2"/>
              <w:sz w:val="24"/>
              <w:lang w:eastAsia="ja-JP"/>
              <w14:ligatures w14:val="standardContextual"/>
            </w:rPr>
          </w:pPr>
          <w:hyperlink w:anchor="_Toc217394026" w:history="1">
            <w:r w:rsidRPr="00D129A8">
              <w:rPr>
                <w:rStyle w:val="Hyperlink"/>
                <w:noProof/>
              </w:rPr>
              <w:t>IX.</w:t>
            </w:r>
            <w:r>
              <w:rPr>
                <w:rFonts w:asciiTheme="minorHAnsi" w:eastAsiaTheme="minorEastAsia" w:hAnsiTheme="minorHAnsi" w:cstheme="minorBidi"/>
                <w:noProof/>
                <w:kern w:val="2"/>
                <w:sz w:val="24"/>
                <w:lang w:eastAsia="ja-JP"/>
                <w14:ligatures w14:val="standardContextual"/>
              </w:rPr>
              <w:tab/>
            </w:r>
            <w:r w:rsidRPr="00D129A8">
              <w:rPr>
                <w:rStyle w:val="Hyperlink"/>
                <w:noProof/>
              </w:rPr>
              <w:t>Total Budget and Work Plan</w:t>
            </w:r>
            <w:r>
              <w:rPr>
                <w:noProof/>
                <w:webHidden/>
              </w:rPr>
              <w:tab/>
            </w:r>
            <w:r>
              <w:rPr>
                <w:noProof/>
                <w:webHidden/>
              </w:rPr>
              <w:fldChar w:fldCharType="begin"/>
            </w:r>
            <w:r>
              <w:rPr>
                <w:noProof/>
                <w:webHidden/>
              </w:rPr>
              <w:instrText xml:space="preserve"> PAGEREF _Toc217394026 \h </w:instrText>
            </w:r>
            <w:r>
              <w:rPr>
                <w:noProof/>
                <w:webHidden/>
              </w:rPr>
            </w:r>
            <w:r>
              <w:rPr>
                <w:noProof/>
                <w:webHidden/>
              </w:rPr>
              <w:fldChar w:fldCharType="separate"/>
            </w:r>
            <w:r>
              <w:rPr>
                <w:noProof/>
                <w:webHidden/>
              </w:rPr>
              <w:t>46</w:t>
            </w:r>
            <w:r>
              <w:rPr>
                <w:noProof/>
                <w:webHidden/>
              </w:rPr>
              <w:fldChar w:fldCharType="end"/>
            </w:r>
          </w:hyperlink>
        </w:p>
        <w:p w14:paraId="033911F6" w14:textId="5740F4BB" w:rsidR="006F0B40" w:rsidRDefault="006F0B40">
          <w:pPr>
            <w:pStyle w:val="TOC1"/>
            <w:rPr>
              <w:rFonts w:asciiTheme="minorHAnsi" w:eastAsiaTheme="minorEastAsia" w:hAnsiTheme="minorHAnsi" w:cstheme="minorBidi"/>
              <w:noProof/>
              <w:kern w:val="2"/>
              <w:sz w:val="24"/>
              <w:lang w:eastAsia="ja-JP"/>
              <w14:ligatures w14:val="standardContextual"/>
            </w:rPr>
          </w:pPr>
          <w:hyperlink w:anchor="_Toc217394027" w:history="1">
            <w:r w:rsidRPr="00D129A8">
              <w:rPr>
                <w:rStyle w:val="Hyperlink"/>
                <w:noProof/>
              </w:rPr>
              <w:t>X.</w:t>
            </w:r>
            <w:r>
              <w:rPr>
                <w:rFonts w:asciiTheme="minorHAnsi" w:eastAsiaTheme="minorEastAsia" w:hAnsiTheme="minorHAnsi" w:cstheme="minorBidi"/>
                <w:noProof/>
                <w:kern w:val="2"/>
                <w:sz w:val="24"/>
                <w:lang w:eastAsia="ja-JP"/>
                <w14:ligatures w14:val="standardContextual"/>
              </w:rPr>
              <w:tab/>
            </w:r>
            <w:r w:rsidRPr="00D129A8">
              <w:rPr>
                <w:rStyle w:val="Hyperlink"/>
                <w:noProof/>
              </w:rPr>
              <w:t>Legal Context</w:t>
            </w:r>
            <w:r>
              <w:rPr>
                <w:noProof/>
                <w:webHidden/>
              </w:rPr>
              <w:tab/>
            </w:r>
            <w:r>
              <w:rPr>
                <w:noProof/>
                <w:webHidden/>
              </w:rPr>
              <w:fldChar w:fldCharType="begin"/>
            </w:r>
            <w:r>
              <w:rPr>
                <w:noProof/>
                <w:webHidden/>
              </w:rPr>
              <w:instrText xml:space="preserve"> PAGEREF _Toc217394027 \h </w:instrText>
            </w:r>
            <w:r>
              <w:rPr>
                <w:noProof/>
                <w:webHidden/>
              </w:rPr>
            </w:r>
            <w:r>
              <w:rPr>
                <w:noProof/>
                <w:webHidden/>
              </w:rPr>
              <w:fldChar w:fldCharType="separate"/>
            </w:r>
            <w:r>
              <w:rPr>
                <w:noProof/>
                <w:webHidden/>
              </w:rPr>
              <w:t>50</w:t>
            </w:r>
            <w:r>
              <w:rPr>
                <w:noProof/>
                <w:webHidden/>
              </w:rPr>
              <w:fldChar w:fldCharType="end"/>
            </w:r>
          </w:hyperlink>
        </w:p>
        <w:p w14:paraId="3F72B72D" w14:textId="0B77DDA8" w:rsidR="006F0B40" w:rsidRDefault="006F0B40">
          <w:pPr>
            <w:pStyle w:val="TOC1"/>
            <w:rPr>
              <w:rFonts w:asciiTheme="minorHAnsi" w:eastAsiaTheme="minorEastAsia" w:hAnsiTheme="minorHAnsi" w:cstheme="minorBidi"/>
              <w:noProof/>
              <w:kern w:val="2"/>
              <w:sz w:val="24"/>
              <w:lang w:eastAsia="ja-JP"/>
              <w14:ligatures w14:val="standardContextual"/>
            </w:rPr>
          </w:pPr>
          <w:hyperlink w:anchor="_Toc217394028" w:history="1">
            <w:r w:rsidRPr="00D129A8">
              <w:rPr>
                <w:rStyle w:val="Hyperlink"/>
                <w:noProof/>
              </w:rPr>
              <w:t>XI.</w:t>
            </w:r>
            <w:r>
              <w:rPr>
                <w:rFonts w:asciiTheme="minorHAnsi" w:eastAsiaTheme="minorEastAsia" w:hAnsiTheme="minorHAnsi" w:cstheme="minorBidi"/>
                <w:noProof/>
                <w:kern w:val="2"/>
                <w:sz w:val="24"/>
                <w:lang w:eastAsia="ja-JP"/>
                <w14:ligatures w14:val="standardContextual"/>
              </w:rPr>
              <w:tab/>
            </w:r>
            <w:r w:rsidRPr="00D129A8">
              <w:rPr>
                <w:rStyle w:val="Hyperlink"/>
                <w:noProof/>
              </w:rPr>
              <w:t>Risk Management</w:t>
            </w:r>
            <w:r>
              <w:rPr>
                <w:noProof/>
                <w:webHidden/>
              </w:rPr>
              <w:tab/>
            </w:r>
            <w:r>
              <w:rPr>
                <w:noProof/>
                <w:webHidden/>
              </w:rPr>
              <w:fldChar w:fldCharType="begin"/>
            </w:r>
            <w:r>
              <w:rPr>
                <w:noProof/>
                <w:webHidden/>
              </w:rPr>
              <w:instrText xml:space="preserve"> PAGEREF _Toc217394028 \h </w:instrText>
            </w:r>
            <w:r>
              <w:rPr>
                <w:noProof/>
                <w:webHidden/>
              </w:rPr>
            </w:r>
            <w:r>
              <w:rPr>
                <w:noProof/>
                <w:webHidden/>
              </w:rPr>
              <w:fldChar w:fldCharType="separate"/>
            </w:r>
            <w:r>
              <w:rPr>
                <w:noProof/>
                <w:webHidden/>
              </w:rPr>
              <w:t>50</w:t>
            </w:r>
            <w:r>
              <w:rPr>
                <w:noProof/>
                <w:webHidden/>
              </w:rPr>
              <w:fldChar w:fldCharType="end"/>
            </w:r>
          </w:hyperlink>
        </w:p>
        <w:p w14:paraId="2EEA04A8" w14:textId="7C539045" w:rsidR="006F0B40" w:rsidRDefault="006F0B40">
          <w:pPr>
            <w:pStyle w:val="TOC1"/>
            <w:rPr>
              <w:rFonts w:asciiTheme="minorHAnsi" w:eastAsiaTheme="minorEastAsia" w:hAnsiTheme="minorHAnsi" w:cstheme="minorBidi"/>
              <w:noProof/>
              <w:kern w:val="2"/>
              <w:sz w:val="24"/>
              <w:lang w:eastAsia="ja-JP"/>
              <w14:ligatures w14:val="standardContextual"/>
            </w:rPr>
          </w:pPr>
          <w:hyperlink w:anchor="_Toc217394029" w:history="1">
            <w:r w:rsidRPr="00D129A8">
              <w:rPr>
                <w:rStyle w:val="Hyperlink"/>
                <w:noProof/>
              </w:rPr>
              <w:t>XII.</w:t>
            </w:r>
            <w:r>
              <w:rPr>
                <w:rFonts w:asciiTheme="minorHAnsi" w:eastAsiaTheme="minorEastAsia" w:hAnsiTheme="minorHAnsi" w:cstheme="minorBidi"/>
                <w:noProof/>
                <w:kern w:val="2"/>
                <w:sz w:val="24"/>
                <w:lang w:eastAsia="ja-JP"/>
                <w14:ligatures w14:val="standardContextual"/>
              </w:rPr>
              <w:tab/>
            </w:r>
            <w:r w:rsidRPr="00D129A8">
              <w:rPr>
                <w:rStyle w:val="Hyperlink"/>
                <w:noProof/>
              </w:rPr>
              <w:t>Annexes</w:t>
            </w:r>
            <w:r>
              <w:rPr>
                <w:noProof/>
                <w:webHidden/>
              </w:rPr>
              <w:tab/>
            </w:r>
            <w:r>
              <w:rPr>
                <w:noProof/>
                <w:webHidden/>
              </w:rPr>
              <w:fldChar w:fldCharType="begin"/>
            </w:r>
            <w:r>
              <w:rPr>
                <w:noProof/>
                <w:webHidden/>
              </w:rPr>
              <w:instrText xml:space="preserve"> PAGEREF _Toc217394029 \h </w:instrText>
            </w:r>
            <w:r>
              <w:rPr>
                <w:noProof/>
                <w:webHidden/>
              </w:rPr>
            </w:r>
            <w:r>
              <w:rPr>
                <w:noProof/>
                <w:webHidden/>
              </w:rPr>
              <w:fldChar w:fldCharType="separate"/>
            </w:r>
            <w:r>
              <w:rPr>
                <w:noProof/>
                <w:webHidden/>
              </w:rPr>
              <w:t>66</w:t>
            </w:r>
            <w:r>
              <w:rPr>
                <w:noProof/>
                <w:webHidden/>
              </w:rPr>
              <w:fldChar w:fldCharType="end"/>
            </w:r>
          </w:hyperlink>
        </w:p>
        <w:p w14:paraId="62C15A33" w14:textId="28BE0FEF" w:rsidR="006F0B40" w:rsidRDefault="006F0B40">
          <w:pPr>
            <w:pStyle w:val="TOC2"/>
            <w:tabs>
              <w:tab w:val="right" w:leader="dot" w:pos="9350"/>
            </w:tabs>
            <w:rPr>
              <w:rFonts w:asciiTheme="minorHAnsi" w:eastAsiaTheme="minorEastAsia" w:hAnsiTheme="minorHAnsi" w:cstheme="minorBidi"/>
              <w:noProof/>
              <w:kern w:val="2"/>
              <w:sz w:val="24"/>
              <w:lang w:eastAsia="ja-JP"/>
              <w14:ligatures w14:val="standardContextual"/>
            </w:rPr>
          </w:pPr>
          <w:hyperlink w:anchor="_Toc217394030" w:history="1">
            <w:r w:rsidRPr="00D129A8">
              <w:rPr>
                <w:rStyle w:val="Hyperlink"/>
                <w:noProof/>
              </w:rPr>
              <w:t>Annex 1. AF Legal Agreement Plus Annexes</w:t>
            </w:r>
            <w:r>
              <w:rPr>
                <w:noProof/>
                <w:webHidden/>
              </w:rPr>
              <w:tab/>
            </w:r>
            <w:r>
              <w:rPr>
                <w:noProof/>
                <w:webHidden/>
              </w:rPr>
              <w:fldChar w:fldCharType="begin"/>
            </w:r>
            <w:r>
              <w:rPr>
                <w:noProof/>
                <w:webHidden/>
              </w:rPr>
              <w:instrText xml:space="preserve"> PAGEREF _Toc217394030 \h </w:instrText>
            </w:r>
            <w:r>
              <w:rPr>
                <w:noProof/>
                <w:webHidden/>
              </w:rPr>
            </w:r>
            <w:r>
              <w:rPr>
                <w:noProof/>
                <w:webHidden/>
              </w:rPr>
              <w:fldChar w:fldCharType="separate"/>
            </w:r>
            <w:r>
              <w:rPr>
                <w:noProof/>
                <w:webHidden/>
              </w:rPr>
              <w:t>67</w:t>
            </w:r>
            <w:r>
              <w:rPr>
                <w:noProof/>
                <w:webHidden/>
              </w:rPr>
              <w:fldChar w:fldCharType="end"/>
            </w:r>
          </w:hyperlink>
        </w:p>
        <w:p w14:paraId="2EAE4712" w14:textId="340F37EC" w:rsidR="006F0B40" w:rsidRDefault="006F0B40">
          <w:pPr>
            <w:pStyle w:val="TOC2"/>
            <w:tabs>
              <w:tab w:val="right" w:leader="dot" w:pos="9350"/>
            </w:tabs>
            <w:rPr>
              <w:rFonts w:asciiTheme="minorHAnsi" w:eastAsiaTheme="minorEastAsia" w:hAnsiTheme="minorHAnsi" w:cstheme="minorBidi"/>
              <w:noProof/>
              <w:kern w:val="2"/>
              <w:sz w:val="24"/>
              <w:lang w:eastAsia="ja-JP"/>
              <w14:ligatures w14:val="standardContextual"/>
            </w:rPr>
          </w:pPr>
          <w:hyperlink w:anchor="_Toc217394031" w:history="1">
            <w:r w:rsidRPr="00D129A8">
              <w:rPr>
                <w:rStyle w:val="Hyperlink"/>
                <w:noProof/>
              </w:rPr>
              <w:t>Annex 2. AF Execution Support Letter</w:t>
            </w:r>
            <w:r>
              <w:rPr>
                <w:noProof/>
                <w:webHidden/>
              </w:rPr>
              <w:tab/>
            </w:r>
            <w:r>
              <w:rPr>
                <w:noProof/>
                <w:webHidden/>
              </w:rPr>
              <w:fldChar w:fldCharType="begin"/>
            </w:r>
            <w:r>
              <w:rPr>
                <w:noProof/>
                <w:webHidden/>
              </w:rPr>
              <w:instrText xml:space="preserve"> PAGEREF _Toc217394031 \h </w:instrText>
            </w:r>
            <w:r>
              <w:rPr>
                <w:noProof/>
                <w:webHidden/>
              </w:rPr>
            </w:r>
            <w:r>
              <w:rPr>
                <w:noProof/>
                <w:webHidden/>
              </w:rPr>
              <w:fldChar w:fldCharType="separate"/>
            </w:r>
            <w:r>
              <w:rPr>
                <w:noProof/>
                <w:webHidden/>
              </w:rPr>
              <w:t>68</w:t>
            </w:r>
            <w:r>
              <w:rPr>
                <w:noProof/>
                <w:webHidden/>
              </w:rPr>
              <w:fldChar w:fldCharType="end"/>
            </w:r>
          </w:hyperlink>
        </w:p>
        <w:p w14:paraId="6EE950A2" w14:textId="47BA2A72" w:rsidR="006F0B40" w:rsidRDefault="006F0B40">
          <w:pPr>
            <w:pStyle w:val="TOC2"/>
            <w:tabs>
              <w:tab w:val="right" w:leader="dot" w:pos="9350"/>
            </w:tabs>
            <w:rPr>
              <w:rFonts w:asciiTheme="minorHAnsi" w:eastAsiaTheme="minorEastAsia" w:hAnsiTheme="minorHAnsi" w:cstheme="minorBidi"/>
              <w:noProof/>
              <w:kern w:val="2"/>
              <w:sz w:val="24"/>
              <w:lang w:eastAsia="ja-JP"/>
              <w14:ligatures w14:val="standardContextual"/>
            </w:rPr>
          </w:pPr>
          <w:hyperlink w:anchor="_Toc217394032" w:history="1">
            <w:r w:rsidRPr="00D129A8">
              <w:rPr>
                <w:rStyle w:val="Hyperlink"/>
                <w:noProof/>
              </w:rPr>
              <w:t>Annex 3: Project Map and Geospatial Coordinates of the Project Area</w:t>
            </w:r>
            <w:r>
              <w:rPr>
                <w:noProof/>
                <w:webHidden/>
              </w:rPr>
              <w:tab/>
            </w:r>
            <w:r>
              <w:rPr>
                <w:noProof/>
                <w:webHidden/>
              </w:rPr>
              <w:fldChar w:fldCharType="begin"/>
            </w:r>
            <w:r>
              <w:rPr>
                <w:noProof/>
                <w:webHidden/>
              </w:rPr>
              <w:instrText xml:space="preserve"> PAGEREF _Toc217394032 \h </w:instrText>
            </w:r>
            <w:r>
              <w:rPr>
                <w:noProof/>
                <w:webHidden/>
              </w:rPr>
            </w:r>
            <w:r>
              <w:rPr>
                <w:noProof/>
                <w:webHidden/>
              </w:rPr>
              <w:fldChar w:fldCharType="separate"/>
            </w:r>
            <w:r>
              <w:rPr>
                <w:noProof/>
                <w:webHidden/>
              </w:rPr>
              <w:t>69</w:t>
            </w:r>
            <w:r>
              <w:rPr>
                <w:noProof/>
                <w:webHidden/>
              </w:rPr>
              <w:fldChar w:fldCharType="end"/>
            </w:r>
          </w:hyperlink>
        </w:p>
        <w:p w14:paraId="07C7418E" w14:textId="7F4134E9" w:rsidR="006F0B40" w:rsidRDefault="006F0B40">
          <w:pPr>
            <w:pStyle w:val="TOC2"/>
            <w:tabs>
              <w:tab w:val="right" w:leader="dot" w:pos="9350"/>
            </w:tabs>
            <w:rPr>
              <w:rFonts w:asciiTheme="minorHAnsi" w:eastAsiaTheme="minorEastAsia" w:hAnsiTheme="minorHAnsi" w:cstheme="minorBidi"/>
              <w:noProof/>
              <w:kern w:val="2"/>
              <w:sz w:val="24"/>
              <w:lang w:eastAsia="ja-JP"/>
              <w14:ligatures w14:val="standardContextual"/>
            </w:rPr>
          </w:pPr>
          <w:hyperlink w:anchor="_Toc217394033" w:history="1">
            <w:r w:rsidRPr="00D129A8">
              <w:rPr>
                <w:rStyle w:val="Hyperlink"/>
                <w:noProof/>
              </w:rPr>
              <w:t xml:space="preserve">Annex </w:t>
            </w:r>
            <w:r w:rsidRPr="00D129A8">
              <w:rPr>
                <w:rStyle w:val="Hyperlink"/>
                <w:rFonts w:eastAsia="Malgun Gothic"/>
                <w:noProof/>
                <w:lang w:eastAsia="ko-KR"/>
              </w:rPr>
              <w:t>4</w:t>
            </w:r>
            <w:r w:rsidRPr="00D129A8">
              <w:rPr>
                <w:rStyle w:val="Hyperlink"/>
                <w:noProof/>
              </w:rPr>
              <w:t>.  Multiyear Workplan</w:t>
            </w:r>
            <w:r>
              <w:rPr>
                <w:noProof/>
                <w:webHidden/>
              </w:rPr>
              <w:tab/>
            </w:r>
            <w:r>
              <w:rPr>
                <w:noProof/>
                <w:webHidden/>
              </w:rPr>
              <w:fldChar w:fldCharType="begin"/>
            </w:r>
            <w:r>
              <w:rPr>
                <w:noProof/>
                <w:webHidden/>
              </w:rPr>
              <w:instrText xml:space="preserve"> PAGEREF _Toc217394033 \h </w:instrText>
            </w:r>
            <w:r>
              <w:rPr>
                <w:noProof/>
                <w:webHidden/>
              </w:rPr>
            </w:r>
            <w:r>
              <w:rPr>
                <w:noProof/>
                <w:webHidden/>
              </w:rPr>
              <w:fldChar w:fldCharType="separate"/>
            </w:r>
            <w:r>
              <w:rPr>
                <w:noProof/>
                <w:webHidden/>
              </w:rPr>
              <w:t>70</w:t>
            </w:r>
            <w:r>
              <w:rPr>
                <w:noProof/>
                <w:webHidden/>
              </w:rPr>
              <w:fldChar w:fldCharType="end"/>
            </w:r>
          </w:hyperlink>
        </w:p>
        <w:p w14:paraId="022A8AE1" w14:textId="7120D593" w:rsidR="006F0B40" w:rsidRDefault="006F0B40">
          <w:pPr>
            <w:pStyle w:val="TOC2"/>
            <w:tabs>
              <w:tab w:val="right" w:leader="dot" w:pos="9350"/>
            </w:tabs>
            <w:rPr>
              <w:rFonts w:asciiTheme="minorHAnsi" w:eastAsiaTheme="minorEastAsia" w:hAnsiTheme="minorHAnsi" w:cstheme="minorBidi"/>
              <w:noProof/>
              <w:kern w:val="2"/>
              <w:sz w:val="24"/>
              <w:lang w:eastAsia="ja-JP"/>
              <w14:ligatures w14:val="standardContextual"/>
            </w:rPr>
          </w:pPr>
          <w:hyperlink w:anchor="_Toc217394034" w:history="1">
            <w:r w:rsidRPr="00D129A8">
              <w:rPr>
                <w:rStyle w:val="Hyperlink"/>
                <w:noProof/>
              </w:rPr>
              <w:t xml:space="preserve">Annex </w:t>
            </w:r>
            <w:r w:rsidRPr="00D129A8">
              <w:rPr>
                <w:rStyle w:val="Hyperlink"/>
                <w:rFonts w:eastAsia="Malgun Gothic"/>
                <w:noProof/>
                <w:lang w:eastAsia="ko-KR"/>
              </w:rPr>
              <w:t>5</w:t>
            </w:r>
            <w:r w:rsidRPr="00D129A8">
              <w:rPr>
                <w:rStyle w:val="Hyperlink"/>
                <w:noProof/>
              </w:rPr>
              <w:t>.  UNDP Social and Environmental Screening Procedure</w:t>
            </w:r>
            <w:r>
              <w:rPr>
                <w:noProof/>
                <w:webHidden/>
              </w:rPr>
              <w:tab/>
            </w:r>
            <w:r>
              <w:rPr>
                <w:noProof/>
                <w:webHidden/>
              </w:rPr>
              <w:fldChar w:fldCharType="begin"/>
            </w:r>
            <w:r>
              <w:rPr>
                <w:noProof/>
                <w:webHidden/>
              </w:rPr>
              <w:instrText xml:space="preserve"> PAGEREF _Toc217394034 \h </w:instrText>
            </w:r>
            <w:r>
              <w:rPr>
                <w:noProof/>
                <w:webHidden/>
              </w:rPr>
            </w:r>
            <w:r>
              <w:rPr>
                <w:noProof/>
                <w:webHidden/>
              </w:rPr>
              <w:fldChar w:fldCharType="separate"/>
            </w:r>
            <w:r>
              <w:rPr>
                <w:noProof/>
                <w:webHidden/>
              </w:rPr>
              <w:t>71</w:t>
            </w:r>
            <w:r>
              <w:rPr>
                <w:noProof/>
                <w:webHidden/>
              </w:rPr>
              <w:fldChar w:fldCharType="end"/>
            </w:r>
          </w:hyperlink>
        </w:p>
        <w:p w14:paraId="351E863F" w14:textId="239403C8" w:rsidR="006F0B40" w:rsidRDefault="006F0B40">
          <w:pPr>
            <w:pStyle w:val="TOC2"/>
            <w:tabs>
              <w:tab w:val="right" w:leader="dot" w:pos="9350"/>
            </w:tabs>
            <w:rPr>
              <w:rFonts w:asciiTheme="minorHAnsi" w:eastAsiaTheme="minorEastAsia" w:hAnsiTheme="minorHAnsi" w:cstheme="minorBidi"/>
              <w:noProof/>
              <w:kern w:val="2"/>
              <w:sz w:val="24"/>
              <w:lang w:eastAsia="ja-JP"/>
              <w14:ligatures w14:val="standardContextual"/>
            </w:rPr>
          </w:pPr>
          <w:hyperlink w:anchor="_Toc217394035" w:history="1">
            <w:r w:rsidRPr="00D129A8">
              <w:rPr>
                <w:rStyle w:val="Hyperlink"/>
                <w:noProof/>
              </w:rPr>
              <w:t>Annex 6. UNDP Risk Register</w:t>
            </w:r>
            <w:r>
              <w:rPr>
                <w:noProof/>
                <w:webHidden/>
              </w:rPr>
              <w:tab/>
            </w:r>
            <w:r>
              <w:rPr>
                <w:noProof/>
                <w:webHidden/>
              </w:rPr>
              <w:fldChar w:fldCharType="begin"/>
            </w:r>
            <w:r>
              <w:rPr>
                <w:noProof/>
                <w:webHidden/>
              </w:rPr>
              <w:instrText xml:space="preserve"> PAGEREF _Toc217394035 \h </w:instrText>
            </w:r>
            <w:r>
              <w:rPr>
                <w:noProof/>
                <w:webHidden/>
              </w:rPr>
            </w:r>
            <w:r>
              <w:rPr>
                <w:noProof/>
                <w:webHidden/>
              </w:rPr>
              <w:fldChar w:fldCharType="separate"/>
            </w:r>
            <w:r>
              <w:rPr>
                <w:noProof/>
                <w:webHidden/>
              </w:rPr>
              <w:t>72</w:t>
            </w:r>
            <w:r>
              <w:rPr>
                <w:noProof/>
                <w:webHidden/>
              </w:rPr>
              <w:fldChar w:fldCharType="end"/>
            </w:r>
          </w:hyperlink>
        </w:p>
        <w:p w14:paraId="6F10F4AE" w14:textId="438A49E0" w:rsidR="006F0B40" w:rsidRDefault="006F0B40">
          <w:pPr>
            <w:pStyle w:val="TOC2"/>
            <w:tabs>
              <w:tab w:val="right" w:leader="dot" w:pos="9350"/>
            </w:tabs>
            <w:rPr>
              <w:rFonts w:asciiTheme="minorHAnsi" w:eastAsiaTheme="minorEastAsia" w:hAnsiTheme="minorHAnsi" w:cstheme="minorBidi"/>
              <w:noProof/>
              <w:kern w:val="2"/>
              <w:sz w:val="24"/>
              <w:lang w:eastAsia="ja-JP"/>
              <w14:ligatures w14:val="standardContextual"/>
            </w:rPr>
          </w:pPr>
          <w:hyperlink w:anchor="_Toc217394036" w:history="1">
            <w:r w:rsidRPr="00D129A8">
              <w:rPr>
                <w:rStyle w:val="Hyperlink"/>
                <w:noProof/>
              </w:rPr>
              <w:t xml:space="preserve">Annex </w:t>
            </w:r>
            <w:r w:rsidRPr="00D129A8">
              <w:rPr>
                <w:rStyle w:val="Hyperlink"/>
                <w:rFonts w:eastAsia="Malgun Gothic"/>
                <w:noProof/>
                <w:lang w:eastAsia="ko-KR"/>
              </w:rPr>
              <w:t>7</w:t>
            </w:r>
            <w:r w:rsidRPr="00D129A8">
              <w:rPr>
                <w:rStyle w:val="Hyperlink"/>
                <w:noProof/>
              </w:rPr>
              <w:t>. Overview of Technical Consultancies/Subcontracts</w:t>
            </w:r>
            <w:r>
              <w:rPr>
                <w:noProof/>
                <w:webHidden/>
              </w:rPr>
              <w:tab/>
            </w:r>
            <w:r>
              <w:rPr>
                <w:noProof/>
                <w:webHidden/>
              </w:rPr>
              <w:fldChar w:fldCharType="begin"/>
            </w:r>
            <w:r>
              <w:rPr>
                <w:noProof/>
                <w:webHidden/>
              </w:rPr>
              <w:instrText xml:space="preserve"> PAGEREF _Toc217394036 \h </w:instrText>
            </w:r>
            <w:r>
              <w:rPr>
                <w:noProof/>
                <w:webHidden/>
              </w:rPr>
            </w:r>
            <w:r>
              <w:rPr>
                <w:noProof/>
                <w:webHidden/>
              </w:rPr>
              <w:fldChar w:fldCharType="separate"/>
            </w:r>
            <w:r>
              <w:rPr>
                <w:noProof/>
                <w:webHidden/>
              </w:rPr>
              <w:t>74</w:t>
            </w:r>
            <w:r>
              <w:rPr>
                <w:noProof/>
                <w:webHidden/>
              </w:rPr>
              <w:fldChar w:fldCharType="end"/>
            </w:r>
          </w:hyperlink>
        </w:p>
        <w:p w14:paraId="7887A73A" w14:textId="73EABDF1" w:rsidR="006F0B40" w:rsidRDefault="006F0B40">
          <w:pPr>
            <w:pStyle w:val="TOC2"/>
            <w:tabs>
              <w:tab w:val="right" w:leader="dot" w:pos="9350"/>
            </w:tabs>
            <w:rPr>
              <w:rFonts w:asciiTheme="minorHAnsi" w:eastAsiaTheme="minorEastAsia" w:hAnsiTheme="minorHAnsi" w:cstheme="minorBidi"/>
              <w:noProof/>
              <w:kern w:val="2"/>
              <w:sz w:val="24"/>
              <w:lang w:eastAsia="ja-JP"/>
              <w14:ligatures w14:val="standardContextual"/>
            </w:rPr>
          </w:pPr>
          <w:hyperlink w:anchor="_Toc217394037" w:history="1">
            <w:r w:rsidRPr="00D129A8">
              <w:rPr>
                <w:rStyle w:val="Hyperlink"/>
                <w:noProof/>
              </w:rPr>
              <w:t xml:space="preserve">Annex </w:t>
            </w:r>
            <w:r w:rsidRPr="00D129A8">
              <w:rPr>
                <w:rStyle w:val="Hyperlink"/>
                <w:rFonts w:eastAsia="Malgun Gothic"/>
                <w:noProof/>
                <w:lang w:eastAsia="ko-KR"/>
              </w:rPr>
              <w:t>8</w:t>
            </w:r>
            <w:r w:rsidRPr="00D129A8">
              <w:rPr>
                <w:rStyle w:val="Hyperlink"/>
                <w:noProof/>
              </w:rPr>
              <w:t>.  Stakeholder Engagement Plan</w:t>
            </w:r>
            <w:r>
              <w:rPr>
                <w:noProof/>
                <w:webHidden/>
              </w:rPr>
              <w:tab/>
            </w:r>
            <w:r>
              <w:rPr>
                <w:noProof/>
                <w:webHidden/>
              </w:rPr>
              <w:fldChar w:fldCharType="begin"/>
            </w:r>
            <w:r>
              <w:rPr>
                <w:noProof/>
                <w:webHidden/>
              </w:rPr>
              <w:instrText xml:space="preserve"> PAGEREF _Toc217394037 \h </w:instrText>
            </w:r>
            <w:r>
              <w:rPr>
                <w:noProof/>
                <w:webHidden/>
              </w:rPr>
            </w:r>
            <w:r>
              <w:rPr>
                <w:noProof/>
                <w:webHidden/>
              </w:rPr>
              <w:fldChar w:fldCharType="separate"/>
            </w:r>
            <w:r>
              <w:rPr>
                <w:noProof/>
                <w:webHidden/>
              </w:rPr>
              <w:t>79</w:t>
            </w:r>
            <w:r>
              <w:rPr>
                <w:noProof/>
                <w:webHidden/>
              </w:rPr>
              <w:fldChar w:fldCharType="end"/>
            </w:r>
          </w:hyperlink>
        </w:p>
        <w:p w14:paraId="07274B31" w14:textId="1A96C6E5" w:rsidR="006F0B40" w:rsidRDefault="006F0B40">
          <w:pPr>
            <w:pStyle w:val="TOC2"/>
            <w:tabs>
              <w:tab w:val="right" w:leader="dot" w:pos="9350"/>
            </w:tabs>
            <w:rPr>
              <w:rFonts w:asciiTheme="minorHAnsi" w:eastAsiaTheme="minorEastAsia" w:hAnsiTheme="minorHAnsi" w:cstheme="minorBidi"/>
              <w:noProof/>
              <w:kern w:val="2"/>
              <w:sz w:val="24"/>
              <w:lang w:eastAsia="ja-JP"/>
              <w14:ligatures w14:val="standardContextual"/>
            </w:rPr>
          </w:pPr>
          <w:hyperlink w:anchor="_Toc217394038" w:history="1">
            <w:r w:rsidRPr="00D129A8">
              <w:rPr>
                <w:rStyle w:val="Hyperlink"/>
                <w:noProof/>
              </w:rPr>
              <w:t xml:space="preserve">Annex </w:t>
            </w:r>
            <w:r w:rsidRPr="00D129A8">
              <w:rPr>
                <w:rStyle w:val="Hyperlink"/>
                <w:rFonts w:eastAsia="Malgun Gothic" w:cs="Arial"/>
                <w:noProof/>
                <w:lang w:eastAsia="ko-KR"/>
              </w:rPr>
              <w:t>9</w:t>
            </w:r>
            <w:r w:rsidRPr="00D129A8">
              <w:rPr>
                <w:rStyle w:val="Hyperlink"/>
                <w:noProof/>
              </w:rPr>
              <w:t>: Environmental and Social Management Framework (ESMF)/Environmental and Social Management Plan ESMP) and other SES frameworks/plans, if required</w:t>
            </w:r>
            <w:r>
              <w:rPr>
                <w:noProof/>
                <w:webHidden/>
              </w:rPr>
              <w:tab/>
            </w:r>
            <w:r>
              <w:rPr>
                <w:noProof/>
                <w:webHidden/>
              </w:rPr>
              <w:fldChar w:fldCharType="begin"/>
            </w:r>
            <w:r>
              <w:rPr>
                <w:noProof/>
                <w:webHidden/>
              </w:rPr>
              <w:instrText xml:space="preserve"> PAGEREF _Toc217394038 \h </w:instrText>
            </w:r>
            <w:r>
              <w:rPr>
                <w:noProof/>
                <w:webHidden/>
              </w:rPr>
            </w:r>
            <w:r>
              <w:rPr>
                <w:noProof/>
                <w:webHidden/>
              </w:rPr>
              <w:fldChar w:fldCharType="separate"/>
            </w:r>
            <w:r>
              <w:rPr>
                <w:noProof/>
                <w:webHidden/>
              </w:rPr>
              <w:t>80</w:t>
            </w:r>
            <w:r>
              <w:rPr>
                <w:noProof/>
                <w:webHidden/>
              </w:rPr>
              <w:fldChar w:fldCharType="end"/>
            </w:r>
          </w:hyperlink>
        </w:p>
        <w:p w14:paraId="097C58AB" w14:textId="6150F10F" w:rsidR="006F0B40" w:rsidRDefault="006F0B40">
          <w:pPr>
            <w:pStyle w:val="TOC2"/>
            <w:tabs>
              <w:tab w:val="right" w:leader="dot" w:pos="9350"/>
            </w:tabs>
            <w:rPr>
              <w:rFonts w:asciiTheme="minorHAnsi" w:eastAsiaTheme="minorEastAsia" w:hAnsiTheme="minorHAnsi" w:cstheme="minorBidi"/>
              <w:noProof/>
              <w:kern w:val="2"/>
              <w:sz w:val="24"/>
              <w:lang w:eastAsia="ja-JP"/>
              <w14:ligatures w14:val="standardContextual"/>
            </w:rPr>
          </w:pPr>
          <w:hyperlink w:anchor="_Toc217394039" w:history="1">
            <w:r w:rsidRPr="00D129A8">
              <w:rPr>
                <w:rStyle w:val="Hyperlink"/>
                <w:noProof/>
              </w:rPr>
              <w:t xml:space="preserve">Annex </w:t>
            </w:r>
            <w:r w:rsidRPr="00D129A8">
              <w:rPr>
                <w:rStyle w:val="Hyperlink"/>
                <w:rFonts w:cs="Arial"/>
                <w:noProof/>
              </w:rPr>
              <w:t>1</w:t>
            </w:r>
            <w:r w:rsidRPr="00D129A8">
              <w:rPr>
                <w:rStyle w:val="Hyperlink"/>
                <w:rFonts w:eastAsia="Malgun Gothic" w:cs="Arial"/>
                <w:noProof/>
                <w:lang w:eastAsia="ko-KR"/>
              </w:rPr>
              <w:t>0</w:t>
            </w:r>
            <w:r w:rsidRPr="00D129A8">
              <w:rPr>
                <w:rStyle w:val="Hyperlink"/>
                <w:noProof/>
              </w:rPr>
              <w:t>: Gender Assessment and Gender Action Plan</w:t>
            </w:r>
            <w:r>
              <w:rPr>
                <w:noProof/>
                <w:webHidden/>
              </w:rPr>
              <w:tab/>
            </w:r>
            <w:r>
              <w:rPr>
                <w:noProof/>
                <w:webHidden/>
              </w:rPr>
              <w:fldChar w:fldCharType="begin"/>
            </w:r>
            <w:r>
              <w:rPr>
                <w:noProof/>
                <w:webHidden/>
              </w:rPr>
              <w:instrText xml:space="preserve"> PAGEREF _Toc217394039 \h </w:instrText>
            </w:r>
            <w:r>
              <w:rPr>
                <w:noProof/>
                <w:webHidden/>
              </w:rPr>
            </w:r>
            <w:r>
              <w:rPr>
                <w:noProof/>
                <w:webHidden/>
              </w:rPr>
              <w:fldChar w:fldCharType="separate"/>
            </w:r>
            <w:r>
              <w:rPr>
                <w:noProof/>
                <w:webHidden/>
              </w:rPr>
              <w:t>81</w:t>
            </w:r>
            <w:r>
              <w:rPr>
                <w:noProof/>
                <w:webHidden/>
              </w:rPr>
              <w:fldChar w:fldCharType="end"/>
            </w:r>
          </w:hyperlink>
        </w:p>
        <w:p w14:paraId="02623EA3" w14:textId="272E91C5" w:rsidR="006F0B40" w:rsidRDefault="006F0B40">
          <w:pPr>
            <w:pStyle w:val="TOC2"/>
            <w:tabs>
              <w:tab w:val="right" w:leader="dot" w:pos="9350"/>
            </w:tabs>
            <w:rPr>
              <w:rFonts w:asciiTheme="minorHAnsi" w:eastAsiaTheme="minorEastAsia" w:hAnsiTheme="minorHAnsi" w:cstheme="minorBidi"/>
              <w:noProof/>
              <w:kern w:val="2"/>
              <w:sz w:val="24"/>
              <w:lang w:eastAsia="ja-JP"/>
              <w14:ligatures w14:val="standardContextual"/>
            </w:rPr>
          </w:pPr>
          <w:hyperlink w:anchor="_Toc217394040" w:history="1">
            <w:r w:rsidRPr="00D129A8">
              <w:rPr>
                <w:rStyle w:val="Hyperlink"/>
                <w:noProof/>
              </w:rPr>
              <w:t xml:space="preserve">Annex </w:t>
            </w:r>
            <w:r w:rsidRPr="00D129A8">
              <w:rPr>
                <w:rStyle w:val="Hyperlink"/>
                <w:rFonts w:cs="Arial"/>
                <w:noProof/>
              </w:rPr>
              <w:t>1</w:t>
            </w:r>
            <w:r w:rsidRPr="00D129A8">
              <w:rPr>
                <w:rStyle w:val="Hyperlink"/>
                <w:rFonts w:eastAsia="Malgun Gothic" w:cs="Arial"/>
                <w:noProof/>
                <w:lang w:eastAsia="ko-KR"/>
              </w:rPr>
              <w:t>1</w:t>
            </w:r>
            <w:r w:rsidRPr="00D129A8">
              <w:rPr>
                <w:rStyle w:val="Hyperlink"/>
                <w:noProof/>
              </w:rPr>
              <w:t>: Procurement Plan</w:t>
            </w:r>
            <w:r>
              <w:rPr>
                <w:noProof/>
                <w:webHidden/>
              </w:rPr>
              <w:tab/>
            </w:r>
            <w:r>
              <w:rPr>
                <w:noProof/>
                <w:webHidden/>
              </w:rPr>
              <w:fldChar w:fldCharType="begin"/>
            </w:r>
            <w:r>
              <w:rPr>
                <w:noProof/>
                <w:webHidden/>
              </w:rPr>
              <w:instrText xml:space="preserve"> PAGEREF _Toc217394040 \h </w:instrText>
            </w:r>
            <w:r>
              <w:rPr>
                <w:noProof/>
                <w:webHidden/>
              </w:rPr>
            </w:r>
            <w:r>
              <w:rPr>
                <w:noProof/>
                <w:webHidden/>
              </w:rPr>
              <w:fldChar w:fldCharType="separate"/>
            </w:r>
            <w:r>
              <w:rPr>
                <w:noProof/>
                <w:webHidden/>
              </w:rPr>
              <w:t>82</w:t>
            </w:r>
            <w:r>
              <w:rPr>
                <w:noProof/>
                <w:webHidden/>
              </w:rPr>
              <w:fldChar w:fldCharType="end"/>
            </w:r>
          </w:hyperlink>
        </w:p>
        <w:p w14:paraId="0E09B4A1" w14:textId="174EC26C" w:rsidR="006F0B40" w:rsidRDefault="006F0B40">
          <w:pPr>
            <w:pStyle w:val="TOC2"/>
            <w:tabs>
              <w:tab w:val="right" w:leader="dot" w:pos="9350"/>
            </w:tabs>
            <w:rPr>
              <w:rFonts w:asciiTheme="minorHAnsi" w:eastAsiaTheme="minorEastAsia" w:hAnsiTheme="minorHAnsi" w:cstheme="minorBidi"/>
              <w:noProof/>
              <w:kern w:val="2"/>
              <w:sz w:val="24"/>
              <w:lang w:eastAsia="ja-JP"/>
              <w14:ligatures w14:val="standardContextual"/>
            </w:rPr>
          </w:pPr>
          <w:hyperlink w:anchor="_Toc217394041" w:history="1">
            <w:r w:rsidRPr="00D129A8">
              <w:rPr>
                <w:rStyle w:val="Hyperlink"/>
                <w:noProof/>
              </w:rPr>
              <w:t xml:space="preserve">Annex 12: Additional agreements: </w:t>
            </w:r>
            <w:r w:rsidRPr="00D129A8">
              <w:rPr>
                <w:rStyle w:val="Hyperlink"/>
                <w:rFonts w:eastAsia="Times New Roman"/>
                <w:noProof/>
                <w:lang w:eastAsia="ja-JP"/>
              </w:rPr>
              <w:t>such as cost sharing agreements, project cooperation agreements signed with NGOs (where the NGO is designated as the “executing entity”), letters of financial commitments etc.</w:t>
            </w:r>
            <w:r>
              <w:rPr>
                <w:noProof/>
                <w:webHidden/>
              </w:rPr>
              <w:tab/>
            </w:r>
            <w:r>
              <w:rPr>
                <w:noProof/>
                <w:webHidden/>
              </w:rPr>
              <w:fldChar w:fldCharType="begin"/>
            </w:r>
            <w:r>
              <w:rPr>
                <w:noProof/>
                <w:webHidden/>
              </w:rPr>
              <w:instrText xml:space="preserve"> PAGEREF _Toc217394041 \h </w:instrText>
            </w:r>
            <w:r>
              <w:rPr>
                <w:noProof/>
                <w:webHidden/>
              </w:rPr>
            </w:r>
            <w:r>
              <w:rPr>
                <w:noProof/>
                <w:webHidden/>
              </w:rPr>
              <w:fldChar w:fldCharType="separate"/>
            </w:r>
            <w:r>
              <w:rPr>
                <w:noProof/>
                <w:webHidden/>
              </w:rPr>
              <w:t>83</w:t>
            </w:r>
            <w:r>
              <w:rPr>
                <w:noProof/>
                <w:webHidden/>
              </w:rPr>
              <w:fldChar w:fldCharType="end"/>
            </w:r>
          </w:hyperlink>
        </w:p>
        <w:p w14:paraId="25634DEC" w14:textId="6F003B40" w:rsidR="006F0B40" w:rsidRDefault="006F0B40">
          <w:pPr>
            <w:pStyle w:val="TOC2"/>
            <w:tabs>
              <w:tab w:val="right" w:leader="dot" w:pos="9350"/>
            </w:tabs>
            <w:rPr>
              <w:rFonts w:asciiTheme="minorHAnsi" w:eastAsiaTheme="minorEastAsia" w:hAnsiTheme="minorHAnsi" w:cstheme="minorBidi"/>
              <w:noProof/>
              <w:kern w:val="2"/>
              <w:sz w:val="24"/>
              <w:lang w:eastAsia="ja-JP"/>
              <w14:ligatures w14:val="standardContextual"/>
            </w:rPr>
          </w:pPr>
          <w:hyperlink w:anchor="_Toc217394042" w:history="1">
            <w:r w:rsidRPr="00D129A8">
              <w:rPr>
                <w:rStyle w:val="Hyperlink"/>
                <w:noProof/>
                <w:lang w:val="en-GB"/>
              </w:rPr>
              <w:t>Annex 1</w:t>
            </w:r>
            <w:r w:rsidRPr="00D129A8">
              <w:rPr>
                <w:rStyle w:val="Hyperlink"/>
                <w:rFonts w:eastAsia="Malgun Gothic"/>
                <w:noProof/>
                <w:lang w:val="en-GB" w:eastAsia="ko-KR"/>
              </w:rPr>
              <w:t>3</w:t>
            </w:r>
            <w:r w:rsidRPr="00D129A8">
              <w:rPr>
                <w:rStyle w:val="Hyperlink"/>
                <w:noProof/>
                <w:lang w:val="en-GB"/>
              </w:rPr>
              <w:t>: Signed LOA between UNDP and EE requesting UNDP Support Services</w:t>
            </w:r>
            <w:r>
              <w:rPr>
                <w:noProof/>
                <w:webHidden/>
              </w:rPr>
              <w:tab/>
            </w:r>
            <w:r>
              <w:rPr>
                <w:noProof/>
                <w:webHidden/>
              </w:rPr>
              <w:fldChar w:fldCharType="begin"/>
            </w:r>
            <w:r>
              <w:rPr>
                <w:noProof/>
                <w:webHidden/>
              </w:rPr>
              <w:instrText xml:space="preserve"> PAGEREF _Toc217394042 \h </w:instrText>
            </w:r>
            <w:r>
              <w:rPr>
                <w:noProof/>
                <w:webHidden/>
              </w:rPr>
            </w:r>
            <w:r>
              <w:rPr>
                <w:noProof/>
                <w:webHidden/>
              </w:rPr>
              <w:fldChar w:fldCharType="separate"/>
            </w:r>
            <w:r>
              <w:rPr>
                <w:noProof/>
                <w:webHidden/>
              </w:rPr>
              <w:t>84</w:t>
            </w:r>
            <w:r>
              <w:rPr>
                <w:noProof/>
                <w:webHidden/>
              </w:rPr>
              <w:fldChar w:fldCharType="end"/>
            </w:r>
          </w:hyperlink>
        </w:p>
        <w:p w14:paraId="6DB12183" w14:textId="23E4E89D" w:rsidR="006F0B40" w:rsidRDefault="006F0B40">
          <w:pPr>
            <w:pStyle w:val="TOC2"/>
            <w:tabs>
              <w:tab w:val="right" w:leader="dot" w:pos="9350"/>
            </w:tabs>
            <w:rPr>
              <w:rFonts w:asciiTheme="minorHAnsi" w:eastAsiaTheme="minorEastAsia" w:hAnsiTheme="minorHAnsi" w:cstheme="minorBidi"/>
              <w:noProof/>
              <w:kern w:val="2"/>
              <w:sz w:val="24"/>
              <w:lang w:eastAsia="ja-JP"/>
              <w14:ligatures w14:val="standardContextual"/>
            </w:rPr>
          </w:pPr>
          <w:hyperlink w:anchor="_Toc217394043" w:history="1">
            <w:r w:rsidRPr="00D129A8">
              <w:rPr>
                <w:rStyle w:val="Hyperlink"/>
                <w:noProof/>
                <w:lang w:val="en-GB" w:eastAsia="ja-JP"/>
              </w:rPr>
              <w:t>Annex 1</w:t>
            </w:r>
            <w:r w:rsidRPr="00D129A8">
              <w:rPr>
                <w:rStyle w:val="Hyperlink"/>
                <w:rFonts w:eastAsia="Malgun Gothic"/>
                <w:noProof/>
                <w:lang w:val="en-GB" w:eastAsia="ko-KR"/>
              </w:rPr>
              <w:t>4</w:t>
            </w:r>
            <w:r w:rsidRPr="00D129A8">
              <w:rPr>
                <w:rStyle w:val="Hyperlink"/>
                <w:noProof/>
                <w:lang w:val="en-GB" w:eastAsia="ja-JP"/>
              </w:rPr>
              <w:t>: On-Granting Provisions Applicable to the Implementing Partner</w:t>
            </w:r>
            <w:r>
              <w:rPr>
                <w:noProof/>
                <w:webHidden/>
              </w:rPr>
              <w:tab/>
            </w:r>
            <w:r>
              <w:rPr>
                <w:noProof/>
                <w:webHidden/>
              </w:rPr>
              <w:fldChar w:fldCharType="begin"/>
            </w:r>
            <w:r>
              <w:rPr>
                <w:noProof/>
                <w:webHidden/>
              </w:rPr>
              <w:instrText xml:space="preserve"> PAGEREF _Toc217394043 \h </w:instrText>
            </w:r>
            <w:r>
              <w:rPr>
                <w:noProof/>
                <w:webHidden/>
              </w:rPr>
            </w:r>
            <w:r>
              <w:rPr>
                <w:noProof/>
                <w:webHidden/>
              </w:rPr>
              <w:fldChar w:fldCharType="separate"/>
            </w:r>
            <w:r>
              <w:rPr>
                <w:noProof/>
                <w:webHidden/>
              </w:rPr>
              <w:t>85</w:t>
            </w:r>
            <w:r>
              <w:rPr>
                <w:noProof/>
                <w:webHidden/>
              </w:rPr>
              <w:fldChar w:fldCharType="end"/>
            </w:r>
          </w:hyperlink>
        </w:p>
        <w:p w14:paraId="3F5F8312" w14:textId="2242FB16" w:rsidR="006F0B40" w:rsidRDefault="006F0B40">
          <w:pPr>
            <w:pStyle w:val="TOC2"/>
            <w:tabs>
              <w:tab w:val="right" w:leader="dot" w:pos="9350"/>
            </w:tabs>
            <w:rPr>
              <w:rFonts w:asciiTheme="minorHAnsi" w:eastAsiaTheme="minorEastAsia" w:hAnsiTheme="minorHAnsi" w:cstheme="minorBidi"/>
              <w:noProof/>
              <w:kern w:val="2"/>
              <w:sz w:val="24"/>
              <w:lang w:eastAsia="ja-JP"/>
              <w14:ligatures w14:val="standardContextual"/>
            </w:rPr>
          </w:pPr>
          <w:hyperlink w:anchor="_Toc217394044" w:history="1">
            <w:r w:rsidRPr="00D129A8">
              <w:rPr>
                <w:rStyle w:val="Hyperlink"/>
                <w:noProof/>
              </w:rPr>
              <w:t>Annex 1</w:t>
            </w:r>
            <w:r w:rsidRPr="00D129A8">
              <w:rPr>
                <w:rStyle w:val="Hyperlink"/>
                <w:rFonts w:eastAsia="Malgun Gothic"/>
                <w:noProof/>
                <w:lang w:eastAsia="ko-KR"/>
              </w:rPr>
              <w:t>5</w:t>
            </w:r>
            <w:r w:rsidRPr="00D129A8">
              <w:rPr>
                <w:rStyle w:val="Hyperlink"/>
                <w:noProof/>
              </w:rPr>
              <w:t>: Terms of Reference for Project Board or Project Steering Committee</w:t>
            </w:r>
            <w:r>
              <w:rPr>
                <w:noProof/>
                <w:webHidden/>
              </w:rPr>
              <w:tab/>
            </w:r>
            <w:r>
              <w:rPr>
                <w:noProof/>
                <w:webHidden/>
              </w:rPr>
              <w:fldChar w:fldCharType="begin"/>
            </w:r>
            <w:r>
              <w:rPr>
                <w:noProof/>
                <w:webHidden/>
              </w:rPr>
              <w:instrText xml:space="preserve"> PAGEREF _Toc217394044 \h </w:instrText>
            </w:r>
            <w:r>
              <w:rPr>
                <w:noProof/>
                <w:webHidden/>
              </w:rPr>
            </w:r>
            <w:r>
              <w:rPr>
                <w:noProof/>
                <w:webHidden/>
              </w:rPr>
              <w:fldChar w:fldCharType="separate"/>
            </w:r>
            <w:r>
              <w:rPr>
                <w:noProof/>
                <w:webHidden/>
              </w:rPr>
              <w:t>86</w:t>
            </w:r>
            <w:r>
              <w:rPr>
                <w:noProof/>
                <w:webHidden/>
              </w:rPr>
              <w:fldChar w:fldCharType="end"/>
            </w:r>
          </w:hyperlink>
        </w:p>
        <w:p w14:paraId="4E341358" w14:textId="7074AED4" w:rsidR="006F0B40" w:rsidRDefault="006F0B40">
          <w:pPr>
            <w:pStyle w:val="TOC2"/>
            <w:tabs>
              <w:tab w:val="right" w:leader="dot" w:pos="9350"/>
            </w:tabs>
            <w:rPr>
              <w:rFonts w:asciiTheme="minorHAnsi" w:eastAsiaTheme="minorEastAsia" w:hAnsiTheme="minorHAnsi" w:cstheme="minorBidi"/>
              <w:noProof/>
              <w:kern w:val="2"/>
              <w:sz w:val="24"/>
              <w:lang w:eastAsia="ja-JP"/>
              <w14:ligatures w14:val="standardContextual"/>
            </w:rPr>
          </w:pPr>
          <w:hyperlink w:anchor="_Toc217394045" w:history="1">
            <w:r w:rsidRPr="00D129A8">
              <w:rPr>
                <w:rStyle w:val="Hyperlink"/>
                <w:rFonts w:cs="Arial"/>
                <w:noProof/>
              </w:rPr>
              <w:t xml:space="preserve">Annex </w:t>
            </w:r>
            <w:r w:rsidRPr="00D129A8">
              <w:rPr>
                <w:rStyle w:val="Hyperlink"/>
                <w:rFonts w:cs="Arial"/>
                <w:noProof/>
                <w:lang w:eastAsia="ko-KR"/>
              </w:rPr>
              <w:t>16</w:t>
            </w:r>
            <w:r w:rsidRPr="00D129A8">
              <w:rPr>
                <w:rStyle w:val="Hyperlink"/>
                <w:rFonts w:cs="Arial"/>
                <w:noProof/>
              </w:rPr>
              <w:t>: Results of the Partners Capacity Assessment Tool (PACT) and HACT Micro Assessment</w:t>
            </w:r>
            <w:r>
              <w:rPr>
                <w:noProof/>
                <w:webHidden/>
              </w:rPr>
              <w:tab/>
            </w:r>
            <w:r>
              <w:rPr>
                <w:noProof/>
                <w:webHidden/>
              </w:rPr>
              <w:fldChar w:fldCharType="begin"/>
            </w:r>
            <w:r>
              <w:rPr>
                <w:noProof/>
                <w:webHidden/>
              </w:rPr>
              <w:instrText xml:space="preserve"> PAGEREF _Toc217394045 \h </w:instrText>
            </w:r>
            <w:r>
              <w:rPr>
                <w:noProof/>
                <w:webHidden/>
              </w:rPr>
            </w:r>
            <w:r>
              <w:rPr>
                <w:noProof/>
                <w:webHidden/>
              </w:rPr>
              <w:fldChar w:fldCharType="separate"/>
            </w:r>
            <w:r>
              <w:rPr>
                <w:noProof/>
                <w:webHidden/>
              </w:rPr>
              <w:t>87</w:t>
            </w:r>
            <w:r>
              <w:rPr>
                <w:noProof/>
                <w:webHidden/>
              </w:rPr>
              <w:fldChar w:fldCharType="end"/>
            </w:r>
          </w:hyperlink>
        </w:p>
        <w:p w14:paraId="68E7C94B" w14:textId="3ED6ED96" w:rsidR="00A371A7" w:rsidRDefault="00A371A7">
          <w:r>
            <w:rPr>
              <w:b/>
              <w:bCs/>
              <w:noProof/>
            </w:rPr>
            <w:fldChar w:fldCharType="end"/>
          </w:r>
        </w:p>
      </w:sdtContent>
    </w:sdt>
    <w:p w14:paraId="1A7F281D" w14:textId="11FC3BE6" w:rsidR="00254900" w:rsidRPr="00485F0E" w:rsidRDefault="00254900" w:rsidP="00A57841">
      <w:pPr>
        <w:spacing w:after="0"/>
        <w:rPr>
          <w:rFonts w:cs="Arial"/>
          <w:i/>
          <w:szCs w:val="20"/>
        </w:rPr>
      </w:pPr>
      <w:r w:rsidRPr="00485F0E">
        <w:rPr>
          <w:rFonts w:cs="Arial"/>
          <w:b/>
          <w:i/>
          <w:szCs w:val="20"/>
          <w:highlight w:val="yellow"/>
        </w:rPr>
        <w:t>Guidance to project developer</w:t>
      </w:r>
      <w:r w:rsidRPr="00485F0E">
        <w:rPr>
          <w:rFonts w:cs="Arial"/>
          <w:i/>
          <w:szCs w:val="20"/>
          <w:highlight w:val="yellow"/>
        </w:rPr>
        <w:t>: Include a list of tables and figures as appropriate. A list of acronyms and abbreviations may also be necessary. Some typical examples include:</w:t>
      </w:r>
    </w:p>
    <w:tbl>
      <w:tblPr>
        <w:tblStyle w:val="TableGridLight"/>
        <w:tblW w:w="0" w:type="auto"/>
        <w:tblLook w:val="04A0" w:firstRow="1" w:lastRow="0" w:firstColumn="1" w:lastColumn="0" w:noHBand="0" w:noVBand="1"/>
      </w:tblPr>
      <w:tblGrid>
        <w:gridCol w:w="1213"/>
        <w:gridCol w:w="7813"/>
      </w:tblGrid>
      <w:tr w:rsidR="0066490F" w:rsidRPr="00485F0E" w14:paraId="237135BE" w14:textId="77777777" w:rsidTr="0066490F">
        <w:trPr>
          <w:trHeight w:val="288"/>
        </w:trPr>
        <w:tc>
          <w:tcPr>
            <w:tcW w:w="1239" w:type="dxa"/>
          </w:tcPr>
          <w:p w14:paraId="0A6F05F2" w14:textId="34C00C87" w:rsidR="0066490F" w:rsidRPr="00485F0E" w:rsidRDefault="0066490F" w:rsidP="005160D8">
            <w:pPr>
              <w:rPr>
                <w:szCs w:val="20"/>
                <w:highlight w:val="yellow"/>
              </w:rPr>
            </w:pPr>
            <w:r>
              <w:rPr>
                <w:szCs w:val="20"/>
                <w:highlight w:val="yellow"/>
              </w:rPr>
              <w:t>AF</w:t>
            </w:r>
          </w:p>
        </w:tc>
        <w:tc>
          <w:tcPr>
            <w:tcW w:w="8111" w:type="dxa"/>
          </w:tcPr>
          <w:p w14:paraId="6043C88A" w14:textId="4498BF9E" w:rsidR="0066490F" w:rsidRPr="00485F0E" w:rsidRDefault="0066490F" w:rsidP="005160D8">
            <w:pPr>
              <w:ind w:left="116"/>
              <w:rPr>
                <w:szCs w:val="20"/>
                <w:highlight w:val="yellow"/>
              </w:rPr>
            </w:pPr>
            <w:r>
              <w:rPr>
                <w:szCs w:val="20"/>
                <w:highlight w:val="yellow"/>
              </w:rPr>
              <w:t>Adaptation Fund</w:t>
            </w:r>
          </w:p>
        </w:tc>
      </w:tr>
      <w:tr w:rsidR="0066490F" w:rsidRPr="00485F0E" w14:paraId="702C6065" w14:textId="77777777" w:rsidTr="0066490F">
        <w:trPr>
          <w:trHeight w:val="288"/>
        </w:trPr>
        <w:tc>
          <w:tcPr>
            <w:tcW w:w="1239" w:type="dxa"/>
          </w:tcPr>
          <w:p w14:paraId="51664857" w14:textId="363201EA" w:rsidR="0066490F" w:rsidRPr="00485F0E" w:rsidRDefault="0066490F" w:rsidP="005160D8">
            <w:pPr>
              <w:rPr>
                <w:szCs w:val="20"/>
                <w:highlight w:val="yellow"/>
              </w:rPr>
            </w:pPr>
            <w:r w:rsidRPr="00485F0E">
              <w:rPr>
                <w:szCs w:val="20"/>
                <w:highlight w:val="yellow"/>
              </w:rPr>
              <w:t>P</w:t>
            </w:r>
            <w:r>
              <w:rPr>
                <w:szCs w:val="20"/>
                <w:highlight w:val="yellow"/>
              </w:rPr>
              <w:t>PF</w:t>
            </w:r>
          </w:p>
        </w:tc>
        <w:tc>
          <w:tcPr>
            <w:tcW w:w="8111" w:type="dxa"/>
          </w:tcPr>
          <w:p w14:paraId="5BF20EBD" w14:textId="46A7DC47" w:rsidR="0066490F" w:rsidRPr="00485F0E" w:rsidRDefault="0066490F" w:rsidP="005160D8">
            <w:pPr>
              <w:ind w:left="116"/>
              <w:rPr>
                <w:szCs w:val="20"/>
                <w:highlight w:val="yellow"/>
              </w:rPr>
            </w:pPr>
            <w:r>
              <w:rPr>
                <w:szCs w:val="20"/>
                <w:highlight w:val="yellow"/>
              </w:rPr>
              <w:t>Project Performance Report</w:t>
            </w:r>
          </w:p>
        </w:tc>
      </w:tr>
      <w:tr w:rsidR="0066490F" w:rsidRPr="00485F0E" w14:paraId="0E7268F4" w14:textId="77777777" w:rsidTr="0066490F">
        <w:trPr>
          <w:trHeight w:val="288"/>
        </w:trPr>
        <w:tc>
          <w:tcPr>
            <w:tcW w:w="1239" w:type="dxa"/>
          </w:tcPr>
          <w:p w14:paraId="717AE691" w14:textId="77777777" w:rsidR="0066490F" w:rsidRPr="00485F0E" w:rsidRDefault="0066490F" w:rsidP="005160D8">
            <w:pPr>
              <w:rPr>
                <w:szCs w:val="20"/>
                <w:highlight w:val="yellow"/>
              </w:rPr>
            </w:pPr>
            <w:r w:rsidRPr="00485F0E">
              <w:rPr>
                <w:szCs w:val="20"/>
                <w:highlight w:val="yellow"/>
              </w:rPr>
              <w:t>POPP</w:t>
            </w:r>
          </w:p>
        </w:tc>
        <w:tc>
          <w:tcPr>
            <w:tcW w:w="8111" w:type="dxa"/>
          </w:tcPr>
          <w:p w14:paraId="12EC4DD4" w14:textId="77777777" w:rsidR="0066490F" w:rsidRPr="00485F0E" w:rsidRDefault="0066490F" w:rsidP="005160D8">
            <w:pPr>
              <w:ind w:left="116"/>
              <w:rPr>
                <w:b/>
                <w:szCs w:val="20"/>
                <w:highlight w:val="yellow"/>
              </w:rPr>
            </w:pPr>
            <w:r w:rsidRPr="00485F0E">
              <w:rPr>
                <w:rFonts w:cs="Calibri"/>
                <w:szCs w:val="20"/>
                <w:highlight w:val="yellow"/>
              </w:rPr>
              <w:t>Programme and Operations Policies and Procedures</w:t>
            </w:r>
          </w:p>
        </w:tc>
      </w:tr>
      <w:tr w:rsidR="0066490F" w:rsidRPr="00485F0E" w14:paraId="01F22BF3" w14:textId="77777777" w:rsidTr="0066490F">
        <w:trPr>
          <w:trHeight w:val="288"/>
        </w:trPr>
        <w:tc>
          <w:tcPr>
            <w:tcW w:w="1239" w:type="dxa"/>
          </w:tcPr>
          <w:p w14:paraId="56310F30" w14:textId="581D5E2F" w:rsidR="0066490F" w:rsidRPr="00485F0E" w:rsidRDefault="0066490F" w:rsidP="005160D8">
            <w:pPr>
              <w:rPr>
                <w:szCs w:val="20"/>
                <w:highlight w:val="yellow"/>
              </w:rPr>
            </w:pPr>
            <w:r w:rsidRPr="00485F0E">
              <w:rPr>
                <w:szCs w:val="20"/>
                <w:highlight w:val="yellow"/>
              </w:rPr>
              <w:t>P</w:t>
            </w:r>
            <w:r>
              <w:rPr>
                <w:szCs w:val="20"/>
                <w:highlight w:val="yellow"/>
              </w:rPr>
              <w:t>F</w:t>
            </w:r>
            <w:r w:rsidRPr="00485F0E">
              <w:rPr>
                <w:szCs w:val="20"/>
                <w:highlight w:val="yellow"/>
              </w:rPr>
              <w:t>G</w:t>
            </w:r>
          </w:p>
        </w:tc>
        <w:tc>
          <w:tcPr>
            <w:tcW w:w="8111" w:type="dxa"/>
          </w:tcPr>
          <w:p w14:paraId="33208745" w14:textId="4C0FB875" w:rsidR="0066490F" w:rsidRPr="00485F0E" w:rsidRDefault="0066490F" w:rsidP="005160D8">
            <w:pPr>
              <w:ind w:left="116"/>
              <w:rPr>
                <w:szCs w:val="20"/>
                <w:highlight w:val="yellow"/>
              </w:rPr>
            </w:pPr>
            <w:r w:rsidRPr="00485F0E">
              <w:rPr>
                <w:szCs w:val="20"/>
                <w:highlight w:val="yellow"/>
              </w:rPr>
              <w:t xml:space="preserve">Project </w:t>
            </w:r>
            <w:r>
              <w:rPr>
                <w:szCs w:val="20"/>
                <w:highlight w:val="yellow"/>
              </w:rPr>
              <w:t>Formulation</w:t>
            </w:r>
            <w:r w:rsidRPr="00485F0E">
              <w:rPr>
                <w:szCs w:val="20"/>
                <w:highlight w:val="yellow"/>
              </w:rPr>
              <w:t xml:space="preserve"> Grant</w:t>
            </w:r>
          </w:p>
        </w:tc>
      </w:tr>
      <w:tr w:rsidR="0066490F" w:rsidRPr="00485F0E" w14:paraId="5E231519" w14:textId="77777777" w:rsidTr="0066490F">
        <w:trPr>
          <w:trHeight w:val="20"/>
        </w:trPr>
        <w:tc>
          <w:tcPr>
            <w:tcW w:w="1239" w:type="dxa"/>
          </w:tcPr>
          <w:p w14:paraId="5DD0D5CE" w14:textId="574D8462" w:rsidR="0066490F" w:rsidRPr="00485F0E" w:rsidRDefault="0066490F" w:rsidP="005160D8">
            <w:pPr>
              <w:spacing w:after="0"/>
              <w:rPr>
                <w:rFonts w:eastAsia="Times" w:cs="Calibri"/>
                <w:highlight w:val="yellow"/>
              </w:rPr>
            </w:pPr>
            <w:r w:rsidRPr="00485F0E">
              <w:rPr>
                <w:rFonts w:eastAsia="Times" w:cs="Calibri"/>
                <w:highlight w:val="yellow"/>
              </w:rPr>
              <w:t xml:space="preserve">BPPS </w:t>
            </w:r>
          </w:p>
        </w:tc>
        <w:tc>
          <w:tcPr>
            <w:tcW w:w="8111" w:type="dxa"/>
          </w:tcPr>
          <w:p w14:paraId="2FA71C26" w14:textId="3620D4C8" w:rsidR="0066490F" w:rsidRPr="00485F0E" w:rsidRDefault="0066490F" w:rsidP="005160D8">
            <w:pPr>
              <w:spacing w:after="0"/>
              <w:ind w:left="116"/>
              <w:rPr>
                <w:rFonts w:eastAsia="Times" w:cs="Calibri"/>
                <w:szCs w:val="20"/>
              </w:rPr>
            </w:pPr>
            <w:r w:rsidRPr="00485F0E">
              <w:rPr>
                <w:rFonts w:eastAsia="Times" w:cs="Calibri"/>
                <w:szCs w:val="20"/>
                <w:highlight w:val="yellow"/>
              </w:rPr>
              <w:t>Bureau for Policy and Programme Support</w:t>
            </w:r>
          </w:p>
          <w:p w14:paraId="38EFAF41" w14:textId="77777777" w:rsidR="0066490F" w:rsidRPr="00485F0E" w:rsidRDefault="0066490F" w:rsidP="005160D8">
            <w:pPr>
              <w:spacing w:after="0"/>
              <w:ind w:left="116"/>
              <w:rPr>
                <w:rFonts w:eastAsia="Times" w:cs="Calibri"/>
              </w:rPr>
            </w:pPr>
          </w:p>
        </w:tc>
      </w:tr>
      <w:tr w:rsidR="00406130" w:rsidRPr="00485F0E" w14:paraId="403B0AC5" w14:textId="77777777" w:rsidTr="0066490F">
        <w:trPr>
          <w:trHeight w:val="20"/>
        </w:trPr>
        <w:tc>
          <w:tcPr>
            <w:tcW w:w="1239" w:type="dxa"/>
          </w:tcPr>
          <w:p w14:paraId="6D46F333" w14:textId="77777777" w:rsidR="00406130" w:rsidRDefault="00406130" w:rsidP="005160D8">
            <w:pPr>
              <w:spacing w:after="0"/>
              <w:rPr>
                <w:rFonts w:eastAsia="Times" w:cs="Calibri"/>
                <w:highlight w:val="yellow"/>
              </w:rPr>
            </w:pPr>
          </w:p>
          <w:p w14:paraId="40EEB002" w14:textId="77777777" w:rsidR="00406130" w:rsidRDefault="00406130" w:rsidP="005160D8">
            <w:pPr>
              <w:spacing w:after="0"/>
              <w:rPr>
                <w:rFonts w:eastAsia="Times" w:cs="Calibri"/>
                <w:highlight w:val="yellow"/>
              </w:rPr>
            </w:pPr>
          </w:p>
          <w:p w14:paraId="0F86F1F2" w14:textId="77777777" w:rsidR="00406130" w:rsidRDefault="00406130" w:rsidP="005160D8">
            <w:pPr>
              <w:spacing w:after="0"/>
              <w:rPr>
                <w:rFonts w:eastAsia="Times" w:cs="Calibri"/>
                <w:highlight w:val="yellow"/>
              </w:rPr>
            </w:pPr>
          </w:p>
          <w:p w14:paraId="0E14E4A7" w14:textId="77777777" w:rsidR="00406130" w:rsidRDefault="00406130" w:rsidP="005160D8">
            <w:pPr>
              <w:spacing w:after="0"/>
              <w:rPr>
                <w:rFonts w:eastAsia="Times" w:cs="Calibri"/>
                <w:highlight w:val="yellow"/>
              </w:rPr>
            </w:pPr>
          </w:p>
          <w:p w14:paraId="32F01E3B" w14:textId="77777777" w:rsidR="00406130" w:rsidRDefault="00406130" w:rsidP="005160D8">
            <w:pPr>
              <w:spacing w:after="0"/>
              <w:rPr>
                <w:rFonts w:eastAsia="Times" w:cs="Calibri"/>
                <w:highlight w:val="yellow"/>
              </w:rPr>
            </w:pPr>
          </w:p>
          <w:p w14:paraId="072A2DC2" w14:textId="77777777" w:rsidR="00406130" w:rsidRDefault="00406130" w:rsidP="005160D8">
            <w:pPr>
              <w:spacing w:after="0"/>
              <w:rPr>
                <w:rFonts w:eastAsia="Times" w:cs="Calibri"/>
                <w:highlight w:val="yellow"/>
              </w:rPr>
            </w:pPr>
          </w:p>
          <w:p w14:paraId="1DEEDEAA" w14:textId="77777777" w:rsidR="00406130" w:rsidRDefault="00406130" w:rsidP="005160D8">
            <w:pPr>
              <w:spacing w:after="0"/>
              <w:rPr>
                <w:rFonts w:eastAsia="Times" w:cs="Calibri"/>
                <w:highlight w:val="yellow"/>
              </w:rPr>
            </w:pPr>
          </w:p>
          <w:p w14:paraId="77FDA1DA" w14:textId="77777777" w:rsidR="00406130" w:rsidRDefault="00406130" w:rsidP="005160D8">
            <w:pPr>
              <w:spacing w:after="0"/>
              <w:rPr>
                <w:rFonts w:eastAsia="Times" w:cs="Calibri"/>
                <w:highlight w:val="yellow"/>
              </w:rPr>
            </w:pPr>
          </w:p>
          <w:p w14:paraId="6F98AC4D" w14:textId="77777777" w:rsidR="00406130" w:rsidRPr="00485F0E" w:rsidRDefault="00406130" w:rsidP="005160D8">
            <w:pPr>
              <w:spacing w:after="0"/>
              <w:rPr>
                <w:rFonts w:eastAsia="Times" w:cs="Calibri"/>
                <w:highlight w:val="yellow"/>
              </w:rPr>
            </w:pPr>
          </w:p>
        </w:tc>
        <w:tc>
          <w:tcPr>
            <w:tcW w:w="8111" w:type="dxa"/>
          </w:tcPr>
          <w:p w14:paraId="4F16FED5" w14:textId="77777777" w:rsidR="00406130" w:rsidRPr="00485F0E" w:rsidRDefault="00406130" w:rsidP="005160D8">
            <w:pPr>
              <w:spacing w:after="0"/>
              <w:ind w:left="116"/>
              <w:rPr>
                <w:rFonts w:eastAsia="Times" w:cs="Calibri"/>
                <w:szCs w:val="20"/>
                <w:highlight w:val="yellow"/>
              </w:rPr>
            </w:pPr>
          </w:p>
        </w:tc>
      </w:tr>
    </w:tbl>
    <w:p w14:paraId="1E9A74BE" w14:textId="4E61E78E" w:rsidR="00D218B7" w:rsidRPr="0094521D" w:rsidRDefault="008C65EB" w:rsidP="0094521D">
      <w:pPr>
        <w:pStyle w:val="Heading1"/>
      </w:pPr>
      <w:bookmarkStart w:id="3" w:name="_Toc407785517"/>
      <w:bookmarkStart w:id="4" w:name="_Toc217394018"/>
      <w:r w:rsidRPr="0094521D">
        <w:t xml:space="preserve">Development </w:t>
      </w:r>
      <w:r w:rsidR="00005D48" w:rsidRPr="0094521D">
        <w:t>C</w:t>
      </w:r>
      <w:r w:rsidR="004C3717" w:rsidRPr="0094521D">
        <w:t>hallenge</w:t>
      </w:r>
      <w:bookmarkEnd w:id="3"/>
      <w:bookmarkEnd w:id="4"/>
      <w:r w:rsidR="00A25CCB" w:rsidRPr="0094521D">
        <w:t xml:space="preserve"> </w:t>
      </w:r>
    </w:p>
    <w:p w14:paraId="31AAB9C5" w14:textId="77777777" w:rsidR="00513A19" w:rsidRPr="00485F0E" w:rsidRDefault="00513A19" w:rsidP="00513A19">
      <w:pPr>
        <w:spacing w:after="0"/>
        <w:rPr>
          <w:b/>
          <w:i/>
          <w:szCs w:val="20"/>
        </w:rPr>
      </w:pPr>
      <w:r w:rsidRPr="00485F0E">
        <w:rPr>
          <w:b/>
          <w:i/>
          <w:szCs w:val="20"/>
          <w:highlight w:val="red"/>
        </w:rPr>
        <w:t xml:space="preserve">Maximum length 2 pages </w:t>
      </w:r>
    </w:p>
    <w:p w14:paraId="7DA5874A" w14:textId="77777777" w:rsidR="00513A19" w:rsidRPr="00485F0E" w:rsidRDefault="00513A19" w:rsidP="00513A19">
      <w:pPr>
        <w:spacing w:after="0"/>
        <w:rPr>
          <w:b/>
          <w:i/>
          <w:szCs w:val="20"/>
        </w:rPr>
      </w:pPr>
    </w:p>
    <w:p w14:paraId="52442216" w14:textId="77777777" w:rsidR="00513A19" w:rsidRPr="00485F0E" w:rsidRDefault="00513A19" w:rsidP="00513A19">
      <w:pPr>
        <w:rPr>
          <w:rFonts w:cs="Calibri"/>
          <w:i/>
          <w:highlight w:val="yellow"/>
        </w:rPr>
      </w:pPr>
      <w:r w:rsidRPr="00485F0E">
        <w:rPr>
          <w:b/>
          <w:i/>
          <w:szCs w:val="20"/>
          <w:highlight w:val="yellow"/>
        </w:rPr>
        <w:t>Guidance to project developer</w:t>
      </w:r>
      <w:r w:rsidRPr="00485F0E">
        <w:rPr>
          <w:i/>
          <w:szCs w:val="20"/>
          <w:highlight w:val="yellow"/>
        </w:rPr>
        <w:t xml:space="preserve">: </w:t>
      </w:r>
      <w:r w:rsidRPr="00485F0E">
        <w:rPr>
          <w:rFonts w:cs="Calibri"/>
          <w:i/>
          <w:szCs w:val="20"/>
          <w:highlight w:val="yellow"/>
        </w:rPr>
        <w:t xml:space="preserve">Describe the development challenge that the project seeks to address </w:t>
      </w:r>
      <w:r w:rsidRPr="00485F0E">
        <w:rPr>
          <w:rFonts w:cs="Calibri"/>
          <w:i/>
          <w:szCs w:val="20"/>
          <w:highlight w:val="yellow"/>
          <w:lang w:val="en-GB"/>
        </w:rPr>
        <w:t xml:space="preserve">and how it is relevant to national/regional/global development priorities, as relevant. Include evidence to support the analysis, such as data demonstrating the magnitude of the problem and how it affects different population groups (esp. </w:t>
      </w:r>
      <w:hyperlink r:id="rId42" w:history="1">
        <w:r w:rsidRPr="00485F0E">
          <w:rPr>
            <w:rFonts w:cs="Calibri"/>
            <w:i/>
            <w:color w:val="0000FF"/>
            <w:szCs w:val="20"/>
            <w:highlight w:val="yellow"/>
            <w:u w:val="single"/>
            <w:lang w:val="en-GB"/>
          </w:rPr>
          <w:t>women and men</w:t>
        </w:r>
      </w:hyperlink>
      <w:r w:rsidRPr="00485F0E">
        <w:rPr>
          <w:rFonts w:cs="Calibri"/>
          <w:i/>
          <w:szCs w:val="20"/>
          <w:highlight w:val="yellow"/>
          <w:lang w:val="en-GB"/>
        </w:rPr>
        <w:t xml:space="preserve">, indigenous people, minority and other excluded groups) and why it is important for poverty reduction and addressing inequality and exclusion. </w:t>
      </w:r>
      <w:r w:rsidRPr="00485F0E">
        <w:rPr>
          <w:rFonts w:cs="Calibri"/>
          <w:i/>
          <w:highlight w:val="yellow"/>
        </w:rPr>
        <w:t xml:space="preserve">Acknowledge the presence of indigenous peoples in the project area (including area of influence), if any, and provide background information to the extent appropriate. </w:t>
      </w:r>
      <w:r w:rsidRPr="00485F0E">
        <w:rPr>
          <w:rFonts w:cs="Calibri"/>
          <w:i/>
          <w:szCs w:val="20"/>
          <w:highlight w:val="yellow"/>
          <w:lang w:val="en-GB"/>
        </w:rPr>
        <w:t>Identify the immediate, underlying and root causes</w:t>
      </w:r>
      <w:r w:rsidRPr="00485F0E">
        <w:rPr>
          <w:rFonts w:cs="Calibri"/>
          <w:i/>
          <w:szCs w:val="20"/>
          <w:highlight w:val="yellow"/>
          <w:vertAlign w:val="superscript"/>
          <w:lang w:val="en-GB"/>
        </w:rPr>
        <w:footnoteReference w:id="9"/>
      </w:r>
      <w:r w:rsidRPr="00485F0E">
        <w:rPr>
          <w:rFonts w:cs="Calibri"/>
          <w:i/>
          <w:szCs w:val="20"/>
          <w:highlight w:val="yellow"/>
          <w:lang w:val="en-GB"/>
        </w:rPr>
        <w:t xml:space="preserve"> of the challenge (including capacity limitations) which have been identified in the problem tree analysis feeding into the Theory of Change. Please be specific</w:t>
      </w:r>
      <w:r w:rsidRPr="00485F0E">
        <w:rPr>
          <w:rFonts w:cs="Calibri"/>
          <w:i/>
          <w:szCs w:val="20"/>
          <w:highlight w:val="yellow"/>
        </w:rPr>
        <w:t xml:space="preserve">. </w:t>
      </w:r>
    </w:p>
    <w:p w14:paraId="1ADC77BE" w14:textId="77777777" w:rsidR="00513A19" w:rsidRPr="00485F0E" w:rsidRDefault="00513A19" w:rsidP="00513A19">
      <w:pPr>
        <w:rPr>
          <w:rFonts w:cs="Calibri"/>
          <w:i/>
          <w:szCs w:val="20"/>
          <w:highlight w:val="yellow"/>
        </w:rPr>
      </w:pPr>
    </w:p>
    <w:p w14:paraId="16EA6E05" w14:textId="72DAEC1E" w:rsidR="00513A19" w:rsidRPr="00485F0E" w:rsidRDefault="00513A19" w:rsidP="00513A19">
      <w:pPr>
        <w:rPr>
          <w:rFonts w:cs="Calibri"/>
          <w:i/>
          <w:highlight w:val="yellow"/>
        </w:rPr>
      </w:pPr>
      <w:r w:rsidRPr="0C543221">
        <w:rPr>
          <w:rFonts w:cs="Calibri"/>
          <w:i/>
          <w:highlight w:val="yellow"/>
        </w:rPr>
        <w:t xml:space="preserve">Describe how addressing this challenge is consistent with national strategies and plans or reports and assessments under relevant conventions (e.g. National Action Plan for Adaptation (NAPA) under LDCF/UNFCCC; National Action Program (NAP) under UNCCD; ASGM NAP (Artisanal and Small-scale Gold Mining) under Mercury; Minamata Initial Assessment (MIA) under Minamata Convention; National Biodiversity Strategies and Action Plan (NBSAP) under UNCBD; National Communications (NC) under UNFCCC; Technology Needs Assessment (TNA) under UNFCCC; National Capacity Self-Assessment (NCSA) under UNCBD, UNFCCC, UNCCD; National Implementation Plan (NIP) under POPs; Poverty Reduction Strategy Paper (PRSP); National Portfolio Formulation Exercise (NPFE) under </w:t>
      </w:r>
      <w:r w:rsidR="00C41CD4" w:rsidRPr="0C543221">
        <w:rPr>
          <w:rFonts w:cs="Calibri"/>
          <w:i/>
          <w:highlight w:val="yellow"/>
        </w:rPr>
        <w:t>AF</w:t>
      </w:r>
      <w:r w:rsidR="0031584B" w:rsidRPr="0C543221">
        <w:rPr>
          <w:rFonts w:cs="Calibri"/>
          <w:i/>
          <w:highlight w:val="yellow"/>
        </w:rPr>
        <w:t>AF</w:t>
      </w:r>
      <w:r w:rsidRPr="0C543221">
        <w:rPr>
          <w:rFonts w:cs="Calibri"/>
          <w:i/>
          <w:highlight w:val="yellow"/>
        </w:rPr>
        <w:t xml:space="preserve">SEC; Biennial Update Report (BUR) under UNFCCC; any others that may be relevant). </w:t>
      </w:r>
    </w:p>
    <w:p w14:paraId="3A8B7FEC" w14:textId="77777777" w:rsidR="00513A19" w:rsidRPr="00485F0E" w:rsidRDefault="00513A19" w:rsidP="00513A19">
      <w:pPr>
        <w:spacing w:after="0"/>
        <w:rPr>
          <w:i/>
          <w:szCs w:val="20"/>
          <w:highlight w:val="yellow"/>
        </w:rPr>
      </w:pPr>
    </w:p>
    <w:p w14:paraId="14B74CDD" w14:textId="660F6DB2" w:rsidR="00513A19" w:rsidRPr="00485F0E" w:rsidRDefault="007500AE" w:rsidP="00513A19">
      <w:pPr>
        <w:spacing w:after="0"/>
        <w:rPr>
          <w:i/>
          <w:szCs w:val="20"/>
        </w:rPr>
      </w:pPr>
      <w:r w:rsidRPr="008B4ACE">
        <w:rPr>
          <w:i/>
          <w:szCs w:val="20"/>
          <w:highlight w:val="yellow"/>
        </w:rPr>
        <w:t xml:space="preserve">Note that this section should be in alignment with </w:t>
      </w:r>
      <w:r w:rsidR="00076DFA" w:rsidRPr="008B4ACE">
        <w:rPr>
          <w:i/>
          <w:szCs w:val="20"/>
          <w:highlight w:val="yellow"/>
        </w:rPr>
        <w:t>the description in the official project proposal document submitted to the AF.</w:t>
      </w:r>
    </w:p>
    <w:p w14:paraId="58C5A729" w14:textId="77777777" w:rsidR="00513A19" w:rsidRPr="002C3A2D" w:rsidRDefault="00513A19">
      <w:pPr>
        <w:spacing w:after="0"/>
        <w:rPr>
          <w:rFonts w:asciiTheme="majorHAnsi" w:hAnsiTheme="majorHAnsi" w:cstheme="majorHAnsi"/>
          <w:bCs/>
          <w:iCs/>
          <w:sz w:val="22"/>
          <w:szCs w:val="22"/>
        </w:rPr>
      </w:pPr>
    </w:p>
    <w:p w14:paraId="3D1EBE98" w14:textId="2280931A" w:rsidR="00917919" w:rsidRPr="0070148F" w:rsidRDefault="00917919">
      <w:pPr>
        <w:spacing w:after="0"/>
        <w:rPr>
          <w:rFonts w:asciiTheme="majorHAnsi" w:hAnsiTheme="majorHAnsi" w:cstheme="majorHAnsi"/>
          <w:bCs/>
          <w:i/>
          <w:sz w:val="22"/>
          <w:szCs w:val="22"/>
        </w:rPr>
      </w:pPr>
      <w:r w:rsidRPr="0070148F">
        <w:rPr>
          <w:rFonts w:asciiTheme="majorHAnsi" w:hAnsiTheme="majorHAnsi" w:cstheme="majorHAnsi"/>
          <w:bCs/>
          <w:i/>
          <w:sz w:val="22"/>
          <w:szCs w:val="22"/>
        </w:rPr>
        <w:t xml:space="preserve">Please link the Fully Developed Proposal Submission </w:t>
      </w:r>
      <w:r w:rsidR="00B13DB1" w:rsidRPr="0070148F">
        <w:rPr>
          <w:rFonts w:asciiTheme="majorHAnsi" w:hAnsiTheme="majorHAnsi" w:cstheme="majorHAnsi"/>
          <w:bCs/>
          <w:i/>
          <w:sz w:val="22"/>
          <w:szCs w:val="22"/>
        </w:rPr>
        <w:t xml:space="preserve">to the Adaptation Fund here. Kindly ensure that the link is accessible. </w:t>
      </w:r>
    </w:p>
    <w:p w14:paraId="5E356DA7" w14:textId="77777777" w:rsidR="006338F4" w:rsidRPr="002C3A2D" w:rsidRDefault="006338F4">
      <w:pPr>
        <w:spacing w:after="0"/>
        <w:rPr>
          <w:rFonts w:asciiTheme="majorHAnsi" w:hAnsiTheme="majorHAnsi" w:cstheme="majorHAnsi"/>
          <w:i/>
          <w:sz w:val="22"/>
          <w:szCs w:val="22"/>
          <w:highlight w:val="yellow"/>
        </w:rPr>
      </w:pPr>
    </w:p>
    <w:p w14:paraId="20E4EBF5" w14:textId="77777777" w:rsidR="00D218B7" w:rsidRPr="0094521D" w:rsidRDefault="004C3717" w:rsidP="0094521D">
      <w:pPr>
        <w:pStyle w:val="Heading1"/>
      </w:pPr>
      <w:bookmarkStart w:id="5" w:name="_Toc217394019"/>
      <w:bookmarkStart w:id="6" w:name="_Toc207800911"/>
      <w:r w:rsidRPr="0094521D">
        <w:t>Strategy</w:t>
      </w:r>
      <w:bookmarkEnd w:id="5"/>
      <w:r w:rsidR="00A25CCB" w:rsidRPr="0094521D">
        <w:t xml:space="preserve"> </w:t>
      </w:r>
      <w:bookmarkEnd w:id="6"/>
    </w:p>
    <w:p w14:paraId="6AD2297E" w14:textId="77777777" w:rsidR="00E73C73" w:rsidRPr="00485F0E" w:rsidRDefault="00E73C73" w:rsidP="00E73C73">
      <w:pPr>
        <w:spacing w:after="0"/>
        <w:rPr>
          <w:b/>
          <w:i/>
          <w:szCs w:val="20"/>
        </w:rPr>
      </w:pPr>
      <w:r w:rsidRPr="00485F0E">
        <w:rPr>
          <w:b/>
          <w:i/>
          <w:szCs w:val="20"/>
          <w:highlight w:val="red"/>
        </w:rPr>
        <w:t xml:space="preserve">Maximum length 2 pages </w:t>
      </w:r>
    </w:p>
    <w:p w14:paraId="189E46F7" w14:textId="38339B0A" w:rsidR="008634A9" w:rsidRDefault="008634A9" w:rsidP="007247A6">
      <w:pPr>
        <w:spacing w:after="0"/>
        <w:rPr>
          <w:rFonts w:asciiTheme="majorHAnsi" w:hAnsiTheme="majorHAnsi" w:cstheme="majorHAnsi"/>
          <w:i/>
          <w:sz w:val="22"/>
          <w:szCs w:val="22"/>
        </w:rPr>
      </w:pPr>
    </w:p>
    <w:p w14:paraId="4BB0AD5A" w14:textId="67B3EA8F" w:rsidR="006D511B" w:rsidRPr="00485F0E" w:rsidRDefault="006D511B" w:rsidP="006D511B">
      <w:pPr>
        <w:spacing w:after="0"/>
        <w:rPr>
          <w:rFonts w:eastAsia="Calibri" w:cs="Calibri"/>
          <w:i/>
          <w:iCs/>
          <w:strike/>
          <w:highlight w:val="yellow"/>
        </w:rPr>
      </w:pPr>
      <w:r w:rsidRPr="00485F0E">
        <w:rPr>
          <w:b/>
          <w:bCs/>
          <w:i/>
          <w:iCs/>
          <w:highlight w:val="yellow"/>
        </w:rPr>
        <w:t>Guidance to project developer</w:t>
      </w:r>
      <w:r w:rsidRPr="00485F0E">
        <w:rPr>
          <w:i/>
          <w:iCs/>
          <w:highlight w:val="yellow"/>
        </w:rPr>
        <w:t xml:space="preserve">: See </w:t>
      </w:r>
      <w:r w:rsidR="00E075CB">
        <w:rPr>
          <w:i/>
          <w:iCs/>
          <w:highlight w:val="yellow"/>
        </w:rPr>
        <w:t>AF</w:t>
      </w:r>
      <w:r w:rsidR="00F9344C">
        <w:rPr>
          <w:i/>
          <w:iCs/>
          <w:highlight w:val="yellow"/>
        </w:rPr>
        <w:t xml:space="preserve"> </w:t>
      </w:r>
      <w:r w:rsidRPr="00485F0E">
        <w:rPr>
          <w:i/>
          <w:iCs/>
          <w:highlight w:val="yellow"/>
        </w:rPr>
        <w:t xml:space="preserve">guidance on </w:t>
      </w:r>
      <w:hyperlink r:id="rId43">
        <w:r w:rsidRPr="00485F0E">
          <w:rPr>
            <w:i/>
            <w:iCs/>
            <w:color w:val="0000FF"/>
            <w:highlight w:val="yellow"/>
            <w:u w:val="single"/>
          </w:rPr>
          <w:t xml:space="preserve">Theory of Change </w:t>
        </w:r>
      </w:hyperlink>
    </w:p>
    <w:p w14:paraId="53F73BE6" w14:textId="77777777" w:rsidR="006D511B" w:rsidRPr="00485F0E" w:rsidRDefault="006D511B" w:rsidP="006D511B">
      <w:pPr>
        <w:spacing w:after="0"/>
        <w:rPr>
          <w:i/>
          <w:iCs/>
          <w:highlight w:val="yellow"/>
          <w:lang w:val="en-GB"/>
        </w:rPr>
      </w:pPr>
    </w:p>
    <w:p w14:paraId="4EC1B71A" w14:textId="77777777" w:rsidR="006D511B" w:rsidRPr="00485F0E" w:rsidRDefault="006D511B" w:rsidP="006D511B">
      <w:pPr>
        <w:rPr>
          <w:i/>
          <w:highlight w:val="yellow"/>
        </w:rPr>
      </w:pPr>
      <w:r w:rsidRPr="00485F0E">
        <w:rPr>
          <w:i/>
          <w:highlight w:val="yellow"/>
          <w:lang w:val="en-GB"/>
        </w:rPr>
        <w:t>Explain the detailed theory of change (</w:t>
      </w:r>
      <w:proofErr w:type="spellStart"/>
      <w:r w:rsidRPr="00485F0E">
        <w:rPr>
          <w:i/>
          <w:highlight w:val="yellow"/>
          <w:lang w:val="en-GB"/>
        </w:rPr>
        <w:t>ToC</w:t>
      </w:r>
      <w:proofErr w:type="spellEnd"/>
      <w:r w:rsidRPr="00485F0E">
        <w:rPr>
          <w:i/>
          <w:highlight w:val="yellow"/>
          <w:lang w:val="en-GB"/>
        </w:rPr>
        <w:t xml:space="preserve">) for this project and what UNDP with partners will do to address the development challenge described above. Identify the approach that has been selected, with a clear rationale backed by credible evidence, integrating gender concerns and as applicable </w:t>
      </w:r>
      <w:hyperlink r:id="rId44" w:history="1">
        <w:r w:rsidRPr="00485F0E">
          <w:rPr>
            <w:i/>
            <w:color w:val="0000FF"/>
            <w:highlight w:val="yellow"/>
            <w:u w:val="single"/>
            <w:lang w:val="en-GB"/>
          </w:rPr>
          <w:t>digital considerations</w:t>
        </w:r>
      </w:hyperlink>
      <w:r w:rsidRPr="00485F0E">
        <w:rPr>
          <w:i/>
          <w:highlight w:val="yellow"/>
          <w:lang w:val="en-GB"/>
        </w:rPr>
        <w:t xml:space="preserve"> into the approach. Identify what knowledge, good practices and lessons learned (including from evaluation) have informed the analysis of available choices and the selected strategy. </w:t>
      </w:r>
    </w:p>
    <w:p w14:paraId="789A4466" w14:textId="77777777" w:rsidR="006D511B" w:rsidRPr="00485F0E" w:rsidRDefault="006D511B" w:rsidP="006D511B">
      <w:pPr>
        <w:rPr>
          <w:i/>
          <w:highlight w:val="yellow"/>
        </w:rPr>
      </w:pPr>
    </w:p>
    <w:p w14:paraId="513EE2BB" w14:textId="729581AA" w:rsidR="006D511B" w:rsidRPr="00485F0E" w:rsidRDefault="006D511B" w:rsidP="006D511B">
      <w:pPr>
        <w:rPr>
          <w:i/>
          <w:highlight w:val="yellow"/>
        </w:rPr>
      </w:pPr>
      <w:r w:rsidRPr="00485F0E">
        <w:rPr>
          <w:i/>
          <w:highlight w:val="yellow"/>
          <w:lang w:val="en-GB"/>
        </w:rPr>
        <w:t xml:space="preserve">Detail the project’s selected approach and explain how it is expected to lead to change at the output level. Clearly link the project’s </w:t>
      </w:r>
      <w:proofErr w:type="spellStart"/>
      <w:r w:rsidRPr="00485F0E">
        <w:rPr>
          <w:i/>
          <w:highlight w:val="yellow"/>
          <w:lang w:val="en-GB"/>
        </w:rPr>
        <w:t>ToC</w:t>
      </w:r>
      <w:proofErr w:type="spellEnd"/>
      <w:r w:rsidRPr="00485F0E">
        <w:rPr>
          <w:i/>
          <w:highlight w:val="yellow"/>
          <w:lang w:val="en-GB"/>
        </w:rPr>
        <w:t xml:space="preserve"> to the programme/CPD’s </w:t>
      </w:r>
      <w:proofErr w:type="spellStart"/>
      <w:r w:rsidRPr="00485F0E">
        <w:rPr>
          <w:i/>
          <w:highlight w:val="yellow"/>
          <w:lang w:val="en-GB"/>
        </w:rPr>
        <w:t>ToC</w:t>
      </w:r>
      <w:proofErr w:type="spellEnd"/>
      <w:r w:rsidRPr="00485F0E">
        <w:rPr>
          <w:i/>
          <w:highlight w:val="yellow"/>
          <w:lang w:val="en-GB"/>
        </w:rPr>
        <w:t xml:space="preserve"> by stating how the project will contribute to the UNDAF</w:t>
      </w:r>
      <w:r w:rsidR="005116A8">
        <w:rPr>
          <w:i/>
          <w:highlight w:val="yellow"/>
          <w:lang w:val="en-GB"/>
        </w:rPr>
        <w:t>/</w:t>
      </w:r>
      <w:r w:rsidRPr="00485F0E">
        <w:rPr>
          <w:i/>
          <w:highlight w:val="yellow"/>
          <w:lang w:val="en-GB"/>
        </w:rPr>
        <w:t xml:space="preserve">UNSDCF/CPD outcome. State key assumptions about what will change, for whom, and how this will happen. Assumptions should include consideration of internal factors (relating to project design and implementation) and external factors (relating to other partners, stakeholders, and context) that will be critical for achieving expected changes. Cite best available evidence which supports these key assumptions in the </w:t>
      </w:r>
      <w:proofErr w:type="spellStart"/>
      <w:r w:rsidRPr="00485F0E">
        <w:rPr>
          <w:i/>
          <w:highlight w:val="yellow"/>
          <w:lang w:val="en-GB"/>
        </w:rPr>
        <w:t>ToC</w:t>
      </w:r>
      <w:proofErr w:type="spellEnd"/>
      <w:r w:rsidRPr="00485F0E">
        <w:rPr>
          <w:i/>
          <w:highlight w:val="yellow"/>
          <w:lang w:val="en-GB"/>
        </w:rPr>
        <w:t xml:space="preserve">, including findings from evaluation and other credible research, as well as knowledge, good practices and lessons learned from previous work by UNDP and others, in this country and in other relevant contexts. </w:t>
      </w:r>
    </w:p>
    <w:p w14:paraId="62259245" w14:textId="77777777" w:rsidR="006D511B" w:rsidRPr="00485F0E" w:rsidRDefault="006D511B" w:rsidP="006D511B">
      <w:pPr>
        <w:rPr>
          <w:i/>
          <w:highlight w:val="yellow"/>
          <w:lang w:val="en-GB"/>
        </w:rPr>
      </w:pPr>
      <w:r w:rsidRPr="00485F0E">
        <w:rPr>
          <w:i/>
          <w:highlight w:val="yellow"/>
          <w:lang w:val="en-GB"/>
        </w:rPr>
        <w:lastRenderedPageBreak/>
        <w:t xml:space="preserve">It is good practice to include a theory of change diagram in the annex showing the linkages between the development challenge and the immediate, underlying and root </w:t>
      </w:r>
      <w:r w:rsidRPr="00485F0E">
        <w:rPr>
          <w:i/>
          <w:iCs/>
          <w:highlight w:val="yellow"/>
          <w:lang w:val="en-GB"/>
        </w:rPr>
        <w:t>causes.</w:t>
      </w:r>
    </w:p>
    <w:p w14:paraId="032BD674" w14:textId="77777777" w:rsidR="006D511B" w:rsidRDefault="006D511B" w:rsidP="006D511B">
      <w:pPr>
        <w:rPr>
          <w:i/>
          <w:highlight w:val="yellow"/>
          <w:lang w:val="en-GB"/>
        </w:rPr>
      </w:pPr>
    </w:p>
    <w:p w14:paraId="34555F79" w14:textId="77777777" w:rsidR="00A83B0C" w:rsidRPr="00AC4025" w:rsidRDefault="00A83B0C" w:rsidP="00A83B0C">
      <w:pPr>
        <w:spacing w:after="0"/>
        <w:rPr>
          <w:rFonts w:asciiTheme="majorHAnsi" w:hAnsiTheme="majorHAnsi" w:cstheme="majorHAnsi"/>
          <w:bCs/>
          <w:i/>
          <w:sz w:val="22"/>
          <w:szCs w:val="22"/>
        </w:rPr>
      </w:pPr>
      <w:r w:rsidRPr="00AC4025">
        <w:rPr>
          <w:rFonts w:asciiTheme="majorHAnsi" w:hAnsiTheme="majorHAnsi" w:cstheme="majorHAnsi"/>
          <w:bCs/>
          <w:i/>
          <w:sz w:val="22"/>
          <w:szCs w:val="22"/>
        </w:rPr>
        <w:t xml:space="preserve">Please link the Fully Developed Proposal Submission to the Adaptation Fund here. Kindly ensure that the link is accessible. </w:t>
      </w:r>
    </w:p>
    <w:p w14:paraId="020E41C7" w14:textId="2DAF75F5" w:rsidR="00E85951" w:rsidRPr="002C3A2D" w:rsidRDefault="00E85951" w:rsidP="007247A6">
      <w:pPr>
        <w:spacing w:after="0"/>
        <w:rPr>
          <w:rFonts w:asciiTheme="majorHAnsi" w:hAnsiTheme="majorHAnsi" w:cstheme="majorHAnsi"/>
          <w:i/>
          <w:sz w:val="22"/>
          <w:szCs w:val="22"/>
          <w:highlight w:val="yellow"/>
        </w:rPr>
      </w:pPr>
    </w:p>
    <w:p w14:paraId="554FF63D" w14:textId="77777777" w:rsidR="00F00E11" w:rsidRPr="0094521D" w:rsidRDefault="0032007D" w:rsidP="0094521D">
      <w:pPr>
        <w:pStyle w:val="Heading1"/>
      </w:pPr>
      <w:bookmarkStart w:id="7" w:name="_Toc217394020"/>
      <w:r w:rsidRPr="0094521D">
        <w:t>Results and P</w:t>
      </w:r>
      <w:r w:rsidR="00DA3833" w:rsidRPr="0094521D">
        <w:t>artnerships</w:t>
      </w:r>
      <w:bookmarkEnd w:id="7"/>
      <w:r w:rsidR="0094042F" w:rsidRPr="0094521D">
        <w:t xml:space="preserve"> </w:t>
      </w:r>
    </w:p>
    <w:p w14:paraId="59AF9178" w14:textId="77777777" w:rsidR="004D1EBD" w:rsidRPr="002C3A2D" w:rsidRDefault="004D1EBD" w:rsidP="007247A6">
      <w:pPr>
        <w:spacing w:after="0"/>
        <w:rPr>
          <w:rFonts w:asciiTheme="majorHAnsi" w:hAnsiTheme="majorHAnsi" w:cstheme="majorHAnsi"/>
          <w:i/>
          <w:sz w:val="22"/>
          <w:szCs w:val="22"/>
          <w:highlight w:val="yellow"/>
        </w:rPr>
      </w:pPr>
    </w:p>
    <w:p w14:paraId="5EC39156" w14:textId="77777777" w:rsidR="006264B1" w:rsidRPr="00485F0E" w:rsidRDefault="006264B1" w:rsidP="006264B1">
      <w:pPr>
        <w:spacing w:after="0"/>
        <w:rPr>
          <w:b/>
          <w:i/>
          <w:szCs w:val="20"/>
        </w:rPr>
      </w:pPr>
      <w:r w:rsidRPr="00485F0E">
        <w:rPr>
          <w:b/>
          <w:i/>
          <w:szCs w:val="20"/>
          <w:highlight w:val="red"/>
        </w:rPr>
        <w:t xml:space="preserve">Recommended length 2 - 5 pages </w:t>
      </w:r>
    </w:p>
    <w:p w14:paraId="0FAB8AC1" w14:textId="77777777" w:rsidR="006264B1" w:rsidRPr="00485F0E" w:rsidRDefault="006264B1" w:rsidP="006264B1">
      <w:pPr>
        <w:spacing w:after="0"/>
        <w:rPr>
          <w:b/>
          <w:i/>
          <w:szCs w:val="20"/>
        </w:rPr>
      </w:pPr>
    </w:p>
    <w:p w14:paraId="42F6C0EA" w14:textId="77777777" w:rsidR="006264B1" w:rsidRPr="00485F0E" w:rsidRDefault="006264B1" w:rsidP="006264B1">
      <w:pPr>
        <w:spacing w:after="0"/>
        <w:rPr>
          <w:i/>
          <w:highlight w:val="yellow"/>
        </w:rPr>
      </w:pPr>
      <w:r w:rsidRPr="00485F0E">
        <w:rPr>
          <w:b/>
          <w:i/>
          <w:highlight w:val="yellow"/>
        </w:rPr>
        <w:t>Guidance to project developer</w:t>
      </w:r>
      <w:r w:rsidRPr="00485F0E">
        <w:rPr>
          <w:i/>
          <w:highlight w:val="yellow"/>
        </w:rPr>
        <w:t xml:space="preserve">: Include </w:t>
      </w:r>
      <w:r w:rsidRPr="00485F0E">
        <w:rPr>
          <w:i/>
          <w:iCs/>
          <w:highlight w:val="yellow"/>
        </w:rPr>
        <w:t>details</w:t>
      </w:r>
      <w:r w:rsidRPr="00485F0E">
        <w:rPr>
          <w:i/>
          <w:highlight w:val="yellow"/>
        </w:rPr>
        <w:t xml:space="preserve"> next to the underlined sub-sections below. When describing project sites, note the requirement to provide geo-referenced information and map in Annex.</w:t>
      </w:r>
    </w:p>
    <w:p w14:paraId="587AC47B" w14:textId="77777777" w:rsidR="006264B1" w:rsidRDefault="006264B1" w:rsidP="006264B1">
      <w:pPr>
        <w:spacing w:after="0"/>
        <w:rPr>
          <w:i/>
          <w:highlight w:val="yellow"/>
        </w:rPr>
      </w:pPr>
    </w:p>
    <w:p w14:paraId="668E7146" w14:textId="77777777" w:rsidR="00A83B0C" w:rsidRPr="00AC4025" w:rsidRDefault="00A83B0C" w:rsidP="00A83B0C">
      <w:pPr>
        <w:spacing w:after="0"/>
        <w:rPr>
          <w:rFonts w:asciiTheme="majorHAnsi" w:hAnsiTheme="majorHAnsi" w:cstheme="majorHAnsi"/>
          <w:bCs/>
          <w:i/>
          <w:sz w:val="22"/>
          <w:szCs w:val="22"/>
        </w:rPr>
      </w:pPr>
      <w:r w:rsidRPr="00AC4025">
        <w:rPr>
          <w:rFonts w:asciiTheme="majorHAnsi" w:hAnsiTheme="majorHAnsi" w:cstheme="majorHAnsi"/>
          <w:bCs/>
          <w:i/>
          <w:sz w:val="22"/>
          <w:szCs w:val="22"/>
        </w:rPr>
        <w:t xml:space="preserve">Please link the Fully Developed Proposal Submission to the Adaptation Fund here. Kindly ensure that the link is accessible. </w:t>
      </w:r>
    </w:p>
    <w:p w14:paraId="65F348CA" w14:textId="77777777" w:rsidR="00286CAB" w:rsidRPr="005A7C13" w:rsidRDefault="00286CAB" w:rsidP="006264B1">
      <w:pPr>
        <w:spacing w:after="0"/>
        <w:rPr>
          <w:i/>
          <w:szCs w:val="20"/>
          <w:highlight w:val="yellow"/>
          <w:lang w:eastAsia="ko-KR"/>
        </w:rPr>
      </w:pPr>
    </w:p>
    <w:p w14:paraId="7E6489A7" w14:textId="77777777" w:rsidR="006264B1" w:rsidRPr="00485F0E" w:rsidRDefault="006264B1" w:rsidP="006264B1">
      <w:pPr>
        <w:spacing w:after="0"/>
        <w:rPr>
          <w:i/>
          <w:szCs w:val="20"/>
          <w:highlight w:val="yellow"/>
        </w:rPr>
      </w:pPr>
      <w:r w:rsidRPr="00485F0E">
        <w:rPr>
          <w:szCs w:val="20"/>
          <w:u w:val="single"/>
        </w:rPr>
        <w:t>Expected Results</w:t>
      </w:r>
      <w:r w:rsidRPr="00485F0E">
        <w:rPr>
          <w:i/>
          <w:szCs w:val="20"/>
        </w:rPr>
        <w:t xml:space="preserve">: </w:t>
      </w:r>
      <w:r w:rsidRPr="00485F0E">
        <w:rPr>
          <w:i/>
          <w:szCs w:val="20"/>
          <w:highlight w:val="yellow"/>
        </w:rPr>
        <w:t xml:space="preserve">The text under this heading should translate the strategy above into the work that will be done throughout the project. </w:t>
      </w:r>
      <w:r w:rsidRPr="00485F0E">
        <w:rPr>
          <w:i/>
          <w:szCs w:val="20"/>
          <w:highlight w:val="yellow"/>
          <w:lang w:val="en-GB"/>
        </w:rPr>
        <w:t xml:space="preserve">Describe the planned interventions of the project and explain why those interventions are best suited to achieve the intended results, linking this to the theory of change. State what change we expect to see that will be attributable to the project. Expected development change should be included in the results framework and monitored regularly by the project. Link the expected results to the relevant </w:t>
      </w:r>
      <w:proofErr w:type="gramStart"/>
      <w:r w:rsidRPr="00485F0E">
        <w:rPr>
          <w:i/>
          <w:szCs w:val="20"/>
          <w:highlight w:val="yellow"/>
          <w:lang w:val="en-GB"/>
        </w:rPr>
        <w:t>higher level</w:t>
      </w:r>
      <w:proofErr w:type="gramEnd"/>
      <w:r w:rsidRPr="00485F0E">
        <w:rPr>
          <w:i/>
          <w:szCs w:val="20"/>
          <w:highlight w:val="yellow"/>
          <w:lang w:val="en-GB"/>
        </w:rPr>
        <w:t xml:space="preserve"> results (i.e., programme outcome, UNSDCF, Strategic Plan.)</w:t>
      </w:r>
    </w:p>
    <w:p w14:paraId="7201B7C9" w14:textId="77777777" w:rsidR="006264B1" w:rsidRPr="00485F0E" w:rsidRDefault="006264B1" w:rsidP="006264B1">
      <w:pPr>
        <w:spacing w:after="0"/>
        <w:rPr>
          <w:i/>
          <w:szCs w:val="20"/>
          <w:highlight w:val="yellow"/>
        </w:rPr>
      </w:pPr>
    </w:p>
    <w:p w14:paraId="46F49E6B" w14:textId="77777777" w:rsidR="006264B1" w:rsidRPr="00485F0E" w:rsidRDefault="006264B1" w:rsidP="006264B1">
      <w:pPr>
        <w:spacing w:after="0"/>
        <w:rPr>
          <w:i/>
          <w:szCs w:val="20"/>
          <w:highlight w:val="yellow"/>
        </w:rPr>
      </w:pPr>
      <w:r w:rsidRPr="00485F0E">
        <w:rPr>
          <w:i/>
          <w:szCs w:val="20"/>
          <w:highlight w:val="yellow"/>
        </w:rPr>
        <w:t xml:space="preserve">Only include results to be delivered through co-financed activities if the conditions described in the Guidance section of this Annotated </w:t>
      </w:r>
      <w:proofErr w:type="spellStart"/>
      <w:r w:rsidRPr="00485F0E">
        <w:rPr>
          <w:i/>
          <w:szCs w:val="20"/>
          <w:highlight w:val="yellow"/>
        </w:rPr>
        <w:t>ProDoc</w:t>
      </w:r>
      <w:proofErr w:type="spellEnd"/>
      <w:r w:rsidRPr="00485F0E">
        <w:rPr>
          <w:i/>
          <w:szCs w:val="20"/>
          <w:highlight w:val="yellow"/>
        </w:rPr>
        <w:t xml:space="preserve"> template can be met; please refer to that section well before deciding to include co-financed activities in project results.</w:t>
      </w:r>
    </w:p>
    <w:p w14:paraId="316E4736" w14:textId="77777777" w:rsidR="006264B1" w:rsidRPr="00485F0E" w:rsidRDefault="006264B1" w:rsidP="006264B1">
      <w:pPr>
        <w:spacing w:after="0"/>
        <w:rPr>
          <w:i/>
          <w:szCs w:val="20"/>
          <w:highlight w:val="yellow"/>
        </w:rPr>
      </w:pPr>
    </w:p>
    <w:p w14:paraId="6EAEC25F" w14:textId="45B027E6" w:rsidR="006264B1" w:rsidRPr="00900DDC" w:rsidRDefault="006264B1" w:rsidP="006264B1">
      <w:pPr>
        <w:spacing w:after="0"/>
        <w:rPr>
          <w:i/>
          <w:highlight w:val="yellow"/>
        </w:rPr>
      </w:pPr>
      <w:r w:rsidRPr="00900DDC">
        <w:rPr>
          <w:i/>
          <w:highlight w:val="yellow"/>
        </w:rPr>
        <w:t xml:space="preserve">Provide sufficient detail to ensure that the expected results can be screened and monitored per </w:t>
      </w:r>
      <w:r w:rsidR="0065486B" w:rsidRPr="00900DDC">
        <w:rPr>
          <w:i/>
          <w:highlight w:val="yellow"/>
        </w:rPr>
        <w:t xml:space="preserve">the AF’s and </w:t>
      </w:r>
      <w:r w:rsidRPr="00900DDC">
        <w:rPr>
          <w:i/>
          <w:highlight w:val="yellow"/>
        </w:rPr>
        <w:t>UNDP’s Social and Environmental Standards; importantly, if this includes co-financed activities, these should be specified as such including specifying whether the resources will flow through UNDP accounts.</w:t>
      </w:r>
    </w:p>
    <w:p w14:paraId="4163BBF6" w14:textId="77777777" w:rsidR="006264B1" w:rsidRPr="00485F0E" w:rsidRDefault="006264B1" w:rsidP="006264B1">
      <w:pPr>
        <w:spacing w:after="0"/>
        <w:rPr>
          <w:i/>
          <w:szCs w:val="20"/>
          <w:highlight w:val="yellow"/>
        </w:rPr>
      </w:pPr>
    </w:p>
    <w:p w14:paraId="2A2E932D" w14:textId="77777777" w:rsidR="006264B1" w:rsidRPr="00485F0E" w:rsidRDefault="006264B1" w:rsidP="006264B1">
      <w:pPr>
        <w:spacing w:after="0"/>
        <w:rPr>
          <w:rFonts w:cs="Calibri"/>
          <w:i/>
          <w:szCs w:val="20"/>
        </w:rPr>
      </w:pPr>
      <w:r w:rsidRPr="00485F0E">
        <w:rPr>
          <w:i/>
          <w:highlight w:val="yellow"/>
        </w:rPr>
        <w:t>Knowledge management should be a stand-alone component or an output under other components</w:t>
      </w:r>
      <w:r w:rsidRPr="00485F0E">
        <w:rPr>
          <w:i/>
          <w:iCs/>
          <w:highlight w:val="yellow"/>
        </w:rPr>
        <w:t xml:space="preserve"> and can no longer be merged with the M&amp;E component.</w:t>
      </w:r>
      <w:r w:rsidRPr="00485F0E">
        <w:rPr>
          <w:i/>
          <w:highlight w:val="yellow"/>
        </w:rPr>
        <w:t xml:space="preserve"> The knowledge management results should </w:t>
      </w:r>
      <w:r w:rsidRPr="00485F0E">
        <w:rPr>
          <w:rFonts w:cs="Calibri"/>
          <w:i/>
          <w:szCs w:val="20"/>
          <w:highlight w:val="yellow"/>
        </w:rPr>
        <w:t>include specific details on processes to capture, assess and document and share, in a user-friendly manner, information, lessons, best practices, and expertise generated during implementation; plans for strategic communications; and knowledge outputs to be produced and shared with stakeholders.</w:t>
      </w:r>
    </w:p>
    <w:p w14:paraId="57D0F1C6" w14:textId="77777777" w:rsidR="006264B1" w:rsidRPr="00485F0E" w:rsidRDefault="006264B1" w:rsidP="006264B1">
      <w:pPr>
        <w:spacing w:after="0"/>
        <w:rPr>
          <w:rFonts w:cs="Calibri"/>
          <w:i/>
          <w:szCs w:val="20"/>
        </w:rPr>
      </w:pPr>
    </w:p>
    <w:p w14:paraId="05D81D43" w14:textId="707949A7" w:rsidR="006264B1" w:rsidRPr="00485F0E" w:rsidRDefault="006264B1" w:rsidP="006264B1">
      <w:pPr>
        <w:spacing w:after="0"/>
        <w:rPr>
          <w:rFonts w:cs="Segoe UI"/>
          <w:color w:val="000000"/>
        </w:rPr>
      </w:pPr>
      <w:r w:rsidRPr="00485F0E">
        <w:rPr>
          <w:u w:val="single"/>
        </w:rPr>
        <w:t>Agreement on intellectual property rights and use of the logo on the project’s deliverables and disclosure of information</w:t>
      </w:r>
      <w:r w:rsidRPr="00485F0E">
        <w:rPr>
          <w:b/>
          <w:bCs/>
        </w:rPr>
        <w:t xml:space="preserve">: </w:t>
      </w:r>
      <w:r w:rsidRPr="00485F0E">
        <w:t>T</w:t>
      </w:r>
      <w:r w:rsidRPr="00485F0E">
        <w:rPr>
          <w:rFonts w:cs="Calibri"/>
        </w:rPr>
        <w:t xml:space="preserve">o accord proper acknowledgement to the </w:t>
      </w:r>
      <w:r w:rsidR="0031584B" w:rsidDel="00A747B6">
        <w:rPr>
          <w:rFonts w:cs="Calibri"/>
        </w:rPr>
        <w:t>AF</w:t>
      </w:r>
      <w:r w:rsidRPr="00485F0E">
        <w:rPr>
          <w:rFonts w:cs="Calibri"/>
        </w:rPr>
        <w:t xml:space="preserve"> for providing grant funding, the </w:t>
      </w:r>
      <w:r w:rsidR="0031584B" w:rsidDel="00A747B6">
        <w:rPr>
          <w:rFonts w:cs="Calibri"/>
        </w:rPr>
        <w:t>AF</w:t>
      </w:r>
      <w:r w:rsidRPr="00485F0E">
        <w:rPr>
          <w:rFonts w:cs="Calibri"/>
        </w:rPr>
        <w:t xml:space="preserve"> logo will appear together with the UNDP logo on all promotional materials, other written materials like publications developed by the project, and project hardware. Any citation on publications regarding projects funded by the </w:t>
      </w:r>
      <w:r w:rsidR="0031584B" w:rsidDel="00A747B6">
        <w:rPr>
          <w:rFonts w:cs="Calibri"/>
        </w:rPr>
        <w:t>AF</w:t>
      </w:r>
      <w:r w:rsidRPr="00485F0E">
        <w:rPr>
          <w:rFonts w:cs="Calibri"/>
        </w:rPr>
        <w:t xml:space="preserve"> will also accord proper acknowledgement to the </w:t>
      </w:r>
      <w:r w:rsidR="0031584B" w:rsidDel="00A747B6">
        <w:rPr>
          <w:rFonts w:cs="Calibri"/>
        </w:rPr>
        <w:t>AF</w:t>
      </w:r>
      <w:r w:rsidRPr="00485F0E">
        <w:rPr>
          <w:rFonts w:cs="Calibri"/>
        </w:rPr>
        <w:t>. Information will be disclosed per relevant policies, notably the UNDP Disclosure Policy</w:t>
      </w:r>
      <w:r w:rsidRPr="22C3E649">
        <w:rPr>
          <w:rFonts w:ascii="Arial" w:hAnsi="Arial"/>
          <w:sz w:val="18"/>
          <w:szCs w:val="18"/>
          <w:vertAlign w:val="superscript"/>
        </w:rPr>
        <w:footnoteReference w:id="10"/>
      </w:r>
      <w:r w:rsidRPr="00485F0E">
        <w:rPr>
          <w:rFonts w:cs="Calibri"/>
        </w:rPr>
        <w:t xml:space="preserve"> and</w:t>
      </w:r>
      <w:r w:rsidRPr="00485F0E">
        <w:rPr>
          <w:rFonts w:cs="Segoe UI"/>
          <w:color w:val="000000"/>
        </w:rPr>
        <w:t xml:space="preserve"> the </w:t>
      </w:r>
      <w:r w:rsidR="0031584B" w:rsidDel="00A747B6">
        <w:rPr>
          <w:rFonts w:cs="Segoe UI"/>
          <w:color w:val="000000"/>
        </w:rPr>
        <w:t>AF</w:t>
      </w:r>
      <w:r w:rsidRPr="00485F0E">
        <w:rPr>
          <w:rFonts w:cs="Segoe UI"/>
          <w:color w:val="000000"/>
        </w:rPr>
        <w:t xml:space="preserve"> policy on</w:t>
      </w:r>
      <w:r w:rsidR="00B57C3D">
        <w:rPr>
          <w:rFonts w:cs="Segoe UI"/>
          <w:color w:val="000000"/>
        </w:rPr>
        <w:t xml:space="preserve"> </w:t>
      </w:r>
      <w:hyperlink r:id="rId45" w:history="1">
        <w:r w:rsidR="703E476F" w:rsidRPr="00C1433A">
          <w:rPr>
            <w:rStyle w:val="Hyperlink"/>
            <w:rFonts w:cs="Segoe UI"/>
          </w:rPr>
          <w:t>open information</w:t>
        </w:r>
      </w:hyperlink>
      <w:r w:rsidRPr="22C3E649">
        <w:rPr>
          <w:rFonts w:ascii="Arial" w:hAnsi="Arial"/>
          <w:color w:val="000000"/>
          <w:sz w:val="18"/>
          <w:szCs w:val="18"/>
          <w:vertAlign w:val="superscript"/>
        </w:rPr>
        <w:footnoteReference w:id="11"/>
      </w:r>
      <w:r w:rsidRPr="00485F0E">
        <w:rPr>
          <w:rFonts w:cs="Segoe UI"/>
          <w:color w:val="000000"/>
        </w:rPr>
        <w:t xml:space="preserve">. </w:t>
      </w:r>
    </w:p>
    <w:p w14:paraId="4EE74F22" w14:textId="77777777" w:rsidR="006264B1" w:rsidRPr="00485F0E" w:rsidRDefault="006264B1" w:rsidP="006264B1">
      <w:pPr>
        <w:spacing w:after="0"/>
        <w:rPr>
          <w:rFonts w:cs="Calibri"/>
          <w:i/>
          <w:szCs w:val="20"/>
        </w:rPr>
      </w:pPr>
    </w:p>
    <w:p w14:paraId="1AD3A33F" w14:textId="77777777" w:rsidR="006264B1" w:rsidRPr="00485F0E" w:rsidRDefault="006264B1" w:rsidP="006264B1">
      <w:pPr>
        <w:rPr>
          <w:rFonts w:cs="Calibri"/>
          <w:bCs/>
          <w:i/>
          <w:iCs/>
          <w:szCs w:val="20"/>
        </w:rPr>
      </w:pPr>
      <w:r w:rsidRPr="00485F0E">
        <w:rPr>
          <w:rFonts w:cs="Calibri"/>
          <w:bCs/>
          <w:iCs/>
          <w:szCs w:val="20"/>
          <w:u w:val="single"/>
        </w:rPr>
        <w:t>Resources required to achieve the expected result:</w:t>
      </w:r>
      <w:r w:rsidRPr="00485F0E">
        <w:rPr>
          <w:rFonts w:cs="Calibri"/>
          <w:bCs/>
          <w:i/>
          <w:iCs/>
          <w:szCs w:val="20"/>
        </w:rPr>
        <w:t xml:space="preserve"> </w:t>
      </w:r>
      <w:r w:rsidRPr="00485F0E">
        <w:rPr>
          <w:rFonts w:cs="Calibri"/>
          <w:bCs/>
          <w:i/>
          <w:iCs/>
          <w:szCs w:val="20"/>
          <w:highlight w:val="yellow"/>
        </w:rPr>
        <w:t>Describe what resources are required to achieve the expected results. Thinking about the change pathway in your theory of change, state the key inputs (people, purchases, partnerships, etc.) that are required to deliver the outputs. This should include UNDP staff time from the country, region or HQ level, which must be adequately estimated, costed, and included in the project budget.</w:t>
      </w:r>
    </w:p>
    <w:p w14:paraId="442A5DD6" w14:textId="77777777" w:rsidR="006264B1" w:rsidRPr="00485F0E" w:rsidRDefault="006264B1" w:rsidP="006264B1">
      <w:pPr>
        <w:spacing w:after="0"/>
        <w:rPr>
          <w:rFonts w:cs="Calibri"/>
          <w:bCs/>
          <w:i/>
          <w:iCs/>
          <w:szCs w:val="20"/>
        </w:rPr>
      </w:pPr>
    </w:p>
    <w:p w14:paraId="285EAC31" w14:textId="4F8226AF" w:rsidR="006264B1" w:rsidRPr="00485F0E" w:rsidRDefault="006264B1" w:rsidP="006264B1">
      <w:pPr>
        <w:spacing w:after="0"/>
        <w:rPr>
          <w:rFonts w:cs="Arial"/>
          <w:i/>
        </w:rPr>
      </w:pPr>
      <w:r w:rsidRPr="00485F0E">
        <w:rPr>
          <w:u w:val="single"/>
        </w:rPr>
        <w:lastRenderedPageBreak/>
        <w:t>Partnerships</w:t>
      </w:r>
      <w:r w:rsidRPr="00485F0E">
        <w:t>:</w:t>
      </w:r>
      <w:r w:rsidRPr="00485F0E">
        <w:rPr>
          <w:i/>
        </w:rPr>
        <w:t xml:space="preserve"> </w:t>
      </w:r>
      <w:r w:rsidRPr="00485F0E">
        <w:rPr>
          <w:i/>
          <w:highlight w:val="yellow"/>
        </w:rPr>
        <w:t>Describe how the project will work with partners to achieve results and briefly map other relevant initiatives to address the development challenge</w:t>
      </w:r>
      <w:r w:rsidR="322ED56E" w:rsidRPr="0C543221">
        <w:rPr>
          <w:i/>
          <w:iCs/>
          <w:highlight w:val="yellow"/>
        </w:rPr>
        <w:t>.</w:t>
      </w:r>
      <w:r w:rsidRPr="00485F0E">
        <w:rPr>
          <w:i/>
          <w:highlight w:val="yellow"/>
        </w:rPr>
        <w:t xml:space="preserve"> This should not be simply a list of </w:t>
      </w:r>
      <w:proofErr w:type="gramStart"/>
      <w:r w:rsidRPr="00485F0E">
        <w:rPr>
          <w:i/>
          <w:highlight w:val="yellow"/>
        </w:rPr>
        <w:t>partners,</w:t>
      </w:r>
      <w:proofErr w:type="gramEnd"/>
      <w:r w:rsidRPr="00485F0E">
        <w:rPr>
          <w:i/>
          <w:highlight w:val="yellow"/>
        </w:rPr>
        <w:t xml:space="preserve"> it should be linked to the theory of change. For example, what are the assumptions and expected results achieved by partners that are critical for the achievement of results of this project? This should include other </w:t>
      </w:r>
      <w:r w:rsidR="0031584B" w:rsidDel="00516B15">
        <w:rPr>
          <w:i/>
          <w:highlight w:val="yellow"/>
        </w:rPr>
        <w:t>AF</w:t>
      </w:r>
      <w:r w:rsidRPr="00485F0E">
        <w:rPr>
          <w:i/>
          <w:highlight w:val="yellow"/>
        </w:rPr>
        <w:t xml:space="preserve">/LCDF/SCCF </w:t>
      </w:r>
      <w:r w:rsidRPr="00485F0E">
        <w:rPr>
          <w:rFonts w:cs="Arial"/>
          <w:i/>
          <w:highlight w:val="yellow"/>
        </w:rPr>
        <w:t>financed and relevant projects. Elaborate on the private sector’s engagement in the project, if any.</w:t>
      </w:r>
    </w:p>
    <w:p w14:paraId="53009849" w14:textId="77777777" w:rsidR="006264B1" w:rsidRPr="00485F0E" w:rsidRDefault="006264B1" w:rsidP="006264B1">
      <w:pPr>
        <w:spacing w:after="0"/>
        <w:rPr>
          <w:rFonts w:cs="Calibri"/>
          <w:i/>
        </w:rPr>
      </w:pPr>
    </w:p>
    <w:p w14:paraId="58DF031B" w14:textId="77777777" w:rsidR="006264B1" w:rsidRPr="00485F0E" w:rsidRDefault="006264B1" w:rsidP="006264B1">
      <w:pPr>
        <w:spacing w:after="0"/>
        <w:rPr>
          <w:i/>
          <w:szCs w:val="20"/>
          <w:highlight w:val="yellow"/>
        </w:rPr>
      </w:pPr>
      <w:r w:rsidRPr="00485F0E">
        <w:rPr>
          <w:i/>
          <w:szCs w:val="20"/>
          <w:highlight w:val="yellow"/>
        </w:rPr>
        <w:t xml:space="preserve">Only include co-financing not listed above under results in this section on Partnerships (i.e. co-financing that is not part of the project’s results) if the conditions described in the Guidance section of this Annotated </w:t>
      </w:r>
      <w:proofErr w:type="spellStart"/>
      <w:r w:rsidRPr="00485F0E">
        <w:rPr>
          <w:i/>
          <w:szCs w:val="20"/>
          <w:highlight w:val="yellow"/>
        </w:rPr>
        <w:t>ProDoc</w:t>
      </w:r>
      <w:proofErr w:type="spellEnd"/>
      <w:r w:rsidRPr="00485F0E">
        <w:rPr>
          <w:i/>
          <w:szCs w:val="20"/>
          <w:highlight w:val="yellow"/>
        </w:rPr>
        <w:t xml:space="preserve"> template can be met.</w:t>
      </w:r>
    </w:p>
    <w:p w14:paraId="7E8713CC" w14:textId="77777777" w:rsidR="006264B1" w:rsidRPr="00485F0E" w:rsidRDefault="006264B1" w:rsidP="006264B1">
      <w:pPr>
        <w:spacing w:after="0"/>
        <w:rPr>
          <w:i/>
          <w:szCs w:val="20"/>
          <w:highlight w:val="yellow"/>
        </w:rPr>
      </w:pPr>
    </w:p>
    <w:p w14:paraId="1F0F7604" w14:textId="77777777" w:rsidR="006264B1" w:rsidRPr="00485F0E" w:rsidRDefault="006264B1" w:rsidP="006264B1">
      <w:pPr>
        <w:spacing w:after="0"/>
        <w:rPr>
          <w:i/>
          <w:szCs w:val="20"/>
          <w:highlight w:val="yellow"/>
        </w:rPr>
      </w:pPr>
      <w:r w:rsidRPr="00485F0E">
        <w:rPr>
          <w:i/>
          <w:iCs/>
          <w:highlight w:val="yellow"/>
        </w:rPr>
        <w:t xml:space="preserve">Complete the following co-financing summary table, ensuring that it is consistent with the information provided in “Expected Results” and other relevant sections of the </w:t>
      </w:r>
      <w:proofErr w:type="spellStart"/>
      <w:r w:rsidRPr="00485F0E">
        <w:rPr>
          <w:i/>
          <w:iCs/>
          <w:highlight w:val="yellow"/>
        </w:rPr>
        <w:t>ProDoc</w:t>
      </w:r>
      <w:proofErr w:type="spellEnd"/>
      <w:r w:rsidRPr="00485F0E">
        <w:rPr>
          <w:i/>
          <w:iCs/>
          <w:highlight w:val="yellow"/>
        </w:rPr>
        <w:t>.</w:t>
      </w:r>
    </w:p>
    <w:p w14:paraId="2F2F4980" w14:textId="77777777" w:rsidR="006264B1" w:rsidRPr="00485F0E" w:rsidRDefault="006264B1" w:rsidP="006264B1">
      <w:pPr>
        <w:autoSpaceDE w:val="0"/>
        <w:autoSpaceDN w:val="0"/>
        <w:ind w:left="720"/>
        <w:rPr>
          <w:color w:val="000000"/>
          <w:szCs w:val="20"/>
        </w:rPr>
      </w:pPr>
    </w:p>
    <w:tbl>
      <w:tblPr>
        <w:tblW w:w="0" w:type="auto"/>
        <w:tblInd w:w="720" w:type="dxa"/>
        <w:tblCellMar>
          <w:left w:w="0" w:type="dxa"/>
          <w:right w:w="0" w:type="dxa"/>
        </w:tblCellMar>
        <w:tblLook w:val="04A0" w:firstRow="1" w:lastRow="0" w:firstColumn="1" w:lastColumn="0" w:noHBand="0" w:noVBand="1"/>
      </w:tblPr>
      <w:tblGrid>
        <w:gridCol w:w="2875"/>
        <w:gridCol w:w="1715"/>
        <w:gridCol w:w="1170"/>
        <w:gridCol w:w="1170"/>
        <w:gridCol w:w="1170"/>
      </w:tblGrid>
      <w:tr w:rsidR="006264B1" w:rsidRPr="00485F0E" w14:paraId="3907D882" w14:textId="77777777" w:rsidTr="005160D8">
        <w:tc>
          <w:tcPr>
            <w:tcW w:w="2875"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hideMark/>
          </w:tcPr>
          <w:p w14:paraId="4423895E" w14:textId="77777777" w:rsidR="006264B1" w:rsidRPr="00485F0E" w:rsidRDefault="006264B1" w:rsidP="005160D8">
            <w:pPr>
              <w:autoSpaceDE w:val="0"/>
              <w:autoSpaceDN w:val="0"/>
              <w:rPr>
                <w:b/>
                <w:bCs/>
                <w:color w:val="000000"/>
                <w:sz w:val="18"/>
                <w:szCs w:val="18"/>
              </w:rPr>
            </w:pPr>
            <w:r w:rsidRPr="00485F0E">
              <w:rPr>
                <w:b/>
                <w:bCs/>
                <w:color w:val="000000"/>
                <w:sz w:val="18"/>
                <w:szCs w:val="18"/>
              </w:rPr>
              <w:t>Co-financing source</w:t>
            </w:r>
          </w:p>
        </w:tc>
        <w:tc>
          <w:tcPr>
            <w:tcW w:w="1715"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2259BB22" w14:textId="77777777" w:rsidR="006264B1" w:rsidRPr="00485F0E" w:rsidRDefault="006264B1" w:rsidP="005160D8">
            <w:pPr>
              <w:autoSpaceDE w:val="0"/>
              <w:autoSpaceDN w:val="0"/>
              <w:rPr>
                <w:b/>
                <w:bCs/>
                <w:color w:val="000000"/>
                <w:sz w:val="18"/>
                <w:szCs w:val="18"/>
              </w:rPr>
            </w:pPr>
            <w:r w:rsidRPr="00485F0E">
              <w:rPr>
                <w:b/>
                <w:bCs/>
                <w:color w:val="000000"/>
                <w:sz w:val="18"/>
                <w:szCs w:val="18"/>
              </w:rPr>
              <w:t>Co-financing type</w:t>
            </w:r>
          </w:p>
        </w:tc>
        <w:tc>
          <w:tcPr>
            <w:tcW w:w="1170"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676CD4FA" w14:textId="77777777" w:rsidR="006264B1" w:rsidRPr="00485F0E" w:rsidRDefault="006264B1" w:rsidP="005160D8">
            <w:pPr>
              <w:autoSpaceDE w:val="0"/>
              <w:autoSpaceDN w:val="0"/>
              <w:rPr>
                <w:b/>
                <w:bCs/>
                <w:color w:val="000000"/>
                <w:sz w:val="18"/>
                <w:szCs w:val="18"/>
              </w:rPr>
            </w:pPr>
            <w:r w:rsidRPr="00485F0E">
              <w:rPr>
                <w:b/>
                <w:bCs/>
                <w:color w:val="000000"/>
                <w:sz w:val="18"/>
                <w:szCs w:val="18"/>
              </w:rPr>
              <w:t>Co-financing amount</w:t>
            </w:r>
          </w:p>
        </w:tc>
        <w:tc>
          <w:tcPr>
            <w:tcW w:w="1170"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55335B8D" w14:textId="77777777" w:rsidR="006264B1" w:rsidRPr="00485F0E" w:rsidRDefault="006264B1" w:rsidP="005160D8">
            <w:pPr>
              <w:autoSpaceDE w:val="0"/>
              <w:autoSpaceDN w:val="0"/>
              <w:rPr>
                <w:b/>
                <w:bCs/>
                <w:sz w:val="18"/>
                <w:szCs w:val="18"/>
              </w:rPr>
            </w:pPr>
            <w:r w:rsidRPr="00485F0E">
              <w:rPr>
                <w:b/>
                <w:bCs/>
                <w:sz w:val="18"/>
                <w:szCs w:val="18"/>
              </w:rPr>
              <w:t>Included in project results?</w:t>
            </w:r>
          </w:p>
        </w:tc>
        <w:tc>
          <w:tcPr>
            <w:tcW w:w="1170"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2E4C1D2B" w14:textId="77777777" w:rsidR="006264B1" w:rsidRPr="00485F0E" w:rsidRDefault="006264B1" w:rsidP="005160D8">
            <w:pPr>
              <w:autoSpaceDE w:val="0"/>
              <w:autoSpaceDN w:val="0"/>
              <w:rPr>
                <w:b/>
                <w:bCs/>
                <w:sz w:val="18"/>
                <w:szCs w:val="18"/>
              </w:rPr>
            </w:pPr>
            <w:r w:rsidRPr="00485F0E">
              <w:rPr>
                <w:b/>
                <w:bCs/>
                <w:sz w:val="18"/>
                <w:szCs w:val="18"/>
              </w:rPr>
              <w:t>If yes, list the relevant outputs</w:t>
            </w:r>
          </w:p>
        </w:tc>
      </w:tr>
      <w:tr w:rsidR="006264B1" w:rsidRPr="00485F0E" w14:paraId="6B77EA33" w14:textId="77777777" w:rsidTr="005160D8">
        <w:tc>
          <w:tcPr>
            <w:tcW w:w="2875"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7D09BD8D" w14:textId="77777777" w:rsidR="006264B1" w:rsidRPr="00485F0E" w:rsidRDefault="006264B1" w:rsidP="005160D8">
            <w:pPr>
              <w:autoSpaceDE w:val="0"/>
              <w:autoSpaceDN w:val="0"/>
              <w:rPr>
                <w:i/>
                <w:iCs/>
                <w:color w:val="000000"/>
                <w:sz w:val="18"/>
                <w:szCs w:val="18"/>
                <w:highlight w:val="yellow"/>
              </w:rPr>
            </w:pPr>
            <w:r w:rsidRPr="00485F0E">
              <w:rPr>
                <w:i/>
                <w:iCs/>
                <w:color w:val="000000"/>
                <w:sz w:val="18"/>
                <w:szCs w:val="18"/>
                <w:highlight w:val="yellow"/>
              </w:rPr>
              <w:t>(e.g. government, or NGO)</w:t>
            </w:r>
          </w:p>
        </w:tc>
        <w:tc>
          <w:tcPr>
            <w:tcW w:w="1715" w:type="dxa"/>
            <w:tcBorders>
              <w:top w:val="nil"/>
              <w:left w:val="nil"/>
              <w:bottom w:val="single" w:sz="8" w:space="0" w:color="auto"/>
              <w:right w:val="single" w:sz="8" w:space="0" w:color="auto"/>
            </w:tcBorders>
            <w:tcMar>
              <w:top w:w="0" w:type="dxa"/>
              <w:left w:w="108" w:type="dxa"/>
              <w:bottom w:w="0" w:type="dxa"/>
              <w:right w:w="108" w:type="dxa"/>
            </w:tcMar>
            <w:hideMark/>
          </w:tcPr>
          <w:p w14:paraId="79B9D19D" w14:textId="01898845" w:rsidR="006264B1" w:rsidRPr="00485F0E" w:rsidRDefault="006264B1" w:rsidP="005160D8">
            <w:pPr>
              <w:autoSpaceDE w:val="0"/>
              <w:autoSpaceDN w:val="0"/>
              <w:rPr>
                <w:i/>
                <w:iCs/>
                <w:color w:val="000000"/>
                <w:sz w:val="18"/>
                <w:szCs w:val="18"/>
                <w:highlight w:val="yellow"/>
              </w:rPr>
            </w:pPr>
            <w:r w:rsidRPr="00485F0E">
              <w:rPr>
                <w:i/>
                <w:iCs/>
                <w:color w:val="000000"/>
                <w:sz w:val="18"/>
                <w:szCs w:val="18"/>
                <w:highlight w:val="yellow"/>
              </w:rPr>
              <w:t xml:space="preserve">(e.g. In kind) as per </w:t>
            </w:r>
            <w:r w:rsidR="00C41CD4">
              <w:rPr>
                <w:i/>
                <w:iCs/>
                <w:color w:val="000000"/>
                <w:sz w:val="18"/>
                <w:szCs w:val="18"/>
                <w:highlight w:val="yellow"/>
              </w:rPr>
              <w:t>AF</w:t>
            </w:r>
            <w:r w:rsidR="0031584B">
              <w:rPr>
                <w:i/>
                <w:iCs/>
                <w:color w:val="000000"/>
                <w:sz w:val="18"/>
                <w:szCs w:val="18"/>
                <w:highlight w:val="yellow"/>
              </w:rPr>
              <w:t>AF</w:t>
            </w:r>
            <w:r w:rsidRPr="00485F0E">
              <w:rPr>
                <w:i/>
                <w:iCs/>
                <w:color w:val="000000"/>
                <w:sz w:val="18"/>
                <w:szCs w:val="18"/>
                <w:highlight w:val="yellow"/>
              </w:rPr>
              <w:t xml:space="preserve"> </w:t>
            </w:r>
            <w:r w:rsidR="006F60A7">
              <w:rPr>
                <w:i/>
                <w:iCs/>
                <w:color w:val="000000"/>
                <w:sz w:val="18"/>
                <w:szCs w:val="18"/>
                <w:highlight w:val="yellow"/>
              </w:rPr>
              <w:t xml:space="preserve">Fully Developed Proposal Template (if any) </w:t>
            </w:r>
          </w:p>
        </w:tc>
        <w:tc>
          <w:tcPr>
            <w:tcW w:w="1170" w:type="dxa"/>
            <w:tcBorders>
              <w:top w:val="nil"/>
              <w:left w:val="nil"/>
              <w:bottom w:val="single" w:sz="8" w:space="0" w:color="auto"/>
              <w:right w:val="single" w:sz="8" w:space="0" w:color="auto"/>
            </w:tcBorders>
            <w:tcMar>
              <w:top w:w="0" w:type="dxa"/>
              <w:left w:w="108" w:type="dxa"/>
              <w:bottom w:w="0" w:type="dxa"/>
              <w:right w:w="108" w:type="dxa"/>
            </w:tcMar>
          </w:tcPr>
          <w:p w14:paraId="68AB7CED" w14:textId="77777777" w:rsidR="006264B1" w:rsidRPr="00485F0E" w:rsidRDefault="006264B1" w:rsidP="005160D8">
            <w:pPr>
              <w:autoSpaceDE w:val="0"/>
              <w:autoSpaceDN w:val="0"/>
              <w:rPr>
                <w:i/>
                <w:iCs/>
                <w:color w:val="000000"/>
                <w:sz w:val="18"/>
                <w:szCs w:val="18"/>
                <w:highlight w:val="yellow"/>
              </w:rPr>
            </w:pPr>
          </w:p>
        </w:tc>
        <w:tc>
          <w:tcPr>
            <w:tcW w:w="1170" w:type="dxa"/>
            <w:tcBorders>
              <w:top w:val="nil"/>
              <w:left w:val="nil"/>
              <w:bottom w:val="single" w:sz="8" w:space="0" w:color="auto"/>
              <w:right w:val="single" w:sz="8" w:space="0" w:color="auto"/>
            </w:tcBorders>
            <w:tcMar>
              <w:top w:w="0" w:type="dxa"/>
              <w:left w:w="108" w:type="dxa"/>
              <w:bottom w:w="0" w:type="dxa"/>
              <w:right w:w="108" w:type="dxa"/>
            </w:tcMar>
            <w:hideMark/>
          </w:tcPr>
          <w:p w14:paraId="15E48AE8" w14:textId="77777777" w:rsidR="006264B1" w:rsidRPr="00485F0E" w:rsidRDefault="006264B1" w:rsidP="005160D8">
            <w:pPr>
              <w:autoSpaceDE w:val="0"/>
              <w:autoSpaceDN w:val="0"/>
              <w:rPr>
                <w:i/>
                <w:iCs/>
                <w:color w:val="000000"/>
                <w:sz w:val="18"/>
                <w:szCs w:val="18"/>
                <w:highlight w:val="yellow"/>
              </w:rPr>
            </w:pPr>
            <w:r w:rsidRPr="00485F0E">
              <w:rPr>
                <w:i/>
                <w:iCs/>
                <w:color w:val="000000"/>
                <w:sz w:val="18"/>
                <w:szCs w:val="18"/>
                <w:highlight w:val="yellow"/>
              </w:rPr>
              <w:t>Yes/no</w:t>
            </w:r>
          </w:p>
        </w:tc>
        <w:tc>
          <w:tcPr>
            <w:tcW w:w="1170" w:type="dxa"/>
            <w:tcBorders>
              <w:top w:val="nil"/>
              <w:left w:val="nil"/>
              <w:bottom w:val="single" w:sz="8" w:space="0" w:color="auto"/>
              <w:right w:val="single" w:sz="8" w:space="0" w:color="auto"/>
            </w:tcBorders>
            <w:tcMar>
              <w:top w:w="0" w:type="dxa"/>
              <w:left w:w="108" w:type="dxa"/>
              <w:bottom w:w="0" w:type="dxa"/>
              <w:right w:w="108" w:type="dxa"/>
            </w:tcMar>
          </w:tcPr>
          <w:p w14:paraId="7BB1B4F4" w14:textId="77777777" w:rsidR="006264B1" w:rsidRPr="00485F0E" w:rsidRDefault="006264B1" w:rsidP="005160D8">
            <w:pPr>
              <w:autoSpaceDE w:val="0"/>
              <w:autoSpaceDN w:val="0"/>
              <w:rPr>
                <w:i/>
                <w:iCs/>
                <w:color w:val="000000"/>
                <w:sz w:val="18"/>
                <w:szCs w:val="18"/>
                <w:highlight w:val="yellow"/>
              </w:rPr>
            </w:pPr>
          </w:p>
        </w:tc>
      </w:tr>
      <w:tr w:rsidR="006264B1" w:rsidRPr="00485F0E" w14:paraId="043B8209" w14:textId="77777777" w:rsidTr="005160D8">
        <w:tc>
          <w:tcPr>
            <w:tcW w:w="2875"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7260A694" w14:textId="77777777" w:rsidR="006264B1" w:rsidRPr="00485F0E" w:rsidRDefault="006264B1" w:rsidP="005160D8">
            <w:pPr>
              <w:autoSpaceDE w:val="0"/>
              <w:autoSpaceDN w:val="0"/>
              <w:rPr>
                <w:color w:val="000000"/>
                <w:szCs w:val="20"/>
              </w:rPr>
            </w:pPr>
            <w:r w:rsidRPr="00485F0E">
              <w:rPr>
                <w:color w:val="000000"/>
              </w:rPr>
              <w:t>…</w:t>
            </w:r>
          </w:p>
        </w:tc>
        <w:tc>
          <w:tcPr>
            <w:tcW w:w="1715" w:type="dxa"/>
            <w:tcBorders>
              <w:top w:val="nil"/>
              <w:left w:val="nil"/>
              <w:bottom w:val="single" w:sz="8" w:space="0" w:color="auto"/>
              <w:right w:val="single" w:sz="8" w:space="0" w:color="auto"/>
            </w:tcBorders>
            <w:tcMar>
              <w:top w:w="0" w:type="dxa"/>
              <w:left w:w="108" w:type="dxa"/>
              <w:bottom w:w="0" w:type="dxa"/>
              <w:right w:w="108" w:type="dxa"/>
            </w:tcMar>
            <w:hideMark/>
          </w:tcPr>
          <w:p w14:paraId="00E365F1" w14:textId="77777777" w:rsidR="006264B1" w:rsidRPr="00485F0E" w:rsidRDefault="006264B1" w:rsidP="005160D8">
            <w:pPr>
              <w:autoSpaceDE w:val="0"/>
              <w:autoSpaceDN w:val="0"/>
              <w:rPr>
                <w:color w:val="000000"/>
              </w:rPr>
            </w:pPr>
            <w:r w:rsidRPr="00485F0E">
              <w:rPr>
                <w:color w:val="000000"/>
              </w:rPr>
              <w:t>…</w:t>
            </w:r>
          </w:p>
        </w:tc>
        <w:tc>
          <w:tcPr>
            <w:tcW w:w="1170" w:type="dxa"/>
            <w:tcBorders>
              <w:top w:val="nil"/>
              <w:left w:val="nil"/>
              <w:bottom w:val="single" w:sz="8" w:space="0" w:color="auto"/>
              <w:right w:val="single" w:sz="8" w:space="0" w:color="auto"/>
            </w:tcBorders>
            <w:tcMar>
              <w:top w:w="0" w:type="dxa"/>
              <w:left w:w="108" w:type="dxa"/>
              <w:bottom w:w="0" w:type="dxa"/>
              <w:right w:w="108" w:type="dxa"/>
            </w:tcMar>
            <w:hideMark/>
          </w:tcPr>
          <w:p w14:paraId="2ECA90DD" w14:textId="77777777" w:rsidR="006264B1" w:rsidRPr="00485F0E" w:rsidRDefault="006264B1" w:rsidP="005160D8">
            <w:pPr>
              <w:autoSpaceDE w:val="0"/>
              <w:autoSpaceDN w:val="0"/>
              <w:rPr>
                <w:color w:val="000000"/>
              </w:rPr>
            </w:pPr>
            <w:r w:rsidRPr="00485F0E">
              <w:rPr>
                <w:color w:val="000000"/>
              </w:rPr>
              <w:t>…</w:t>
            </w:r>
          </w:p>
        </w:tc>
        <w:tc>
          <w:tcPr>
            <w:tcW w:w="1170" w:type="dxa"/>
            <w:tcBorders>
              <w:top w:val="nil"/>
              <w:left w:val="nil"/>
              <w:bottom w:val="single" w:sz="8" w:space="0" w:color="auto"/>
              <w:right w:val="single" w:sz="8" w:space="0" w:color="auto"/>
            </w:tcBorders>
            <w:tcMar>
              <w:top w:w="0" w:type="dxa"/>
              <w:left w:w="108" w:type="dxa"/>
              <w:bottom w:w="0" w:type="dxa"/>
              <w:right w:w="108" w:type="dxa"/>
            </w:tcMar>
          </w:tcPr>
          <w:p w14:paraId="2C243E9C" w14:textId="77777777" w:rsidR="006264B1" w:rsidRPr="00485F0E" w:rsidRDefault="006264B1" w:rsidP="005160D8">
            <w:pPr>
              <w:autoSpaceDE w:val="0"/>
              <w:autoSpaceDN w:val="0"/>
              <w:rPr>
                <w:color w:val="000000"/>
              </w:rPr>
            </w:pPr>
          </w:p>
        </w:tc>
        <w:tc>
          <w:tcPr>
            <w:tcW w:w="1170" w:type="dxa"/>
            <w:tcBorders>
              <w:top w:val="nil"/>
              <w:left w:val="nil"/>
              <w:bottom w:val="single" w:sz="8" w:space="0" w:color="auto"/>
              <w:right w:val="single" w:sz="8" w:space="0" w:color="auto"/>
            </w:tcBorders>
            <w:tcMar>
              <w:top w:w="0" w:type="dxa"/>
              <w:left w:w="108" w:type="dxa"/>
              <w:bottom w:w="0" w:type="dxa"/>
              <w:right w:w="108" w:type="dxa"/>
            </w:tcMar>
          </w:tcPr>
          <w:p w14:paraId="0582C13A" w14:textId="77777777" w:rsidR="006264B1" w:rsidRPr="00485F0E" w:rsidRDefault="006264B1" w:rsidP="005160D8">
            <w:pPr>
              <w:autoSpaceDE w:val="0"/>
              <w:autoSpaceDN w:val="0"/>
              <w:rPr>
                <w:color w:val="000000"/>
              </w:rPr>
            </w:pPr>
          </w:p>
        </w:tc>
      </w:tr>
    </w:tbl>
    <w:p w14:paraId="476F5016" w14:textId="77777777" w:rsidR="006264B1" w:rsidRPr="00485F0E" w:rsidRDefault="006264B1" w:rsidP="006264B1">
      <w:pPr>
        <w:rPr>
          <w:u w:val="single"/>
        </w:rPr>
      </w:pPr>
    </w:p>
    <w:p w14:paraId="3F3A7F14" w14:textId="50E6B9D7" w:rsidR="00E816F4" w:rsidRPr="008B4ACE" w:rsidRDefault="006264B1" w:rsidP="00F5700A">
      <w:pPr>
        <w:rPr>
          <w:i/>
          <w:highlight w:val="yellow"/>
        </w:rPr>
      </w:pPr>
      <w:r w:rsidRPr="008B4ACE">
        <w:rPr>
          <w:highlight w:val="yellow"/>
          <w:u w:val="single"/>
        </w:rPr>
        <w:t>Risks and Assumptions</w:t>
      </w:r>
      <w:r w:rsidRPr="008B4ACE">
        <w:rPr>
          <w:i/>
          <w:highlight w:val="yellow"/>
        </w:rPr>
        <w:t>:</w:t>
      </w:r>
      <w:r w:rsidRPr="00485F0E">
        <w:rPr>
          <w:b/>
          <w:i/>
          <w:highlight w:val="yellow"/>
        </w:rPr>
        <w:t xml:space="preserve"> </w:t>
      </w:r>
      <w:r w:rsidR="00C52653" w:rsidRPr="00860A63">
        <w:rPr>
          <w:i/>
          <w:iCs/>
          <w:szCs w:val="20"/>
          <w:highlight w:val="yellow"/>
        </w:rPr>
        <w:t>Include relevant text from the AF proposal</w:t>
      </w:r>
      <w:r w:rsidR="005E53EA">
        <w:rPr>
          <w:i/>
          <w:iCs/>
          <w:szCs w:val="20"/>
          <w:highlight w:val="yellow"/>
        </w:rPr>
        <w:t>, including AF ESP principles triggered and UNDP principles and standards triggered as well as the AF ESP risk category and UNDP SES category</w:t>
      </w:r>
      <w:r w:rsidR="00C52653" w:rsidRPr="00860A63">
        <w:rPr>
          <w:i/>
          <w:iCs/>
          <w:szCs w:val="20"/>
          <w:highlight w:val="yellow"/>
        </w:rPr>
        <w:t xml:space="preserve">. </w:t>
      </w:r>
      <w:r w:rsidR="00C52653">
        <w:rPr>
          <w:i/>
          <w:iCs/>
          <w:szCs w:val="20"/>
          <w:highlight w:val="yellow"/>
        </w:rPr>
        <w:t xml:space="preserve">Make sure to </w:t>
      </w:r>
      <w:r w:rsidR="00C52653">
        <w:rPr>
          <w:i/>
          <w:highlight w:val="yellow"/>
        </w:rPr>
        <w:t>s</w:t>
      </w:r>
      <w:r w:rsidRPr="008A65FA">
        <w:rPr>
          <w:i/>
          <w:highlight w:val="yellow"/>
        </w:rPr>
        <w:t>pecify</w:t>
      </w:r>
      <w:r w:rsidRPr="00485F0E">
        <w:rPr>
          <w:i/>
          <w:highlight w:val="yellow"/>
        </w:rPr>
        <w:t xml:space="preserve"> the key risks that can threaten the achievement of results through the chosen strategy and the assumptions on which the project results depend. </w:t>
      </w:r>
      <w:r w:rsidRPr="008A65FA">
        <w:rPr>
          <w:i/>
          <w:highlight w:val="yellow"/>
        </w:rPr>
        <w:t>Describe how project risks will be mitigated and summarize the findings of the project’s SESP, especially how potential adverse social and environmental impacts will be (or have been) avoided where possible and otherwise managed. Describe and explain any major changes from the concept-stage SES screening</w:t>
      </w:r>
      <w:r w:rsidR="00E816F4" w:rsidRPr="008B4ACE">
        <w:rPr>
          <w:i/>
          <w:highlight w:val="yellow"/>
        </w:rPr>
        <w:t xml:space="preserve"> (if a CN was developed)</w:t>
      </w:r>
      <w:r w:rsidRPr="008A65FA">
        <w:rPr>
          <w:i/>
          <w:highlight w:val="yellow"/>
        </w:rPr>
        <w:t>. Reference any additional SES-related annexes</w:t>
      </w:r>
      <w:r w:rsidR="005D1CBD" w:rsidRPr="008B4ACE">
        <w:rPr>
          <w:i/>
          <w:highlight w:val="yellow"/>
        </w:rPr>
        <w:t>: b</w:t>
      </w:r>
      <w:r w:rsidRPr="008A65FA">
        <w:rPr>
          <w:i/>
          <w:highlight w:val="yellow"/>
        </w:rPr>
        <w:t>eyond the SESP,</w:t>
      </w:r>
      <w:r w:rsidRPr="00891493">
        <w:rPr>
          <w:i/>
          <w:highlight w:val="yellow"/>
        </w:rPr>
        <w:t xml:space="preserve"> </w:t>
      </w:r>
      <w:r w:rsidR="00257B4B" w:rsidRPr="008B4ACE">
        <w:rPr>
          <w:i/>
          <w:highlight w:val="yellow"/>
        </w:rPr>
        <w:t>an ESMF/ESMP</w:t>
      </w:r>
      <w:r w:rsidR="00B03EB1" w:rsidRPr="008B4ACE">
        <w:rPr>
          <w:i/>
          <w:highlight w:val="yellow"/>
        </w:rPr>
        <w:t xml:space="preserve"> </w:t>
      </w:r>
      <w:r w:rsidR="00E707B3" w:rsidRPr="008B4ACE">
        <w:rPr>
          <w:i/>
          <w:highlight w:val="yellow"/>
        </w:rPr>
        <w:t>is required for projects</w:t>
      </w:r>
      <w:r w:rsidR="00F5700A" w:rsidRPr="008B4ACE">
        <w:rPr>
          <w:i/>
          <w:highlight w:val="yellow"/>
        </w:rPr>
        <w:t xml:space="preserve"> </w:t>
      </w:r>
      <w:r w:rsidR="0024654D" w:rsidRPr="008B4ACE">
        <w:rPr>
          <w:i/>
          <w:highlight w:val="yellow"/>
        </w:rPr>
        <w:t xml:space="preserve">needing risk mitigation actions to comply with the expected outcomes of </w:t>
      </w:r>
      <w:r w:rsidR="00F6772D" w:rsidRPr="008B4ACE">
        <w:rPr>
          <w:i/>
          <w:highlight w:val="yellow"/>
        </w:rPr>
        <w:t xml:space="preserve">AF </w:t>
      </w:r>
      <w:r w:rsidR="00F5700A" w:rsidRPr="008B4ACE">
        <w:rPr>
          <w:i/>
          <w:highlight w:val="yellow"/>
        </w:rPr>
        <w:t xml:space="preserve">ESP Principles </w:t>
      </w:r>
      <w:r w:rsidR="0024654D" w:rsidRPr="008B4ACE">
        <w:rPr>
          <w:i/>
          <w:highlight w:val="yellow"/>
        </w:rPr>
        <w:t>and for UNDP Substantial and High risk projects</w:t>
      </w:r>
      <w:r w:rsidR="00F5700A" w:rsidRPr="008B4ACE">
        <w:rPr>
          <w:i/>
          <w:highlight w:val="yellow"/>
        </w:rPr>
        <w:t>.</w:t>
      </w:r>
      <w:r w:rsidR="005D1CBD" w:rsidRPr="008B4ACE">
        <w:rPr>
          <w:i/>
          <w:highlight w:val="yellow"/>
        </w:rPr>
        <w:t xml:space="preserve"> </w:t>
      </w:r>
      <w:r w:rsidRPr="008A65FA">
        <w:rPr>
          <w:i/>
          <w:highlight w:val="yellow"/>
        </w:rPr>
        <w:t>If further assessment and management plan(s) are to be undertaken during project implementation, specify here which project activities cannot commence until those plans are in place. Refer to the full risk register, which should be attached as an annex. Description of a project-level Grievance Redress Mechanism</w:t>
      </w:r>
      <w:r w:rsidR="00395E46" w:rsidRPr="008B4ACE">
        <w:rPr>
          <w:i/>
          <w:highlight w:val="yellow"/>
        </w:rPr>
        <w:t xml:space="preserve"> </w:t>
      </w:r>
      <w:r w:rsidRPr="008A65FA">
        <w:rPr>
          <w:i/>
          <w:highlight w:val="yellow"/>
        </w:rPr>
        <w:t xml:space="preserve">should be included in the management framework/plan or in a separate annex. </w:t>
      </w:r>
      <w:r w:rsidR="00E816F4" w:rsidRPr="008B4ACE">
        <w:rPr>
          <w:i/>
          <w:highlight w:val="yellow"/>
        </w:rPr>
        <w:t xml:space="preserve">A comprehensive Stakeholder Engagement Plan should be developed for UNDP </w:t>
      </w:r>
      <w:proofErr w:type="gramStart"/>
      <w:r w:rsidR="00E816F4" w:rsidRPr="008B4ACE">
        <w:rPr>
          <w:i/>
          <w:highlight w:val="yellow"/>
        </w:rPr>
        <w:t>SES</w:t>
      </w:r>
      <w:r w:rsidR="008A65FA">
        <w:rPr>
          <w:i/>
          <w:highlight w:val="yellow"/>
        </w:rPr>
        <w:t xml:space="preserve"> </w:t>
      </w:r>
      <w:r w:rsidR="00E816F4" w:rsidRPr="008B4ACE">
        <w:rPr>
          <w:i/>
          <w:highlight w:val="yellow"/>
        </w:rPr>
        <w:t>category</w:t>
      </w:r>
      <w:proofErr w:type="gramEnd"/>
      <w:r w:rsidR="00E816F4" w:rsidRPr="008B4ACE">
        <w:rPr>
          <w:i/>
          <w:highlight w:val="yellow"/>
        </w:rPr>
        <w:t xml:space="preserve"> Substantial or High projects as a standalone document or incorporated in the ESMF/ESMP. </w:t>
      </w:r>
      <w:r w:rsidR="00F6772D" w:rsidRPr="008B4ACE">
        <w:rPr>
          <w:i/>
          <w:highlight w:val="yellow"/>
        </w:rPr>
        <w:t xml:space="preserve">A gender assessment and gender-responsive indicators should be integrated in the proposal and </w:t>
      </w:r>
      <w:r w:rsidR="007E156A">
        <w:rPr>
          <w:rFonts w:eastAsia="Malgun Gothic" w:hint="eastAsia"/>
          <w:i/>
          <w:highlight w:val="yellow"/>
          <w:lang w:eastAsia="ko-KR"/>
        </w:rPr>
        <w:t xml:space="preserve">it is </w:t>
      </w:r>
      <w:r w:rsidR="00FD6CC5">
        <w:rPr>
          <w:rFonts w:eastAsia="Malgun Gothic" w:hint="eastAsia"/>
          <w:i/>
          <w:highlight w:val="yellow"/>
          <w:lang w:eastAsia="ko-KR"/>
        </w:rPr>
        <w:t>required that</w:t>
      </w:r>
      <w:r w:rsidR="007E156A">
        <w:rPr>
          <w:rFonts w:eastAsia="Malgun Gothic" w:hint="eastAsia"/>
          <w:i/>
          <w:highlight w:val="yellow"/>
          <w:lang w:eastAsia="ko-KR"/>
        </w:rPr>
        <w:t xml:space="preserve"> we submit </w:t>
      </w:r>
      <w:r w:rsidR="00FD6CC5">
        <w:rPr>
          <w:rFonts w:eastAsia="Malgun Gothic" w:hint="eastAsia"/>
          <w:i/>
          <w:highlight w:val="yellow"/>
          <w:lang w:eastAsia="ko-KR"/>
        </w:rPr>
        <w:t>the</w:t>
      </w:r>
      <w:r w:rsidR="00F6772D" w:rsidRPr="008B4ACE">
        <w:rPr>
          <w:i/>
          <w:highlight w:val="yellow"/>
        </w:rPr>
        <w:t xml:space="preserve"> G</w:t>
      </w:r>
      <w:r w:rsidR="00FD6CC5">
        <w:rPr>
          <w:rFonts w:eastAsia="Malgun Gothic" w:hint="eastAsia"/>
          <w:i/>
          <w:highlight w:val="yellow"/>
          <w:lang w:eastAsia="ko-KR"/>
        </w:rPr>
        <w:t>ender Assessment and Gender Action Plan</w:t>
      </w:r>
      <w:r w:rsidR="00E816F4" w:rsidRPr="008B4ACE">
        <w:rPr>
          <w:i/>
          <w:highlight w:val="yellow"/>
        </w:rPr>
        <w:t xml:space="preserve"> as </w:t>
      </w:r>
      <w:r w:rsidR="00FD6CC5">
        <w:rPr>
          <w:rFonts w:eastAsia="Malgun Gothic" w:hint="eastAsia"/>
          <w:i/>
          <w:highlight w:val="yellow"/>
          <w:lang w:eastAsia="ko-KR"/>
        </w:rPr>
        <w:t xml:space="preserve">separate Annex to the proposal. </w:t>
      </w:r>
    </w:p>
    <w:p w14:paraId="14602CB1" w14:textId="61B6DC9E" w:rsidR="006264B1" w:rsidRPr="00485F0E" w:rsidRDefault="00E816F4" w:rsidP="006264B1">
      <w:pPr>
        <w:rPr>
          <w:i/>
        </w:rPr>
      </w:pPr>
      <w:r w:rsidRPr="008B4ACE">
        <w:rPr>
          <w:i/>
          <w:highlight w:val="yellow"/>
        </w:rPr>
        <w:t xml:space="preserve"> If the project was determined exempt from the SESP, provide a justification.</w:t>
      </w:r>
    </w:p>
    <w:p w14:paraId="489F4DD4" w14:textId="77777777" w:rsidR="006264B1" w:rsidRPr="00485F0E" w:rsidRDefault="006264B1" w:rsidP="006264B1">
      <w:pPr>
        <w:spacing w:after="0"/>
        <w:rPr>
          <w:szCs w:val="20"/>
          <w:u w:val="single"/>
        </w:rPr>
      </w:pPr>
    </w:p>
    <w:p w14:paraId="22799B74" w14:textId="77777777" w:rsidR="006264B1" w:rsidRPr="00756B02" w:rsidRDefault="006264B1" w:rsidP="006264B1">
      <w:pPr>
        <w:spacing w:line="276" w:lineRule="auto"/>
        <w:contextualSpacing/>
        <w:rPr>
          <w:rFonts w:eastAsia="Times New Roman"/>
          <w:i/>
          <w:highlight w:val="yellow"/>
          <w:lang w:val="en-GB"/>
        </w:rPr>
      </w:pPr>
      <w:r w:rsidRPr="00485F0E">
        <w:rPr>
          <w:szCs w:val="20"/>
          <w:u w:val="single"/>
        </w:rPr>
        <w:t>Stakeholder engagement</w:t>
      </w:r>
      <w:r w:rsidRPr="008B4ACE">
        <w:rPr>
          <w:szCs w:val="20"/>
          <w:highlight w:val="yellow"/>
        </w:rPr>
        <w:t xml:space="preserve">: </w:t>
      </w:r>
      <w:r w:rsidRPr="00756B02">
        <w:rPr>
          <w:rFonts w:eastAsia="Times New Roman"/>
          <w:i/>
          <w:highlight w:val="yellow"/>
          <w:lang w:val="en-GB"/>
        </w:rPr>
        <w:t xml:space="preserve">Identify key stakeholders and outline a strategy to ensure stakeholders are engaged throughout, including: </w:t>
      </w:r>
    </w:p>
    <w:p w14:paraId="2E4D7806" w14:textId="77777777" w:rsidR="006264B1" w:rsidRPr="00756B02" w:rsidRDefault="006264B1" w:rsidP="00BB12C2">
      <w:pPr>
        <w:numPr>
          <w:ilvl w:val="0"/>
          <w:numId w:val="23"/>
        </w:numPr>
        <w:spacing w:line="276" w:lineRule="auto"/>
        <w:contextualSpacing/>
        <w:rPr>
          <w:i/>
          <w:szCs w:val="20"/>
          <w:highlight w:val="yellow"/>
        </w:rPr>
      </w:pPr>
      <w:r w:rsidRPr="00756B02">
        <w:rPr>
          <w:i/>
          <w:szCs w:val="20"/>
          <w:highlight w:val="yellow"/>
        </w:rPr>
        <w:t xml:space="preserve">Target Groups: Identify the targeted groups that are the intended beneficiaries of the project. What strategy will the project take to identify and engage targeted groups? </w:t>
      </w:r>
    </w:p>
    <w:p w14:paraId="6D025193" w14:textId="77777777" w:rsidR="006264B1" w:rsidRPr="00756B02" w:rsidRDefault="006264B1" w:rsidP="00BB12C2">
      <w:pPr>
        <w:numPr>
          <w:ilvl w:val="0"/>
          <w:numId w:val="23"/>
        </w:numPr>
        <w:spacing w:line="276" w:lineRule="auto"/>
        <w:contextualSpacing/>
        <w:rPr>
          <w:i/>
          <w:szCs w:val="20"/>
          <w:highlight w:val="yellow"/>
        </w:rPr>
      </w:pPr>
      <w:r w:rsidRPr="00756B02">
        <w:rPr>
          <w:i/>
          <w:szCs w:val="20"/>
          <w:highlight w:val="yellow"/>
        </w:rPr>
        <w:t xml:space="preserve">Other Potentially Affected Groups: Identify potentially affected people and a strategy for engagement and ensuring they have access to and are aware of mechanisms to submit concerns about the social and environmental impacts of a project (e.g. UNDP’s Social and Environmental Compliance Review and Stakeholder Response Mechanism). </w:t>
      </w:r>
    </w:p>
    <w:p w14:paraId="0D00549D" w14:textId="77777777" w:rsidR="006264B1" w:rsidRPr="008B4ACE" w:rsidRDefault="006264B1" w:rsidP="006264B1">
      <w:pPr>
        <w:spacing w:after="0"/>
        <w:rPr>
          <w:szCs w:val="20"/>
          <w:highlight w:val="yellow"/>
          <w:u w:val="single"/>
        </w:rPr>
      </w:pPr>
    </w:p>
    <w:p w14:paraId="60BAC733" w14:textId="0FC2D074" w:rsidR="006264B1" w:rsidRPr="00485F0E" w:rsidRDefault="006264B1" w:rsidP="006264B1">
      <w:pPr>
        <w:spacing w:after="0"/>
        <w:rPr>
          <w:i/>
          <w:szCs w:val="20"/>
        </w:rPr>
      </w:pPr>
      <w:r w:rsidRPr="00756B02">
        <w:rPr>
          <w:i/>
          <w:szCs w:val="20"/>
          <w:highlight w:val="yellow"/>
        </w:rPr>
        <w:t xml:space="preserve">Refer to the detailed </w:t>
      </w:r>
      <w:hyperlink r:id="rId46" w:history="1">
        <w:r w:rsidRPr="00756B02">
          <w:rPr>
            <w:i/>
            <w:color w:val="0000FF"/>
            <w:szCs w:val="20"/>
            <w:highlight w:val="yellow"/>
            <w:u w:val="single"/>
          </w:rPr>
          <w:t>stakeholder engagement plan</w:t>
        </w:r>
      </w:hyperlink>
      <w:r w:rsidRPr="00756B02">
        <w:rPr>
          <w:i/>
          <w:szCs w:val="20"/>
          <w:highlight w:val="yellow"/>
        </w:rPr>
        <w:t xml:space="preserve"> included in Annex</w:t>
      </w:r>
      <w:r w:rsidR="009D3295" w:rsidRPr="008B4ACE">
        <w:rPr>
          <w:i/>
          <w:szCs w:val="20"/>
          <w:highlight w:val="yellow"/>
        </w:rPr>
        <w:t xml:space="preserve"> or in the ESMF/ESMP if developed</w:t>
      </w:r>
      <w:r w:rsidRPr="00756B02">
        <w:rPr>
          <w:i/>
          <w:szCs w:val="20"/>
          <w:highlight w:val="yellow"/>
        </w:rPr>
        <w:t xml:space="preserve">, which must be “comprehensive” if the project is categorized as SES Substantial or High. Summarize the main engagement strategies necessary to ensure stakeholder engagement throughout the project duration. If Free, Prior and Informed Consent (FPIC) is required, then ensure this is clearly stipulated with reference to the specific project activities for which it is required and to the relevant </w:t>
      </w:r>
      <w:proofErr w:type="spellStart"/>
      <w:r w:rsidRPr="00756B02">
        <w:rPr>
          <w:i/>
          <w:szCs w:val="20"/>
          <w:highlight w:val="yellow"/>
        </w:rPr>
        <w:t>ProDoc</w:t>
      </w:r>
      <w:proofErr w:type="spellEnd"/>
      <w:r w:rsidRPr="00756B02">
        <w:rPr>
          <w:i/>
          <w:szCs w:val="20"/>
          <w:highlight w:val="yellow"/>
        </w:rPr>
        <w:t xml:space="preserve"> annexes (e.g. IPPF).</w:t>
      </w:r>
    </w:p>
    <w:p w14:paraId="7878EA42" w14:textId="77777777" w:rsidR="006264B1" w:rsidRPr="00485F0E" w:rsidRDefault="006264B1" w:rsidP="006264B1">
      <w:pPr>
        <w:spacing w:after="0"/>
        <w:rPr>
          <w:i/>
          <w:szCs w:val="20"/>
        </w:rPr>
      </w:pPr>
    </w:p>
    <w:p w14:paraId="51BFD40C" w14:textId="77777777" w:rsidR="006264B1" w:rsidRPr="00485F0E" w:rsidRDefault="006264B1" w:rsidP="006264B1">
      <w:pPr>
        <w:spacing w:after="0"/>
        <w:rPr>
          <w:i/>
          <w:szCs w:val="20"/>
        </w:rPr>
      </w:pPr>
      <w:r w:rsidRPr="00485F0E">
        <w:rPr>
          <w:szCs w:val="20"/>
          <w:u w:val="single"/>
          <w:lang w:val="en-GB"/>
        </w:rPr>
        <w:t>South-South and Triangular Cooperation (SSC/</w:t>
      </w:r>
      <w:proofErr w:type="spellStart"/>
      <w:r w:rsidRPr="00485F0E">
        <w:rPr>
          <w:szCs w:val="20"/>
          <w:u w:val="single"/>
          <w:lang w:val="en-GB"/>
        </w:rPr>
        <w:t>TrC</w:t>
      </w:r>
      <w:proofErr w:type="spellEnd"/>
      <w:r w:rsidRPr="00485F0E">
        <w:rPr>
          <w:szCs w:val="20"/>
          <w:u w:val="single"/>
          <w:lang w:val="en-GB"/>
        </w:rPr>
        <w:t>)</w:t>
      </w:r>
      <w:r w:rsidRPr="00485F0E">
        <w:rPr>
          <w:szCs w:val="20"/>
          <w:u w:val="single"/>
        </w:rPr>
        <w:t xml:space="preserve">: </w:t>
      </w:r>
      <w:r w:rsidRPr="00485F0E">
        <w:rPr>
          <w:i/>
          <w:szCs w:val="20"/>
          <w:highlight w:val="yellow"/>
        </w:rPr>
        <w:t xml:space="preserve">Highlight here specific actions on south-south and triangular cooperation to </w:t>
      </w:r>
      <w:r w:rsidRPr="00485F0E">
        <w:rPr>
          <w:i/>
          <w:highlight w:val="yellow"/>
          <w:lang w:val="en-GB"/>
        </w:rPr>
        <w:t>present opportunities for replication in other countries and facilitate dissemination through ongoing South-South and global platforms, such as Africa Solutions Platform, the UN South-South Galaxy knowledge sharing platform and PANORAMA</w:t>
      </w:r>
      <w:r w:rsidRPr="00485F0E">
        <w:rPr>
          <w:rFonts w:ascii="Arial" w:hAnsi="Arial"/>
          <w:i/>
          <w:sz w:val="18"/>
          <w:highlight w:val="yellow"/>
          <w:vertAlign w:val="superscript"/>
          <w:lang w:val="en-GB"/>
        </w:rPr>
        <w:footnoteReference w:id="12"/>
      </w:r>
      <w:r w:rsidRPr="00485F0E">
        <w:rPr>
          <w:i/>
          <w:highlight w:val="yellow"/>
          <w:lang w:val="en-GB"/>
        </w:rPr>
        <w:t>.</w:t>
      </w:r>
      <w:r w:rsidRPr="00485F0E">
        <w:rPr>
          <w:i/>
          <w:lang w:val="en-GB"/>
        </w:rPr>
        <w:t xml:space="preserve"> </w:t>
      </w:r>
      <w:r w:rsidRPr="00485F0E">
        <w:rPr>
          <w:lang w:val="en-GB"/>
        </w:rPr>
        <w:t>In addition, to bring the voice of [</w:t>
      </w:r>
      <w:r w:rsidRPr="00485F0E">
        <w:rPr>
          <w:i/>
          <w:highlight w:val="yellow"/>
          <w:lang w:val="en-GB"/>
        </w:rPr>
        <w:t xml:space="preserve">insert country </w:t>
      </w:r>
      <w:proofErr w:type="spellStart"/>
      <w:r w:rsidRPr="00485F0E">
        <w:rPr>
          <w:i/>
          <w:highlight w:val="yellow"/>
          <w:lang w:val="en-GB"/>
        </w:rPr>
        <w:t>xxxx</w:t>
      </w:r>
      <w:proofErr w:type="spellEnd"/>
      <w:r w:rsidRPr="00485F0E">
        <w:rPr>
          <w:lang w:val="en-GB"/>
        </w:rPr>
        <w:t xml:space="preserve">] to global and regional fora, the project will explore opportunities for meaningful participation in specific events where UNDP could support engagement with the global development discourse on </w:t>
      </w:r>
      <w:r w:rsidRPr="00485F0E">
        <w:rPr>
          <w:highlight w:val="yellow"/>
          <w:lang w:val="en-GB"/>
        </w:rPr>
        <w:t xml:space="preserve">[insert topic </w:t>
      </w:r>
      <w:proofErr w:type="spellStart"/>
      <w:r w:rsidRPr="00485F0E">
        <w:rPr>
          <w:highlight w:val="yellow"/>
          <w:lang w:val="en-GB"/>
        </w:rPr>
        <w:t>xxxx</w:t>
      </w:r>
      <w:proofErr w:type="spellEnd"/>
      <w:r w:rsidRPr="00485F0E">
        <w:rPr>
          <w:highlight w:val="yellow"/>
          <w:lang w:val="en-GB"/>
        </w:rPr>
        <w:t>].</w:t>
      </w:r>
      <w:r w:rsidRPr="00485F0E">
        <w:rPr>
          <w:lang w:val="en-GB"/>
        </w:rPr>
        <w:t xml:space="preserve"> The project will provide regional cooperation opportunities with countries implementing initiatives on </w:t>
      </w:r>
      <w:r w:rsidRPr="00485F0E">
        <w:rPr>
          <w:i/>
          <w:highlight w:val="yellow"/>
          <w:lang w:val="en-GB"/>
        </w:rPr>
        <w:t xml:space="preserve">[insert topic </w:t>
      </w:r>
      <w:proofErr w:type="spellStart"/>
      <w:r w:rsidRPr="00485F0E">
        <w:rPr>
          <w:i/>
          <w:highlight w:val="yellow"/>
          <w:lang w:val="en-GB"/>
        </w:rPr>
        <w:t>xxxx</w:t>
      </w:r>
      <w:proofErr w:type="spellEnd"/>
      <w:r w:rsidRPr="00485F0E">
        <w:rPr>
          <w:i/>
          <w:highlight w:val="yellow"/>
          <w:lang w:val="en-GB"/>
        </w:rPr>
        <w:t>]</w:t>
      </w:r>
      <w:r w:rsidRPr="00485F0E">
        <w:rPr>
          <w:lang w:val="en-GB"/>
        </w:rPr>
        <w:t xml:space="preserve"> in geopolitical, social and environmental contexts relevant to the proposed project in </w:t>
      </w:r>
      <w:r w:rsidRPr="00485F0E">
        <w:rPr>
          <w:i/>
          <w:highlight w:val="yellow"/>
          <w:lang w:val="en-GB"/>
        </w:rPr>
        <w:t>[insert country xxx].</w:t>
      </w:r>
    </w:p>
    <w:p w14:paraId="4736A3C1" w14:textId="77777777" w:rsidR="006264B1" w:rsidRPr="00485F0E" w:rsidRDefault="006264B1" w:rsidP="006264B1">
      <w:pPr>
        <w:spacing w:after="0"/>
        <w:rPr>
          <w:rFonts w:cs="Segoe UI"/>
          <w:i/>
          <w:color w:val="000000"/>
          <w:szCs w:val="20"/>
        </w:rPr>
      </w:pPr>
    </w:p>
    <w:p w14:paraId="16350353" w14:textId="32E0EB12" w:rsidR="006264B1" w:rsidRPr="00900DDC" w:rsidRDefault="006264B1" w:rsidP="006264B1">
      <w:pPr>
        <w:spacing w:after="0"/>
        <w:rPr>
          <w:i/>
          <w:highlight w:val="yellow"/>
        </w:rPr>
      </w:pPr>
      <w:r w:rsidRPr="0C543221">
        <w:rPr>
          <w:u w:val="single"/>
        </w:rPr>
        <w:t>Gender equality and Women’s Empowerment</w:t>
      </w:r>
      <w:r>
        <w:t xml:space="preserve">: </w:t>
      </w:r>
      <w:r w:rsidR="00CD3A27" w:rsidRPr="0C543221">
        <w:rPr>
          <w:i/>
          <w:highlight w:val="yellow"/>
        </w:rPr>
        <w:t xml:space="preserve">Include relevant text from the AF proposal. </w:t>
      </w:r>
      <w:r w:rsidRPr="0C543221">
        <w:rPr>
          <w:i/>
          <w:highlight w:val="yellow"/>
        </w:rPr>
        <w:t xml:space="preserve">Refer to the gender </w:t>
      </w:r>
      <w:r w:rsidR="00900DDC" w:rsidRPr="0C543221">
        <w:rPr>
          <w:i/>
          <w:highlight w:val="yellow"/>
        </w:rPr>
        <w:t xml:space="preserve">assessment </w:t>
      </w:r>
      <w:r w:rsidRPr="0C543221">
        <w:rPr>
          <w:i/>
          <w:highlight w:val="yellow"/>
        </w:rPr>
        <w:t xml:space="preserve">and gender action </w:t>
      </w:r>
      <w:r w:rsidRPr="0C543221">
        <w:rPr>
          <w:i/>
          <w:iCs/>
          <w:highlight w:val="yellow"/>
        </w:rPr>
        <w:t>plan</w:t>
      </w:r>
      <w:r w:rsidR="08BE8EF7" w:rsidRPr="0C543221">
        <w:rPr>
          <w:i/>
          <w:iCs/>
          <w:highlight w:val="yellow"/>
        </w:rPr>
        <w:t xml:space="preserve"> </w:t>
      </w:r>
      <w:r w:rsidRPr="0C543221">
        <w:rPr>
          <w:i/>
          <w:iCs/>
          <w:highlight w:val="yellow"/>
        </w:rPr>
        <w:t>included</w:t>
      </w:r>
      <w:r w:rsidRPr="0C543221">
        <w:rPr>
          <w:i/>
          <w:highlight w:val="yellow"/>
        </w:rPr>
        <w:t xml:space="preserve"> in </w:t>
      </w:r>
      <w:r w:rsidR="006B29D1" w:rsidRPr="0C543221">
        <w:rPr>
          <w:i/>
          <w:highlight w:val="yellow"/>
        </w:rPr>
        <w:t>Annex</w:t>
      </w:r>
      <w:r w:rsidRPr="0C543221">
        <w:rPr>
          <w:i/>
          <w:highlight w:val="yellow"/>
        </w:rPr>
        <w:t xml:space="preserve">. Summarize the main recommendations of the gender </w:t>
      </w:r>
      <w:r w:rsidR="008920BA" w:rsidRPr="0C543221">
        <w:rPr>
          <w:i/>
          <w:highlight w:val="yellow"/>
        </w:rPr>
        <w:t>assessment and gender-responsive indicators</w:t>
      </w:r>
      <w:r w:rsidRPr="0C543221">
        <w:rPr>
          <w:i/>
          <w:highlight w:val="yellow"/>
        </w:rPr>
        <w:t xml:space="preserve">, clearly outlining what the project will do to address gender equality in project outcomes. </w:t>
      </w:r>
    </w:p>
    <w:p w14:paraId="0ACD4353" w14:textId="710ABBE2" w:rsidR="006264B1" w:rsidRPr="00900DDC" w:rsidRDefault="006264B1" w:rsidP="006264B1">
      <w:pPr>
        <w:spacing w:after="0"/>
        <w:rPr>
          <w:rFonts w:eastAsia="MS Mincho"/>
          <w:i/>
          <w:highlight w:val="yellow"/>
        </w:rPr>
      </w:pPr>
      <w:r w:rsidRPr="00900DDC">
        <w:rPr>
          <w:i/>
          <w:szCs w:val="20"/>
          <w:highlight w:val="yellow"/>
        </w:rPr>
        <w:t xml:space="preserve">Indicate the </w:t>
      </w:r>
      <w:r w:rsidRPr="00900DDC">
        <w:rPr>
          <w:rFonts w:eastAsia="MS Mincho"/>
          <w:i/>
          <w:highlight w:val="yellow"/>
        </w:rPr>
        <w:t>project</w:t>
      </w:r>
      <w:r w:rsidR="008920BA" w:rsidRPr="008B4ACE">
        <w:rPr>
          <w:rFonts w:eastAsia="MS Mincho"/>
          <w:i/>
          <w:highlight w:val="yellow"/>
        </w:rPr>
        <w:t xml:space="preserve">’s </w:t>
      </w:r>
      <w:r w:rsidRPr="00900DDC">
        <w:rPr>
          <w:rFonts w:eastAsia="MS Mincho"/>
          <w:i/>
          <w:highlight w:val="yellow"/>
        </w:rPr>
        <w:t xml:space="preserve">gender-responsive measures to address gender gaps or promote gender equality and women’s empowerment.  </w:t>
      </w:r>
    </w:p>
    <w:p w14:paraId="7F9C7528" w14:textId="43D6CA4F" w:rsidR="006264B1" w:rsidRPr="008B4ACE" w:rsidRDefault="006264B1" w:rsidP="006264B1">
      <w:pPr>
        <w:spacing w:after="0"/>
        <w:rPr>
          <w:rFonts w:eastAsia="MS Mincho"/>
          <w:i/>
          <w:highlight w:val="yellow"/>
        </w:rPr>
      </w:pPr>
      <w:r w:rsidRPr="00900DDC">
        <w:rPr>
          <w:rFonts w:eastAsia="MS Mincho"/>
          <w:i/>
          <w:highlight w:val="yellow"/>
        </w:rPr>
        <w:t xml:space="preserve">Indicate in which results area(s) the project is expected to contribute to gender equality: </w:t>
      </w:r>
      <w:r w:rsidRPr="00900DDC">
        <w:rPr>
          <w:i/>
          <w:highlight w:val="yellow"/>
        </w:rPr>
        <w:t xml:space="preserve">closing gender gaps in </w:t>
      </w:r>
      <w:r w:rsidRPr="00900DDC">
        <w:rPr>
          <w:rFonts w:eastAsia="MS Mincho"/>
          <w:i/>
          <w:highlight w:val="yellow"/>
        </w:rPr>
        <w:t xml:space="preserve">access to and control over natural resources; </w:t>
      </w:r>
      <w:r w:rsidRPr="00900DDC">
        <w:rPr>
          <w:i/>
          <w:highlight w:val="yellow"/>
        </w:rPr>
        <w:t xml:space="preserve">improving women’s </w:t>
      </w:r>
      <w:r w:rsidRPr="00900DDC">
        <w:rPr>
          <w:rFonts w:eastAsia="MS Mincho"/>
          <w:i/>
          <w:highlight w:val="yellow"/>
        </w:rPr>
        <w:t xml:space="preserve">participation and decision making; and/or </w:t>
      </w:r>
      <w:r w:rsidRPr="00900DDC">
        <w:rPr>
          <w:i/>
          <w:highlight w:val="yellow"/>
        </w:rPr>
        <w:t>generating socio-</w:t>
      </w:r>
      <w:r w:rsidRPr="00900DDC">
        <w:rPr>
          <w:rFonts w:eastAsia="MS Mincho"/>
          <w:i/>
          <w:highlight w:val="yellow"/>
        </w:rPr>
        <w:t xml:space="preserve">economic benefits or services for women. Indicate (yes/no) whether the project's results framework or logical framework includes gender-responsive indicators. See </w:t>
      </w:r>
      <w:hyperlink r:id="rId47" w:history="1">
        <w:r w:rsidR="0031584B" w:rsidRPr="00900DDC" w:rsidDel="001C2F07">
          <w:rPr>
            <w:rFonts w:eastAsia="MS Mincho"/>
            <w:i/>
            <w:color w:val="0000FF"/>
            <w:highlight w:val="yellow"/>
            <w:u w:val="single"/>
          </w:rPr>
          <w:t>AF</w:t>
        </w:r>
        <w:r w:rsidRPr="00900DDC">
          <w:rPr>
            <w:rFonts w:eastAsia="MS Mincho"/>
            <w:i/>
            <w:color w:val="0000FF"/>
            <w:highlight w:val="yellow"/>
            <w:u w:val="single"/>
          </w:rPr>
          <w:t xml:space="preserve"> Guidelines on Gender Equality</w:t>
        </w:r>
      </w:hyperlink>
      <w:r w:rsidRPr="00900DDC">
        <w:rPr>
          <w:rFonts w:eastAsia="MS Mincho"/>
          <w:i/>
          <w:highlight w:val="yellow"/>
        </w:rPr>
        <w:t>.</w:t>
      </w:r>
    </w:p>
    <w:p w14:paraId="0CBACF0D" w14:textId="4CBB354F" w:rsidR="189C2BFB" w:rsidRPr="008B4ACE" w:rsidRDefault="189C2BFB" w:rsidP="22C3E649">
      <w:pPr>
        <w:spacing w:after="0"/>
        <w:rPr>
          <w:rFonts w:eastAsia="MS Mincho"/>
          <w:i/>
          <w:highlight w:val="yellow"/>
        </w:rPr>
      </w:pPr>
      <w:hyperlink r:id="rId48" w:history="1">
        <w:r w:rsidRPr="008B4ACE">
          <w:rPr>
            <w:rStyle w:val="Hyperlink"/>
            <w:rFonts w:eastAsia="MS Mincho"/>
            <w:i/>
            <w:iCs/>
            <w:highlight w:val="yellow"/>
          </w:rPr>
          <w:t xml:space="preserve">See updated Gender </w:t>
        </w:r>
        <w:r w:rsidR="000818E7" w:rsidRPr="000818E7">
          <w:rPr>
            <w:rStyle w:val="Hyperlink"/>
            <w:rFonts w:eastAsia="MS Mincho"/>
            <w:i/>
            <w:iCs/>
            <w:highlight w:val="yellow"/>
          </w:rPr>
          <w:t>Guidance</w:t>
        </w:r>
        <w:r w:rsidRPr="008B4ACE">
          <w:rPr>
            <w:rStyle w:val="Hyperlink"/>
            <w:rFonts w:eastAsia="MS Mincho"/>
            <w:i/>
            <w:iCs/>
            <w:highlight w:val="yellow"/>
          </w:rPr>
          <w:t xml:space="preserve"> Document for Implementing Entities on Compliance with the AF Gender Policy</w:t>
        </w:r>
      </w:hyperlink>
      <w:r w:rsidRPr="008B4ACE">
        <w:rPr>
          <w:rFonts w:eastAsia="MS Mincho"/>
          <w:i/>
          <w:iCs/>
          <w:highlight w:val="yellow"/>
        </w:rPr>
        <w:t>.</w:t>
      </w:r>
    </w:p>
    <w:p w14:paraId="30476D9A" w14:textId="77777777" w:rsidR="006264B1" w:rsidRPr="00485F0E" w:rsidRDefault="006264B1" w:rsidP="006264B1">
      <w:pPr>
        <w:spacing w:before="360" w:after="0" w:line="276" w:lineRule="auto"/>
        <w:rPr>
          <w:rFonts w:cs="Calibri"/>
          <w:i/>
          <w:highlight w:val="yellow"/>
        </w:rPr>
      </w:pPr>
      <w:r w:rsidRPr="00485F0E">
        <w:rPr>
          <w:rFonts w:cs="Calibri"/>
          <w:i/>
          <w:u w:val="single"/>
        </w:rPr>
        <w:t>Knowledge</w:t>
      </w:r>
      <w:r w:rsidRPr="00485F0E">
        <w:rPr>
          <w:rFonts w:cs="Calibri"/>
          <w:i/>
        </w:rPr>
        <w:t xml:space="preserve">: </w:t>
      </w:r>
      <w:r w:rsidRPr="00485F0E">
        <w:rPr>
          <w:rFonts w:cs="Calibri"/>
          <w:i/>
          <w:highlight w:val="yellow"/>
        </w:rPr>
        <w:t>Describe any specific knowledge products, besides evaluations, that will be produced by the project (e.g., publications, databases, media products, etc.) and how the project will create visibility for knowledge and lessons learned generated by the project so others can benefit.</w:t>
      </w:r>
    </w:p>
    <w:p w14:paraId="3F448057" w14:textId="77777777" w:rsidR="006264B1" w:rsidRPr="00485F0E" w:rsidRDefault="006264B1" w:rsidP="006264B1">
      <w:pPr>
        <w:spacing w:after="0"/>
        <w:rPr>
          <w:i/>
          <w:szCs w:val="20"/>
        </w:rPr>
      </w:pPr>
    </w:p>
    <w:p w14:paraId="0B743319" w14:textId="52F5D550" w:rsidR="006264B1" w:rsidRPr="00485F0E" w:rsidRDefault="006264B1" w:rsidP="006264B1">
      <w:pPr>
        <w:spacing w:after="0"/>
        <w:rPr>
          <w:i/>
        </w:rPr>
      </w:pPr>
      <w:r w:rsidRPr="00485F0E">
        <w:rPr>
          <w:rFonts w:cs="Calibri"/>
          <w:u w:val="single"/>
        </w:rPr>
        <w:t>Innovativeness, Sustainability and Potential for Scaling Up</w:t>
      </w:r>
      <w:r w:rsidRPr="00485F0E">
        <w:rPr>
          <w:rFonts w:cs="Calibri"/>
        </w:rPr>
        <w:t xml:space="preserve">: </w:t>
      </w:r>
      <w:r w:rsidRPr="00485F0E">
        <w:rPr>
          <w:rFonts w:cs="Calibri"/>
          <w:i/>
          <w:highlight w:val="yellow"/>
        </w:rPr>
        <w:t xml:space="preserve">Describe the innovation and potential for scale-up. Describe mechanisms to ensure long-term sustainability/durability of project results noting how the project will use relevant national systems and specify the transition arrangements/exit strategy and/or sustainability plan to sustain and/or scale-up project results. </w:t>
      </w:r>
      <w:r w:rsidRPr="00485F0E">
        <w:rPr>
          <w:i/>
          <w:highlight w:val="yellow"/>
        </w:rPr>
        <w:t xml:space="preserve">How will the intervention continue to be implemented without </w:t>
      </w:r>
      <w:r w:rsidR="00C41CD4">
        <w:rPr>
          <w:i/>
          <w:highlight w:val="yellow"/>
        </w:rPr>
        <w:t>AF</w:t>
      </w:r>
      <w:r w:rsidR="0031584B">
        <w:rPr>
          <w:i/>
          <w:highlight w:val="yellow"/>
        </w:rPr>
        <w:t>AF</w:t>
      </w:r>
      <w:r w:rsidRPr="00485F0E">
        <w:rPr>
          <w:i/>
          <w:highlight w:val="yellow"/>
        </w:rPr>
        <w:t xml:space="preserve"> grant financing once this project is completed? </w:t>
      </w:r>
    </w:p>
    <w:p w14:paraId="6879D02A" w14:textId="77777777" w:rsidR="00093A59" w:rsidRPr="00485F0E" w:rsidRDefault="00093A59" w:rsidP="006264B1">
      <w:pPr>
        <w:spacing w:after="0"/>
        <w:rPr>
          <w:i/>
        </w:rPr>
      </w:pPr>
    </w:p>
    <w:p w14:paraId="03D8F418" w14:textId="77777777" w:rsidR="006264B1" w:rsidRPr="00485F0E" w:rsidRDefault="006264B1" w:rsidP="006264B1">
      <w:pPr>
        <w:spacing w:after="0"/>
        <w:rPr>
          <w:i/>
          <w:highlight w:val="yellow"/>
          <w:lang w:val="en-GB"/>
        </w:rPr>
      </w:pPr>
      <w:r w:rsidRPr="00485F0E">
        <w:rPr>
          <w:u w:val="single"/>
          <w:lang w:val="en-GB"/>
        </w:rPr>
        <w:t>Digital Solutions</w:t>
      </w:r>
      <w:r w:rsidRPr="00485F0E">
        <w:rPr>
          <w:bCs/>
          <w:i/>
          <w:iCs/>
          <w:szCs w:val="20"/>
          <w:vertAlign w:val="superscript"/>
          <w:lang w:val="en-GB"/>
        </w:rPr>
        <w:footnoteReference w:id="13"/>
      </w:r>
      <w:r w:rsidRPr="00485F0E">
        <w:rPr>
          <w:b/>
          <w:lang w:val="en-GB"/>
        </w:rPr>
        <w:t xml:space="preserve">: </w:t>
      </w:r>
      <w:r w:rsidRPr="00485F0E">
        <w:rPr>
          <w:i/>
          <w:highlight w:val="yellow"/>
          <w:lang w:val="en-GB"/>
        </w:rPr>
        <w:t xml:space="preserve">Describe how the project will use digital technologies and solutions to improve the target beneficiaries and partners’ experiences and solve the development challenge(s) identified. </w:t>
      </w:r>
    </w:p>
    <w:p w14:paraId="6D9DB2F0" w14:textId="47F456B4" w:rsidR="00FE5BB0" w:rsidRDefault="00FE5BB0">
      <w:pPr>
        <w:spacing w:after="0"/>
        <w:jc w:val="left"/>
        <w:rPr>
          <w:rFonts w:cstheme="majorHAnsi"/>
          <w:color w:val="000000"/>
          <w:sz w:val="22"/>
          <w:szCs w:val="22"/>
        </w:rPr>
      </w:pPr>
      <w:bookmarkStart w:id="8" w:name="_Toc207800912"/>
      <w:r>
        <w:rPr>
          <w:rFonts w:cstheme="majorHAnsi"/>
          <w:color w:val="000000"/>
          <w:sz w:val="22"/>
          <w:szCs w:val="22"/>
        </w:rPr>
        <w:br w:type="page"/>
      </w:r>
    </w:p>
    <w:p w14:paraId="7E30870C" w14:textId="20709C26" w:rsidR="00FE5BB0" w:rsidRPr="00E80494" w:rsidRDefault="00B0519B" w:rsidP="00AC7A5F">
      <w:pPr>
        <w:pStyle w:val="Heading1"/>
        <w:rPr>
          <w:rFonts w:cstheme="majorHAnsi"/>
          <w:color w:val="000000"/>
          <w:sz w:val="22"/>
          <w:szCs w:val="22"/>
        </w:rPr>
      </w:pPr>
      <w:bookmarkStart w:id="9" w:name="_Toc217394021"/>
      <w:r>
        <w:lastRenderedPageBreak/>
        <w:t>Project Management</w:t>
      </w:r>
      <w:bookmarkEnd w:id="9"/>
    </w:p>
    <w:p w14:paraId="26B9D9D0" w14:textId="77777777" w:rsidR="00FE5BB0" w:rsidRDefault="00FE5BB0" w:rsidP="00FE5BB0">
      <w:pPr>
        <w:rPr>
          <w:rFonts w:asciiTheme="majorHAnsi" w:hAnsiTheme="majorHAnsi" w:cstheme="majorHAnsi"/>
          <w:sz w:val="22"/>
          <w:szCs w:val="22"/>
        </w:rPr>
      </w:pPr>
    </w:p>
    <w:p w14:paraId="42E5BD2E" w14:textId="77777777" w:rsidR="00FE5BB0" w:rsidRPr="00485F0E" w:rsidRDefault="00FE5BB0" w:rsidP="00FE5BB0">
      <w:pPr>
        <w:spacing w:after="0"/>
        <w:rPr>
          <w:b/>
          <w:i/>
          <w:szCs w:val="20"/>
          <w:highlight w:val="red"/>
        </w:rPr>
      </w:pPr>
      <w:r w:rsidRPr="00485F0E">
        <w:rPr>
          <w:b/>
          <w:i/>
          <w:szCs w:val="20"/>
          <w:highlight w:val="red"/>
        </w:rPr>
        <w:t>Recommended Length: 1/2 – 2 pages</w:t>
      </w:r>
    </w:p>
    <w:p w14:paraId="02976588" w14:textId="77777777" w:rsidR="00FE5BB0" w:rsidRPr="00485F0E" w:rsidRDefault="00FE5BB0" w:rsidP="00FE5BB0">
      <w:pPr>
        <w:spacing w:after="0"/>
        <w:rPr>
          <w:b/>
          <w:i/>
          <w:szCs w:val="20"/>
          <w:highlight w:val="red"/>
        </w:rPr>
      </w:pPr>
    </w:p>
    <w:p w14:paraId="051EC164" w14:textId="77777777" w:rsidR="00FE5BB0" w:rsidRPr="00485F0E" w:rsidRDefault="00FE5BB0" w:rsidP="00FE5BB0">
      <w:pPr>
        <w:spacing w:before="240" w:line="276" w:lineRule="auto"/>
        <w:ind w:left="547"/>
        <w:contextualSpacing/>
        <w:rPr>
          <w:b/>
          <w:i/>
        </w:rPr>
      </w:pPr>
      <w:r w:rsidRPr="00485F0E">
        <w:rPr>
          <w:b/>
          <w:i/>
          <w:szCs w:val="20"/>
        </w:rPr>
        <w:t xml:space="preserve"> </w:t>
      </w:r>
      <w:r w:rsidRPr="00485F0E">
        <w:rPr>
          <w:b/>
          <w:i/>
        </w:rPr>
        <w:t>Cost Efficiency and Effectiveness</w:t>
      </w:r>
    </w:p>
    <w:p w14:paraId="07EDC88A" w14:textId="77777777" w:rsidR="00FE5BB0" w:rsidRPr="00485F0E" w:rsidRDefault="00FE5BB0" w:rsidP="00FE5BB0">
      <w:pPr>
        <w:numPr>
          <w:ilvl w:val="0"/>
          <w:numId w:val="27"/>
        </w:numPr>
        <w:spacing w:line="276" w:lineRule="auto"/>
        <w:ind w:left="540"/>
        <w:contextualSpacing/>
        <w:rPr>
          <w:i/>
          <w:highlight w:val="yellow"/>
        </w:rPr>
      </w:pPr>
      <w:r w:rsidRPr="00485F0E">
        <w:rPr>
          <w:i/>
          <w:highlight w:val="yellow"/>
        </w:rPr>
        <w:t>Identify how the strategy is expected to deliver maximum results with available resources, with reference to evidence on similar approaches in this country or similar contexts. Include measures based on good practices and lessons learned. Explain why the selected pathway is the most efficient and effective of available options. Possible approaches can include:</w:t>
      </w:r>
    </w:p>
    <w:p w14:paraId="48330ADF" w14:textId="77777777" w:rsidR="00FE5BB0" w:rsidRPr="00485F0E" w:rsidRDefault="00FE5BB0" w:rsidP="00FE5BB0">
      <w:pPr>
        <w:numPr>
          <w:ilvl w:val="0"/>
          <w:numId w:val="28"/>
        </w:numPr>
        <w:spacing w:line="276" w:lineRule="auto"/>
        <w:ind w:left="900" w:hanging="360"/>
        <w:contextualSpacing/>
        <w:rPr>
          <w:i/>
          <w:highlight w:val="yellow"/>
        </w:rPr>
      </w:pPr>
      <w:r w:rsidRPr="00485F0E">
        <w:rPr>
          <w:i/>
          <w:highlight w:val="yellow"/>
        </w:rPr>
        <w:t xml:space="preserve"> Using the theory of change analysis to explore different options to achieve the maximum results with available resources</w:t>
      </w:r>
    </w:p>
    <w:p w14:paraId="6934F929" w14:textId="77777777" w:rsidR="00FE5BB0" w:rsidRPr="00485F0E" w:rsidRDefault="00FE5BB0" w:rsidP="00FE5BB0">
      <w:pPr>
        <w:numPr>
          <w:ilvl w:val="0"/>
          <w:numId w:val="28"/>
        </w:numPr>
        <w:spacing w:line="276" w:lineRule="auto"/>
        <w:ind w:left="900" w:hanging="360"/>
        <w:contextualSpacing/>
        <w:rPr>
          <w:i/>
          <w:highlight w:val="yellow"/>
        </w:rPr>
      </w:pPr>
      <w:r w:rsidRPr="00485F0E">
        <w:rPr>
          <w:i/>
          <w:highlight w:val="yellow"/>
        </w:rPr>
        <w:t xml:space="preserve"> Using a portfolio management approach to improve cost effectiveness and learning by leveraging activities and partnerships with other initiatives/projects</w:t>
      </w:r>
    </w:p>
    <w:p w14:paraId="30477F46" w14:textId="77777777" w:rsidR="00FE5BB0" w:rsidRPr="00485F0E" w:rsidRDefault="00FE5BB0" w:rsidP="00FE5BB0">
      <w:pPr>
        <w:numPr>
          <w:ilvl w:val="0"/>
          <w:numId w:val="28"/>
        </w:numPr>
        <w:spacing w:line="276" w:lineRule="auto"/>
        <w:ind w:left="810" w:hanging="270"/>
        <w:contextualSpacing/>
        <w:rPr>
          <w:i/>
          <w:highlight w:val="yellow"/>
        </w:rPr>
      </w:pPr>
      <w:r w:rsidRPr="00485F0E">
        <w:rPr>
          <w:i/>
          <w:highlight w:val="yellow"/>
        </w:rPr>
        <w:t>Through joint operations (e.g., monitoring or procurement) with other partners.</w:t>
      </w:r>
    </w:p>
    <w:p w14:paraId="41EA710E" w14:textId="77777777" w:rsidR="00FE5BB0" w:rsidRPr="00485F0E" w:rsidRDefault="00FE5BB0" w:rsidP="00FE5BB0">
      <w:pPr>
        <w:spacing w:line="276" w:lineRule="auto"/>
        <w:contextualSpacing/>
        <w:rPr>
          <w:i/>
        </w:rPr>
      </w:pPr>
    </w:p>
    <w:p w14:paraId="59FFEAA5" w14:textId="77777777" w:rsidR="00FE5BB0" w:rsidRPr="00485F0E" w:rsidRDefault="00FE5BB0" w:rsidP="00FE5BB0">
      <w:pPr>
        <w:spacing w:line="276" w:lineRule="auto"/>
        <w:ind w:firstLine="540"/>
        <w:contextualSpacing/>
        <w:rPr>
          <w:b/>
          <w:i/>
        </w:rPr>
      </w:pPr>
      <w:r w:rsidRPr="00485F0E">
        <w:rPr>
          <w:b/>
          <w:i/>
        </w:rPr>
        <w:t>Project Management</w:t>
      </w:r>
    </w:p>
    <w:p w14:paraId="49D99D7F" w14:textId="77777777" w:rsidR="00FE5BB0" w:rsidRPr="00485F0E" w:rsidRDefault="00FE5BB0" w:rsidP="00FE5BB0">
      <w:pPr>
        <w:spacing w:line="276" w:lineRule="auto"/>
        <w:ind w:left="450"/>
        <w:contextualSpacing/>
        <w:rPr>
          <w:i/>
        </w:rPr>
      </w:pPr>
      <w:r w:rsidRPr="00485F0E">
        <w:rPr>
          <w:i/>
          <w:highlight w:val="yellow"/>
        </w:rPr>
        <w:t>Information on the location(s) where the project will be operationalized, the number and location of physical project offices, arrangements for dedicated or shared operations support, how the project will work with other projects, etc. In this section, also describe the audit arrangements, collaborative arrangements with related projects and UNDP Direct Country Office Support Services and direct project costing, if applicable.</w:t>
      </w:r>
    </w:p>
    <w:p w14:paraId="4EDA04F6" w14:textId="3C7BFE02" w:rsidR="009F19D4" w:rsidRPr="002C3A2D" w:rsidRDefault="009F19D4" w:rsidP="0028184D">
      <w:pPr>
        <w:spacing w:after="0"/>
        <w:jc w:val="left"/>
        <w:rPr>
          <w:rFonts w:cstheme="majorHAnsi"/>
          <w:color w:val="000000"/>
          <w:sz w:val="22"/>
          <w:szCs w:val="22"/>
        </w:rPr>
        <w:sectPr w:rsidR="009F19D4" w:rsidRPr="002C3A2D" w:rsidSect="00666A4B">
          <w:headerReference w:type="default" r:id="rId49"/>
          <w:footerReference w:type="default" r:id="rId50"/>
          <w:headerReference w:type="first" r:id="rId51"/>
          <w:footerReference w:type="first" r:id="rId52"/>
          <w:pgSz w:w="11906" w:h="16838" w:code="9"/>
          <w:pgMar w:top="1440" w:right="1440" w:bottom="1440" w:left="1440" w:header="720" w:footer="432" w:gutter="0"/>
          <w:cols w:space="708"/>
          <w:titlePg/>
          <w:docGrid w:linePitch="360"/>
        </w:sectPr>
      </w:pPr>
    </w:p>
    <w:p w14:paraId="600DAF65" w14:textId="77777777" w:rsidR="001A4002" w:rsidRPr="0094521D" w:rsidRDefault="001A4002" w:rsidP="0094521D">
      <w:pPr>
        <w:pStyle w:val="Heading1"/>
      </w:pPr>
      <w:bookmarkStart w:id="10" w:name="_Toc33689338"/>
      <w:bookmarkStart w:id="11" w:name="_Toc217394022"/>
      <w:bookmarkStart w:id="12" w:name="_Hlk49459533"/>
      <w:r w:rsidRPr="0094521D">
        <w:lastRenderedPageBreak/>
        <w:t>Project Results Framework</w:t>
      </w:r>
      <w:bookmarkEnd w:id="10"/>
      <w:bookmarkEnd w:id="11"/>
    </w:p>
    <w:p w14:paraId="0ED6652A" w14:textId="77777777" w:rsidR="00B63A22" w:rsidRDefault="00B63A22" w:rsidP="00B63A22"/>
    <w:p w14:paraId="70248635" w14:textId="651FA012" w:rsidR="00B63A22" w:rsidRPr="00485F0E" w:rsidRDefault="00B63A22" w:rsidP="00B63A22">
      <w:pPr>
        <w:spacing w:after="240"/>
        <w:rPr>
          <w:rFonts w:eastAsia="Times New Roman" w:cs="Calibri"/>
          <w:i/>
          <w:iCs/>
          <w:szCs w:val="20"/>
          <w:highlight w:val="yellow"/>
        </w:rPr>
      </w:pPr>
      <w:r w:rsidRPr="00485F0E">
        <w:rPr>
          <w:rFonts w:cs="Arial"/>
          <w:b/>
          <w:bCs/>
          <w:i/>
          <w:iCs/>
          <w:highlight w:val="yellow"/>
        </w:rPr>
        <w:t>Guidance to project developer</w:t>
      </w:r>
      <w:r w:rsidRPr="00485F0E">
        <w:rPr>
          <w:rFonts w:cs="Arial"/>
          <w:i/>
          <w:iCs/>
          <w:highlight w:val="yellow"/>
        </w:rPr>
        <w:t xml:space="preserve">: </w:t>
      </w:r>
      <w:r w:rsidRPr="00485F0E">
        <w:rPr>
          <w:rFonts w:eastAsia="Times New Roman" w:cs="Calibri"/>
          <w:i/>
          <w:iCs/>
          <w:szCs w:val="20"/>
          <w:highlight w:val="yellow"/>
        </w:rPr>
        <w:t xml:space="preserve">UNDP is accountable for monitoring all activities in the results framework, including co-financing activities </w:t>
      </w:r>
      <w:r w:rsidR="001C1E08">
        <w:rPr>
          <w:rFonts w:eastAsia="Times New Roman" w:cs="Calibri"/>
          <w:i/>
          <w:iCs/>
          <w:szCs w:val="20"/>
          <w:highlight w:val="yellow"/>
        </w:rPr>
        <w:t>included in project results</w:t>
      </w:r>
      <w:r w:rsidR="00D61854">
        <w:rPr>
          <w:rFonts w:eastAsia="Times New Roman" w:cs="Calibri"/>
          <w:i/>
          <w:iCs/>
          <w:szCs w:val="20"/>
          <w:highlight w:val="yellow"/>
        </w:rPr>
        <w:t>, which are</w:t>
      </w:r>
      <w:r w:rsidRPr="00485F0E">
        <w:rPr>
          <w:rFonts w:eastAsia="Times New Roman" w:cs="Calibri"/>
          <w:i/>
          <w:iCs/>
          <w:szCs w:val="20"/>
          <w:highlight w:val="yellow"/>
        </w:rPr>
        <w:t xml:space="preserve"> financed with resources that do not flow through UNDP accounts. This monitoring must </w:t>
      </w:r>
      <w:r w:rsidRPr="00485F0E">
        <w:rPr>
          <w:rFonts w:eastAsia="Times New Roman" w:cs="Calibri"/>
          <w:b/>
          <w:bCs/>
          <w:i/>
          <w:iCs/>
          <w:szCs w:val="20"/>
          <w:highlight w:val="yellow"/>
        </w:rPr>
        <w:t xml:space="preserve">ensure consistency with UNDP and </w:t>
      </w:r>
      <w:r w:rsidR="006E654D">
        <w:rPr>
          <w:rFonts w:eastAsia="Times New Roman" w:cs="Calibri"/>
          <w:b/>
          <w:bCs/>
          <w:i/>
          <w:iCs/>
          <w:szCs w:val="20"/>
          <w:highlight w:val="yellow"/>
        </w:rPr>
        <w:t>AF</w:t>
      </w:r>
      <w:r w:rsidRPr="00485F0E">
        <w:rPr>
          <w:rFonts w:eastAsia="Times New Roman" w:cs="Calibri"/>
          <w:b/>
          <w:bCs/>
          <w:i/>
          <w:iCs/>
          <w:szCs w:val="20"/>
          <w:highlight w:val="yellow"/>
        </w:rPr>
        <w:t xml:space="preserve"> policies and procedures,</w:t>
      </w:r>
      <w:r w:rsidRPr="00485F0E">
        <w:rPr>
          <w:rFonts w:eastAsia="Times New Roman" w:cs="Calibri"/>
          <w:i/>
          <w:iCs/>
          <w:szCs w:val="20"/>
          <w:highlight w:val="yellow"/>
        </w:rPr>
        <w:t xml:space="preserve"> including social and environmental safeguards </w:t>
      </w:r>
      <w:r w:rsidR="00C26B24">
        <w:rPr>
          <w:rFonts w:eastAsia="Times New Roman" w:cs="Calibri"/>
          <w:i/>
          <w:iCs/>
          <w:szCs w:val="20"/>
          <w:highlight w:val="yellow"/>
        </w:rPr>
        <w:t>(SES)</w:t>
      </w:r>
      <w:r w:rsidRPr="00485F0E">
        <w:rPr>
          <w:rFonts w:eastAsia="Times New Roman" w:cs="Calibri"/>
          <w:i/>
          <w:iCs/>
          <w:szCs w:val="20"/>
          <w:highlight w:val="yellow"/>
        </w:rPr>
        <w:t xml:space="preserve"> policies and requirements. </w:t>
      </w:r>
    </w:p>
    <w:p w14:paraId="443D9A23" w14:textId="33CFBDF1" w:rsidR="00B63A22" w:rsidRDefault="00D61854" w:rsidP="00B63A22">
      <w:pPr>
        <w:spacing w:after="240"/>
        <w:rPr>
          <w:rFonts w:eastAsia="Times New Roman" w:cs="Calibri"/>
          <w:i/>
          <w:iCs/>
          <w:szCs w:val="20"/>
          <w:highlight w:val="yellow"/>
        </w:rPr>
      </w:pPr>
      <w:r>
        <w:rPr>
          <w:rFonts w:eastAsia="Times New Roman" w:cs="Calibri"/>
          <w:i/>
          <w:iCs/>
          <w:szCs w:val="20"/>
          <w:highlight w:val="yellow"/>
        </w:rPr>
        <w:t>For c</w:t>
      </w:r>
      <w:r w:rsidR="00B63A22" w:rsidRPr="00D61854">
        <w:rPr>
          <w:rFonts w:eastAsia="Times New Roman" w:cs="Calibri"/>
          <w:i/>
          <w:iCs/>
          <w:szCs w:val="20"/>
          <w:highlight w:val="yellow"/>
        </w:rPr>
        <w:t>o-financ</w:t>
      </w:r>
      <w:r>
        <w:rPr>
          <w:rFonts w:eastAsia="Times New Roman" w:cs="Calibri"/>
          <w:i/>
          <w:iCs/>
          <w:szCs w:val="20"/>
          <w:highlight w:val="yellow"/>
        </w:rPr>
        <w:t>ing</w:t>
      </w:r>
      <w:r w:rsidR="00B63A22" w:rsidRPr="00D61854">
        <w:rPr>
          <w:rFonts w:eastAsia="Times New Roman" w:cs="Calibri"/>
          <w:i/>
          <w:iCs/>
          <w:szCs w:val="20"/>
          <w:highlight w:val="yellow"/>
        </w:rPr>
        <w:t xml:space="preserve"> activities</w:t>
      </w:r>
      <w:r w:rsidR="006E654D">
        <w:rPr>
          <w:rFonts w:eastAsia="Times New Roman" w:cs="Calibri"/>
          <w:i/>
          <w:szCs w:val="20"/>
          <w:highlight w:val="yellow"/>
        </w:rPr>
        <w:t xml:space="preserve"> </w:t>
      </w:r>
      <w:r>
        <w:rPr>
          <w:rFonts w:eastAsia="Times New Roman" w:cs="Calibri"/>
          <w:i/>
          <w:iCs/>
          <w:szCs w:val="20"/>
          <w:highlight w:val="yellow"/>
        </w:rPr>
        <w:t>not included in project results</w:t>
      </w:r>
      <w:r w:rsidR="006E654D" w:rsidRPr="00D61854">
        <w:rPr>
          <w:rFonts w:eastAsia="Times New Roman" w:cs="Calibri"/>
          <w:i/>
          <w:iCs/>
          <w:szCs w:val="20"/>
          <w:highlight w:val="yellow"/>
        </w:rPr>
        <w:t xml:space="preserve"> </w:t>
      </w:r>
      <w:r w:rsidR="006E654D" w:rsidRPr="00D61854">
        <w:rPr>
          <w:rFonts w:eastAsia="Times New Roman" w:cs="Calibri"/>
          <w:i/>
          <w:szCs w:val="20"/>
          <w:highlight w:val="yellow"/>
        </w:rPr>
        <w:t>(Note that co-financing is not required for AF projects</w:t>
      </w:r>
      <w:r w:rsidR="006E654D" w:rsidRPr="00D61854">
        <w:rPr>
          <w:rFonts w:eastAsia="Times New Roman" w:cs="Calibri"/>
          <w:i/>
          <w:iCs/>
          <w:szCs w:val="20"/>
          <w:highlight w:val="yellow"/>
        </w:rPr>
        <w:t>)</w:t>
      </w:r>
      <w:r>
        <w:rPr>
          <w:rFonts w:eastAsia="Times New Roman" w:cs="Calibri"/>
          <w:i/>
          <w:iCs/>
          <w:szCs w:val="20"/>
          <w:highlight w:val="yellow"/>
        </w:rPr>
        <w:t>,</w:t>
      </w:r>
      <w:r w:rsidR="00CA3EE4">
        <w:rPr>
          <w:rFonts w:eastAsia="Times New Roman" w:cs="Calibri"/>
          <w:i/>
          <w:iCs/>
          <w:szCs w:val="20"/>
          <w:highlight w:val="yellow"/>
        </w:rPr>
        <w:t xml:space="preserve"> </w:t>
      </w:r>
      <w:r w:rsidR="00734C61">
        <w:rPr>
          <w:rFonts w:eastAsia="Times New Roman" w:cs="Calibri"/>
          <w:i/>
          <w:iCs/>
          <w:szCs w:val="20"/>
          <w:highlight w:val="yellow"/>
        </w:rPr>
        <w:t xml:space="preserve">explain these </w:t>
      </w:r>
      <w:r w:rsidR="00B63A22" w:rsidRPr="00485F0E">
        <w:rPr>
          <w:rFonts w:eastAsia="Times New Roman" w:cs="Calibri"/>
          <w:i/>
          <w:iCs/>
          <w:szCs w:val="20"/>
          <w:highlight w:val="yellow"/>
        </w:rPr>
        <w:t xml:space="preserve">co-financing activities </w:t>
      </w:r>
      <w:r w:rsidR="0090636C">
        <w:rPr>
          <w:rFonts w:eastAsia="Times New Roman" w:cs="Calibri"/>
          <w:i/>
          <w:iCs/>
          <w:szCs w:val="20"/>
          <w:highlight w:val="yellow"/>
        </w:rPr>
        <w:t>in the partnership narrative of the project document (see Section IV)</w:t>
      </w:r>
      <w:r w:rsidR="00412B9F">
        <w:rPr>
          <w:rFonts w:eastAsia="Times New Roman" w:cs="Calibri"/>
          <w:i/>
          <w:iCs/>
          <w:szCs w:val="20"/>
          <w:highlight w:val="yellow"/>
        </w:rPr>
        <w:t xml:space="preserve"> and highlight them as co-financed activities.</w:t>
      </w:r>
      <w:r w:rsidR="00B63A22" w:rsidRPr="00485F0E">
        <w:rPr>
          <w:rFonts w:eastAsia="Times New Roman" w:cs="Calibri"/>
          <w:i/>
          <w:iCs/>
          <w:szCs w:val="20"/>
          <w:highlight w:val="yellow"/>
        </w:rPr>
        <w:t xml:space="preserve"> </w:t>
      </w:r>
      <w:r w:rsidR="003B2812" w:rsidRPr="00900BEE">
        <w:rPr>
          <w:rFonts w:eastAsia="Calibri" w:cs="Calibri"/>
          <w:i/>
          <w:iCs/>
          <w:highlight w:val="yellow"/>
        </w:rPr>
        <w:t>This will clarify how these co-financed activities support the overall results of the project and explain who will manage and monitor these activities</w:t>
      </w:r>
    </w:p>
    <w:p w14:paraId="2B0537E0" w14:textId="2E1AD117" w:rsidR="004B2FC1" w:rsidRDefault="004B2FC1" w:rsidP="00B63A22">
      <w:pPr>
        <w:spacing w:after="240"/>
        <w:rPr>
          <w:rFonts w:eastAsia="Times New Roman" w:cs="Calibri"/>
          <w:i/>
          <w:iCs/>
          <w:szCs w:val="20"/>
          <w:highlight w:val="yellow"/>
        </w:rPr>
      </w:pPr>
      <w:r>
        <w:rPr>
          <w:rFonts w:eastAsia="Times New Roman" w:cs="Calibri"/>
          <w:i/>
          <w:iCs/>
          <w:szCs w:val="20"/>
          <w:highlight w:val="yellow"/>
        </w:rPr>
        <w:t xml:space="preserve">Provide a results framework with realistic, quantified expected results with indicators and targets that are gender-responsive and disaggregated by sex as appropriate. </w:t>
      </w:r>
    </w:p>
    <w:p w14:paraId="295869C0" w14:textId="77777777" w:rsidR="006D0F4F" w:rsidRDefault="004B2FC1" w:rsidP="00B63A22">
      <w:pPr>
        <w:spacing w:after="240"/>
        <w:rPr>
          <w:rFonts w:cs="Calibri"/>
          <w:i/>
          <w:szCs w:val="20"/>
          <w:highlight w:val="yellow"/>
        </w:rPr>
      </w:pPr>
      <w:r>
        <w:rPr>
          <w:rFonts w:cs="Calibri"/>
          <w:i/>
          <w:szCs w:val="20"/>
          <w:highlight w:val="yellow"/>
        </w:rPr>
        <w:t xml:space="preserve">Projects funded through the AF must align with the Fund’s result framework and directly contribute to the Fund’s overall objective and outcomes outlined. </w:t>
      </w:r>
    </w:p>
    <w:p w14:paraId="6AF6E2C5" w14:textId="2193E9D7" w:rsidR="00DA5D8F" w:rsidRDefault="00A256AE" w:rsidP="00B63A22">
      <w:pPr>
        <w:spacing w:after="240"/>
        <w:rPr>
          <w:rFonts w:cs="Calibri"/>
          <w:i/>
          <w:szCs w:val="20"/>
          <w:highlight w:val="yellow"/>
        </w:rPr>
      </w:pPr>
      <w:r w:rsidRPr="003469B9">
        <w:rPr>
          <w:rFonts w:cs="Calibri"/>
          <w:b/>
          <w:bCs/>
          <w:i/>
          <w:szCs w:val="20"/>
          <w:highlight w:val="yellow"/>
        </w:rPr>
        <w:t xml:space="preserve">For projects </w:t>
      </w:r>
      <w:r w:rsidR="00A37356" w:rsidRPr="003469B9">
        <w:rPr>
          <w:rFonts w:cs="Calibri"/>
          <w:b/>
          <w:bCs/>
          <w:i/>
          <w:szCs w:val="20"/>
          <w:highlight w:val="yellow"/>
        </w:rPr>
        <w:t xml:space="preserve">approved at the </w:t>
      </w:r>
      <w:r w:rsidRPr="003469B9">
        <w:rPr>
          <w:rFonts w:cs="Calibri"/>
          <w:b/>
          <w:bCs/>
          <w:i/>
          <w:szCs w:val="20"/>
          <w:highlight w:val="yellow"/>
        </w:rPr>
        <w:t>October 2025</w:t>
      </w:r>
      <w:r w:rsidR="00A37356" w:rsidRPr="003469B9">
        <w:rPr>
          <w:rFonts w:cs="Calibri"/>
          <w:b/>
          <w:bCs/>
          <w:i/>
          <w:szCs w:val="20"/>
          <w:highlight w:val="yellow"/>
        </w:rPr>
        <w:t xml:space="preserve"> and April 2026 AF Board Meetings</w:t>
      </w:r>
      <w:r w:rsidR="002C28A5">
        <w:rPr>
          <w:rFonts w:cs="Calibri"/>
          <w:i/>
          <w:szCs w:val="20"/>
          <w:highlight w:val="yellow"/>
        </w:rPr>
        <w:t>:</w:t>
      </w:r>
      <w:r>
        <w:rPr>
          <w:rFonts w:cs="Calibri"/>
          <w:i/>
          <w:szCs w:val="20"/>
          <w:highlight w:val="yellow"/>
        </w:rPr>
        <w:t xml:space="preserve"> </w:t>
      </w:r>
      <w:r w:rsidR="001E6FFE">
        <w:rPr>
          <w:rFonts w:cs="Calibri"/>
          <w:i/>
          <w:szCs w:val="20"/>
          <w:highlight w:val="yellow"/>
        </w:rPr>
        <w:t>F</w:t>
      </w:r>
      <w:r>
        <w:rPr>
          <w:rFonts w:cs="Calibri"/>
          <w:i/>
          <w:szCs w:val="20"/>
          <w:highlight w:val="yellow"/>
        </w:rPr>
        <w:t xml:space="preserve">ollow the  </w:t>
      </w:r>
      <w:hyperlink r:id="rId53" w:history="1">
        <w:r w:rsidR="00F27229" w:rsidRPr="006D06F2">
          <w:rPr>
            <w:rStyle w:val="Hyperlink"/>
            <w:rFonts w:cs="Calibri"/>
            <w:i/>
            <w:szCs w:val="20"/>
            <w:highlight w:val="yellow"/>
          </w:rPr>
          <w:t xml:space="preserve">AF </w:t>
        </w:r>
        <w:r w:rsidR="00F82C3C" w:rsidRPr="006D06F2">
          <w:rPr>
            <w:rStyle w:val="Hyperlink"/>
            <w:rFonts w:cs="Calibri"/>
            <w:i/>
            <w:szCs w:val="20"/>
            <w:highlight w:val="yellow"/>
          </w:rPr>
          <w:t>Strategic Results Framework</w:t>
        </w:r>
        <w:r w:rsidR="00F27229" w:rsidRPr="006D06F2">
          <w:rPr>
            <w:rStyle w:val="Hyperlink"/>
            <w:rFonts w:cs="Calibri"/>
            <w:i/>
            <w:szCs w:val="20"/>
            <w:highlight w:val="yellow"/>
          </w:rPr>
          <w:t xml:space="preserve"> (Amended in March 2019</w:t>
        </w:r>
      </w:hyperlink>
      <w:r w:rsidR="00F27229">
        <w:rPr>
          <w:rFonts w:cs="Calibri"/>
          <w:i/>
          <w:szCs w:val="20"/>
          <w:highlight w:val="yellow"/>
        </w:rPr>
        <w:t>)</w:t>
      </w:r>
      <w:r w:rsidR="00F82C3C">
        <w:rPr>
          <w:rFonts w:cs="Calibri"/>
          <w:i/>
          <w:szCs w:val="20"/>
          <w:highlight w:val="yellow"/>
        </w:rPr>
        <w:t xml:space="preserve">: </w:t>
      </w:r>
    </w:p>
    <w:p w14:paraId="579187AD" w14:textId="654C03B2" w:rsidR="005F388B" w:rsidRPr="003469B9" w:rsidRDefault="000F66C2" w:rsidP="005C36CB">
      <w:pPr>
        <w:pStyle w:val="ListParagraph"/>
        <w:numPr>
          <w:ilvl w:val="0"/>
          <w:numId w:val="62"/>
        </w:numPr>
        <w:spacing w:after="240"/>
        <w:rPr>
          <w:rFonts w:cs="Calibri"/>
          <w:i/>
          <w:szCs w:val="20"/>
        </w:rPr>
      </w:pPr>
      <w:r>
        <w:rPr>
          <w:rFonts w:ascii="Calibri" w:hAnsi="Calibri" w:cs="Calibri"/>
          <w:i/>
          <w:sz w:val="20"/>
          <w:szCs w:val="20"/>
          <w:highlight w:val="yellow"/>
        </w:rPr>
        <w:t xml:space="preserve">Under </w:t>
      </w:r>
      <w:r w:rsidR="0080648E" w:rsidRPr="003469B9">
        <w:rPr>
          <w:rFonts w:ascii="Calibri" w:hAnsi="Calibri" w:cs="Calibri"/>
          <w:i/>
          <w:sz w:val="20"/>
          <w:szCs w:val="16"/>
          <w:highlight w:val="yellow"/>
        </w:rPr>
        <w:t>AF Strategic Results Framework (Amended in March 2019)</w:t>
      </w:r>
      <w:r>
        <w:rPr>
          <w:rFonts w:ascii="Calibri" w:hAnsi="Calibri" w:cs="Calibri"/>
          <w:i/>
          <w:sz w:val="20"/>
          <w:szCs w:val="20"/>
          <w:highlight w:val="yellow"/>
        </w:rPr>
        <w:t>, n</w:t>
      </w:r>
      <w:r w:rsidR="008B6DAE" w:rsidRPr="005C36CB">
        <w:rPr>
          <w:rFonts w:ascii="Calibri" w:hAnsi="Calibri" w:cs="Calibri"/>
          <w:i/>
          <w:sz w:val="20"/>
          <w:szCs w:val="20"/>
          <w:highlight w:val="yellow"/>
        </w:rPr>
        <w:t>ot every project/programme outcome will al</w:t>
      </w:r>
      <w:r w:rsidR="00810FF1" w:rsidRPr="005C36CB">
        <w:rPr>
          <w:rFonts w:ascii="Calibri" w:hAnsi="Calibri" w:cs="Calibri"/>
          <w:i/>
          <w:sz w:val="20"/>
          <w:szCs w:val="20"/>
          <w:highlight w:val="yellow"/>
        </w:rPr>
        <w:t>i</w:t>
      </w:r>
      <w:r w:rsidR="008B6DAE" w:rsidRPr="005C36CB">
        <w:rPr>
          <w:rFonts w:ascii="Calibri" w:hAnsi="Calibri" w:cs="Calibri"/>
          <w:i/>
          <w:sz w:val="20"/>
          <w:szCs w:val="20"/>
          <w:highlight w:val="yellow"/>
        </w:rPr>
        <w:t xml:space="preserve">gn directly with the Fund’s framework but at least one outcome and output indicator from the AF’s Strategic Results Framework </w:t>
      </w:r>
      <w:r w:rsidR="00345D4A" w:rsidRPr="005C36CB">
        <w:rPr>
          <w:rFonts w:ascii="Calibri" w:hAnsi="Calibri" w:cs="Calibri"/>
          <w:i/>
          <w:sz w:val="20"/>
          <w:szCs w:val="20"/>
          <w:highlight w:val="yellow"/>
        </w:rPr>
        <w:t>(</w:t>
      </w:r>
      <w:r w:rsidR="00D73373">
        <w:rPr>
          <w:rFonts w:ascii="Calibri" w:hAnsi="Calibri" w:cs="Calibri"/>
          <w:i/>
          <w:sz w:val="20"/>
          <w:szCs w:val="20"/>
          <w:highlight w:val="yellow"/>
        </w:rPr>
        <w:t>S</w:t>
      </w:r>
      <w:r w:rsidR="00345D4A" w:rsidRPr="005C36CB">
        <w:rPr>
          <w:rFonts w:ascii="Calibri" w:hAnsi="Calibri" w:cs="Calibri"/>
          <w:i/>
          <w:sz w:val="20"/>
          <w:szCs w:val="20"/>
          <w:highlight w:val="yellow"/>
        </w:rPr>
        <w:t>ee pages 3-5 of the</w:t>
      </w:r>
      <w:r w:rsidR="00312475" w:rsidRPr="005C36CB">
        <w:rPr>
          <w:rFonts w:ascii="Calibri" w:hAnsi="Calibri" w:cs="Calibri"/>
          <w:i/>
          <w:sz w:val="20"/>
          <w:szCs w:val="20"/>
          <w:highlight w:val="yellow"/>
        </w:rPr>
        <w:t xml:space="preserve"> above </w:t>
      </w:r>
      <w:r w:rsidR="004B4A06">
        <w:rPr>
          <w:rFonts w:ascii="Calibri" w:hAnsi="Calibri" w:cs="Calibri"/>
          <w:i/>
          <w:sz w:val="20"/>
          <w:szCs w:val="20"/>
          <w:highlight w:val="yellow"/>
        </w:rPr>
        <w:t xml:space="preserve">2019 </w:t>
      </w:r>
      <w:r w:rsidR="00312475" w:rsidRPr="005C36CB">
        <w:rPr>
          <w:rFonts w:ascii="Calibri" w:hAnsi="Calibri" w:cs="Calibri"/>
          <w:i/>
          <w:sz w:val="20"/>
          <w:szCs w:val="20"/>
          <w:highlight w:val="yellow"/>
        </w:rPr>
        <w:t>AF SRF document)</w:t>
      </w:r>
      <w:r w:rsidR="008B6DAE" w:rsidRPr="005C36CB">
        <w:rPr>
          <w:rFonts w:ascii="Calibri" w:hAnsi="Calibri" w:cs="Calibri"/>
          <w:i/>
          <w:sz w:val="20"/>
          <w:szCs w:val="20"/>
          <w:highlight w:val="yellow"/>
        </w:rPr>
        <w:t xml:space="preserve"> must be included at the project design stage.</w:t>
      </w:r>
    </w:p>
    <w:p w14:paraId="40F5D2F3" w14:textId="3036A659" w:rsidR="008B6DAE" w:rsidRPr="005C36CB" w:rsidRDefault="00F50EED" w:rsidP="005C36CB">
      <w:pPr>
        <w:pStyle w:val="ListParagraph"/>
        <w:numPr>
          <w:ilvl w:val="0"/>
          <w:numId w:val="62"/>
        </w:numPr>
        <w:spacing w:after="240"/>
        <w:rPr>
          <w:rFonts w:cs="Calibri"/>
          <w:i/>
          <w:szCs w:val="20"/>
        </w:rPr>
      </w:pPr>
      <w:r w:rsidRPr="005C36CB">
        <w:rPr>
          <w:rFonts w:ascii="Calibri" w:hAnsi="Calibri" w:cs="Calibri"/>
          <w:i/>
          <w:sz w:val="20"/>
          <w:szCs w:val="20"/>
          <w:highlight w:val="yellow"/>
        </w:rPr>
        <w:t>In addition, t</w:t>
      </w:r>
      <w:r w:rsidR="00D802EE" w:rsidRPr="00F44D4E">
        <w:rPr>
          <w:rFonts w:ascii="Calibri" w:hAnsi="Calibri" w:cs="Calibri"/>
          <w:i/>
          <w:sz w:val="20"/>
          <w:szCs w:val="20"/>
          <w:highlight w:val="yellow"/>
        </w:rPr>
        <w:t>he project results framework must include at least the core impact indicator “Number of beneficiaries including estimations for direct and indirect beneficiaries.</w:t>
      </w:r>
      <w:r w:rsidR="00D802EE" w:rsidRPr="00534DFD">
        <w:rPr>
          <w:rFonts w:ascii="Calibri" w:hAnsi="Calibri" w:cs="Calibri"/>
          <w:i/>
          <w:sz w:val="20"/>
          <w:szCs w:val="20"/>
          <w:highlight w:val="yellow"/>
        </w:rPr>
        <w:t xml:space="preserve"> </w:t>
      </w:r>
      <w:r w:rsidR="00534DFD" w:rsidRPr="005C36CB">
        <w:rPr>
          <w:rFonts w:ascii="Calibri" w:hAnsi="Calibri" w:cs="Calibri"/>
          <w:i/>
          <w:sz w:val="20"/>
          <w:szCs w:val="20"/>
          <w:highlight w:val="yellow"/>
        </w:rPr>
        <w:t>A second core indicator must be added if the project includes</w:t>
      </w:r>
      <w:r w:rsidR="00534DFD" w:rsidRPr="005C36CB">
        <w:rPr>
          <w:rFonts w:ascii="Calibri" w:hAnsi="Calibri" w:cs="Calibri"/>
          <w:i/>
          <w:sz w:val="16"/>
          <w:szCs w:val="16"/>
          <w:highlight w:val="yellow"/>
        </w:rPr>
        <w:t xml:space="preserve"> </w:t>
      </w:r>
      <w:r w:rsidR="00534DFD" w:rsidRPr="005C36CB">
        <w:rPr>
          <w:rFonts w:ascii="Calibri" w:hAnsi="Calibri" w:cs="Calibri"/>
          <w:i/>
          <w:sz w:val="20"/>
          <w:szCs w:val="16"/>
          <w:highlight w:val="yellow"/>
        </w:rPr>
        <w:t>activities targeting the areas identified in AF results framework, namely (1) Early Warning System; (2) Assets Produced, Developed; (3) Improved, or Strengthened; (4) Increased income, or avoided decrease in income or (5) Natural Assets Protected or Rehabilitated</w:t>
      </w:r>
    </w:p>
    <w:tbl>
      <w:tblPr>
        <w:tblStyle w:val="TableGrid"/>
        <w:tblW w:w="12330" w:type="dxa"/>
        <w:tblInd w:w="80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195"/>
        <w:gridCol w:w="5135"/>
      </w:tblGrid>
      <w:tr w:rsidR="008E13E1" w14:paraId="64687B24" w14:textId="77777777" w:rsidTr="00BD0C65">
        <w:tc>
          <w:tcPr>
            <w:tcW w:w="7195" w:type="dxa"/>
          </w:tcPr>
          <w:p w14:paraId="3E6A76DB" w14:textId="089E420E" w:rsidR="008E13E1" w:rsidRDefault="008E13E1" w:rsidP="00B63A22">
            <w:pPr>
              <w:spacing w:after="240"/>
              <w:rPr>
                <w:rFonts w:cs="Calibri"/>
                <w:i/>
                <w:szCs w:val="20"/>
                <w:highlight w:val="yellow"/>
              </w:rPr>
            </w:pPr>
            <w:r>
              <w:rPr>
                <w:rFonts w:cs="Calibri"/>
                <w:i/>
                <w:szCs w:val="20"/>
                <w:highlight w:val="yellow"/>
              </w:rPr>
              <w:t>Impact-level Results</w:t>
            </w:r>
          </w:p>
        </w:tc>
        <w:tc>
          <w:tcPr>
            <w:tcW w:w="5135" w:type="dxa"/>
          </w:tcPr>
          <w:p w14:paraId="155E7984" w14:textId="7C55E201" w:rsidR="008E13E1" w:rsidRDefault="008E13E1" w:rsidP="00B63A22">
            <w:pPr>
              <w:spacing w:after="240"/>
              <w:rPr>
                <w:rFonts w:cs="Calibri"/>
                <w:i/>
                <w:szCs w:val="20"/>
                <w:highlight w:val="yellow"/>
              </w:rPr>
            </w:pPr>
            <w:r>
              <w:rPr>
                <w:rFonts w:cs="Calibri"/>
                <w:i/>
                <w:szCs w:val="20"/>
                <w:highlight w:val="yellow"/>
              </w:rPr>
              <w:t>Core Indicators</w:t>
            </w:r>
          </w:p>
        </w:tc>
      </w:tr>
      <w:tr w:rsidR="009C3586" w14:paraId="0E582ABF" w14:textId="77777777" w:rsidTr="00BD0C65">
        <w:tc>
          <w:tcPr>
            <w:tcW w:w="7195" w:type="dxa"/>
            <w:vMerge w:val="restart"/>
          </w:tcPr>
          <w:p w14:paraId="17490B24" w14:textId="2E074A8D" w:rsidR="009C3586" w:rsidRDefault="009C3586" w:rsidP="00B63A22">
            <w:pPr>
              <w:spacing w:after="240"/>
              <w:rPr>
                <w:rFonts w:cs="Calibri"/>
                <w:i/>
                <w:szCs w:val="20"/>
                <w:highlight w:val="yellow"/>
              </w:rPr>
            </w:pPr>
            <w:r>
              <w:rPr>
                <w:rFonts w:cs="Calibri"/>
                <w:i/>
                <w:szCs w:val="20"/>
                <w:highlight w:val="yellow"/>
              </w:rPr>
              <w:t>Increased adaptive capacity of communities to respond to the impacts of climate change</w:t>
            </w:r>
          </w:p>
        </w:tc>
        <w:tc>
          <w:tcPr>
            <w:tcW w:w="5135" w:type="dxa"/>
          </w:tcPr>
          <w:p w14:paraId="683D2F9B" w14:textId="3CE7C1C7" w:rsidR="009C3586" w:rsidRDefault="009C3586" w:rsidP="00B63A22">
            <w:pPr>
              <w:spacing w:after="240"/>
              <w:rPr>
                <w:rFonts w:cs="Calibri"/>
                <w:i/>
                <w:szCs w:val="20"/>
                <w:highlight w:val="yellow"/>
              </w:rPr>
            </w:pPr>
            <w:r>
              <w:rPr>
                <w:rFonts w:cs="Calibri"/>
                <w:i/>
                <w:szCs w:val="20"/>
                <w:highlight w:val="yellow"/>
              </w:rPr>
              <w:t>Number of beneficiaries (direct and indirect)</w:t>
            </w:r>
          </w:p>
        </w:tc>
      </w:tr>
      <w:tr w:rsidR="009C3586" w14:paraId="271CB914" w14:textId="77777777" w:rsidTr="00BD0C65">
        <w:tc>
          <w:tcPr>
            <w:tcW w:w="7195" w:type="dxa"/>
            <w:vMerge/>
          </w:tcPr>
          <w:p w14:paraId="676CA844" w14:textId="39E9EAE3" w:rsidR="009C3586" w:rsidRDefault="009C3586" w:rsidP="00B63A22">
            <w:pPr>
              <w:spacing w:after="240"/>
              <w:rPr>
                <w:rFonts w:cs="Calibri"/>
                <w:i/>
                <w:szCs w:val="20"/>
                <w:highlight w:val="yellow"/>
              </w:rPr>
            </w:pPr>
          </w:p>
        </w:tc>
        <w:tc>
          <w:tcPr>
            <w:tcW w:w="5135" w:type="dxa"/>
          </w:tcPr>
          <w:p w14:paraId="4E803276" w14:textId="2DE8BFC1" w:rsidR="009C3586" w:rsidRDefault="009C3586" w:rsidP="00B63A22">
            <w:pPr>
              <w:spacing w:after="240"/>
              <w:rPr>
                <w:rFonts w:cs="Calibri"/>
                <w:i/>
                <w:szCs w:val="20"/>
                <w:highlight w:val="yellow"/>
              </w:rPr>
            </w:pPr>
            <w:r>
              <w:rPr>
                <w:rFonts w:cs="Calibri"/>
                <w:i/>
                <w:szCs w:val="20"/>
                <w:highlight w:val="yellow"/>
              </w:rPr>
              <w:t>Number of Early Warning Systems</w:t>
            </w:r>
          </w:p>
        </w:tc>
      </w:tr>
      <w:tr w:rsidR="009C3586" w14:paraId="64DFC25E" w14:textId="77777777" w:rsidTr="00BD0C65">
        <w:tc>
          <w:tcPr>
            <w:tcW w:w="7195" w:type="dxa"/>
            <w:vMerge/>
          </w:tcPr>
          <w:p w14:paraId="13F4F070" w14:textId="0C9C7E7E" w:rsidR="009C3586" w:rsidRDefault="009C3586" w:rsidP="00B63A22">
            <w:pPr>
              <w:spacing w:after="240"/>
              <w:rPr>
                <w:rFonts w:cs="Calibri"/>
                <w:i/>
                <w:szCs w:val="20"/>
                <w:highlight w:val="yellow"/>
              </w:rPr>
            </w:pPr>
          </w:p>
        </w:tc>
        <w:tc>
          <w:tcPr>
            <w:tcW w:w="5135" w:type="dxa"/>
          </w:tcPr>
          <w:p w14:paraId="36B8A6B2" w14:textId="161CC8BD" w:rsidR="009C3586" w:rsidRDefault="009C3586" w:rsidP="00B63A22">
            <w:pPr>
              <w:spacing w:after="240"/>
              <w:rPr>
                <w:rFonts w:cs="Calibri"/>
                <w:i/>
                <w:szCs w:val="20"/>
                <w:highlight w:val="yellow"/>
              </w:rPr>
            </w:pPr>
            <w:r>
              <w:rPr>
                <w:rFonts w:cs="Calibri"/>
                <w:i/>
                <w:szCs w:val="20"/>
                <w:highlight w:val="yellow"/>
              </w:rPr>
              <w:t>Assets produced, developed, improved or strengthened</w:t>
            </w:r>
          </w:p>
        </w:tc>
      </w:tr>
      <w:tr w:rsidR="009C3586" w14:paraId="40C05920" w14:textId="77777777" w:rsidTr="00BD0C65">
        <w:tc>
          <w:tcPr>
            <w:tcW w:w="7195" w:type="dxa"/>
            <w:vMerge/>
          </w:tcPr>
          <w:p w14:paraId="773089D4" w14:textId="63D9497D" w:rsidR="009C3586" w:rsidRDefault="009C3586" w:rsidP="00B63A22">
            <w:pPr>
              <w:spacing w:after="240"/>
              <w:rPr>
                <w:rFonts w:cs="Calibri"/>
                <w:i/>
                <w:szCs w:val="20"/>
                <w:highlight w:val="yellow"/>
              </w:rPr>
            </w:pPr>
          </w:p>
        </w:tc>
        <w:tc>
          <w:tcPr>
            <w:tcW w:w="5135" w:type="dxa"/>
          </w:tcPr>
          <w:p w14:paraId="1C24899F" w14:textId="589B5D6A" w:rsidR="009C3586" w:rsidRDefault="009C3586" w:rsidP="00B63A22">
            <w:pPr>
              <w:spacing w:after="240"/>
              <w:rPr>
                <w:rFonts w:cs="Calibri"/>
                <w:i/>
                <w:szCs w:val="20"/>
                <w:highlight w:val="yellow"/>
              </w:rPr>
            </w:pPr>
            <w:r>
              <w:rPr>
                <w:rFonts w:cs="Calibri"/>
                <w:i/>
                <w:szCs w:val="20"/>
                <w:highlight w:val="yellow"/>
              </w:rPr>
              <w:t>Increased income, or avoided decrease in income</w:t>
            </w:r>
          </w:p>
        </w:tc>
      </w:tr>
      <w:tr w:rsidR="008E13E1" w14:paraId="3F0B43AB" w14:textId="77777777" w:rsidTr="00BD0C65">
        <w:tc>
          <w:tcPr>
            <w:tcW w:w="7195" w:type="dxa"/>
          </w:tcPr>
          <w:p w14:paraId="2E27FB97" w14:textId="075A7704" w:rsidR="008E13E1" w:rsidRDefault="009C3586" w:rsidP="00B63A22">
            <w:pPr>
              <w:spacing w:after="240"/>
              <w:rPr>
                <w:rFonts w:cs="Calibri"/>
                <w:i/>
                <w:szCs w:val="20"/>
                <w:highlight w:val="yellow"/>
              </w:rPr>
            </w:pPr>
            <w:r>
              <w:rPr>
                <w:rFonts w:cs="Calibri"/>
                <w:i/>
                <w:szCs w:val="20"/>
                <w:highlight w:val="yellow"/>
              </w:rPr>
              <w:t>Increased ecosystem resilience in response to climate change-induced stresses</w:t>
            </w:r>
          </w:p>
        </w:tc>
        <w:tc>
          <w:tcPr>
            <w:tcW w:w="5135" w:type="dxa"/>
          </w:tcPr>
          <w:p w14:paraId="4EEB96F6" w14:textId="4337CFBA" w:rsidR="008E13E1" w:rsidRDefault="009C3586" w:rsidP="00B63A22">
            <w:pPr>
              <w:spacing w:after="240"/>
              <w:rPr>
                <w:rFonts w:cs="Calibri"/>
                <w:i/>
                <w:szCs w:val="20"/>
                <w:highlight w:val="yellow"/>
              </w:rPr>
            </w:pPr>
            <w:r>
              <w:rPr>
                <w:rFonts w:cs="Calibri"/>
                <w:i/>
                <w:szCs w:val="20"/>
                <w:highlight w:val="yellow"/>
              </w:rPr>
              <w:t>Natural assets protected or rehabilitated</w:t>
            </w:r>
          </w:p>
        </w:tc>
      </w:tr>
    </w:tbl>
    <w:p w14:paraId="6D1971E0" w14:textId="77777777" w:rsidR="000C513F" w:rsidRDefault="000C513F" w:rsidP="000C513F">
      <w:pPr>
        <w:spacing w:after="240"/>
        <w:rPr>
          <w:rFonts w:cs="Calibri"/>
          <w:i/>
          <w:szCs w:val="20"/>
          <w:highlight w:val="yellow"/>
        </w:rPr>
      </w:pPr>
    </w:p>
    <w:p w14:paraId="3E99E480" w14:textId="4EECC41F" w:rsidR="007E18F8" w:rsidRPr="00485F0E" w:rsidRDefault="000C513F" w:rsidP="00B63A22">
      <w:pPr>
        <w:spacing w:after="240"/>
        <w:rPr>
          <w:rFonts w:cs="Calibri"/>
          <w:i/>
          <w:szCs w:val="20"/>
          <w:highlight w:val="yellow"/>
        </w:rPr>
      </w:pPr>
      <w:r w:rsidRPr="00317E7A">
        <w:rPr>
          <w:rFonts w:cs="Calibri"/>
          <w:b/>
          <w:bCs/>
          <w:i/>
          <w:szCs w:val="20"/>
          <w:highlight w:val="yellow"/>
        </w:rPr>
        <w:t xml:space="preserve">For projects approved at the October 2026 </w:t>
      </w:r>
      <w:r w:rsidR="001709E4" w:rsidRPr="00317E7A">
        <w:rPr>
          <w:rFonts w:cs="Calibri"/>
          <w:b/>
          <w:bCs/>
          <w:i/>
          <w:szCs w:val="20"/>
          <w:highlight w:val="yellow"/>
        </w:rPr>
        <w:t xml:space="preserve">and subsequent </w:t>
      </w:r>
      <w:r w:rsidRPr="00317E7A">
        <w:rPr>
          <w:rFonts w:cs="Calibri"/>
          <w:b/>
          <w:bCs/>
          <w:i/>
          <w:szCs w:val="20"/>
          <w:highlight w:val="yellow"/>
        </w:rPr>
        <w:t>AF Board Meeting</w:t>
      </w:r>
      <w:r w:rsidR="00020612" w:rsidRPr="00317E7A">
        <w:rPr>
          <w:rFonts w:cs="Calibri"/>
          <w:b/>
          <w:bCs/>
          <w:i/>
          <w:szCs w:val="20"/>
          <w:highlight w:val="yellow"/>
        </w:rPr>
        <w:t>s</w:t>
      </w:r>
      <w:r w:rsidR="001709E4">
        <w:rPr>
          <w:rFonts w:cs="Calibri"/>
          <w:i/>
          <w:szCs w:val="20"/>
          <w:highlight w:val="yellow"/>
        </w:rPr>
        <w:t>:</w:t>
      </w:r>
      <w:r>
        <w:rPr>
          <w:rFonts w:cs="Calibri"/>
          <w:i/>
          <w:szCs w:val="20"/>
          <w:highlight w:val="yellow"/>
        </w:rPr>
        <w:t xml:space="preserve"> </w:t>
      </w:r>
      <w:r w:rsidR="00834E06">
        <w:rPr>
          <w:rFonts w:cs="Calibri"/>
          <w:i/>
          <w:szCs w:val="20"/>
          <w:highlight w:val="yellow"/>
        </w:rPr>
        <w:t>T</w:t>
      </w:r>
      <w:r>
        <w:rPr>
          <w:rFonts w:cs="Calibri"/>
          <w:i/>
          <w:szCs w:val="20"/>
          <w:highlight w:val="yellow"/>
        </w:rPr>
        <w:t xml:space="preserve">he AF approved an </w:t>
      </w:r>
      <w:hyperlink r:id="rId54" w:history="1">
        <w:r w:rsidRPr="006D06F2">
          <w:rPr>
            <w:rStyle w:val="Hyperlink"/>
            <w:rFonts w:cs="Calibri"/>
            <w:i/>
            <w:szCs w:val="20"/>
            <w:highlight w:val="yellow"/>
          </w:rPr>
          <w:t>Update to the AF Strategic Results Framework</w:t>
        </w:r>
      </w:hyperlink>
      <w:r>
        <w:rPr>
          <w:rFonts w:cs="Calibri"/>
          <w:i/>
          <w:szCs w:val="20"/>
          <w:highlight w:val="yellow"/>
        </w:rPr>
        <w:t xml:space="preserve"> at its 45</w:t>
      </w:r>
      <w:r w:rsidRPr="005C36CB">
        <w:rPr>
          <w:rFonts w:cs="Calibri"/>
          <w:i/>
          <w:szCs w:val="20"/>
          <w:highlight w:val="yellow"/>
          <w:vertAlign w:val="superscript"/>
        </w:rPr>
        <w:t>th</w:t>
      </w:r>
      <w:r>
        <w:rPr>
          <w:rFonts w:cs="Calibri"/>
          <w:i/>
          <w:szCs w:val="20"/>
          <w:highlight w:val="yellow"/>
        </w:rPr>
        <w:t xml:space="preserve"> Board meeting in October 2025. The update</w:t>
      </w:r>
      <w:r w:rsidR="00F261C0">
        <w:rPr>
          <w:rFonts w:cs="Calibri"/>
          <w:i/>
          <w:szCs w:val="20"/>
          <w:highlight w:val="yellow"/>
        </w:rPr>
        <w:t xml:space="preserve"> </w:t>
      </w:r>
      <w:r w:rsidR="00886034">
        <w:rPr>
          <w:rFonts w:cs="Calibri"/>
          <w:i/>
          <w:szCs w:val="20"/>
          <w:highlight w:val="yellow"/>
        </w:rPr>
        <w:t>of the SRF reduces the overall number of indicators from 33 to 27</w:t>
      </w:r>
      <w:r w:rsidR="00895FC3">
        <w:rPr>
          <w:rFonts w:cs="Calibri"/>
          <w:i/>
          <w:szCs w:val="20"/>
          <w:highlight w:val="yellow"/>
        </w:rPr>
        <w:t xml:space="preserve"> (see pages</w:t>
      </w:r>
      <w:r w:rsidR="00E71C2D">
        <w:rPr>
          <w:rFonts w:cs="Calibri"/>
          <w:i/>
          <w:szCs w:val="20"/>
          <w:highlight w:val="yellow"/>
        </w:rPr>
        <w:t xml:space="preserve"> 9-11 in the above Updated AF SRF document)</w:t>
      </w:r>
      <w:r>
        <w:rPr>
          <w:rFonts w:cs="Calibri"/>
          <w:i/>
          <w:szCs w:val="20"/>
          <w:highlight w:val="yellow"/>
        </w:rPr>
        <w:t xml:space="preserve"> </w:t>
      </w:r>
      <w:r w:rsidR="00886034">
        <w:rPr>
          <w:rFonts w:cs="Calibri"/>
          <w:i/>
          <w:szCs w:val="20"/>
          <w:highlight w:val="yellow"/>
        </w:rPr>
        <w:t>and</w:t>
      </w:r>
      <w:r>
        <w:rPr>
          <w:rFonts w:cs="Calibri"/>
          <w:i/>
          <w:szCs w:val="20"/>
          <w:highlight w:val="yellow"/>
        </w:rPr>
        <w:t xml:space="preserve"> increase</w:t>
      </w:r>
      <w:r w:rsidR="00886034">
        <w:rPr>
          <w:rFonts w:cs="Calibri"/>
          <w:i/>
          <w:szCs w:val="20"/>
          <w:highlight w:val="yellow"/>
        </w:rPr>
        <w:t>s</w:t>
      </w:r>
      <w:r>
        <w:rPr>
          <w:rFonts w:cs="Calibri"/>
          <w:i/>
          <w:szCs w:val="20"/>
          <w:highlight w:val="yellow"/>
        </w:rPr>
        <w:t xml:space="preserve"> core indicators from 5 to 6</w:t>
      </w:r>
      <w:r w:rsidR="00014262">
        <w:rPr>
          <w:rFonts w:cs="Calibri"/>
          <w:i/>
          <w:szCs w:val="20"/>
          <w:highlight w:val="yellow"/>
        </w:rPr>
        <w:t xml:space="preserve"> (see below and pages 7-8 in the above Updated SRF document)</w:t>
      </w:r>
      <w:r w:rsidR="003C4ADF">
        <w:rPr>
          <w:rFonts w:cs="Calibri"/>
          <w:i/>
          <w:szCs w:val="20"/>
          <w:highlight w:val="yellow"/>
        </w:rPr>
        <w:t xml:space="preserve">. </w:t>
      </w:r>
      <w:r w:rsidR="00E50E7E">
        <w:rPr>
          <w:rFonts w:cs="Calibri"/>
          <w:i/>
          <w:szCs w:val="20"/>
          <w:highlight w:val="yellow"/>
        </w:rPr>
        <w:t>Projects approved at the October 2026 Board Meeting and later</w:t>
      </w:r>
      <w:r w:rsidR="005B10FD">
        <w:rPr>
          <w:rFonts w:cs="Calibri"/>
          <w:i/>
          <w:szCs w:val="20"/>
          <w:highlight w:val="yellow"/>
        </w:rPr>
        <w:t xml:space="preserve"> will apply the updated SRF.</w:t>
      </w:r>
      <w:r w:rsidR="00E50E7E">
        <w:rPr>
          <w:rFonts w:cs="Calibri"/>
          <w:i/>
          <w:szCs w:val="20"/>
          <w:highlight w:val="yellow"/>
        </w:rPr>
        <w:t xml:space="preserve"> </w:t>
      </w:r>
      <w:r w:rsidR="003C4ADF">
        <w:rPr>
          <w:rFonts w:cs="Calibri"/>
          <w:i/>
          <w:szCs w:val="20"/>
          <w:highlight w:val="yellow"/>
        </w:rPr>
        <w:t>The AF Secretariat will</w:t>
      </w:r>
      <w:r w:rsidR="005B10FD">
        <w:rPr>
          <w:rFonts w:cs="Calibri"/>
          <w:i/>
          <w:szCs w:val="20"/>
          <w:highlight w:val="yellow"/>
        </w:rPr>
        <w:t xml:space="preserve"> release detailed guidance </w:t>
      </w:r>
      <w:r w:rsidR="005110E0">
        <w:rPr>
          <w:rFonts w:cs="Calibri"/>
          <w:i/>
          <w:szCs w:val="20"/>
          <w:highlight w:val="yellow"/>
        </w:rPr>
        <w:t>on the updated SRF in 2026</w:t>
      </w:r>
      <w:r>
        <w:rPr>
          <w:rFonts w:cs="Calibri"/>
          <w:i/>
          <w:szCs w:val="20"/>
          <w:highlight w:val="yellow"/>
        </w:rPr>
        <w:t xml:space="preserve">. </w:t>
      </w:r>
    </w:p>
    <w:tbl>
      <w:tblPr>
        <w:tblStyle w:val="TableGrid"/>
        <w:tblW w:w="12960" w:type="dxa"/>
        <w:tblInd w:w="80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860"/>
        <w:gridCol w:w="8100"/>
      </w:tblGrid>
      <w:tr w:rsidR="007E18F8" w14:paraId="1867F805" w14:textId="1A4E1A5D" w:rsidTr="00317E7A">
        <w:tc>
          <w:tcPr>
            <w:tcW w:w="4860" w:type="dxa"/>
          </w:tcPr>
          <w:p w14:paraId="30DFE52F" w14:textId="0A3AB0DC" w:rsidR="007E18F8" w:rsidRDefault="00C81EC4">
            <w:pPr>
              <w:spacing w:after="240"/>
              <w:rPr>
                <w:rFonts w:cs="Calibri"/>
                <w:i/>
                <w:szCs w:val="20"/>
                <w:highlight w:val="yellow"/>
              </w:rPr>
            </w:pPr>
            <w:r>
              <w:rPr>
                <w:rFonts w:cs="Calibri"/>
                <w:i/>
                <w:szCs w:val="20"/>
                <w:highlight w:val="yellow"/>
              </w:rPr>
              <w:t xml:space="preserve">Original </w:t>
            </w:r>
            <w:r w:rsidR="007E18F8">
              <w:rPr>
                <w:rFonts w:cs="Calibri"/>
                <w:i/>
                <w:szCs w:val="20"/>
                <w:highlight w:val="yellow"/>
              </w:rPr>
              <w:t>Core Indicator</w:t>
            </w:r>
            <w:r>
              <w:rPr>
                <w:rFonts w:cs="Calibri"/>
                <w:i/>
                <w:szCs w:val="20"/>
                <w:highlight w:val="yellow"/>
              </w:rPr>
              <w:t>s</w:t>
            </w:r>
          </w:p>
        </w:tc>
        <w:tc>
          <w:tcPr>
            <w:tcW w:w="8100" w:type="dxa"/>
          </w:tcPr>
          <w:p w14:paraId="41561AE1" w14:textId="48F92345" w:rsidR="007E18F8" w:rsidRDefault="006E3590">
            <w:pPr>
              <w:spacing w:after="240"/>
              <w:rPr>
                <w:rFonts w:cs="Calibri"/>
                <w:i/>
                <w:szCs w:val="20"/>
                <w:highlight w:val="yellow"/>
              </w:rPr>
            </w:pPr>
            <w:r w:rsidRPr="006E3590">
              <w:rPr>
                <w:rFonts w:cs="Calibri"/>
                <w:i/>
                <w:szCs w:val="20"/>
                <w:highlight w:val="yellow"/>
              </w:rPr>
              <w:t>Revised core indicator</w:t>
            </w:r>
            <w:r w:rsidR="00C81EC4">
              <w:rPr>
                <w:rFonts w:cs="Calibri"/>
                <w:i/>
                <w:szCs w:val="20"/>
                <w:highlight w:val="yellow"/>
              </w:rPr>
              <w:t>s</w:t>
            </w:r>
          </w:p>
        </w:tc>
      </w:tr>
      <w:tr w:rsidR="007E18F8" w14:paraId="63927939" w14:textId="7F0C7D1D" w:rsidTr="00317E7A">
        <w:tc>
          <w:tcPr>
            <w:tcW w:w="4860" w:type="dxa"/>
          </w:tcPr>
          <w:p w14:paraId="67A29747" w14:textId="77777777" w:rsidR="007E18F8" w:rsidRDefault="007E18F8">
            <w:pPr>
              <w:spacing w:after="240"/>
              <w:rPr>
                <w:rFonts w:cs="Calibri"/>
                <w:i/>
                <w:szCs w:val="20"/>
                <w:highlight w:val="yellow"/>
              </w:rPr>
            </w:pPr>
            <w:r>
              <w:rPr>
                <w:rFonts w:cs="Calibri"/>
                <w:i/>
                <w:szCs w:val="20"/>
                <w:highlight w:val="yellow"/>
              </w:rPr>
              <w:t>Number of beneficiaries (direct and indirect)</w:t>
            </w:r>
          </w:p>
        </w:tc>
        <w:tc>
          <w:tcPr>
            <w:tcW w:w="8100" w:type="dxa"/>
          </w:tcPr>
          <w:p w14:paraId="1D28B813" w14:textId="17156425" w:rsidR="007E18F8" w:rsidRDefault="006E3590">
            <w:pPr>
              <w:spacing w:after="240"/>
              <w:rPr>
                <w:rFonts w:cs="Calibri"/>
                <w:i/>
                <w:szCs w:val="20"/>
                <w:highlight w:val="yellow"/>
              </w:rPr>
            </w:pPr>
            <w:r w:rsidRPr="006E3590">
              <w:rPr>
                <w:rFonts w:cs="Calibri"/>
                <w:i/>
                <w:szCs w:val="20"/>
                <w:highlight w:val="yellow"/>
              </w:rPr>
              <w:t xml:space="preserve">Number of </w:t>
            </w:r>
            <w:proofErr w:type="gramStart"/>
            <w:r w:rsidRPr="006E3590">
              <w:rPr>
                <w:rFonts w:cs="Calibri"/>
                <w:i/>
                <w:szCs w:val="20"/>
                <w:highlight w:val="yellow"/>
              </w:rPr>
              <w:t xml:space="preserve">beneficiaries [# </w:t>
            </w:r>
            <w:proofErr w:type="gramEnd"/>
            <w:r w:rsidRPr="006E3590">
              <w:rPr>
                <w:rFonts w:cs="Calibri"/>
                <w:i/>
                <w:szCs w:val="20"/>
                <w:highlight w:val="yellow"/>
              </w:rPr>
              <w:t>of people, disaggregated by direct and indirect beneficiaries, by gender, by vulnerable groups, and by sector]</w:t>
            </w:r>
          </w:p>
        </w:tc>
      </w:tr>
      <w:tr w:rsidR="007E18F8" w14:paraId="3BAFAC82" w14:textId="7D3415EA" w:rsidTr="00317E7A">
        <w:tc>
          <w:tcPr>
            <w:tcW w:w="4860" w:type="dxa"/>
          </w:tcPr>
          <w:p w14:paraId="05417845" w14:textId="77777777" w:rsidR="007E18F8" w:rsidRDefault="007E18F8">
            <w:pPr>
              <w:spacing w:after="240"/>
              <w:rPr>
                <w:rFonts w:cs="Calibri"/>
                <w:i/>
                <w:szCs w:val="20"/>
                <w:highlight w:val="yellow"/>
              </w:rPr>
            </w:pPr>
            <w:r>
              <w:rPr>
                <w:rFonts w:cs="Calibri"/>
                <w:i/>
                <w:szCs w:val="20"/>
                <w:highlight w:val="yellow"/>
              </w:rPr>
              <w:t>Number of Early Warning Systems</w:t>
            </w:r>
          </w:p>
        </w:tc>
        <w:tc>
          <w:tcPr>
            <w:tcW w:w="8100" w:type="dxa"/>
          </w:tcPr>
          <w:p w14:paraId="52399EE1" w14:textId="56A798FA" w:rsidR="007E18F8" w:rsidRDefault="006E3590">
            <w:pPr>
              <w:spacing w:after="240"/>
              <w:rPr>
                <w:rFonts w:cs="Calibri"/>
                <w:i/>
                <w:szCs w:val="20"/>
                <w:highlight w:val="yellow"/>
              </w:rPr>
            </w:pPr>
            <w:r w:rsidRPr="006E3590">
              <w:rPr>
                <w:rFonts w:cs="Calibri"/>
                <w:i/>
                <w:szCs w:val="20"/>
                <w:highlight w:val="yellow"/>
              </w:rPr>
              <w:t xml:space="preserve">Early warning systems established or </w:t>
            </w:r>
            <w:proofErr w:type="gramStart"/>
            <w:r w:rsidRPr="006E3590">
              <w:rPr>
                <w:rFonts w:cs="Calibri"/>
                <w:i/>
                <w:szCs w:val="20"/>
                <w:highlight w:val="yellow"/>
              </w:rPr>
              <w:t xml:space="preserve">improved [# </w:t>
            </w:r>
            <w:proofErr w:type="gramEnd"/>
            <w:r w:rsidRPr="006E3590">
              <w:rPr>
                <w:rFonts w:cs="Calibri"/>
                <w:i/>
                <w:szCs w:val="20"/>
                <w:highlight w:val="yellow"/>
              </w:rPr>
              <w:t xml:space="preserve">of </w:t>
            </w:r>
            <w:proofErr w:type="gramStart"/>
            <w:r w:rsidRPr="006E3590">
              <w:rPr>
                <w:rFonts w:cs="Calibri"/>
                <w:i/>
                <w:szCs w:val="20"/>
                <w:highlight w:val="yellow"/>
              </w:rPr>
              <w:t>systems,</w:t>
            </w:r>
            <w:proofErr w:type="gramEnd"/>
            <w:r w:rsidRPr="006E3590">
              <w:rPr>
                <w:rFonts w:cs="Calibri"/>
                <w:i/>
                <w:szCs w:val="20"/>
                <w:highlight w:val="yellow"/>
              </w:rPr>
              <w:t xml:space="preserve"> disaggregated by hazard and scale]</w:t>
            </w:r>
          </w:p>
        </w:tc>
      </w:tr>
      <w:tr w:rsidR="007E18F8" w14:paraId="2505CE79" w14:textId="0A677C3C" w:rsidTr="00317E7A">
        <w:tc>
          <w:tcPr>
            <w:tcW w:w="4860" w:type="dxa"/>
          </w:tcPr>
          <w:p w14:paraId="5D79CEF7" w14:textId="77777777" w:rsidR="007E18F8" w:rsidRDefault="007E18F8">
            <w:pPr>
              <w:spacing w:after="240"/>
              <w:rPr>
                <w:rFonts w:cs="Calibri"/>
                <w:i/>
                <w:szCs w:val="20"/>
                <w:highlight w:val="yellow"/>
              </w:rPr>
            </w:pPr>
            <w:r>
              <w:rPr>
                <w:rFonts w:cs="Calibri"/>
                <w:i/>
                <w:szCs w:val="20"/>
                <w:highlight w:val="yellow"/>
              </w:rPr>
              <w:t>Assets produced, developed, improved or strengthened</w:t>
            </w:r>
          </w:p>
        </w:tc>
        <w:tc>
          <w:tcPr>
            <w:tcW w:w="8100" w:type="dxa"/>
          </w:tcPr>
          <w:p w14:paraId="3F15C9C9" w14:textId="5E68A56A" w:rsidR="007E18F8" w:rsidRDefault="006E3590">
            <w:pPr>
              <w:spacing w:after="240"/>
              <w:rPr>
                <w:rFonts w:cs="Calibri"/>
                <w:i/>
                <w:szCs w:val="20"/>
                <w:highlight w:val="yellow"/>
              </w:rPr>
            </w:pPr>
            <w:r w:rsidRPr="006E3590">
              <w:rPr>
                <w:rFonts w:cs="Calibri"/>
                <w:i/>
                <w:szCs w:val="20"/>
                <w:highlight w:val="yellow"/>
              </w:rPr>
              <w:t xml:space="preserve">Physical assets improved or constructed to withstand climate variability and change [disaggregated by km of linear infrastructure and </w:t>
            </w:r>
            <w:proofErr w:type="gramStart"/>
            <w:r w:rsidRPr="006E3590">
              <w:rPr>
                <w:rFonts w:cs="Calibri"/>
                <w:i/>
                <w:szCs w:val="20"/>
                <w:highlight w:val="yellow"/>
              </w:rPr>
              <w:t># of point</w:t>
            </w:r>
            <w:proofErr w:type="gramEnd"/>
            <w:r w:rsidRPr="006E3590">
              <w:rPr>
                <w:rFonts w:cs="Calibri"/>
                <w:i/>
                <w:szCs w:val="20"/>
                <w:highlight w:val="yellow"/>
              </w:rPr>
              <w:t xml:space="preserve"> infrastructure, and by sector]</w:t>
            </w:r>
          </w:p>
        </w:tc>
      </w:tr>
      <w:tr w:rsidR="007E18F8" w14:paraId="158DD342" w14:textId="7CF2EFD3" w:rsidTr="00317E7A">
        <w:tc>
          <w:tcPr>
            <w:tcW w:w="4860" w:type="dxa"/>
          </w:tcPr>
          <w:p w14:paraId="6ACEAB48" w14:textId="77777777" w:rsidR="007E18F8" w:rsidRDefault="007E18F8">
            <w:pPr>
              <w:spacing w:after="240"/>
              <w:rPr>
                <w:rFonts w:cs="Calibri"/>
                <w:i/>
                <w:szCs w:val="20"/>
                <w:highlight w:val="yellow"/>
              </w:rPr>
            </w:pPr>
            <w:r>
              <w:rPr>
                <w:rFonts w:cs="Calibri"/>
                <w:i/>
                <w:szCs w:val="20"/>
                <w:highlight w:val="yellow"/>
              </w:rPr>
              <w:t>Increased income, or avoided decrease in income</w:t>
            </w:r>
          </w:p>
        </w:tc>
        <w:tc>
          <w:tcPr>
            <w:tcW w:w="8100" w:type="dxa"/>
          </w:tcPr>
          <w:p w14:paraId="0EE77D8C" w14:textId="2C6759BD" w:rsidR="007E18F8" w:rsidRDefault="00C81EC4">
            <w:pPr>
              <w:spacing w:after="240"/>
              <w:rPr>
                <w:rFonts w:cs="Calibri"/>
                <w:i/>
                <w:szCs w:val="20"/>
                <w:highlight w:val="yellow"/>
              </w:rPr>
            </w:pPr>
            <w:r w:rsidRPr="00C81EC4">
              <w:rPr>
                <w:rFonts w:cs="Calibri"/>
                <w:i/>
                <w:szCs w:val="20"/>
                <w:highlight w:val="yellow"/>
              </w:rPr>
              <w:t>Households with increased income, or avoided decrease in income [# of households, disaggregated by # of female-headed households]</w:t>
            </w:r>
          </w:p>
        </w:tc>
      </w:tr>
      <w:tr w:rsidR="007E18F8" w14:paraId="5C09AC5C" w14:textId="7DEDD665" w:rsidTr="00317E7A">
        <w:tc>
          <w:tcPr>
            <w:tcW w:w="4860" w:type="dxa"/>
          </w:tcPr>
          <w:p w14:paraId="7CEE463E" w14:textId="77777777" w:rsidR="007E18F8" w:rsidRDefault="007E18F8">
            <w:pPr>
              <w:spacing w:after="240"/>
              <w:rPr>
                <w:rFonts w:cs="Calibri"/>
                <w:i/>
                <w:szCs w:val="20"/>
                <w:highlight w:val="yellow"/>
              </w:rPr>
            </w:pPr>
            <w:r>
              <w:rPr>
                <w:rFonts w:cs="Calibri"/>
                <w:i/>
                <w:szCs w:val="20"/>
                <w:highlight w:val="yellow"/>
              </w:rPr>
              <w:t>Natural assets protected or rehabilitated</w:t>
            </w:r>
          </w:p>
        </w:tc>
        <w:tc>
          <w:tcPr>
            <w:tcW w:w="8100" w:type="dxa"/>
          </w:tcPr>
          <w:p w14:paraId="2846ED42" w14:textId="3FC25826" w:rsidR="007E18F8" w:rsidRDefault="00C81EC4">
            <w:pPr>
              <w:spacing w:after="240"/>
              <w:rPr>
                <w:rFonts w:cs="Calibri"/>
                <w:i/>
                <w:szCs w:val="20"/>
                <w:highlight w:val="yellow"/>
              </w:rPr>
            </w:pPr>
            <w:r w:rsidRPr="00C81EC4">
              <w:rPr>
                <w:rFonts w:cs="Calibri"/>
                <w:i/>
                <w:szCs w:val="20"/>
                <w:highlight w:val="yellow"/>
              </w:rPr>
              <w:t xml:space="preserve">Ecosystems and natural resources brought under protection, restoration, or improved management in response to climate variability and </w:t>
            </w:r>
            <w:proofErr w:type="gramStart"/>
            <w:r w:rsidRPr="00C81EC4">
              <w:rPr>
                <w:rFonts w:cs="Calibri"/>
                <w:i/>
                <w:szCs w:val="20"/>
                <w:highlight w:val="yellow"/>
              </w:rPr>
              <w:t xml:space="preserve">change [# </w:t>
            </w:r>
            <w:proofErr w:type="gramEnd"/>
            <w:r w:rsidRPr="00C81EC4">
              <w:rPr>
                <w:rFonts w:cs="Calibri"/>
                <w:i/>
                <w:szCs w:val="20"/>
                <w:highlight w:val="yellow"/>
              </w:rPr>
              <w:t>of hectares, disaggregated by land, marine, coastal, and cultural heritage area]</w:t>
            </w:r>
          </w:p>
        </w:tc>
      </w:tr>
      <w:tr w:rsidR="00C81EC4" w14:paraId="0B218B6B" w14:textId="77777777" w:rsidTr="001256DF">
        <w:tc>
          <w:tcPr>
            <w:tcW w:w="4860" w:type="dxa"/>
          </w:tcPr>
          <w:p w14:paraId="71E5A3FA" w14:textId="7EBF9142" w:rsidR="00C81EC4" w:rsidRDefault="00C81EC4">
            <w:pPr>
              <w:spacing w:after="240"/>
              <w:rPr>
                <w:rFonts w:cs="Calibri"/>
                <w:i/>
                <w:szCs w:val="20"/>
                <w:highlight w:val="yellow"/>
              </w:rPr>
            </w:pPr>
            <w:r>
              <w:rPr>
                <w:rFonts w:cs="Calibri"/>
                <w:i/>
                <w:szCs w:val="20"/>
                <w:highlight w:val="yellow"/>
              </w:rPr>
              <w:t>N/A</w:t>
            </w:r>
          </w:p>
        </w:tc>
        <w:tc>
          <w:tcPr>
            <w:tcW w:w="8100" w:type="dxa"/>
          </w:tcPr>
          <w:p w14:paraId="11D09CF1" w14:textId="15E49939" w:rsidR="00C81EC4" w:rsidRPr="00C81EC4" w:rsidRDefault="001256DF">
            <w:pPr>
              <w:spacing w:after="240"/>
              <w:rPr>
                <w:rFonts w:cs="Calibri"/>
                <w:i/>
                <w:szCs w:val="20"/>
                <w:highlight w:val="yellow"/>
              </w:rPr>
            </w:pPr>
            <w:r w:rsidRPr="001256DF">
              <w:rPr>
                <w:rFonts w:cs="Calibri"/>
                <w:i/>
                <w:szCs w:val="20"/>
                <w:highlight w:val="yellow"/>
              </w:rPr>
              <w:t xml:space="preserve">Policies, strategies, and/or plans developed or adjusted to integrate climate risk </w:t>
            </w:r>
            <w:proofErr w:type="gramStart"/>
            <w:r w:rsidRPr="001256DF">
              <w:rPr>
                <w:rFonts w:cs="Calibri"/>
                <w:i/>
                <w:szCs w:val="20"/>
                <w:highlight w:val="yellow"/>
              </w:rPr>
              <w:t xml:space="preserve">considerations [# </w:t>
            </w:r>
            <w:proofErr w:type="gramEnd"/>
            <w:r w:rsidRPr="001256DF">
              <w:rPr>
                <w:rFonts w:cs="Calibri"/>
                <w:i/>
                <w:szCs w:val="20"/>
                <w:highlight w:val="yellow"/>
              </w:rPr>
              <w:t>of policies, strategies, and/or plans, disaggregated by scale]</w:t>
            </w:r>
          </w:p>
        </w:tc>
      </w:tr>
    </w:tbl>
    <w:p w14:paraId="7C919CB2" w14:textId="7CBECBB5" w:rsidR="00D802EE" w:rsidRPr="00485F0E" w:rsidRDefault="00D802EE" w:rsidP="00B63A22">
      <w:pPr>
        <w:spacing w:after="240"/>
        <w:rPr>
          <w:rFonts w:cs="Calibri"/>
          <w:i/>
          <w:szCs w:val="20"/>
          <w:highlight w:val="yellow"/>
        </w:rPr>
      </w:pPr>
    </w:p>
    <w:p w14:paraId="0A4F065D" w14:textId="37FB2C14" w:rsidR="00B63A22" w:rsidRPr="00485F0E" w:rsidRDefault="00B63A22" w:rsidP="00B63A22">
      <w:pPr>
        <w:rPr>
          <w:rFonts w:cs="Calibri"/>
          <w:i/>
          <w:szCs w:val="20"/>
          <w:highlight w:val="yellow"/>
        </w:rPr>
      </w:pPr>
      <w:r w:rsidRPr="00485F0E">
        <w:rPr>
          <w:rFonts w:cs="Arial"/>
          <w:i/>
          <w:iCs/>
          <w:highlight w:val="yellow"/>
        </w:rPr>
        <w:t xml:space="preserve">Indicators are required for the project objective and project outcomes only. Include results that contribute to gender equality and women’s empowerment as per the findings of the gender analysis. </w:t>
      </w:r>
      <w:r w:rsidR="009145B9">
        <w:rPr>
          <w:rFonts w:cs="Arial"/>
          <w:i/>
          <w:iCs/>
          <w:highlight w:val="yellow"/>
        </w:rPr>
        <w:t xml:space="preserve">Ensure alignment of the results framework with the </w:t>
      </w:r>
      <w:hyperlink r:id="rId55" w:history="1">
        <w:r w:rsidR="009145B9" w:rsidRPr="00A62830">
          <w:rPr>
            <w:rStyle w:val="Hyperlink"/>
            <w:rFonts w:cs="Arial"/>
            <w:i/>
            <w:iCs/>
            <w:highlight w:val="yellow"/>
          </w:rPr>
          <w:t xml:space="preserve">Gender </w:t>
        </w:r>
        <w:r w:rsidR="00E4714F">
          <w:rPr>
            <w:rStyle w:val="Hyperlink"/>
            <w:rFonts w:cs="Arial"/>
            <w:i/>
            <w:iCs/>
            <w:highlight w:val="yellow"/>
          </w:rPr>
          <w:t xml:space="preserve">Guidance Document </w:t>
        </w:r>
        <w:r w:rsidR="004B3521" w:rsidRPr="00A62830">
          <w:rPr>
            <w:rStyle w:val="Hyperlink"/>
            <w:rFonts w:cs="Arial"/>
            <w:i/>
            <w:iCs/>
            <w:highlight w:val="yellow"/>
          </w:rPr>
          <w:t xml:space="preserve"> of the Adaptation Fund</w:t>
        </w:r>
      </w:hyperlink>
      <w:r w:rsidR="004B3521">
        <w:rPr>
          <w:rFonts w:cs="Arial"/>
          <w:i/>
          <w:iCs/>
          <w:highlight w:val="yellow"/>
        </w:rPr>
        <w:t xml:space="preserve">. </w:t>
      </w:r>
      <w:r w:rsidRPr="00485F0E">
        <w:rPr>
          <w:rFonts w:cs="Calibri"/>
          <w:i/>
          <w:szCs w:val="20"/>
          <w:highlight w:val="yellow"/>
        </w:rPr>
        <w:t>When choosing indicators, keep the following requirements in mind:</w:t>
      </w:r>
    </w:p>
    <w:p w14:paraId="14B3C281" w14:textId="74D8300D" w:rsidR="00B63A22" w:rsidRPr="00485F0E" w:rsidRDefault="00B63A22" w:rsidP="00BB12C2">
      <w:pPr>
        <w:numPr>
          <w:ilvl w:val="0"/>
          <w:numId w:val="24"/>
        </w:numPr>
        <w:spacing w:after="0"/>
        <w:rPr>
          <w:rFonts w:cs="Calibri"/>
          <w:i/>
          <w:highlight w:val="yellow"/>
        </w:rPr>
      </w:pPr>
      <w:r w:rsidRPr="0C543221">
        <w:rPr>
          <w:rFonts w:cs="Calibri"/>
          <w:i/>
          <w:highlight w:val="yellow"/>
        </w:rPr>
        <w:t xml:space="preserve">Do not include more than a total of 20 indicators </w:t>
      </w:r>
      <w:r w:rsidR="4675581A" w:rsidRPr="0C543221">
        <w:rPr>
          <w:rFonts w:cs="Calibri"/>
          <w:i/>
          <w:iCs/>
          <w:highlight w:val="yellow"/>
        </w:rPr>
        <w:t xml:space="preserve">(inclusive of core indicators) </w:t>
      </w:r>
      <w:r w:rsidRPr="0C543221">
        <w:rPr>
          <w:rFonts w:cs="Calibri"/>
          <w:i/>
          <w:highlight w:val="yellow"/>
        </w:rPr>
        <w:t xml:space="preserve">to keep the M&amp;E burden manageable, as these indicators must be monitored annually and will be reported to the </w:t>
      </w:r>
      <w:r w:rsidR="0031584B" w:rsidRPr="0C543221">
        <w:rPr>
          <w:rFonts w:cs="Calibri"/>
          <w:i/>
          <w:highlight w:val="yellow"/>
        </w:rPr>
        <w:t>AF</w:t>
      </w:r>
      <w:r w:rsidRPr="0C543221">
        <w:rPr>
          <w:rFonts w:cs="Calibri"/>
          <w:i/>
          <w:highlight w:val="yellow"/>
        </w:rPr>
        <w:t xml:space="preserve"> and other stakeholders through the annual P</w:t>
      </w:r>
      <w:r w:rsidR="00C86BF4" w:rsidRPr="0C543221">
        <w:rPr>
          <w:rFonts w:cs="Calibri"/>
          <w:i/>
          <w:highlight w:val="yellow"/>
        </w:rPr>
        <w:t>P</w:t>
      </w:r>
      <w:r w:rsidRPr="0C543221">
        <w:rPr>
          <w:rFonts w:cs="Calibri"/>
          <w:i/>
          <w:highlight w:val="yellow"/>
        </w:rPr>
        <w:t xml:space="preserve">R (see M&amp;E section for further details). </w:t>
      </w:r>
    </w:p>
    <w:p w14:paraId="4F39827D" w14:textId="59D62225" w:rsidR="00B63A22" w:rsidRPr="00485F0E" w:rsidRDefault="00B63A22" w:rsidP="00BB12C2">
      <w:pPr>
        <w:numPr>
          <w:ilvl w:val="0"/>
          <w:numId w:val="24"/>
        </w:numPr>
        <w:spacing w:after="0"/>
        <w:rPr>
          <w:rFonts w:cs="Arial"/>
          <w:i/>
          <w:szCs w:val="20"/>
          <w:highlight w:val="yellow"/>
        </w:rPr>
      </w:pPr>
      <w:r w:rsidRPr="00485F0E">
        <w:rPr>
          <w:rFonts w:cs="Arial"/>
          <w:i/>
          <w:szCs w:val="20"/>
          <w:highlight w:val="yellow"/>
        </w:rPr>
        <w:t xml:space="preserve">The </w:t>
      </w:r>
      <w:r w:rsidR="00C86BF4">
        <w:rPr>
          <w:rFonts w:cs="Arial"/>
          <w:i/>
          <w:szCs w:val="20"/>
          <w:highlight w:val="yellow"/>
        </w:rPr>
        <w:t>A</w:t>
      </w:r>
      <w:r w:rsidR="00AA009D">
        <w:rPr>
          <w:rFonts w:cs="Arial"/>
          <w:i/>
          <w:szCs w:val="20"/>
          <w:highlight w:val="yellow"/>
        </w:rPr>
        <w:t>F</w:t>
      </w:r>
      <w:r w:rsidRPr="00485F0E">
        <w:rPr>
          <w:rFonts w:cs="Arial"/>
          <w:i/>
          <w:szCs w:val="20"/>
          <w:highlight w:val="yellow"/>
        </w:rPr>
        <w:t xml:space="preserve"> </w:t>
      </w:r>
      <w:r w:rsidR="003F402E">
        <w:rPr>
          <w:rFonts w:cs="Arial"/>
          <w:i/>
          <w:szCs w:val="20"/>
          <w:highlight w:val="yellow"/>
        </w:rPr>
        <w:t>Strategic Results Framework indicator(s) and AF</w:t>
      </w:r>
      <w:r w:rsidRPr="00485F0E">
        <w:rPr>
          <w:rFonts w:cs="Arial"/>
          <w:i/>
          <w:szCs w:val="20"/>
          <w:highlight w:val="yellow"/>
        </w:rPr>
        <w:t xml:space="preserve"> Core indicator</w:t>
      </w:r>
      <w:r w:rsidR="003F402E">
        <w:rPr>
          <w:rFonts w:cs="Arial"/>
          <w:i/>
          <w:szCs w:val="20"/>
          <w:highlight w:val="yellow"/>
        </w:rPr>
        <w:t>(</w:t>
      </w:r>
      <w:r w:rsidRPr="00485F0E">
        <w:rPr>
          <w:rFonts w:cs="Arial"/>
          <w:i/>
          <w:szCs w:val="20"/>
          <w:highlight w:val="yellow"/>
        </w:rPr>
        <w:t>s</w:t>
      </w:r>
      <w:r w:rsidR="003F402E">
        <w:rPr>
          <w:rFonts w:cs="Arial"/>
          <w:i/>
          <w:szCs w:val="20"/>
          <w:highlight w:val="yellow"/>
        </w:rPr>
        <w:t>)</w:t>
      </w:r>
      <w:r w:rsidRPr="00485F0E">
        <w:rPr>
          <w:rFonts w:cs="Arial"/>
          <w:i/>
          <w:szCs w:val="20"/>
          <w:highlight w:val="yellow"/>
        </w:rPr>
        <w:t xml:space="preserve"> relevant to this project</w:t>
      </w:r>
      <w:r w:rsidR="00F76E02">
        <w:rPr>
          <w:rFonts w:cs="Arial"/>
          <w:i/>
          <w:szCs w:val="20"/>
          <w:highlight w:val="yellow"/>
        </w:rPr>
        <w:t xml:space="preserve"> mentioned above</w:t>
      </w:r>
      <w:r w:rsidRPr="00485F0E" w:rsidDel="00F76E02">
        <w:rPr>
          <w:rFonts w:cs="Arial"/>
          <w:i/>
          <w:szCs w:val="20"/>
          <w:highlight w:val="yellow"/>
        </w:rPr>
        <w:t xml:space="preserve"> </w:t>
      </w:r>
      <w:r w:rsidRPr="00485F0E">
        <w:rPr>
          <w:rFonts w:cs="Arial"/>
          <w:i/>
          <w:szCs w:val="20"/>
          <w:highlight w:val="yellow"/>
        </w:rPr>
        <w:t xml:space="preserve">must be added to the results framework at the objective level. See detailed methodologies </w:t>
      </w:r>
      <w:hyperlink r:id="rId56" w:history="1">
        <w:r w:rsidRPr="005C36CB">
          <w:rPr>
            <w:rFonts w:cs="Arial"/>
            <w:i/>
            <w:iCs/>
            <w:color w:val="0000FF"/>
            <w:szCs w:val="20"/>
            <w:highlight w:val="yellow"/>
            <w:u w:val="single"/>
          </w:rPr>
          <w:t>here</w:t>
        </w:r>
        <w:r w:rsidRPr="00485F0E">
          <w:rPr>
            <w:rFonts w:cs="Arial"/>
            <w:i/>
            <w:iCs/>
            <w:szCs w:val="20"/>
            <w:highlight w:val="yellow"/>
          </w:rPr>
          <w:t>.</w:t>
        </w:r>
      </w:hyperlink>
      <w:r w:rsidRPr="00485F0E">
        <w:rPr>
          <w:rFonts w:cs="Arial"/>
          <w:i/>
          <w:szCs w:val="20"/>
          <w:highlight w:val="yellow"/>
        </w:rPr>
        <w:t xml:space="preserve"> Note that these indicators will be monitored annually in the </w:t>
      </w:r>
      <w:r w:rsidR="0031584B">
        <w:rPr>
          <w:rFonts w:cs="Arial"/>
          <w:i/>
          <w:szCs w:val="20"/>
          <w:highlight w:val="yellow"/>
        </w:rPr>
        <w:t>AF</w:t>
      </w:r>
      <w:r w:rsidRPr="00485F0E">
        <w:rPr>
          <w:rFonts w:cs="Arial"/>
          <w:i/>
          <w:szCs w:val="20"/>
          <w:highlight w:val="yellow"/>
        </w:rPr>
        <w:t xml:space="preserve"> P</w:t>
      </w:r>
      <w:r w:rsidR="00F76E02">
        <w:rPr>
          <w:rFonts w:cs="Arial"/>
          <w:i/>
          <w:szCs w:val="20"/>
          <w:highlight w:val="yellow"/>
        </w:rPr>
        <w:t>P</w:t>
      </w:r>
      <w:r w:rsidRPr="00485F0E">
        <w:rPr>
          <w:rFonts w:cs="Arial"/>
          <w:i/>
          <w:szCs w:val="20"/>
          <w:highlight w:val="yellow"/>
        </w:rPr>
        <w:t xml:space="preserve">R. </w:t>
      </w:r>
    </w:p>
    <w:p w14:paraId="6C4FD504" w14:textId="77777777" w:rsidR="00B63A22" w:rsidRPr="00485F0E" w:rsidRDefault="00B63A22" w:rsidP="00BB12C2">
      <w:pPr>
        <w:numPr>
          <w:ilvl w:val="0"/>
          <w:numId w:val="24"/>
        </w:numPr>
        <w:spacing w:after="0"/>
        <w:rPr>
          <w:rFonts w:cs="Calibri"/>
          <w:i/>
          <w:szCs w:val="20"/>
          <w:highlight w:val="yellow"/>
        </w:rPr>
      </w:pPr>
      <w:r w:rsidRPr="00485F0E">
        <w:rPr>
          <w:rFonts w:cs="Calibri"/>
          <w:i/>
          <w:szCs w:val="20"/>
          <w:highlight w:val="yellow"/>
        </w:rPr>
        <w:t>You will need to list the source of the baseline data and targets and explain how this data was collected and how it should be collected during project implementation in the Monitoring Plan in annex. The Monitoring Plan should also outline how indicators and the corresponding targets were derived, such as what calculations or figures add to a total value.</w:t>
      </w:r>
    </w:p>
    <w:p w14:paraId="4DABF1F7" w14:textId="77777777" w:rsidR="00B63A22" w:rsidRPr="00485F0E" w:rsidRDefault="00B63A22" w:rsidP="00BB12C2">
      <w:pPr>
        <w:numPr>
          <w:ilvl w:val="0"/>
          <w:numId w:val="24"/>
        </w:numPr>
        <w:spacing w:after="0"/>
        <w:rPr>
          <w:rFonts w:cs="Calibri"/>
          <w:i/>
          <w:szCs w:val="20"/>
          <w:highlight w:val="yellow"/>
        </w:rPr>
      </w:pPr>
      <w:r w:rsidRPr="00485F0E">
        <w:rPr>
          <w:rFonts w:cs="Calibri"/>
          <w:i/>
          <w:szCs w:val="20"/>
          <w:highlight w:val="yellow"/>
        </w:rPr>
        <w:lastRenderedPageBreak/>
        <w:t xml:space="preserve">The indicators must be directly connected to the objective or outcome and need to measure the change we would like to see at the objective or outcome level. </w:t>
      </w:r>
    </w:p>
    <w:p w14:paraId="586E5FC7" w14:textId="77777777" w:rsidR="00B63A22" w:rsidRPr="00485F0E" w:rsidRDefault="00B63A22" w:rsidP="00BB12C2">
      <w:pPr>
        <w:numPr>
          <w:ilvl w:val="0"/>
          <w:numId w:val="24"/>
        </w:numPr>
        <w:spacing w:after="0"/>
        <w:rPr>
          <w:rFonts w:cs="Calibri"/>
          <w:i/>
          <w:szCs w:val="20"/>
          <w:highlight w:val="yellow"/>
        </w:rPr>
      </w:pPr>
      <w:r w:rsidRPr="00485F0E">
        <w:rPr>
          <w:rFonts w:cs="Calibri"/>
          <w:i/>
          <w:szCs w:val="20"/>
          <w:highlight w:val="yellow"/>
        </w:rPr>
        <w:t>The indicators should not be a list of outputs or activities delivered under that outcome or objective. Indicators such as “number of participants trained” or “report produced” for example are NOT objective or outcome-level indicators and should not be included in the results framework!</w:t>
      </w:r>
    </w:p>
    <w:p w14:paraId="1D5D4756" w14:textId="77777777" w:rsidR="00B63A22" w:rsidRPr="00485F0E" w:rsidRDefault="00B63A22" w:rsidP="00BB12C2">
      <w:pPr>
        <w:numPr>
          <w:ilvl w:val="0"/>
          <w:numId w:val="24"/>
        </w:numPr>
        <w:spacing w:after="0"/>
        <w:rPr>
          <w:rFonts w:cs="Calibri"/>
          <w:i/>
          <w:szCs w:val="20"/>
          <w:highlight w:val="yellow"/>
        </w:rPr>
      </w:pPr>
      <w:r w:rsidRPr="00485F0E">
        <w:rPr>
          <w:rFonts w:cs="Calibri"/>
          <w:i/>
          <w:szCs w:val="20"/>
          <w:highlight w:val="yellow"/>
        </w:rPr>
        <w:t xml:space="preserve">As many indicators as feasible must be gender-responsive and disaggregated by gender (i.e. # male, # female, </w:t>
      </w:r>
      <w:r w:rsidRPr="00485F0E">
        <w:rPr>
          <w:rFonts w:cs="Calibri"/>
          <w:i/>
          <w:szCs w:val="20"/>
          <w:highlight w:val="yellow"/>
          <w:u w:val="single"/>
        </w:rPr>
        <w:t>not # households</w:t>
      </w:r>
      <w:r w:rsidRPr="00485F0E">
        <w:rPr>
          <w:rFonts w:cs="Calibri"/>
          <w:i/>
          <w:szCs w:val="20"/>
          <w:highlight w:val="yellow"/>
        </w:rPr>
        <w:t xml:space="preserve">). </w:t>
      </w:r>
    </w:p>
    <w:p w14:paraId="1E867341" w14:textId="77777777" w:rsidR="00B63A22" w:rsidRPr="00485F0E" w:rsidRDefault="00B63A22" w:rsidP="00BB12C2">
      <w:pPr>
        <w:numPr>
          <w:ilvl w:val="0"/>
          <w:numId w:val="24"/>
        </w:numPr>
        <w:spacing w:after="0"/>
        <w:rPr>
          <w:rFonts w:cs="Calibri"/>
          <w:i/>
          <w:szCs w:val="20"/>
          <w:highlight w:val="yellow"/>
        </w:rPr>
      </w:pPr>
      <w:r w:rsidRPr="00485F0E">
        <w:rPr>
          <w:rFonts w:cs="Calibri"/>
          <w:i/>
          <w:szCs w:val="20"/>
          <w:highlight w:val="yellow"/>
        </w:rPr>
        <w:t xml:space="preserve">Include socioeconomic co-benefit indicators </w:t>
      </w:r>
    </w:p>
    <w:p w14:paraId="27004341" w14:textId="77777777" w:rsidR="00B63A22" w:rsidRPr="00485F0E" w:rsidRDefault="00B63A22" w:rsidP="00BB12C2">
      <w:pPr>
        <w:numPr>
          <w:ilvl w:val="0"/>
          <w:numId w:val="24"/>
        </w:numPr>
        <w:spacing w:after="0"/>
        <w:rPr>
          <w:rFonts w:cs="Calibri"/>
          <w:i/>
          <w:szCs w:val="20"/>
          <w:highlight w:val="yellow"/>
        </w:rPr>
      </w:pPr>
      <w:r w:rsidRPr="00485F0E">
        <w:rPr>
          <w:rFonts w:cs="Calibri"/>
          <w:i/>
          <w:szCs w:val="20"/>
          <w:highlight w:val="yellow"/>
        </w:rPr>
        <w:t>The indicators should link to data that the country already measures and collects and should link to the SDG indicators where feasible.</w:t>
      </w:r>
    </w:p>
    <w:p w14:paraId="5020E8C2" w14:textId="77777777" w:rsidR="00B63A22" w:rsidRPr="00485F0E" w:rsidRDefault="00B63A22" w:rsidP="00BB12C2">
      <w:pPr>
        <w:numPr>
          <w:ilvl w:val="0"/>
          <w:numId w:val="24"/>
        </w:numPr>
        <w:spacing w:after="0"/>
        <w:rPr>
          <w:rFonts w:cs="Calibri"/>
          <w:i/>
          <w:szCs w:val="20"/>
          <w:highlight w:val="yellow"/>
        </w:rPr>
      </w:pPr>
      <w:r w:rsidRPr="00485F0E">
        <w:rPr>
          <w:rFonts w:cs="Calibri"/>
          <w:i/>
          <w:szCs w:val="20"/>
          <w:highlight w:val="yellow"/>
        </w:rPr>
        <w:t xml:space="preserve">Each indicator must have a baseline value and an expected value to be achieved by the mid-point (mid-term target) of implementation and an expected value to be achieved by project closure (end-of-project target). </w:t>
      </w:r>
    </w:p>
    <w:p w14:paraId="198E33A5" w14:textId="4394E6A3" w:rsidR="00B63A22" w:rsidRPr="00485F0E" w:rsidRDefault="00B63A22" w:rsidP="00BB12C2">
      <w:pPr>
        <w:numPr>
          <w:ilvl w:val="0"/>
          <w:numId w:val="24"/>
        </w:numPr>
        <w:spacing w:after="0"/>
        <w:rPr>
          <w:rFonts w:cs="Calibri"/>
          <w:i/>
          <w:szCs w:val="20"/>
          <w:highlight w:val="yellow"/>
        </w:rPr>
      </w:pPr>
      <w:r w:rsidRPr="00485F0E">
        <w:rPr>
          <w:rFonts w:cs="Calibri"/>
          <w:i/>
          <w:szCs w:val="20"/>
          <w:highlight w:val="yellow"/>
        </w:rPr>
        <w:t xml:space="preserve">The indicators must be SMART: specific; measurable; attributable; relevant; time-bound, timely, trackable and targeted. </w:t>
      </w:r>
    </w:p>
    <w:p w14:paraId="7F5FFA42" w14:textId="77777777" w:rsidR="00B63A22" w:rsidRPr="00485F0E" w:rsidRDefault="00B63A22" w:rsidP="00B63A22">
      <w:pPr>
        <w:spacing w:after="0"/>
        <w:rPr>
          <w:rFonts w:cs="Calibri"/>
          <w:i/>
          <w:szCs w:val="20"/>
          <w:highlight w:val="yellow"/>
        </w:rPr>
      </w:pPr>
    </w:p>
    <w:p w14:paraId="2010B475" w14:textId="4260E577" w:rsidR="00B63A22" w:rsidRPr="00485F0E" w:rsidRDefault="00B63A22" w:rsidP="00B63A22">
      <w:pPr>
        <w:spacing w:after="0"/>
        <w:rPr>
          <w:rFonts w:cs="Calibri"/>
          <w:i/>
          <w:szCs w:val="20"/>
          <w:highlight w:val="yellow"/>
        </w:rPr>
      </w:pPr>
      <w:r w:rsidRPr="00485F0E">
        <w:rPr>
          <w:rFonts w:cs="Calibri"/>
          <w:i/>
          <w:szCs w:val="20"/>
          <w:highlight w:val="yellow"/>
        </w:rPr>
        <w:t>Do not include footnotes to the framework, as these will not be transferred to the project’s P</w:t>
      </w:r>
      <w:r w:rsidR="00334A2B">
        <w:rPr>
          <w:rFonts w:cs="Calibri"/>
          <w:i/>
          <w:szCs w:val="20"/>
          <w:highlight w:val="yellow"/>
        </w:rPr>
        <w:t>P</w:t>
      </w:r>
      <w:r w:rsidRPr="00485F0E">
        <w:rPr>
          <w:rFonts w:cs="Calibri"/>
          <w:i/>
          <w:szCs w:val="20"/>
          <w:highlight w:val="yellow"/>
        </w:rPr>
        <w:t xml:space="preserve">R. Any notes should be included in the Monitoring Plan in the M&amp;E section. Do not make any changes to the standard headings below (i.e. project objective, outcome 1, outcome 2 etc.). Do not embed tables within the Results Framework; use simple text-only formatting. </w:t>
      </w:r>
    </w:p>
    <w:p w14:paraId="3BE7B75C" w14:textId="77777777" w:rsidR="00B63A22" w:rsidRPr="00485F0E" w:rsidRDefault="00B63A22" w:rsidP="00B63A22">
      <w:pPr>
        <w:spacing w:after="0"/>
        <w:rPr>
          <w:rFonts w:cs="Calibri"/>
          <w:i/>
          <w:szCs w:val="20"/>
          <w:highlight w:val="yellow"/>
        </w:rPr>
      </w:pPr>
    </w:p>
    <w:p w14:paraId="43720982" w14:textId="7ADC10BC" w:rsidR="00B63A22" w:rsidRPr="00485F0E" w:rsidRDefault="003B36C8" w:rsidP="00B63A22">
      <w:pPr>
        <w:spacing w:after="0"/>
        <w:rPr>
          <w:rFonts w:cs="Calibri"/>
          <w:i/>
          <w:szCs w:val="20"/>
        </w:rPr>
      </w:pPr>
      <w:r>
        <w:rPr>
          <w:rFonts w:cs="Calibri"/>
          <w:b/>
          <w:i/>
          <w:szCs w:val="20"/>
          <w:highlight w:val="yellow"/>
        </w:rPr>
        <w:t>AF Fully Developed Proposal Template</w:t>
      </w:r>
      <w:r w:rsidR="00B63A22" w:rsidRPr="00485F0E">
        <w:rPr>
          <w:rFonts w:cs="Calibri"/>
          <w:i/>
          <w:szCs w:val="20"/>
          <w:highlight w:val="yellow"/>
        </w:rPr>
        <w:t xml:space="preserve">: This results framework should align with </w:t>
      </w:r>
      <w:r w:rsidR="002F36FE">
        <w:rPr>
          <w:rFonts w:cs="Calibri"/>
          <w:i/>
          <w:szCs w:val="20"/>
          <w:highlight w:val="yellow"/>
        </w:rPr>
        <w:t>the official project proposal</w:t>
      </w:r>
      <w:r w:rsidR="002A5FA3">
        <w:rPr>
          <w:rFonts w:cs="Calibri"/>
          <w:i/>
          <w:szCs w:val="20"/>
          <w:highlight w:val="yellow"/>
        </w:rPr>
        <w:t xml:space="preserve"> submitted to the AF.</w:t>
      </w:r>
    </w:p>
    <w:p w14:paraId="08E385D7" w14:textId="77777777" w:rsidR="00B63A22" w:rsidRPr="00485F0E" w:rsidRDefault="00B63A22" w:rsidP="00B63A22">
      <w:pPr>
        <w:spacing w:after="0"/>
        <w:rPr>
          <w:rFonts w:cs="Arial"/>
          <w:i/>
        </w:rPr>
      </w:pPr>
    </w:p>
    <w:p w14:paraId="1B9232C5" w14:textId="77777777" w:rsidR="00B63A22" w:rsidRPr="00485F0E" w:rsidRDefault="00B63A22" w:rsidP="00B63A22">
      <w:pPr>
        <w:spacing w:after="0"/>
        <w:rPr>
          <w:rFonts w:cs="Arial"/>
          <w:i/>
          <w:highlight w:val="yellow"/>
        </w:rPr>
      </w:pPr>
      <w:r w:rsidRPr="00485F0E">
        <w:rPr>
          <w:rFonts w:cs="Arial"/>
          <w:i/>
          <w:highlight w:val="yellow"/>
        </w:rPr>
        <w:t>For entry in the Quantum ‘Project Results’ module:</w:t>
      </w:r>
    </w:p>
    <w:p w14:paraId="52B262BE" w14:textId="77777777" w:rsidR="00B63A22" w:rsidRPr="00485F0E" w:rsidRDefault="00B63A22" w:rsidP="00BB12C2">
      <w:pPr>
        <w:numPr>
          <w:ilvl w:val="0"/>
          <w:numId w:val="26"/>
        </w:numPr>
        <w:spacing w:after="0"/>
        <w:rPr>
          <w:rFonts w:cs="Arial"/>
          <w:i/>
          <w:szCs w:val="20"/>
          <w:highlight w:val="yellow"/>
        </w:rPr>
      </w:pPr>
      <w:r w:rsidRPr="00485F0E">
        <w:rPr>
          <w:rFonts w:cs="Arial"/>
          <w:i/>
          <w:szCs w:val="20"/>
          <w:highlight w:val="yellow"/>
        </w:rPr>
        <w:t>Enter Objective-level indicators from the Results Framework into the Quantum ‘Project Indicators’ tab</w:t>
      </w:r>
    </w:p>
    <w:p w14:paraId="2082EF30" w14:textId="77777777" w:rsidR="00B63A22" w:rsidRPr="00485F0E" w:rsidRDefault="00B63A22" w:rsidP="00BB12C2">
      <w:pPr>
        <w:numPr>
          <w:ilvl w:val="0"/>
          <w:numId w:val="26"/>
        </w:numPr>
        <w:spacing w:after="0"/>
        <w:rPr>
          <w:rFonts w:cs="Arial"/>
          <w:i/>
          <w:szCs w:val="20"/>
          <w:highlight w:val="yellow"/>
        </w:rPr>
      </w:pPr>
      <w:r w:rsidRPr="00485F0E">
        <w:rPr>
          <w:rFonts w:cs="Arial"/>
          <w:i/>
          <w:szCs w:val="20"/>
          <w:highlight w:val="yellow"/>
        </w:rPr>
        <w:t>‘Project Components’ from the Results Framework will appear in the Quantum ‘Outcomes’ tab</w:t>
      </w:r>
    </w:p>
    <w:p w14:paraId="5A1EC7F2" w14:textId="77777777" w:rsidR="00B63A22" w:rsidRPr="00485F0E" w:rsidRDefault="00B63A22" w:rsidP="00BB12C2">
      <w:pPr>
        <w:numPr>
          <w:ilvl w:val="0"/>
          <w:numId w:val="26"/>
        </w:numPr>
        <w:spacing w:after="0"/>
        <w:rPr>
          <w:rFonts w:cs="Arial"/>
          <w:i/>
          <w:szCs w:val="20"/>
          <w:highlight w:val="yellow"/>
        </w:rPr>
      </w:pPr>
      <w:r w:rsidRPr="00485F0E">
        <w:rPr>
          <w:rFonts w:cs="Arial"/>
          <w:i/>
          <w:szCs w:val="20"/>
          <w:highlight w:val="yellow"/>
        </w:rPr>
        <w:t>‘Project Outcomes’ from the Results Framework will appear in the Quantum ‘Outputs’ tab</w:t>
      </w:r>
    </w:p>
    <w:p w14:paraId="69E98200" w14:textId="77777777" w:rsidR="00B63A22" w:rsidRPr="00485F0E" w:rsidRDefault="00B63A22" w:rsidP="00BB12C2">
      <w:pPr>
        <w:numPr>
          <w:ilvl w:val="0"/>
          <w:numId w:val="26"/>
        </w:numPr>
        <w:spacing w:after="0"/>
        <w:rPr>
          <w:rFonts w:cs="Arial"/>
          <w:i/>
          <w:szCs w:val="20"/>
          <w:highlight w:val="yellow"/>
        </w:rPr>
      </w:pPr>
      <w:r w:rsidRPr="00485F0E">
        <w:rPr>
          <w:rFonts w:cs="Arial"/>
          <w:i/>
          <w:szCs w:val="20"/>
          <w:highlight w:val="yellow"/>
        </w:rPr>
        <w:t>Enter outcome-level indicators from the Results Framework under the relevant outputs in the Quantum ‘Outputs’ tab</w:t>
      </w:r>
    </w:p>
    <w:p w14:paraId="3E2D3A34" w14:textId="77777777" w:rsidR="00B63A22" w:rsidRPr="00485F0E" w:rsidRDefault="00B63A22" w:rsidP="00B63A22">
      <w:pPr>
        <w:spacing w:after="0"/>
        <w:rPr>
          <w:rFonts w:cs="Calibri"/>
          <w:i/>
          <w:szCs w:val="20"/>
        </w:rPr>
      </w:pPr>
    </w:p>
    <w:p w14:paraId="064F862B" w14:textId="77777777" w:rsidR="00B63A22" w:rsidRPr="00485F0E" w:rsidRDefault="00B63A22" w:rsidP="00B63A22">
      <w:pPr>
        <w:spacing w:after="0"/>
        <w:rPr>
          <w:rFonts w:cs="Calibri"/>
          <w:i/>
          <w:szCs w:val="20"/>
        </w:rPr>
      </w:pPr>
    </w:p>
    <w:tbl>
      <w:tblPr>
        <w:tblW w:w="1463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760"/>
        <w:gridCol w:w="2254"/>
        <w:gridCol w:w="1710"/>
        <w:gridCol w:w="1710"/>
        <w:gridCol w:w="1799"/>
        <w:gridCol w:w="1710"/>
        <w:gridCol w:w="12"/>
        <w:gridCol w:w="1520"/>
        <w:gridCol w:w="2160"/>
      </w:tblGrid>
      <w:tr w:rsidR="00B63A22" w:rsidRPr="00485F0E" w14:paraId="6DBE8DCB" w14:textId="77777777" w:rsidTr="00F13200">
        <w:trPr>
          <w:trHeight w:val="305"/>
        </w:trPr>
        <w:tc>
          <w:tcPr>
            <w:tcW w:w="14635" w:type="dxa"/>
            <w:gridSpan w:val="9"/>
          </w:tcPr>
          <w:p w14:paraId="33DAD8DE" w14:textId="77777777" w:rsidR="00B63A22" w:rsidRPr="00485F0E" w:rsidDel="009F142B" w:rsidRDefault="00B63A22" w:rsidP="005160D8">
            <w:pPr>
              <w:rPr>
                <w:b/>
                <w:sz w:val="18"/>
                <w:szCs w:val="18"/>
              </w:rPr>
            </w:pPr>
            <w:r w:rsidRPr="00485F0E">
              <w:rPr>
                <w:b/>
                <w:sz w:val="18"/>
                <w:szCs w:val="18"/>
              </w:rPr>
              <w:t xml:space="preserve">Contribution to the Sustainable Development Goal (s): </w:t>
            </w:r>
            <w:r w:rsidRPr="00485F0E">
              <w:rPr>
                <w:i/>
                <w:sz w:val="18"/>
                <w:szCs w:val="18"/>
                <w:highlight w:val="yellow"/>
              </w:rPr>
              <w:t>list relevant SDG(s)</w:t>
            </w:r>
          </w:p>
        </w:tc>
      </w:tr>
      <w:tr w:rsidR="00B63A22" w:rsidRPr="00485F0E" w14:paraId="75EE02D9" w14:textId="77777777" w:rsidTr="00F13200">
        <w:trPr>
          <w:trHeight w:val="287"/>
        </w:trPr>
        <w:tc>
          <w:tcPr>
            <w:tcW w:w="14635" w:type="dxa"/>
            <w:gridSpan w:val="9"/>
          </w:tcPr>
          <w:p w14:paraId="42529A16" w14:textId="77777777" w:rsidR="00B63A22" w:rsidRPr="00485F0E" w:rsidDel="009F142B" w:rsidRDefault="00B63A22" w:rsidP="005160D8">
            <w:pPr>
              <w:rPr>
                <w:b/>
                <w:bCs/>
                <w:sz w:val="18"/>
                <w:szCs w:val="18"/>
              </w:rPr>
            </w:pPr>
            <w:r w:rsidRPr="00485F0E">
              <w:rPr>
                <w:b/>
                <w:bCs/>
                <w:sz w:val="18"/>
                <w:szCs w:val="18"/>
              </w:rPr>
              <w:t xml:space="preserve">Intended Outcome as stated in the UNSDCF/Country </w:t>
            </w:r>
            <w:r w:rsidRPr="00485F0E">
              <w:rPr>
                <w:b/>
                <w:bCs/>
                <w:sz w:val="18"/>
                <w:szCs w:val="18"/>
                <w:highlight w:val="yellow"/>
              </w:rPr>
              <w:t>[or Regional]</w:t>
            </w:r>
            <w:r w:rsidRPr="00485F0E">
              <w:rPr>
                <w:b/>
                <w:bCs/>
                <w:sz w:val="18"/>
                <w:szCs w:val="18"/>
              </w:rPr>
              <w:t xml:space="preserve"> Programme Results and Resource Framework: </w:t>
            </w:r>
            <w:r w:rsidRPr="00485F0E">
              <w:rPr>
                <w:bCs/>
                <w:i/>
                <w:sz w:val="18"/>
                <w:szCs w:val="18"/>
                <w:highlight w:val="yellow"/>
              </w:rPr>
              <w:t>copy relevant outcome here</w:t>
            </w:r>
          </w:p>
        </w:tc>
      </w:tr>
      <w:tr w:rsidR="00B63A22" w:rsidRPr="00485F0E" w14:paraId="0944B2E1" w14:textId="77777777" w:rsidTr="00F13200">
        <w:trPr>
          <w:trHeight w:val="287"/>
        </w:trPr>
        <w:tc>
          <w:tcPr>
            <w:tcW w:w="14635" w:type="dxa"/>
            <w:gridSpan w:val="9"/>
          </w:tcPr>
          <w:p w14:paraId="46F03C43" w14:textId="77777777" w:rsidR="00B63A22" w:rsidRPr="00485F0E" w:rsidRDefault="00B63A22" w:rsidP="005160D8">
            <w:pPr>
              <w:rPr>
                <w:b/>
                <w:bCs/>
                <w:sz w:val="18"/>
                <w:szCs w:val="18"/>
              </w:rPr>
            </w:pPr>
            <w:r w:rsidRPr="00485F0E">
              <w:rPr>
                <w:b/>
                <w:bCs/>
                <w:sz w:val="18"/>
                <w:szCs w:val="18"/>
              </w:rPr>
              <w:t>Applicable Output(s) from the UNDP Strategic Plan:</w:t>
            </w:r>
            <w:r w:rsidRPr="00485F0E">
              <w:rPr>
                <w:bCs/>
                <w:i/>
                <w:sz w:val="18"/>
                <w:szCs w:val="18"/>
                <w:highlight w:val="yellow"/>
              </w:rPr>
              <w:t xml:space="preserve"> write in relevant </w:t>
            </w:r>
            <w:r w:rsidRPr="00485F0E">
              <w:rPr>
                <w:i/>
                <w:iCs/>
                <w:sz w:val="18"/>
                <w:szCs w:val="18"/>
                <w:highlight w:val="yellow"/>
              </w:rPr>
              <w:t>SP</w:t>
            </w:r>
            <w:r w:rsidRPr="00485F0E">
              <w:rPr>
                <w:bCs/>
                <w:i/>
                <w:sz w:val="18"/>
                <w:szCs w:val="18"/>
                <w:highlight w:val="yellow"/>
              </w:rPr>
              <w:t xml:space="preserve"> IRRF Output(s) here</w:t>
            </w:r>
            <w:r w:rsidRPr="00485F0E">
              <w:rPr>
                <w:bCs/>
                <w:i/>
                <w:sz w:val="18"/>
                <w:szCs w:val="18"/>
              </w:rPr>
              <w:t xml:space="preserve"> (for ex. 1.1, 4.1, 4.2, 5.1, 5.2, etc.)</w:t>
            </w:r>
          </w:p>
        </w:tc>
      </w:tr>
      <w:tr w:rsidR="00B63A22" w:rsidRPr="00485F0E" w14:paraId="2D0DBB0E" w14:textId="77777777" w:rsidTr="00F13200">
        <w:trPr>
          <w:trHeight w:val="544"/>
        </w:trPr>
        <w:tc>
          <w:tcPr>
            <w:tcW w:w="14635" w:type="dxa"/>
            <w:gridSpan w:val="9"/>
          </w:tcPr>
          <w:p w14:paraId="2B8F21BB" w14:textId="77777777" w:rsidR="00B63A22" w:rsidRPr="00485F0E" w:rsidRDefault="00B63A22" w:rsidP="005160D8">
            <w:pPr>
              <w:rPr>
                <w:b/>
                <w:bCs/>
                <w:sz w:val="18"/>
                <w:szCs w:val="18"/>
              </w:rPr>
            </w:pPr>
            <w:r w:rsidRPr="00485F0E">
              <w:rPr>
                <w:b/>
                <w:bCs/>
                <w:sz w:val="18"/>
                <w:szCs w:val="18"/>
              </w:rPr>
              <w:t>Project title and Quantum Project Number:</w:t>
            </w:r>
          </w:p>
        </w:tc>
      </w:tr>
      <w:tr w:rsidR="00B63A22" w:rsidRPr="00485F0E" w14:paraId="3FCC7C9E" w14:textId="77777777" w:rsidTr="00F13200">
        <w:trPr>
          <w:trHeight w:val="544"/>
        </w:trPr>
        <w:tc>
          <w:tcPr>
            <w:tcW w:w="4014" w:type="dxa"/>
            <w:gridSpan w:val="2"/>
          </w:tcPr>
          <w:p w14:paraId="02CDE3CD" w14:textId="77777777" w:rsidR="00B63A22" w:rsidRPr="00485F0E" w:rsidRDefault="00B63A22" w:rsidP="005160D8">
            <w:pPr>
              <w:rPr>
                <w:b/>
                <w:bCs/>
                <w:sz w:val="18"/>
                <w:szCs w:val="18"/>
              </w:rPr>
            </w:pPr>
            <w:r w:rsidRPr="00485F0E">
              <w:rPr>
                <w:b/>
                <w:bCs/>
                <w:sz w:val="18"/>
                <w:szCs w:val="18"/>
              </w:rPr>
              <w:t>Objective and Outcome Indicators</w:t>
            </w:r>
            <w:r w:rsidRPr="00485F0E">
              <w:rPr>
                <w:rFonts w:ascii="Arial" w:hAnsi="Arial"/>
                <w:b/>
                <w:bCs/>
                <w:sz w:val="18"/>
                <w:szCs w:val="18"/>
                <w:vertAlign w:val="superscript"/>
              </w:rPr>
              <w:footnoteReference w:id="14"/>
            </w:r>
          </w:p>
          <w:p w14:paraId="2FA8EF8A" w14:textId="77777777" w:rsidR="00B63A22" w:rsidRPr="00485F0E" w:rsidRDefault="00B63A22" w:rsidP="005160D8">
            <w:pPr>
              <w:rPr>
                <w:b/>
                <w:bCs/>
                <w:sz w:val="18"/>
                <w:szCs w:val="18"/>
              </w:rPr>
            </w:pPr>
            <w:r w:rsidRPr="00485F0E">
              <w:rPr>
                <w:b/>
                <w:bCs/>
                <w:sz w:val="18"/>
                <w:szCs w:val="18"/>
              </w:rPr>
              <w:t>(no more than a total of 20 indicators)</w:t>
            </w:r>
          </w:p>
        </w:tc>
        <w:tc>
          <w:tcPr>
            <w:tcW w:w="1710" w:type="dxa"/>
          </w:tcPr>
          <w:p w14:paraId="7EFA4039" w14:textId="77777777" w:rsidR="00B63A22" w:rsidRPr="00485F0E" w:rsidRDefault="00B63A22" w:rsidP="005160D8">
            <w:pPr>
              <w:jc w:val="center"/>
              <w:rPr>
                <w:b/>
                <w:bCs/>
                <w:sz w:val="18"/>
                <w:szCs w:val="18"/>
              </w:rPr>
            </w:pPr>
            <w:r w:rsidRPr="00485F0E">
              <w:rPr>
                <w:b/>
                <w:bCs/>
                <w:sz w:val="18"/>
                <w:szCs w:val="18"/>
              </w:rPr>
              <w:t>Data Source</w:t>
            </w:r>
          </w:p>
          <w:p w14:paraId="617EB94D" w14:textId="77777777" w:rsidR="00B63A22" w:rsidRPr="00485F0E" w:rsidRDefault="00B63A22" w:rsidP="005160D8">
            <w:pPr>
              <w:rPr>
                <w:b/>
                <w:bCs/>
                <w:sz w:val="18"/>
                <w:szCs w:val="18"/>
              </w:rPr>
            </w:pPr>
            <w:r w:rsidRPr="00485F0E">
              <w:rPr>
                <w:rFonts w:cs="Calibri"/>
                <w:i/>
                <w:sz w:val="18"/>
                <w:szCs w:val="18"/>
                <w:highlight w:val="yellow"/>
              </w:rPr>
              <w:lastRenderedPageBreak/>
              <w:t>List the source of the baseline data and targets and explain how this</w:t>
            </w:r>
          </w:p>
        </w:tc>
        <w:tc>
          <w:tcPr>
            <w:tcW w:w="1710" w:type="dxa"/>
          </w:tcPr>
          <w:p w14:paraId="55979CB5" w14:textId="77777777" w:rsidR="00B63A22" w:rsidRPr="00485F0E" w:rsidRDefault="00B63A22" w:rsidP="005160D8">
            <w:pPr>
              <w:rPr>
                <w:b/>
                <w:bCs/>
                <w:sz w:val="18"/>
                <w:szCs w:val="18"/>
              </w:rPr>
            </w:pPr>
            <w:r w:rsidRPr="00485F0E">
              <w:rPr>
                <w:b/>
                <w:bCs/>
                <w:sz w:val="18"/>
                <w:szCs w:val="18"/>
              </w:rPr>
              <w:lastRenderedPageBreak/>
              <w:t>Baseline</w:t>
            </w:r>
            <w:bookmarkStart w:id="13" w:name="_Ref430614916"/>
            <w:r w:rsidRPr="00485F0E">
              <w:rPr>
                <w:b/>
                <w:bCs/>
                <w:sz w:val="18"/>
                <w:szCs w:val="18"/>
                <w:vertAlign w:val="superscript"/>
              </w:rPr>
              <w:footnoteReference w:id="15"/>
            </w:r>
            <w:bookmarkEnd w:id="13"/>
            <w:r w:rsidRPr="00485F0E">
              <w:rPr>
                <w:b/>
                <w:bCs/>
                <w:sz w:val="18"/>
                <w:szCs w:val="18"/>
              </w:rPr>
              <w:t xml:space="preserve"> </w:t>
            </w:r>
          </w:p>
          <w:p w14:paraId="3463AE83" w14:textId="677AE425" w:rsidR="00B63A22" w:rsidRPr="00485F0E" w:rsidRDefault="00B63A22" w:rsidP="005160D8">
            <w:pPr>
              <w:rPr>
                <w:b/>
                <w:bCs/>
                <w:sz w:val="18"/>
                <w:szCs w:val="18"/>
              </w:rPr>
            </w:pPr>
            <w:r w:rsidRPr="00485F0E">
              <w:rPr>
                <w:bCs/>
                <w:i/>
                <w:sz w:val="18"/>
                <w:szCs w:val="18"/>
                <w:highlight w:val="yellow"/>
              </w:rPr>
              <w:lastRenderedPageBreak/>
              <w:t xml:space="preserve">Must be determined during </w:t>
            </w:r>
            <w:r w:rsidR="00EF3797">
              <w:rPr>
                <w:bCs/>
                <w:i/>
                <w:sz w:val="18"/>
                <w:szCs w:val="18"/>
                <w:highlight w:val="yellow"/>
              </w:rPr>
              <w:t>PFG</w:t>
            </w:r>
            <w:r w:rsidR="00EF3797" w:rsidRPr="00485F0E">
              <w:rPr>
                <w:bCs/>
                <w:i/>
                <w:sz w:val="18"/>
                <w:szCs w:val="18"/>
                <w:highlight w:val="yellow"/>
              </w:rPr>
              <w:t xml:space="preserve"> </w:t>
            </w:r>
            <w:r w:rsidRPr="00485F0E">
              <w:rPr>
                <w:bCs/>
                <w:i/>
                <w:sz w:val="18"/>
                <w:szCs w:val="18"/>
                <w:highlight w:val="yellow"/>
              </w:rPr>
              <w:t>phase</w:t>
            </w:r>
          </w:p>
        </w:tc>
        <w:tc>
          <w:tcPr>
            <w:tcW w:w="1799" w:type="dxa"/>
          </w:tcPr>
          <w:p w14:paraId="6F2A9A80" w14:textId="77777777" w:rsidR="00B63A22" w:rsidRPr="00485F0E" w:rsidRDefault="00B63A22" w:rsidP="005160D8">
            <w:pPr>
              <w:rPr>
                <w:b/>
                <w:bCs/>
                <w:sz w:val="18"/>
                <w:szCs w:val="18"/>
              </w:rPr>
            </w:pPr>
            <w:r w:rsidRPr="00485F0E">
              <w:rPr>
                <w:b/>
                <w:bCs/>
                <w:sz w:val="18"/>
                <w:szCs w:val="18"/>
              </w:rPr>
              <w:lastRenderedPageBreak/>
              <w:t>Mid-term Target</w:t>
            </w:r>
            <w:r w:rsidRPr="00485F0E">
              <w:rPr>
                <w:b/>
                <w:bCs/>
                <w:sz w:val="18"/>
                <w:szCs w:val="18"/>
                <w:vertAlign w:val="superscript"/>
              </w:rPr>
              <w:footnoteReference w:id="16"/>
            </w:r>
          </w:p>
          <w:p w14:paraId="50760235" w14:textId="77777777" w:rsidR="00B63A22" w:rsidRPr="00485F0E" w:rsidRDefault="00B63A22" w:rsidP="005160D8">
            <w:pPr>
              <w:rPr>
                <w:b/>
                <w:bCs/>
                <w:sz w:val="18"/>
                <w:szCs w:val="18"/>
              </w:rPr>
            </w:pPr>
            <w:r w:rsidRPr="00485F0E">
              <w:rPr>
                <w:bCs/>
                <w:i/>
                <w:sz w:val="18"/>
                <w:szCs w:val="18"/>
                <w:highlight w:val="yellow"/>
              </w:rPr>
              <w:lastRenderedPageBreak/>
              <w:t>Expected level of progress before MTR process starts</w:t>
            </w:r>
          </w:p>
        </w:tc>
        <w:tc>
          <w:tcPr>
            <w:tcW w:w="1710" w:type="dxa"/>
          </w:tcPr>
          <w:p w14:paraId="5A3F7FB2" w14:textId="77777777" w:rsidR="00B63A22" w:rsidRPr="00485F0E" w:rsidRDefault="00B63A22" w:rsidP="005160D8">
            <w:pPr>
              <w:rPr>
                <w:b/>
                <w:bCs/>
                <w:sz w:val="18"/>
                <w:szCs w:val="18"/>
              </w:rPr>
            </w:pPr>
            <w:r w:rsidRPr="00485F0E">
              <w:rPr>
                <w:b/>
                <w:bCs/>
                <w:sz w:val="18"/>
                <w:szCs w:val="18"/>
              </w:rPr>
              <w:lastRenderedPageBreak/>
              <w:t>End of Project Target</w:t>
            </w:r>
          </w:p>
          <w:p w14:paraId="5112C4B4" w14:textId="45F09EA6" w:rsidR="00B63A22" w:rsidRPr="00485F0E" w:rsidRDefault="00B63A22" w:rsidP="005160D8">
            <w:pPr>
              <w:rPr>
                <w:b/>
                <w:bCs/>
                <w:sz w:val="18"/>
                <w:szCs w:val="18"/>
              </w:rPr>
            </w:pPr>
            <w:r w:rsidRPr="00485F0E">
              <w:rPr>
                <w:bCs/>
                <w:i/>
                <w:sz w:val="18"/>
                <w:szCs w:val="18"/>
                <w:highlight w:val="yellow"/>
              </w:rPr>
              <w:lastRenderedPageBreak/>
              <w:t xml:space="preserve">Expected level when </w:t>
            </w:r>
            <w:r w:rsidR="0013642C">
              <w:rPr>
                <w:bCs/>
                <w:i/>
                <w:sz w:val="18"/>
                <w:szCs w:val="18"/>
                <w:highlight w:val="yellow"/>
              </w:rPr>
              <w:t>f</w:t>
            </w:r>
            <w:r w:rsidRPr="00485F0E">
              <w:rPr>
                <w:bCs/>
                <w:i/>
                <w:sz w:val="18"/>
                <w:szCs w:val="18"/>
                <w:highlight w:val="yellow"/>
              </w:rPr>
              <w:t>inal evaluation undertaken</w:t>
            </w:r>
          </w:p>
        </w:tc>
        <w:tc>
          <w:tcPr>
            <w:tcW w:w="1532" w:type="dxa"/>
            <w:gridSpan w:val="2"/>
          </w:tcPr>
          <w:p w14:paraId="5810FC97" w14:textId="77777777" w:rsidR="00B63A22" w:rsidRPr="00485F0E" w:rsidRDefault="00B63A22" w:rsidP="005160D8">
            <w:pPr>
              <w:jc w:val="center"/>
              <w:rPr>
                <w:b/>
                <w:bCs/>
                <w:sz w:val="18"/>
                <w:szCs w:val="18"/>
              </w:rPr>
            </w:pPr>
            <w:r w:rsidRPr="00485F0E">
              <w:rPr>
                <w:b/>
                <w:bCs/>
                <w:sz w:val="18"/>
                <w:szCs w:val="18"/>
              </w:rPr>
              <w:lastRenderedPageBreak/>
              <w:t>Data Collection Methods</w:t>
            </w:r>
            <w:r w:rsidRPr="00485F0E">
              <w:rPr>
                <w:rFonts w:ascii="Arial" w:hAnsi="Arial"/>
                <w:b/>
                <w:bCs/>
                <w:sz w:val="18"/>
                <w:szCs w:val="18"/>
                <w:vertAlign w:val="superscript"/>
              </w:rPr>
              <w:footnoteReference w:id="17"/>
            </w:r>
          </w:p>
          <w:p w14:paraId="1EB70679" w14:textId="48EBB44A" w:rsidR="00B63A22" w:rsidRPr="00485F0E" w:rsidRDefault="00B63A22" w:rsidP="005160D8">
            <w:pPr>
              <w:rPr>
                <w:b/>
                <w:bCs/>
                <w:sz w:val="18"/>
                <w:szCs w:val="18"/>
              </w:rPr>
            </w:pPr>
            <w:r w:rsidRPr="00485F0E">
              <w:rPr>
                <w:rFonts w:cs="Calibri"/>
                <w:i/>
                <w:sz w:val="18"/>
                <w:szCs w:val="18"/>
                <w:highlight w:val="yellow"/>
              </w:rPr>
              <w:lastRenderedPageBreak/>
              <w:t xml:space="preserve">Explain how data was collected and how it should be collected during project implementation. Detail which methodology should be used </w:t>
            </w:r>
          </w:p>
        </w:tc>
        <w:tc>
          <w:tcPr>
            <w:tcW w:w="2160" w:type="dxa"/>
          </w:tcPr>
          <w:p w14:paraId="6E800CB9" w14:textId="77777777" w:rsidR="00B63A22" w:rsidRPr="00485F0E" w:rsidRDefault="00B63A22" w:rsidP="005160D8">
            <w:pPr>
              <w:jc w:val="center"/>
              <w:rPr>
                <w:b/>
                <w:bCs/>
                <w:sz w:val="18"/>
                <w:szCs w:val="18"/>
              </w:rPr>
            </w:pPr>
            <w:r w:rsidRPr="00485F0E">
              <w:rPr>
                <w:b/>
                <w:bCs/>
                <w:sz w:val="18"/>
                <w:szCs w:val="18"/>
              </w:rPr>
              <w:lastRenderedPageBreak/>
              <w:t>Risks/Assumptions</w:t>
            </w:r>
          </w:p>
          <w:p w14:paraId="4174FAF6" w14:textId="77777777" w:rsidR="00B63A22" w:rsidRPr="00485F0E" w:rsidRDefault="00B63A22" w:rsidP="005160D8">
            <w:pPr>
              <w:rPr>
                <w:b/>
                <w:bCs/>
                <w:sz w:val="18"/>
                <w:szCs w:val="18"/>
              </w:rPr>
            </w:pPr>
            <w:r w:rsidRPr="00485F0E">
              <w:rPr>
                <w:rFonts w:cs="Arial"/>
                <w:i/>
                <w:iCs/>
                <w:sz w:val="18"/>
                <w:szCs w:val="18"/>
                <w:highlight w:val="yellow"/>
              </w:rPr>
              <w:lastRenderedPageBreak/>
              <w:t>Explain risk and assumptions that were made when the objective was selected, and the project theory of change developed. What risks were identified that if materialized will stop the project from reaching its objective/outcome. Include any assumptions made when estimating the target values</w:t>
            </w:r>
            <w:r w:rsidRPr="00485F0E">
              <w:rPr>
                <w:rFonts w:cs="Arial"/>
                <w:i/>
                <w:iCs/>
                <w:highlight w:val="yellow"/>
              </w:rPr>
              <w:t>.</w:t>
            </w:r>
          </w:p>
        </w:tc>
      </w:tr>
      <w:tr w:rsidR="00B63A22" w:rsidRPr="00485F0E" w14:paraId="42E7F8B9" w14:textId="77777777" w:rsidTr="00F13200">
        <w:trPr>
          <w:trHeight w:val="665"/>
        </w:trPr>
        <w:tc>
          <w:tcPr>
            <w:tcW w:w="1760" w:type="dxa"/>
            <w:vMerge w:val="restart"/>
          </w:tcPr>
          <w:p w14:paraId="22D59DA8" w14:textId="77777777" w:rsidR="00B63A22" w:rsidRPr="00485F0E" w:rsidRDefault="00B63A22" w:rsidP="005160D8">
            <w:pPr>
              <w:rPr>
                <w:rFonts w:ascii="Times New Roman" w:hAnsi="Times New Roman"/>
                <w:b/>
                <w:bCs/>
                <w:sz w:val="18"/>
                <w:szCs w:val="18"/>
              </w:rPr>
            </w:pPr>
            <w:r w:rsidRPr="00485F0E">
              <w:rPr>
                <w:rFonts w:ascii="Times New Roman" w:hAnsi="Times New Roman"/>
                <w:b/>
                <w:bCs/>
                <w:sz w:val="18"/>
                <w:szCs w:val="18"/>
              </w:rPr>
              <w:lastRenderedPageBreak/>
              <w:t>Project Objective:</w:t>
            </w:r>
          </w:p>
          <w:p w14:paraId="780DEADA" w14:textId="77777777" w:rsidR="00B63A22" w:rsidRPr="00485F0E" w:rsidRDefault="00B63A22" w:rsidP="005160D8">
            <w:pPr>
              <w:rPr>
                <w:rFonts w:ascii="Times New Roman" w:hAnsi="Times New Roman"/>
                <w:b/>
                <w:bCs/>
                <w:sz w:val="18"/>
                <w:szCs w:val="18"/>
              </w:rPr>
            </w:pPr>
          </w:p>
          <w:p w14:paraId="48F7AF92" w14:textId="77777777" w:rsidR="00B63A22" w:rsidRPr="00485F0E" w:rsidRDefault="00B63A22" w:rsidP="00BB12C2">
            <w:pPr>
              <w:numPr>
                <w:ilvl w:val="1"/>
                <w:numId w:val="25"/>
              </w:numPr>
              <w:spacing w:after="0"/>
              <w:rPr>
                <w:rFonts w:ascii="Times New Roman" w:hAnsi="Times New Roman"/>
                <w:b/>
                <w:bCs/>
                <w:i/>
                <w:sz w:val="18"/>
                <w:szCs w:val="18"/>
                <w:highlight w:val="yellow"/>
              </w:rPr>
            </w:pPr>
            <w:r w:rsidRPr="00485F0E">
              <w:rPr>
                <w:rFonts w:ascii="Times New Roman" w:hAnsi="Times New Roman"/>
                <w:b/>
                <w:bCs/>
                <w:i/>
                <w:sz w:val="18"/>
                <w:szCs w:val="18"/>
                <w:highlight w:val="yellow"/>
              </w:rPr>
              <w:t>indicators maximum</w:t>
            </w:r>
          </w:p>
          <w:p w14:paraId="61174FF9" w14:textId="77777777" w:rsidR="00B63A22" w:rsidRPr="00485F0E" w:rsidRDefault="00B63A22" w:rsidP="005160D8">
            <w:pPr>
              <w:rPr>
                <w:rFonts w:ascii="Times New Roman" w:hAnsi="Times New Roman"/>
                <w:b/>
                <w:bCs/>
                <w:i/>
                <w:sz w:val="18"/>
                <w:szCs w:val="18"/>
              </w:rPr>
            </w:pPr>
          </w:p>
          <w:p w14:paraId="5663FECA" w14:textId="77777777" w:rsidR="00B63A22" w:rsidRPr="00485F0E" w:rsidRDefault="00B63A22" w:rsidP="005160D8">
            <w:pPr>
              <w:rPr>
                <w:rFonts w:ascii="Times New Roman" w:hAnsi="Times New Roman"/>
                <w:b/>
                <w:bCs/>
                <w:sz w:val="18"/>
                <w:szCs w:val="18"/>
              </w:rPr>
            </w:pPr>
          </w:p>
        </w:tc>
        <w:tc>
          <w:tcPr>
            <w:tcW w:w="12871" w:type="dxa"/>
            <w:gridSpan w:val="8"/>
          </w:tcPr>
          <w:p w14:paraId="55326479" w14:textId="15705493" w:rsidR="00B63A22" w:rsidRPr="00485F0E" w:rsidRDefault="00B63A22" w:rsidP="005160D8">
            <w:pPr>
              <w:rPr>
                <w:i/>
                <w:iCs/>
                <w:sz w:val="18"/>
                <w:szCs w:val="18"/>
                <w:highlight w:val="yellow"/>
              </w:rPr>
            </w:pPr>
            <w:r w:rsidRPr="00485F0E">
              <w:rPr>
                <w:i/>
                <w:iCs/>
                <w:sz w:val="18"/>
                <w:szCs w:val="18"/>
                <w:highlight w:val="yellow"/>
              </w:rPr>
              <w:t xml:space="preserve">Copy the project objective from </w:t>
            </w:r>
            <w:r w:rsidR="00751B3E">
              <w:rPr>
                <w:i/>
                <w:iCs/>
                <w:sz w:val="18"/>
                <w:szCs w:val="18"/>
                <w:highlight w:val="yellow"/>
              </w:rPr>
              <w:t>the official project proposal document.</w:t>
            </w:r>
            <w:r w:rsidRPr="00485F0E">
              <w:rPr>
                <w:i/>
                <w:iCs/>
                <w:sz w:val="18"/>
                <w:szCs w:val="18"/>
                <w:highlight w:val="yellow"/>
              </w:rPr>
              <w:t xml:space="preserve"> </w:t>
            </w:r>
          </w:p>
          <w:p w14:paraId="09454EAD" w14:textId="77777777" w:rsidR="00B63A22" w:rsidRPr="00485F0E" w:rsidRDefault="00B63A22" w:rsidP="005160D8">
            <w:pPr>
              <w:rPr>
                <w:i/>
                <w:iCs/>
                <w:sz w:val="18"/>
                <w:szCs w:val="18"/>
                <w:highlight w:val="yellow"/>
              </w:rPr>
            </w:pPr>
          </w:p>
        </w:tc>
      </w:tr>
      <w:tr w:rsidR="00B63A22" w:rsidRPr="00485F0E" w14:paraId="5652503D" w14:textId="77777777" w:rsidTr="00F13200">
        <w:trPr>
          <w:trHeight w:val="665"/>
        </w:trPr>
        <w:tc>
          <w:tcPr>
            <w:tcW w:w="1760" w:type="dxa"/>
            <w:vMerge/>
          </w:tcPr>
          <w:p w14:paraId="583D9BAF" w14:textId="77777777" w:rsidR="00B63A22" w:rsidRPr="00485F0E" w:rsidRDefault="00B63A22" w:rsidP="005160D8">
            <w:pPr>
              <w:rPr>
                <w:rFonts w:ascii="Times New Roman" w:hAnsi="Times New Roman"/>
                <w:b/>
                <w:bCs/>
                <w:i/>
                <w:sz w:val="18"/>
                <w:szCs w:val="18"/>
              </w:rPr>
            </w:pPr>
          </w:p>
        </w:tc>
        <w:tc>
          <w:tcPr>
            <w:tcW w:w="2250" w:type="dxa"/>
          </w:tcPr>
          <w:p w14:paraId="4E8A778B" w14:textId="11694F24" w:rsidR="00B63A22" w:rsidRPr="00485F0E" w:rsidRDefault="00B63A22" w:rsidP="005160D8">
            <w:pPr>
              <w:rPr>
                <w:bCs/>
                <w:i/>
                <w:sz w:val="18"/>
                <w:szCs w:val="18"/>
              </w:rPr>
            </w:pPr>
            <w:r w:rsidRPr="00485F0E">
              <w:rPr>
                <w:b/>
                <w:bCs/>
                <w:sz w:val="18"/>
                <w:szCs w:val="18"/>
                <w:u w:val="single"/>
              </w:rPr>
              <w:t>Mandatory</w:t>
            </w:r>
            <w:r w:rsidRPr="00485F0E">
              <w:rPr>
                <w:bCs/>
                <w:sz w:val="18"/>
                <w:szCs w:val="18"/>
                <w:u w:val="single"/>
              </w:rPr>
              <w:t xml:space="preserve"> Indicator </w:t>
            </w:r>
            <w:proofErr w:type="gramStart"/>
            <w:r w:rsidRPr="00485F0E">
              <w:rPr>
                <w:bCs/>
                <w:sz w:val="18"/>
                <w:szCs w:val="18"/>
                <w:u w:val="single"/>
              </w:rPr>
              <w:t>1:</w:t>
            </w:r>
            <w:r w:rsidRPr="00485F0E">
              <w:rPr>
                <w:bCs/>
                <w:sz w:val="18"/>
                <w:szCs w:val="18"/>
              </w:rPr>
              <w:t xml:space="preserve"> #</w:t>
            </w:r>
            <w:proofErr w:type="gramEnd"/>
            <w:r w:rsidRPr="00485F0E">
              <w:rPr>
                <w:bCs/>
                <w:sz w:val="18"/>
                <w:szCs w:val="18"/>
              </w:rPr>
              <w:t xml:space="preserve"> direct </w:t>
            </w:r>
            <w:r w:rsidR="0087511A">
              <w:rPr>
                <w:bCs/>
                <w:sz w:val="18"/>
                <w:szCs w:val="18"/>
              </w:rPr>
              <w:t xml:space="preserve">and indirect </w:t>
            </w:r>
            <w:r w:rsidRPr="00485F0E">
              <w:rPr>
                <w:bCs/>
                <w:sz w:val="18"/>
                <w:szCs w:val="18"/>
              </w:rPr>
              <w:t xml:space="preserve">project </w:t>
            </w:r>
            <w:proofErr w:type="gramStart"/>
            <w:r w:rsidRPr="00485F0E">
              <w:rPr>
                <w:bCs/>
                <w:sz w:val="18"/>
                <w:szCs w:val="18"/>
              </w:rPr>
              <w:t>beneficiaries(</w:t>
            </w:r>
            <w:proofErr w:type="gramEnd"/>
            <w:r w:rsidRPr="00485F0E">
              <w:rPr>
                <w:bCs/>
                <w:sz w:val="18"/>
                <w:szCs w:val="18"/>
              </w:rPr>
              <w:t>individual people)</w:t>
            </w:r>
            <w:r w:rsidRPr="00485F0E">
              <w:rPr>
                <w:rFonts w:ascii="Arial" w:hAnsi="Arial"/>
                <w:sz w:val="18"/>
                <w:vertAlign w:val="superscript"/>
              </w:rPr>
              <w:footnoteReference w:id="18"/>
            </w:r>
            <w:r w:rsidR="00CC5339">
              <w:rPr>
                <w:rStyle w:val="FootnoteReference"/>
                <w:bCs/>
                <w:szCs w:val="18"/>
              </w:rPr>
              <w:footnoteReference w:id="19"/>
            </w:r>
          </w:p>
          <w:p w14:paraId="3118E9B6" w14:textId="100DD35A" w:rsidR="00B63A22" w:rsidRPr="00485F0E" w:rsidRDefault="00B63A22" w:rsidP="005160D8">
            <w:pPr>
              <w:rPr>
                <w:bCs/>
                <w:i/>
                <w:sz w:val="18"/>
                <w:szCs w:val="18"/>
              </w:rPr>
            </w:pPr>
            <w:r w:rsidRPr="00485F0E">
              <w:rPr>
                <w:i/>
                <w:iCs/>
                <w:sz w:val="18"/>
                <w:szCs w:val="18"/>
                <w:highlight w:val="yellow"/>
              </w:rPr>
              <w:t xml:space="preserve">(see </w:t>
            </w:r>
            <w:hyperlink r:id="rId57" w:history="1">
              <w:r w:rsidRPr="00485F0E">
                <w:rPr>
                  <w:i/>
                  <w:iCs/>
                  <w:color w:val="0000FF"/>
                  <w:sz w:val="18"/>
                  <w:szCs w:val="18"/>
                  <w:highlight w:val="yellow"/>
                  <w:u w:val="single"/>
                </w:rPr>
                <w:t>methodology</w:t>
              </w:r>
            </w:hyperlink>
            <w:r w:rsidRPr="00485F0E">
              <w:rPr>
                <w:i/>
                <w:iCs/>
                <w:sz w:val="18"/>
                <w:szCs w:val="18"/>
                <w:highlight w:val="yellow"/>
              </w:rPr>
              <w:t xml:space="preserve"> available from </w:t>
            </w:r>
            <w:r w:rsidR="00C41CD4">
              <w:rPr>
                <w:i/>
                <w:iCs/>
                <w:sz w:val="18"/>
                <w:szCs w:val="18"/>
                <w:highlight w:val="yellow"/>
              </w:rPr>
              <w:t>AF</w:t>
            </w:r>
            <w:r w:rsidRPr="00485F0E">
              <w:rPr>
                <w:i/>
                <w:iCs/>
                <w:sz w:val="18"/>
                <w:szCs w:val="18"/>
                <w:highlight w:val="yellow"/>
              </w:rPr>
              <w:t>)</w:t>
            </w:r>
          </w:p>
          <w:p w14:paraId="23CAB945" w14:textId="117E3A00" w:rsidR="00B63A22" w:rsidRPr="00485F0E" w:rsidRDefault="00B63A22" w:rsidP="005160D8">
            <w:pPr>
              <w:rPr>
                <w:bCs/>
                <w:sz w:val="18"/>
                <w:szCs w:val="18"/>
              </w:rPr>
            </w:pPr>
          </w:p>
        </w:tc>
        <w:tc>
          <w:tcPr>
            <w:tcW w:w="1710" w:type="dxa"/>
          </w:tcPr>
          <w:p w14:paraId="333250DA" w14:textId="77777777" w:rsidR="00B63A22" w:rsidRPr="00485F0E" w:rsidRDefault="00B63A22" w:rsidP="005160D8">
            <w:pPr>
              <w:rPr>
                <w:bCs/>
                <w:i/>
                <w:sz w:val="18"/>
                <w:szCs w:val="18"/>
                <w:highlight w:val="yellow"/>
              </w:rPr>
            </w:pPr>
          </w:p>
        </w:tc>
        <w:tc>
          <w:tcPr>
            <w:tcW w:w="1710" w:type="dxa"/>
          </w:tcPr>
          <w:p w14:paraId="2C548B4C" w14:textId="77777777" w:rsidR="00B63A22" w:rsidRPr="00485F0E" w:rsidRDefault="00B63A22" w:rsidP="005160D8">
            <w:pPr>
              <w:rPr>
                <w:bCs/>
                <w:i/>
                <w:sz w:val="18"/>
                <w:szCs w:val="18"/>
                <w:highlight w:val="yellow"/>
              </w:rPr>
            </w:pPr>
          </w:p>
        </w:tc>
        <w:tc>
          <w:tcPr>
            <w:tcW w:w="1799" w:type="dxa"/>
          </w:tcPr>
          <w:p w14:paraId="42709CC1" w14:textId="77777777" w:rsidR="00B63A22" w:rsidRPr="00485F0E" w:rsidRDefault="00B63A22" w:rsidP="005160D8">
            <w:pPr>
              <w:rPr>
                <w:bCs/>
                <w:i/>
                <w:sz w:val="18"/>
                <w:szCs w:val="18"/>
                <w:highlight w:val="yellow"/>
              </w:rPr>
            </w:pPr>
          </w:p>
        </w:tc>
        <w:tc>
          <w:tcPr>
            <w:tcW w:w="1710" w:type="dxa"/>
          </w:tcPr>
          <w:p w14:paraId="753A7027" w14:textId="77777777" w:rsidR="00B63A22" w:rsidRPr="00485F0E" w:rsidRDefault="00B63A22" w:rsidP="005160D8">
            <w:pPr>
              <w:rPr>
                <w:bCs/>
                <w:i/>
                <w:sz w:val="18"/>
                <w:szCs w:val="18"/>
                <w:highlight w:val="yellow"/>
              </w:rPr>
            </w:pPr>
          </w:p>
        </w:tc>
        <w:tc>
          <w:tcPr>
            <w:tcW w:w="1532" w:type="dxa"/>
            <w:gridSpan w:val="2"/>
          </w:tcPr>
          <w:p w14:paraId="5DED726A" w14:textId="77777777" w:rsidR="00B63A22" w:rsidRPr="00485F0E" w:rsidRDefault="00B63A22" w:rsidP="005160D8">
            <w:pPr>
              <w:rPr>
                <w:bCs/>
                <w:i/>
                <w:sz w:val="18"/>
                <w:szCs w:val="18"/>
                <w:highlight w:val="yellow"/>
              </w:rPr>
            </w:pPr>
          </w:p>
        </w:tc>
        <w:tc>
          <w:tcPr>
            <w:tcW w:w="2160" w:type="dxa"/>
          </w:tcPr>
          <w:p w14:paraId="794B3C39" w14:textId="77777777" w:rsidR="00B63A22" w:rsidRPr="00485F0E" w:rsidRDefault="00B63A22" w:rsidP="005160D8">
            <w:pPr>
              <w:rPr>
                <w:bCs/>
                <w:i/>
                <w:sz w:val="18"/>
                <w:szCs w:val="18"/>
                <w:highlight w:val="yellow"/>
              </w:rPr>
            </w:pPr>
          </w:p>
        </w:tc>
      </w:tr>
      <w:tr w:rsidR="00B63A22" w:rsidRPr="00485F0E" w14:paraId="731D619D" w14:textId="77777777" w:rsidTr="00F13200">
        <w:trPr>
          <w:trHeight w:val="1457"/>
        </w:trPr>
        <w:tc>
          <w:tcPr>
            <w:tcW w:w="1760" w:type="dxa"/>
            <w:vMerge/>
          </w:tcPr>
          <w:p w14:paraId="2EDD25FA" w14:textId="77777777" w:rsidR="00B63A22" w:rsidRPr="00485F0E" w:rsidRDefault="00B63A22" w:rsidP="005160D8">
            <w:pPr>
              <w:rPr>
                <w:rFonts w:ascii="Times New Roman" w:hAnsi="Times New Roman"/>
                <w:b/>
                <w:bCs/>
                <w:sz w:val="18"/>
                <w:szCs w:val="18"/>
              </w:rPr>
            </w:pPr>
          </w:p>
        </w:tc>
        <w:tc>
          <w:tcPr>
            <w:tcW w:w="2250" w:type="dxa"/>
          </w:tcPr>
          <w:p w14:paraId="7506BE49" w14:textId="5F0FA961" w:rsidR="00B63A22" w:rsidRPr="00485F0E" w:rsidRDefault="00B63A22" w:rsidP="005160D8">
            <w:pPr>
              <w:rPr>
                <w:bCs/>
                <w:sz w:val="18"/>
                <w:szCs w:val="18"/>
                <w:u w:val="single"/>
              </w:rPr>
            </w:pPr>
            <w:r w:rsidRPr="00485F0E">
              <w:rPr>
                <w:b/>
                <w:bCs/>
                <w:sz w:val="18"/>
                <w:szCs w:val="18"/>
                <w:u w:val="single"/>
              </w:rPr>
              <w:t>Mandatory</w:t>
            </w:r>
            <w:r w:rsidRPr="00485F0E">
              <w:rPr>
                <w:bCs/>
                <w:sz w:val="18"/>
                <w:szCs w:val="18"/>
                <w:u w:val="single"/>
              </w:rPr>
              <w:t xml:space="preserve"> </w:t>
            </w:r>
            <w:r w:rsidR="0031584B" w:rsidDel="00637DB9">
              <w:rPr>
                <w:bCs/>
                <w:sz w:val="18"/>
                <w:szCs w:val="18"/>
                <w:u w:val="single"/>
              </w:rPr>
              <w:t>AF</w:t>
            </w:r>
            <w:r w:rsidRPr="00485F0E">
              <w:rPr>
                <w:bCs/>
                <w:sz w:val="18"/>
                <w:szCs w:val="18"/>
                <w:u w:val="single"/>
              </w:rPr>
              <w:t xml:space="preserve"> Core Indicators: </w:t>
            </w:r>
            <w:r w:rsidRPr="00485F0E">
              <w:rPr>
                <w:bCs/>
                <w:i/>
                <w:sz w:val="18"/>
                <w:szCs w:val="18"/>
                <w:highlight w:val="yellow"/>
              </w:rPr>
              <w:t xml:space="preserve">use selected </w:t>
            </w:r>
            <w:r w:rsidR="0031584B" w:rsidDel="00637DB9">
              <w:rPr>
                <w:bCs/>
                <w:i/>
                <w:sz w:val="18"/>
                <w:szCs w:val="18"/>
                <w:highlight w:val="yellow"/>
              </w:rPr>
              <w:t>AF</w:t>
            </w:r>
            <w:r w:rsidRPr="00485F0E">
              <w:rPr>
                <w:bCs/>
                <w:i/>
                <w:sz w:val="18"/>
                <w:szCs w:val="18"/>
                <w:highlight w:val="yellow"/>
              </w:rPr>
              <w:t xml:space="preserve"> Core indicator</w:t>
            </w:r>
            <w:r w:rsidR="002C1D2C">
              <w:rPr>
                <w:bCs/>
                <w:i/>
                <w:sz w:val="18"/>
                <w:szCs w:val="18"/>
                <w:highlight w:val="yellow"/>
              </w:rPr>
              <w:t>(</w:t>
            </w:r>
            <w:r w:rsidRPr="00485F0E">
              <w:rPr>
                <w:bCs/>
                <w:i/>
                <w:sz w:val="18"/>
                <w:szCs w:val="18"/>
                <w:highlight w:val="yellow"/>
              </w:rPr>
              <w:t>s</w:t>
            </w:r>
            <w:r w:rsidR="002C1D2C">
              <w:rPr>
                <w:bCs/>
                <w:i/>
                <w:sz w:val="18"/>
                <w:szCs w:val="18"/>
                <w:highlight w:val="yellow"/>
              </w:rPr>
              <w:t>) and</w:t>
            </w:r>
            <w:r w:rsidR="008A401A">
              <w:rPr>
                <w:bCs/>
                <w:i/>
                <w:sz w:val="18"/>
                <w:szCs w:val="18"/>
                <w:highlight w:val="yellow"/>
              </w:rPr>
              <w:t>/or selected Strategic Results Framework indicator(s)</w:t>
            </w:r>
            <w:r w:rsidRPr="00485F0E">
              <w:rPr>
                <w:bCs/>
                <w:i/>
                <w:sz w:val="18"/>
                <w:szCs w:val="18"/>
                <w:highlight w:val="yellow"/>
              </w:rPr>
              <w:t xml:space="preserve"> add other objective-level indicators here. </w:t>
            </w:r>
          </w:p>
          <w:p w14:paraId="1EBEE7E3" w14:textId="77777777" w:rsidR="00B63A22" w:rsidRPr="00485F0E" w:rsidRDefault="00B63A22" w:rsidP="005160D8">
            <w:pPr>
              <w:rPr>
                <w:bCs/>
                <w:sz w:val="18"/>
                <w:szCs w:val="18"/>
                <w:u w:val="single"/>
              </w:rPr>
            </w:pPr>
          </w:p>
          <w:p w14:paraId="1CD2C290" w14:textId="77777777" w:rsidR="00B63A22" w:rsidRPr="00485F0E" w:rsidRDefault="00B63A22" w:rsidP="005160D8">
            <w:pPr>
              <w:rPr>
                <w:bCs/>
                <w:i/>
                <w:sz w:val="18"/>
                <w:szCs w:val="18"/>
                <w:highlight w:val="yellow"/>
              </w:rPr>
            </w:pPr>
            <w:r w:rsidRPr="00485F0E">
              <w:rPr>
                <w:bCs/>
                <w:i/>
                <w:sz w:val="18"/>
                <w:szCs w:val="18"/>
                <w:highlight w:val="yellow"/>
              </w:rPr>
              <w:t>Indicator 2:</w:t>
            </w:r>
          </w:p>
        </w:tc>
        <w:tc>
          <w:tcPr>
            <w:tcW w:w="1710" w:type="dxa"/>
          </w:tcPr>
          <w:p w14:paraId="5C7ED2A5" w14:textId="77777777" w:rsidR="00B63A22" w:rsidRPr="00485F0E" w:rsidRDefault="00B63A22" w:rsidP="005160D8">
            <w:pPr>
              <w:rPr>
                <w:bCs/>
                <w:i/>
                <w:sz w:val="18"/>
                <w:szCs w:val="18"/>
                <w:highlight w:val="yellow"/>
              </w:rPr>
            </w:pPr>
          </w:p>
        </w:tc>
        <w:tc>
          <w:tcPr>
            <w:tcW w:w="1710" w:type="dxa"/>
          </w:tcPr>
          <w:p w14:paraId="0863F6F6" w14:textId="77777777" w:rsidR="00B63A22" w:rsidRPr="00485F0E" w:rsidRDefault="00B63A22" w:rsidP="005160D8">
            <w:pPr>
              <w:rPr>
                <w:bCs/>
                <w:i/>
                <w:sz w:val="18"/>
                <w:szCs w:val="18"/>
                <w:highlight w:val="yellow"/>
              </w:rPr>
            </w:pPr>
          </w:p>
        </w:tc>
        <w:tc>
          <w:tcPr>
            <w:tcW w:w="1799" w:type="dxa"/>
          </w:tcPr>
          <w:p w14:paraId="7E05E7DF" w14:textId="77777777" w:rsidR="00B63A22" w:rsidRPr="00485F0E" w:rsidRDefault="00B63A22" w:rsidP="005160D8">
            <w:pPr>
              <w:rPr>
                <w:bCs/>
                <w:i/>
                <w:sz w:val="18"/>
                <w:szCs w:val="18"/>
                <w:highlight w:val="yellow"/>
              </w:rPr>
            </w:pPr>
          </w:p>
        </w:tc>
        <w:tc>
          <w:tcPr>
            <w:tcW w:w="1710" w:type="dxa"/>
          </w:tcPr>
          <w:p w14:paraId="439D522B" w14:textId="77777777" w:rsidR="00B63A22" w:rsidRPr="00485F0E" w:rsidRDefault="00B63A22" w:rsidP="005160D8">
            <w:pPr>
              <w:rPr>
                <w:bCs/>
                <w:i/>
                <w:sz w:val="18"/>
                <w:szCs w:val="18"/>
                <w:highlight w:val="yellow"/>
              </w:rPr>
            </w:pPr>
          </w:p>
        </w:tc>
        <w:tc>
          <w:tcPr>
            <w:tcW w:w="1532" w:type="dxa"/>
            <w:gridSpan w:val="2"/>
          </w:tcPr>
          <w:p w14:paraId="056614B7" w14:textId="77777777" w:rsidR="00B63A22" w:rsidRPr="00485F0E" w:rsidRDefault="00B63A22" w:rsidP="005160D8">
            <w:pPr>
              <w:rPr>
                <w:bCs/>
                <w:i/>
                <w:sz w:val="18"/>
                <w:szCs w:val="18"/>
                <w:highlight w:val="yellow"/>
              </w:rPr>
            </w:pPr>
          </w:p>
        </w:tc>
        <w:tc>
          <w:tcPr>
            <w:tcW w:w="2160" w:type="dxa"/>
          </w:tcPr>
          <w:p w14:paraId="383562D5" w14:textId="77777777" w:rsidR="00B63A22" w:rsidRPr="00485F0E" w:rsidRDefault="00B63A22" w:rsidP="005160D8">
            <w:pPr>
              <w:rPr>
                <w:bCs/>
                <w:i/>
                <w:sz w:val="18"/>
                <w:szCs w:val="18"/>
                <w:highlight w:val="yellow"/>
              </w:rPr>
            </w:pPr>
          </w:p>
        </w:tc>
      </w:tr>
      <w:tr w:rsidR="00B63A22" w:rsidRPr="00485F0E" w14:paraId="5EFFFC14" w14:textId="77777777" w:rsidTr="00F13200">
        <w:trPr>
          <w:trHeight w:val="305"/>
        </w:trPr>
        <w:tc>
          <w:tcPr>
            <w:tcW w:w="1760" w:type="dxa"/>
            <w:vMerge/>
          </w:tcPr>
          <w:p w14:paraId="4936B4E0" w14:textId="77777777" w:rsidR="00B63A22" w:rsidRPr="00485F0E" w:rsidRDefault="00B63A22" w:rsidP="005160D8">
            <w:pPr>
              <w:rPr>
                <w:rFonts w:ascii="Times New Roman" w:hAnsi="Times New Roman"/>
                <w:b/>
                <w:bCs/>
                <w:sz w:val="18"/>
                <w:szCs w:val="18"/>
              </w:rPr>
            </w:pPr>
          </w:p>
        </w:tc>
        <w:tc>
          <w:tcPr>
            <w:tcW w:w="2250" w:type="dxa"/>
          </w:tcPr>
          <w:p w14:paraId="52C5E47E" w14:textId="77777777" w:rsidR="00B63A22" w:rsidRPr="00485F0E" w:rsidRDefault="00B63A22" w:rsidP="005160D8">
            <w:pPr>
              <w:rPr>
                <w:bCs/>
                <w:sz w:val="18"/>
                <w:szCs w:val="18"/>
              </w:rPr>
            </w:pPr>
            <w:r w:rsidRPr="00485F0E">
              <w:rPr>
                <w:bCs/>
                <w:i/>
                <w:sz w:val="18"/>
                <w:szCs w:val="18"/>
                <w:highlight w:val="yellow"/>
              </w:rPr>
              <w:t>Indicator 3:</w:t>
            </w:r>
          </w:p>
        </w:tc>
        <w:tc>
          <w:tcPr>
            <w:tcW w:w="1710" w:type="dxa"/>
          </w:tcPr>
          <w:p w14:paraId="0CDB9DED" w14:textId="77777777" w:rsidR="00B63A22" w:rsidRPr="00485F0E" w:rsidRDefault="00B63A22" w:rsidP="005160D8">
            <w:pPr>
              <w:rPr>
                <w:bCs/>
                <w:i/>
                <w:sz w:val="18"/>
                <w:szCs w:val="18"/>
                <w:highlight w:val="yellow"/>
              </w:rPr>
            </w:pPr>
          </w:p>
        </w:tc>
        <w:tc>
          <w:tcPr>
            <w:tcW w:w="1710" w:type="dxa"/>
          </w:tcPr>
          <w:p w14:paraId="60465301" w14:textId="77777777" w:rsidR="00B63A22" w:rsidRPr="00485F0E" w:rsidRDefault="00B63A22" w:rsidP="005160D8">
            <w:pPr>
              <w:rPr>
                <w:bCs/>
                <w:i/>
                <w:sz w:val="18"/>
                <w:szCs w:val="18"/>
                <w:highlight w:val="yellow"/>
              </w:rPr>
            </w:pPr>
          </w:p>
        </w:tc>
        <w:tc>
          <w:tcPr>
            <w:tcW w:w="1799" w:type="dxa"/>
          </w:tcPr>
          <w:p w14:paraId="04EB3944" w14:textId="77777777" w:rsidR="00B63A22" w:rsidRPr="00485F0E" w:rsidRDefault="00B63A22" w:rsidP="005160D8">
            <w:pPr>
              <w:rPr>
                <w:bCs/>
                <w:i/>
                <w:sz w:val="18"/>
                <w:szCs w:val="18"/>
                <w:highlight w:val="yellow"/>
              </w:rPr>
            </w:pPr>
          </w:p>
        </w:tc>
        <w:tc>
          <w:tcPr>
            <w:tcW w:w="1710" w:type="dxa"/>
          </w:tcPr>
          <w:p w14:paraId="4F008865" w14:textId="77777777" w:rsidR="00B63A22" w:rsidRPr="00485F0E" w:rsidRDefault="00B63A22" w:rsidP="005160D8">
            <w:pPr>
              <w:rPr>
                <w:bCs/>
                <w:i/>
                <w:sz w:val="18"/>
                <w:szCs w:val="18"/>
                <w:highlight w:val="yellow"/>
              </w:rPr>
            </w:pPr>
          </w:p>
        </w:tc>
        <w:tc>
          <w:tcPr>
            <w:tcW w:w="1532" w:type="dxa"/>
            <w:gridSpan w:val="2"/>
          </w:tcPr>
          <w:p w14:paraId="627D685A" w14:textId="77777777" w:rsidR="00B63A22" w:rsidRPr="00485F0E" w:rsidRDefault="00B63A22" w:rsidP="005160D8">
            <w:pPr>
              <w:rPr>
                <w:bCs/>
                <w:i/>
                <w:sz w:val="18"/>
                <w:szCs w:val="18"/>
                <w:highlight w:val="yellow"/>
              </w:rPr>
            </w:pPr>
          </w:p>
        </w:tc>
        <w:tc>
          <w:tcPr>
            <w:tcW w:w="2160" w:type="dxa"/>
          </w:tcPr>
          <w:p w14:paraId="0019207D" w14:textId="77777777" w:rsidR="00B63A22" w:rsidRPr="00485F0E" w:rsidRDefault="00B63A22" w:rsidP="005160D8">
            <w:pPr>
              <w:rPr>
                <w:bCs/>
                <w:i/>
                <w:sz w:val="18"/>
                <w:szCs w:val="18"/>
                <w:highlight w:val="yellow"/>
              </w:rPr>
            </w:pPr>
          </w:p>
        </w:tc>
      </w:tr>
      <w:tr w:rsidR="00B63A22" w:rsidRPr="00485F0E" w14:paraId="116F58B7" w14:textId="77777777" w:rsidTr="00F13200">
        <w:trPr>
          <w:trHeight w:val="350"/>
        </w:trPr>
        <w:tc>
          <w:tcPr>
            <w:tcW w:w="1760" w:type="dxa"/>
            <w:vMerge/>
          </w:tcPr>
          <w:p w14:paraId="1D766C9A" w14:textId="77777777" w:rsidR="00B63A22" w:rsidRPr="00485F0E" w:rsidRDefault="00B63A22" w:rsidP="005160D8">
            <w:pPr>
              <w:rPr>
                <w:rFonts w:ascii="Times New Roman" w:hAnsi="Times New Roman"/>
                <w:b/>
                <w:bCs/>
                <w:sz w:val="18"/>
                <w:szCs w:val="18"/>
              </w:rPr>
            </w:pPr>
          </w:p>
        </w:tc>
        <w:tc>
          <w:tcPr>
            <w:tcW w:w="2250" w:type="dxa"/>
          </w:tcPr>
          <w:p w14:paraId="63310F2F" w14:textId="77777777" w:rsidR="00B63A22" w:rsidRPr="00485F0E" w:rsidRDefault="00B63A22" w:rsidP="005160D8">
            <w:pPr>
              <w:rPr>
                <w:bCs/>
                <w:sz w:val="18"/>
                <w:szCs w:val="18"/>
              </w:rPr>
            </w:pPr>
            <w:r w:rsidRPr="00485F0E">
              <w:rPr>
                <w:bCs/>
                <w:i/>
                <w:sz w:val="18"/>
                <w:szCs w:val="18"/>
                <w:highlight w:val="yellow"/>
              </w:rPr>
              <w:t>Indicator 4:</w:t>
            </w:r>
            <w:r w:rsidRPr="00485F0E">
              <w:rPr>
                <w:bCs/>
                <w:sz w:val="18"/>
                <w:szCs w:val="18"/>
              </w:rPr>
              <w:t xml:space="preserve"> </w:t>
            </w:r>
          </w:p>
        </w:tc>
        <w:tc>
          <w:tcPr>
            <w:tcW w:w="1710" w:type="dxa"/>
          </w:tcPr>
          <w:p w14:paraId="6C20639A" w14:textId="77777777" w:rsidR="00B63A22" w:rsidRPr="00485F0E" w:rsidRDefault="00B63A22" w:rsidP="005160D8">
            <w:pPr>
              <w:rPr>
                <w:bCs/>
                <w:i/>
                <w:sz w:val="18"/>
                <w:szCs w:val="18"/>
                <w:highlight w:val="yellow"/>
              </w:rPr>
            </w:pPr>
          </w:p>
        </w:tc>
        <w:tc>
          <w:tcPr>
            <w:tcW w:w="1710" w:type="dxa"/>
          </w:tcPr>
          <w:p w14:paraId="3199E982" w14:textId="77777777" w:rsidR="00B63A22" w:rsidRPr="00485F0E" w:rsidRDefault="00B63A22" w:rsidP="005160D8">
            <w:pPr>
              <w:rPr>
                <w:bCs/>
                <w:i/>
                <w:sz w:val="18"/>
                <w:szCs w:val="18"/>
                <w:highlight w:val="yellow"/>
              </w:rPr>
            </w:pPr>
          </w:p>
        </w:tc>
        <w:tc>
          <w:tcPr>
            <w:tcW w:w="1799" w:type="dxa"/>
          </w:tcPr>
          <w:p w14:paraId="789FDCB1" w14:textId="77777777" w:rsidR="00B63A22" w:rsidRPr="00485F0E" w:rsidRDefault="00B63A22" w:rsidP="005160D8">
            <w:pPr>
              <w:rPr>
                <w:bCs/>
                <w:i/>
                <w:sz w:val="18"/>
                <w:szCs w:val="18"/>
                <w:highlight w:val="yellow"/>
              </w:rPr>
            </w:pPr>
          </w:p>
        </w:tc>
        <w:tc>
          <w:tcPr>
            <w:tcW w:w="1710" w:type="dxa"/>
          </w:tcPr>
          <w:p w14:paraId="27E2628C" w14:textId="77777777" w:rsidR="00B63A22" w:rsidRPr="00485F0E" w:rsidRDefault="00B63A22" w:rsidP="005160D8">
            <w:pPr>
              <w:rPr>
                <w:bCs/>
                <w:i/>
                <w:sz w:val="18"/>
                <w:szCs w:val="18"/>
                <w:highlight w:val="yellow"/>
              </w:rPr>
            </w:pPr>
          </w:p>
        </w:tc>
        <w:tc>
          <w:tcPr>
            <w:tcW w:w="1532" w:type="dxa"/>
            <w:gridSpan w:val="2"/>
          </w:tcPr>
          <w:p w14:paraId="32EB4C3C" w14:textId="77777777" w:rsidR="00B63A22" w:rsidRPr="00485F0E" w:rsidRDefault="00B63A22" w:rsidP="005160D8">
            <w:pPr>
              <w:rPr>
                <w:bCs/>
                <w:i/>
                <w:sz w:val="18"/>
                <w:szCs w:val="18"/>
                <w:highlight w:val="yellow"/>
              </w:rPr>
            </w:pPr>
          </w:p>
        </w:tc>
        <w:tc>
          <w:tcPr>
            <w:tcW w:w="2160" w:type="dxa"/>
          </w:tcPr>
          <w:p w14:paraId="07D85631" w14:textId="77777777" w:rsidR="00B63A22" w:rsidRPr="00485F0E" w:rsidRDefault="00B63A22" w:rsidP="005160D8">
            <w:pPr>
              <w:rPr>
                <w:bCs/>
                <w:i/>
                <w:sz w:val="18"/>
                <w:szCs w:val="18"/>
                <w:highlight w:val="yellow"/>
              </w:rPr>
            </w:pPr>
          </w:p>
        </w:tc>
      </w:tr>
      <w:tr w:rsidR="00B63A22" w:rsidRPr="00485F0E" w14:paraId="4108104C" w14:textId="77777777" w:rsidTr="00F13200">
        <w:trPr>
          <w:trHeight w:val="575"/>
        </w:trPr>
        <w:tc>
          <w:tcPr>
            <w:tcW w:w="1760" w:type="dxa"/>
            <w:shd w:val="clear" w:color="auto" w:fill="E7E6E6"/>
          </w:tcPr>
          <w:p w14:paraId="77AB1FD2" w14:textId="77777777" w:rsidR="00B63A22" w:rsidRPr="00485F0E" w:rsidRDefault="00B63A22" w:rsidP="005160D8">
            <w:pPr>
              <w:rPr>
                <w:rFonts w:cs="Calibri"/>
                <w:b/>
                <w:bCs/>
                <w:i/>
                <w:sz w:val="18"/>
                <w:szCs w:val="18"/>
              </w:rPr>
            </w:pPr>
            <w:r w:rsidRPr="00485F0E">
              <w:rPr>
                <w:rFonts w:cs="Calibri"/>
                <w:b/>
                <w:bCs/>
                <w:sz w:val="18"/>
                <w:szCs w:val="18"/>
              </w:rPr>
              <w:t xml:space="preserve">Project component 1 </w:t>
            </w:r>
            <w:r w:rsidRPr="00485F0E">
              <w:rPr>
                <w:rFonts w:cs="Calibri"/>
                <w:b/>
                <w:bCs/>
                <w:sz w:val="18"/>
                <w:szCs w:val="18"/>
                <w:highlight w:val="yellow"/>
              </w:rPr>
              <w:t>(</w:t>
            </w:r>
            <w:r w:rsidRPr="00485F0E">
              <w:rPr>
                <w:rFonts w:cs="Calibri"/>
                <w:b/>
                <w:bCs/>
                <w:i/>
                <w:sz w:val="18"/>
                <w:szCs w:val="18"/>
                <w:highlight w:val="yellow"/>
              </w:rPr>
              <w:t>no indicators required)</w:t>
            </w:r>
          </w:p>
        </w:tc>
        <w:tc>
          <w:tcPr>
            <w:tcW w:w="9195" w:type="dxa"/>
            <w:gridSpan w:val="6"/>
            <w:shd w:val="clear" w:color="auto" w:fill="E7E6E6"/>
          </w:tcPr>
          <w:p w14:paraId="7AF0B618" w14:textId="76E1E06D" w:rsidR="00B63A22" w:rsidRPr="00485F0E" w:rsidRDefault="00B63A22" w:rsidP="005160D8">
            <w:pPr>
              <w:rPr>
                <w:i/>
                <w:iCs/>
                <w:sz w:val="18"/>
                <w:szCs w:val="18"/>
                <w:highlight w:val="yellow"/>
              </w:rPr>
            </w:pPr>
            <w:r w:rsidRPr="00485F0E">
              <w:rPr>
                <w:i/>
                <w:iCs/>
                <w:sz w:val="18"/>
                <w:szCs w:val="18"/>
                <w:highlight w:val="yellow"/>
              </w:rPr>
              <w:t xml:space="preserve">Copy the project component from </w:t>
            </w:r>
            <w:r w:rsidR="00751B3E">
              <w:rPr>
                <w:i/>
                <w:iCs/>
                <w:sz w:val="18"/>
                <w:szCs w:val="18"/>
                <w:highlight w:val="yellow"/>
              </w:rPr>
              <w:t>the official project proposal document.</w:t>
            </w:r>
            <w:r w:rsidR="00751B3E" w:rsidRPr="00485F0E">
              <w:rPr>
                <w:i/>
                <w:iCs/>
                <w:sz w:val="18"/>
                <w:szCs w:val="18"/>
                <w:highlight w:val="yellow"/>
              </w:rPr>
              <w:t xml:space="preserve"> </w:t>
            </w:r>
          </w:p>
        </w:tc>
        <w:tc>
          <w:tcPr>
            <w:tcW w:w="1516" w:type="dxa"/>
            <w:shd w:val="clear" w:color="auto" w:fill="E7E6E6"/>
          </w:tcPr>
          <w:p w14:paraId="7F86ABD4" w14:textId="77777777" w:rsidR="00B63A22" w:rsidRPr="00485F0E" w:rsidRDefault="00B63A22" w:rsidP="005160D8">
            <w:pPr>
              <w:rPr>
                <w:i/>
                <w:iCs/>
                <w:sz w:val="18"/>
                <w:szCs w:val="18"/>
                <w:highlight w:val="yellow"/>
              </w:rPr>
            </w:pPr>
          </w:p>
        </w:tc>
        <w:tc>
          <w:tcPr>
            <w:tcW w:w="2160" w:type="dxa"/>
            <w:shd w:val="clear" w:color="auto" w:fill="E7E6E6"/>
          </w:tcPr>
          <w:p w14:paraId="6C7AE09E" w14:textId="77777777" w:rsidR="00B63A22" w:rsidRPr="00485F0E" w:rsidRDefault="00B63A22" w:rsidP="005160D8">
            <w:pPr>
              <w:rPr>
                <w:i/>
                <w:iCs/>
                <w:sz w:val="18"/>
                <w:szCs w:val="18"/>
                <w:highlight w:val="yellow"/>
              </w:rPr>
            </w:pPr>
          </w:p>
        </w:tc>
      </w:tr>
      <w:tr w:rsidR="00B63A22" w:rsidRPr="00485F0E" w14:paraId="455E0444" w14:textId="77777777" w:rsidTr="00F13200">
        <w:trPr>
          <w:trHeight w:val="575"/>
        </w:trPr>
        <w:tc>
          <w:tcPr>
            <w:tcW w:w="1760" w:type="dxa"/>
            <w:vMerge w:val="restart"/>
            <w:shd w:val="clear" w:color="auto" w:fill="D9D9D9"/>
          </w:tcPr>
          <w:p w14:paraId="6D661A09" w14:textId="77777777" w:rsidR="00B63A22" w:rsidRPr="00485F0E" w:rsidRDefault="00B63A22" w:rsidP="005160D8">
            <w:pPr>
              <w:rPr>
                <w:rFonts w:cs="Calibri"/>
                <w:b/>
                <w:bCs/>
                <w:sz w:val="18"/>
                <w:szCs w:val="18"/>
              </w:rPr>
            </w:pPr>
            <w:r w:rsidRPr="00485F0E">
              <w:rPr>
                <w:rFonts w:cs="Calibri"/>
                <w:b/>
                <w:bCs/>
                <w:sz w:val="18"/>
                <w:szCs w:val="18"/>
              </w:rPr>
              <w:t>Project Outcome</w:t>
            </w:r>
            <w:r w:rsidRPr="00485F0E">
              <w:rPr>
                <w:rFonts w:cs="Calibri"/>
                <w:b/>
                <w:bCs/>
                <w:sz w:val="18"/>
                <w:szCs w:val="18"/>
                <w:vertAlign w:val="superscript"/>
              </w:rPr>
              <w:footnoteReference w:id="20"/>
            </w:r>
            <w:r w:rsidRPr="00485F0E">
              <w:rPr>
                <w:rFonts w:cs="Calibri"/>
                <w:b/>
                <w:bCs/>
                <w:sz w:val="18"/>
                <w:szCs w:val="18"/>
              </w:rPr>
              <w:t xml:space="preserve"> 1</w:t>
            </w:r>
          </w:p>
          <w:p w14:paraId="0101B0BA" w14:textId="77777777" w:rsidR="00B63A22" w:rsidRPr="00485F0E" w:rsidRDefault="00B63A22" w:rsidP="005160D8">
            <w:pPr>
              <w:rPr>
                <w:rFonts w:cs="Calibri"/>
                <w:b/>
                <w:bCs/>
                <w:i/>
                <w:sz w:val="18"/>
                <w:szCs w:val="18"/>
              </w:rPr>
            </w:pPr>
          </w:p>
          <w:p w14:paraId="38E580F3" w14:textId="77777777" w:rsidR="00B63A22" w:rsidRPr="00485F0E" w:rsidRDefault="00B63A22" w:rsidP="005160D8">
            <w:pPr>
              <w:rPr>
                <w:rFonts w:cs="Calibri"/>
                <w:bCs/>
                <w:i/>
                <w:sz w:val="18"/>
                <w:szCs w:val="18"/>
              </w:rPr>
            </w:pPr>
            <w:r w:rsidRPr="00485F0E">
              <w:rPr>
                <w:rFonts w:cs="Calibri"/>
                <w:b/>
                <w:bCs/>
                <w:i/>
                <w:sz w:val="18"/>
                <w:szCs w:val="18"/>
                <w:highlight w:val="yellow"/>
              </w:rPr>
              <w:t>2 indicators maximum</w:t>
            </w:r>
          </w:p>
        </w:tc>
        <w:tc>
          <w:tcPr>
            <w:tcW w:w="2250" w:type="dxa"/>
            <w:shd w:val="clear" w:color="auto" w:fill="FFFFFF"/>
          </w:tcPr>
          <w:p w14:paraId="5790B8A7" w14:textId="77777777" w:rsidR="00B63A22" w:rsidRPr="00485F0E" w:rsidRDefault="00B63A22" w:rsidP="005160D8">
            <w:pPr>
              <w:rPr>
                <w:rFonts w:cs="Calibri"/>
                <w:bCs/>
                <w:i/>
                <w:sz w:val="18"/>
                <w:szCs w:val="18"/>
                <w:highlight w:val="yellow"/>
              </w:rPr>
            </w:pPr>
            <w:r w:rsidRPr="00485F0E">
              <w:rPr>
                <w:rFonts w:cs="Calibri"/>
                <w:bCs/>
                <w:i/>
                <w:sz w:val="18"/>
                <w:szCs w:val="18"/>
                <w:highlight w:val="yellow"/>
              </w:rPr>
              <w:t>Indicator 5: project specific</w:t>
            </w:r>
          </w:p>
        </w:tc>
        <w:tc>
          <w:tcPr>
            <w:tcW w:w="1710" w:type="dxa"/>
            <w:shd w:val="clear" w:color="auto" w:fill="FFFFFF"/>
          </w:tcPr>
          <w:p w14:paraId="6608C3D2" w14:textId="77777777" w:rsidR="00B63A22" w:rsidRPr="00485F0E" w:rsidRDefault="00B63A22" w:rsidP="005160D8">
            <w:pPr>
              <w:rPr>
                <w:rFonts w:cs="Calibri"/>
                <w:bCs/>
                <w:i/>
                <w:sz w:val="18"/>
                <w:szCs w:val="18"/>
                <w:highlight w:val="yellow"/>
              </w:rPr>
            </w:pPr>
          </w:p>
        </w:tc>
        <w:tc>
          <w:tcPr>
            <w:tcW w:w="1710" w:type="dxa"/>
            <w:shd w:val="clear" w:color="auto" w:fill="FFFFFF"/>
          </w:tcPr>
          <w:p w14:paraId="794D315E" w14:textId="77777777" w:rsidR="00B63A22" w:rsidRPr="00485F0E" w:rsidRDefault="00B63A22" w:rsidP="005160D8">
            <w:pPr>
              <w:rPr>
                <w:rFonts w:cs="Calibri"/>
                <w:bCs/>
                <w:i/>
                <w:sz w:val="18"/>
                <w:szCs w:val="18"/>
                <w:highlight w:val="yellow"/>
              </w:rPr>
            </w:pPr>
          </w:p>
        </w:tc>
        <w:tc>
          <w:tcPr>
            <w:tcW w:w="1799" w:type="dxa"/>
            <w:shd w:val="clear" w:color="auto" w:fill="FFFFFF"/>
          </w:tcPr>
          <w:p w14:paraId="216BDA70" w14:textId="77777777" w:rsidR="00B63A22" w:rsidRPr="00485F0E" w:rsidRDefault="00B63A22" w:rsidP="005160D8">
            <w:pPr>
              <w:rPr>
                <w:rFonts w:cs="Calibri"/>
                <w:bCs/>
                <w:i/>
                <w:sz w:val="18"/>
                <w:szCs w:val="18"/>
                <w:highlight w:val="yellow"/>
              </w:rPr>
            </w:pPr>
          </w:p>
        </w:tc>
        <w:tc>
          <w:tcPr>
            <w:tcW w:w="1710" w:type="dxa"/>
            <w:shd w:val="clear" w:color="auto" w:fill="FFFFFF"/>
          </w:tcPr>
          <w:p w14:paraId="41A7B4C2" w14:textId="77777777" w:rsidR="00B63A22" w:rsidRPr="00485F0E" w:rsidRDefault="00B63A22" w:rsidP="005160D8">
            <w:pPr>
              <w:rPr>
                <w:rFonts w:cs="Calibri"/>
                <w:i/>
                <w:highlight w:val="yellow"/>
              </w:rPr>
            </w:pPr>
          </w:p>
        </w:tc>
        <w:tc>
          <w:tcPr>
            <w:tcW w:w="1532" w:type="dxa"/>
            <w:gridSpan w:val="2"/>
            <w:shd w:val="clear" w:color="auto" w:fill="FFFFFF"/>
          </w:tcPr>
          <w:p w14:paraId="59CE478C" w14:textId="77777777" w:rsidR="00B63A22" w:rsidRPr="00485F0E" w:rsidRDefault="00B63A22" w:rsidP="005160D8">
            <w:pPr>
              <w:rPr>
                <w:rFonts w:cs="Calibri"/>
                <w:i/>
                <w:highlight w:val="yellow"/>
              </w:rPr>
            </w:pPr>
          </w:p>
        </w:tc>
        <w:tc>
          <w:tcPr>
            <w:tcW w:w="2160" w:type="dxa"/>
            <w:shd w:val="clear" w:color="auto" w:fill="FFFFFF"/>
          </w:tcPr>
          <w:p w14:paraId="599BB43A" w14:textId="77777777" w:rsidR="00B63A22" w:rsidRPr="00485F0E" w:rsidRDefault="00B63A22" w:rsidP="005160D8">
            <w:pPr>
              <w:rPr>
                <w:rFonts w:cs="Calibri"/>
                <w:i/>
                <w:highlight w:val="yellow"/>
              </w:rPr>
            </w:pPr>
          </w:p>
        </w:tc>
      </w:tr>
      <w:tr w:rsidR="00B63A22" w:rsidRPr="00485F0E" w14:paraId="124BF7F1" w14:textId="77777777" w:rsidTr="00F13200">
        <w:trPr>
          <w:trHeight w:val="584"/>
        </w:trPr>
        <w:tc>
          <w:tcPr>
            <w:tcW w:w="1760" w:type="dxa"/>
            <w:vMerge/>
          </w:tcPr>
          <w:p w14:paraId="42D66D75" w14:textId="77777777" w:rsidR="00B63A22" w:rsidRPr="00485F0E" w:rsidRDefault="00B63A22" w:rsidP="005160D8">
            <w:pPr>
              <w:rPr>
                <w:rFonts w:cs="Calibri"/>
                <w:b/>
                <w:bCs/>
                <w:sz w:val="18"/>
                <w:szCs w:val="18"/>
              </w:rPr>
            </w:pPr>
          </w:p>
        </w:tc>
        <w:tc>
          <w:tcPr>
            <w:tcW w:w="2250" w:type="dxa"/>
            <w:shd w:val="clear" w:color="auto" w:fill="FFFFFF"/>
          </w:tcPr>
          <w:p w14:paraId="373209A8" w14:textId="77777777" w:rsidR="00B63A22" w:rsidRPr="00485F0E" w:rsidRDefault="00B63A22" w:rsidP="005160D8">
            <w:pPr>
              <w:rPr>
                <w:rFonts w:cs="Calibri"/>
                <w:highlight w:val="yellow"/>
              </w:rPr>
            </w:pPr>
            <w:r w:rsidRPr="00485F0E">
              <w:rPr>
                <w:rFonts w:cs="Calibri"/>
                <w:bCs/>
                <w:i/>
                <w:sz w:val="18"/>
                <w:szCs w:val="18"/>
                <w:highlight w:val="yellow"/>
              </w:rPr>
              <w:t>Indicator 6: project specific</w:t>
            </w:r>
          </w:p>
        </w:tc>
        <w:tc>
          <w:tcPr>
            <w:tcW w:w="1710" w:type="dxa"/>
            <w:shd w:val="clear" w:color="auto" w:fill="FFFFFF"/>
          </w:tcPr>
          <w:p w14:paraId="15A937F1" w14:textId="77777777" w:rsidR="00B63A22" w:rsidRPr="00485F0E" w:rsidRDefault="00B63A22" w:rsidP="005160D8">
            <w:pPr>
              <w:rPr>
                <w:rFonts w:cs="Calibri"/>
                <w:bCs/>
                <w:i/>
                <w:sz w:val="18"/>
                <w:szCs w:val="18"/>
                <w:highlight w:val="yellow"/>
              </w:rPr>
            </w:pPr>
          </w:p>
        </w:tc>
        <w:tc>
          <w:tcPr>
            <w:tcW w:w="1710" w:type="dxa"/>
            <w:shd w:val="clear" w:color="auto" w:fill="FFFFFF"/>
          </w:tcPr>
          <w:p w14:paraId="17D3DE16" w14:textId="77777777" w:rsidR="00B63A22" w:rsidRPr="00485F0E" w:rsidRDefault="00B63A22" w:rsidP="005160D8">
            <w:pPr>
              <w:rPr>
                <w:rFonts w:cs="Calibri"/>
                <w:bCs/>
                <w:i/>
                <w:sz w:val="18"/>
                <w:szCs w:val="18"/>
                <w:highlight w:val="yellow"/>
              </w:rPr>
            </w:pPr>
          </w:p>
        </w:tc>
        <w:tc>
          <w:tcPr>
            <w:tcW w:w="1799" w:type="dxa"/>
            <w:shd w:val="clear" w:color="auto" w:fill="FFFFFF"/>
          </w:tcPr>
          <w:p w14:paraId="35FBBB0C" w14:textId="77777777" w:rsidR="00B63A22" w:rsidRPr="00485F0E" w:rsidRDefault="00B63A22" w:rsidP="005160D8">
            <w:pPr>
              <w:rPr>
                <w:rFonts w:cs="Calibri"/>
                <w:bCs/>
                <w:i/>
                <w:sz w:val="18"/>
                <w:szCs w:val="18"/>
                <w:highlight w:val="yellow"/>
              </w:rPr>
            </w:pPr>
          </w:p>
        </w:tc>
        <w:tc>
          <w:tcPr>
            <w:tcW w:w="1710" w:type="dxa"/>
            <w:shd w:val="clear" w:color="auto" w:fill="FFFFFF"/>
          </w:tcPr>
          <w:p w14:paraId="15439906" w14:textId="77777777" w:rsidR="00B63A22" w:rsidRPr="00485F0E" w:rsidRDefault="00B63A22" w:rsidP="005160D8">
            <w:pPr>
              <w:rPr>
                <w:rFonts w:cs="Calibri"/>
                <w:i/>
                <w:highlight w:val="yellow"/>
              </w:rPr>
            </w:pPr>
          </w:p>
        </w:tc>
        <w:tc>
          <w:tcPr>
            <w:tcW w:w="1532" w:type="dxa"/>
            <w:gridSpan w:val="2"/>
            <w:shd w:val="clear" w:color="auto" w:fill="FFFFFF"/>
          </w:tcPr>
          <w:p w14:paraId="5D52309A" w14:textId="77777777" w:rsidR="00B63A22" w:rsidRPr="00485F0E" w:rsidRDefault="00B63A22" w:rsidP="005160D8">
            <w:pPr>
              <w:rPr>
                <w:rFonts w:cs="Calibri"/>
                <w:i/>
                <w:highlight w:val="yellow"/>
              </w:rPr>
            </w:pPr>
          </w:p>
        </w:tc>
        <w:tc>
          <w:tcPr>
            <w:tcW w:w="2160" w:type="dxa"/>
            <w:shd w:val="clear" w:color="auto" w:fill="FFFFFF"/>
          </w:tcPr>
          <w:p w14:paraId="351F7157" w14:textId="77777777" w:rsidR="00B63A22" w:rsidRPr="00485F0E" w:rsidRDefault="00B63A22" w:rsidP="005160D8">
            <w:pPr>
              <w:rPr>
                <w:rFonts w:cs="Calibri"/>
                <w:i/>
                <w:highlight w:val="yellow"/>
              </w:rPr>
            </w:pPr>
          </w:p>
        </w:tc>
      </w:tr>
      <w:tr w:rsidR="00B63A22" w:rsidRPr="00485F0E" w14:paraId="39AB6930" w14:textId="77777777" w:rsidTr="00F13200">
        <w:trPr>
          <w:trHeight w:val="620"/>
        </w:trPr>
        <w:tc>
          <w:tcPr>
            <w:tcW w:w="1760" w:type="dxa"/>
          </w:tcPr>
          <w:p w14:paraId="07738A28" w14:textId="77777777" w:rsidR="00B63A22" w:rsidRPr="00485F0E" w:rsidRDefault="00B63A22" w:rsidP="005160D8">
            <w:pPr>
              <w:rPr>
                <w:rFonts w:cs="Calibri"/>
                <w:b/>
                <w:bCs/>
                <w:sz w:val="18"/>
                <w:szCs w:val="18"/>
              </w:rPr>
            </w:pPr>
            <w:r w:rsidRPr="00485F0E">
              <w:rPr>
                <w:rFonts w:cs="Calibri"/>
                <w:b/>
                <w:bCs/>
                <w:sz w:val="18"/>
                <w:szCs w:val="18"/>
              </w:rPr>
              <w:t>Outputs to achieve Outcome 1</w:t>
            </w:r>
          </w:p>
        </w:tc>
        <w:tc>
          <w:tcPr>
            <w:tcW w:w="9195" w:type="dxa"/>
            <w:gridSpan w:val="6"/>
          </w:tcPr>
          <w:p w14:paraId="7687DD72" w14:textId="77777777" w:rsidR="00B63A22" w:rsidRPr="00485F0E" w:rsidRDefault="00B63A22" w:rsidP="005160D8">
            <w:pPr>
              <w:rPr>
                <w:rFonts w:cs="Calibri"/>
                <w:bCs/>
                <w:i/>
                <w:sz w:val="18"/>
                <w:szCs w:val="18"/>
                <w:highlight w:val="yellow"/>
              </w:rPr>
            </w:pPr>
            <w:r w:rsidRPr="00485F0E">
              <w:rPr>
                <w:rFonts w:cs="Calibri"/>
                <w:bCs/>
                <w:i/>
                <w:sz w:val="18"/>
                <w:szCs w:val="18"/>
                <w:highlight w:val="yellow"/>
              </w:rPr>
              <w:t>List the outputs here. Do not add indicators for outputs.</w:t>
            </w:r>
          </w:p>
        </w:tc>
        <w:tc>
          <w:tcPr>
            <w:tcW w:w="1516" w:type="dxa"/>
          </w:tcPr>
          <w:p w14:paraId="5547521A" w14:textId="77777777" w:rsidR="00B63A22" w:rsidRPr="00485F0E" w:rsidRDefault="00B63A22" w:rsidP="005160D8">
            <w:pPr>
              <w:rPr>
                <w:rFonts w:cs="Calibri"/>
                <w:bCs/>
                <w:i/>
                <w:sz w:val="18"/>
                <w:szCs w:val="18"/>
                <w:highlight w:val="yellow"/>
              </w:rPr>
            </w:pPr>
          </w:p>
        </w:tc>
        <w:tc>
          <w:tcPr>
            <w:tcW w:w="2160" w:type="dxa"/>
          </w:tcPr>
          <w:p w14:paraId="2C259AAB" w14:textId="77777777" w:rsidR="00B63A22" w:rsidRPr="00485F0E" w:rsidRDefault="00B63A22" w:rsidP="005160D8">
            <w:pPr>
              <w:rPr>
                <w:rFonts w:cs="Calibri"/>
                <w:bCs/>
                <w:i/>
                <w:sz w:val="18"/>
                <w:szCs w:val="18"/>
                <w:highlight w:val="yellow"/>
              </w:rPr>
            </w:pPr>
          </w:p>
        </w:tc>
      </w:tr>
      <w:tr w:rsidR="00B63A22" w:rsidRPr="00485F0E" w14:paraId="76B4CF79" w14:textId="77777777" w:rsidTr="00F13200">
        <w:trPr>
          <w:trHeight w:val="485"/>
        </w:trPr>
        <w:tc>
          <w:tcPr>
            <w:tcW w:w="1760" w:type="dxa"/>
            <w:vMerge w:val="restart"/>
          </w:tcPr>
          <w:p w14:paraId="7FEF32D2" w14:textId="77777777" w:rsidR="00B63A22" w:rsidRPr="00485F0E" w:rsidRDefault="00B63A22" w:rsidP="005160D8">
            <w:pPr>
              <w:rPr>
                <w:rFonts w:cs="Calibri"/>
                <w:b/>
                <w:bCs/>
                <w:sz w:val="18"/>
                <w:szCs w:val="18"/>
              </w:rPr>
            </w:pPr>
            <w:r w:rsidRPr="00485F0E">
              <w:rPr>
                <w:rFonts w:cs="Calibri"/>
                <w:b/>
                <w:bCs/>
                <w:sz w:val="18"/>
                <w:szCs w:val="18"/>
              </w:rPr>
              <w:t>Outcome 2</w:t>
            </w:r>
          </w:p>
          <w:p w14:paraId="167DA112" w14:textId="77777777" w:rsidR="00B63A22" w:rsidRPr="00485F0E" w:rsidRDefault="00B63A22" w:rsidP="005160D8">
            <w:pPr>
              <w:rPr>
                <w:rFonts w:cs="Calibri"/>
                <w:b/>
                <w:bCs/>
                <w:sz w:val="18"/>
                <w:szCs w:val="18"/>
              </w:rPr>
            </w:pPr>
          </w:p>
          <w:p w14:paraId="6C98EFE6" w14:textId="77777777" w:rsidR="00B63A22" w:rsidRPr="00485F0E" w:rsidRDefault="00B63A22" w:rsidP="005160D8">
            <w:pPr>
              <w:rPr>
                <w:rFonts w:cs="Calibri"/>
                <w:b/>
                <w:bCs/>
                <w:sz w:val="18"/>
                <w:szCs w:val="18"/>
              </w:rPr>
            </w:pPr>
            <w:r w:rsidRPr="00485F0E">
              <w:rPr>
                <w:rFonts w:cs="Calibri"/>
                <w:b/>
                <w:bCs/>
                <w:i/>
                <w:sz w:val="18"/>
                <w:szCs w:val="18"/>
                <w:highlight w:val="yellow"/>
              </w:rPr>
              <w:t>2 indicators maximum</w:t>
            </w:r>
          </w:p>
        </w:tc>
        <w:tc>
          <w:tcPr>
            <w:tcW w:w="2250" w:type="dxa"/>
            <w:shd w:val="clear" w:color="auto" w:fill="FFFFFF"/>
          </w:tcPr>
          <w:p w14:paraId="42384BE2" w14:textId="77777777" w:rsidR="00B63A22" w:rsidRPr="00485F0E" w:rsidRDefault="00B63A22" w:rsidP="005160D8">
            <w:pPr>
              <w:rPr>
                <w:rFonts w:cs="Calibri"/>
                <w:bCs/>
                <w:i/>
                <w:sz w:val="18"/>
                <w:szCs w:val="18"/>
                <w:highlight w:val="yellow"/>
              </w:rPr>
            </w:pPr>
            <w:r w:rsidRPr="00485F0E">
              <w:rPr>
                <w:rFonts w:cs="Calibri"/>
                <w:bCs/>
                <w:i/>
                <w:sz w:val="18"/>
                <w:szCs w:val="18"/>
                <w:highlight w:val="yellow"/>
              </w:rPr>
              <w:t>Indicator 7: project specific</w:t>
            </w:r>
          </w:p>
        </w:tc>
        <w:tc>
          <w:tcPr>
            <w:tcW w:w="1710" w:type="dxa"/>
            <w:shd w:val="clear" w:color="auto" w:fill="FFFFFF"/>
          </w:tcPr>
          <w:p w14:paraId="04C3E45D" w14:textId="77777777" w:rsidR="00B63A22" w:rsidRPr="00485F0E" w:rsidRDefault="00B63A22" w:rsidP="005160D8">
            <w:pPr>
              <w:rPr>
                <w:rFonts w:cs="Calibri"/>
                <w:bCs/>
                <w:i/>
                <w:sz w:val="18"/>
                <w:szCs w:val="18"/>
                <w:highlight w:val="yellow"/>
              </w:rPr>
            </w:pPr>
          </w:p>
        </w:tc>
        <w:tc>
          <w:tcPr>
            <w:tcW w:w="1710" w:type="dxa"/>
            <w:shd w:val="clear" w:color="auto" w:fill="FFFFFF"/>
          </w:tcPr>
          <w:p w14:paraId="6A1C6D4B" w14:textId="77777777" w:rsidR="00B63A22" w:rsidRPr="00485F0E" w:rsidRDefault="00B63A22" w:rsidP="005160D8">
            <w:pPr>
              <w:rPr>
                <w:rFonts w:cs="Calibri"/>
                <w:bCs/>
                <w:i/>
                <w:sz w:val="18"/>
                <w:szCs w:val="18"/>
                <w:highlight w:val="yellow"/>
              </w:rPr>
            </w:pPr>
          </w:p>
        </w:tc>
        <w:tc>
          <w:tcPr>
            <w:tcW w:w="1799" w:type="dxa"/>
            <w:shd w:val="clear" w:color="auto" w:fill="FFFFFF"/>
          </w:tcPr>
          <w:p w14:paraId="5F99C836" w14:textId="77777777" w:rsidR="00B63A22" w:rsidRPr="00485F0E" w:rsidRDefault="00B63A22" w:rsidP="005160D8">
            <w:pPr>
              <w:rPr>
                <w:rFonts w:cs="Calibri"/>
                <w:bCs/>
                <w:i/>
                <w:sz w:val="18"/>
                <w:szCs w:val="18"/>
                <w:highlight w:val="yellow"/>
              </w:rPr>
            </w:pPr>
          </w:p>
        </w:tc>
        <w:tc>
          <w:tcPr>
            <w:tcW w:w="1710" w:type="dxa"/>
            <w:shd w:val="clear" w:color="auto" w:fill="FFFFFF"/>
          </w:tcPr>
          <w:p w14:paraId="29A2A406" w14:textId="77777777" w:rsidR="00B63A22" w:rsidRPr="00485F0E" w:rsidRDefault="00B63A22" w:rsidP="005160D8">
            <w:pPr>
              <w:rPr>
                <w:rFonts w:cs="Calibri"/>
                <w:i/>
                <w:highlight w:val="yellow"/>
              </w:rPr>
            </w:pPr>
          </w:p>
        </w:tc>
        <w:tc>
          <w:tcPr>
            <w:tcW w:w="1532" w:type="dxa"/>
            <w:gridSpan w:val="2"/>
            <w:shd w:val="clear" w:color="auto" w:fill="FFFFFF"/>
          </w:tcPr>
          <w:p w14:paraId="5F7B3CF0" w14:textId="77777777" w:rsidR="00B63A22" w:rsidRPr="00485F0E" w:rsidRDefault="00B63A22" w:rsidP="005160D8">
            <w:pPr>
              <w:rPr>
                <w:rFonts w:cs="Calibri"/>
                <w:i/>
                <w:highlight w:val="yellow"/>
              </w:rPr>
            </w:pPr>
          </w:p>
        </w:tc>
        <w:tc>
          <w:tcPr>
            <w:tcW w:w="2160" w:type="dxa"/>
            <w:shd w:val="clear" w:color="auto" w:fill="FFFFFF"/>
          </w:tcPr>
          <w:p w14:paraId="15DDBD53" w14:textId="77777777" w:rsidR="00B63A22" w:rsidRPr="00485F0E" w:rsidRDefault="00B63A22" w:rsidP="005160D8">
            <w:pPr>
              <w:rPr>
                <w:rFonts w:cs="Calibri"/>
                <w:i/>
                <w:highlight w:val="yellow"/>
              </w:rPr>
            </w:pPr>
          </w:p>
        </w:tc>
      </w:tr>
      <w:tr w:rsidR="00B63A22" w:rsidRPr="00485F0E" w14:paraId="6D31315A" w14:textId="77777777" w:rsidTr="00F13200">
        <w:trPr>
          <w:trHeight w:val="350"/>
        </w:trPr>
        <w:tc>
          <w:tcPr>
            <w:tcW w:w="1760" w:type="dxa"/>
            <w:vMerge/>
          </w:tcPr>
          <w:p w14:paraId="11884940" w14:textId="77777777" w:rsidR="00B63A22" w:rsidRPr="00485F0E" w:rsidRDefault="00B63A22" w:rsidP="005160D8">
            <w:pPr>
              <w:rPr>
                <w:rFonts w:cs="Calibri"/>
                <w:b/>
                <w:bCs/>
                <w:sz w:val="18"/>
                <w:szCs w:val="18"/>
              </w:rPr>
            </w:pPr>
          </w:p>
        </w:tc>
        <w:tc>
          <w:tcPr>
            <w:tcW w:w="2250" w:type="dxa"/>
            <w:shd w:val="clear" w:color="auto" w:fill="FFFFFF"/>
          </w:tcPr>
          <w:p w14:paraId="346ECC21" w14:textId="77777777" w:rsidR="00B63A22" w:rsidRPr="00485F0E" w:rsidRDefault="00B63A22" w:rsidP="005160D8">
            <w:pPr>
              <w:rPr>
                <w:rFonts w:cs="Calibri"/>
                <w:highlight w:val="yellow"/>
              </w:rPr>
            </w:pPr>
            <w:r w:rsidRPr="00485F0E">
              <w:rPr>
                <w:rFonts w:cs="Calibri"/>
                <w:bCs/>
                <w:i/>
                <w:sz w:val="18"/>
                <w:szCs w:val="18"/>
                <w:highlight w:val="yellow"/>
              </w:rPr>
              <w:t>Indicator 8: project specific</w:t>
            </w:r>
          </w:p>
        </w:tc>
        <w:tc>
          <w:tcPr>
            <w:tcW w:w="1710" w:type="dxa"/>
            <w:shd w:val="clear" w:color="auto" w:fill="FFFFFF"/>
          </w:tcPr>
          <w:p w14:paraId="1999EA74" w14:textId="77777777" w:rsidR="00B63A22" w:rsidRPr="00485F0E" w:rsidRDefault="00B63A22" w:rsidP="005160D8">
            <w:pPr>
              <w:rPr>
                <w:rFonts w:cs="Calibri"/>
                <w:bCs/>
                <w:i/>
                <w:sz w:val="18"/>
                <w:szCs w:val="18"/>
                <w:highlight w:val="yellow"/>
              </w:rPr>
            </w:pPr>
          </w:p>
        </w:tc>
        <w:tc>
          <w:tcPr>
            <w:tcW w:w="1710" w:type="dxa"/>
            <w:shd w:val="clear" w:color="auto" w:fill="FFFFFF"/>
          </w:tcPr>
          <w:p w14:paraId="40C41D29" w14:textId="77777777" w:rsidR="00B63A22" w:rsidRPr="00485F0E" w:rsidRDefault="00B63A22" w:rsidP="005160D8">
            <w:pPr>
              <w:rPr>
                <w:rFonts w:cs="Calibri"/>
                <w:bCs/>
                <w:i/>
                <w:sz w:val="18"/>
                <w:szCs w:val="18"/>
                <w:highlight w:val="yellow"/>
              </w:rPr>
            </w:pPr>
          </w:p>
        </w:tc>
        <w:tc>
          <w:tcPr>
            <w:tcW w:w="1799" w:type="dxa"/>
            <w:shd w:val="clear" w:color="auto" w:fill="FFFFFF"/>
          </w:tcPr>
          <w:p w14:paraId="3E9F9080" w14:textId="77777777" w:rsidR="00B63A22" w:rsidRPr="00485F0E" w:rsidRDefault="00B63A22" w:rsidP="005160D8">
            <w:pPr>
              <w:rPr>
                <w:rFonts w:cs="Calibri"/>
                <w:bCs/>
                <w:i/>
                <w:sz w:val="18"/>
                <w:szCs w:val="18"/>
                <w:highlight w:val="yellow"/>
              </w:rPr>
            </w:pPr>
          </w:p>
        </w:tc>
        <w:tc>
          <w:tcPr>
            <w:tcW w:w="1710" w:type="dxa"/>
            <w:shd w:val="clear" w:color="auto" w:fill="FFFFFF"/>
          </w:tcPr>
          <w:p w14:paraId="0A7759D7" w14:textId="77777777" w:rsidR="00B63A22" w:rsidRPr="00485F0E" w:rsidRDefault="00B63A22" w:rsidP="005160D8">
            <w:pPr>
              <w:rPr>
                <w:rFonts w:cs="Calibri"/>
                <w:i/>
                <w:highlight w:val="yellow"/>
              </w:rPr>
            </w:pPr>
          </w:p>
        </w:tc>
        <w:tc>
          <w:tcPr>
            <w:tcW w:w="1532" w:type="dxa"/>
            <w:gridSpan w:val="2"/>
            <w:shd w:val="clear" w:color="auto" w:fill="FFFFFF"/>
          </w:tcPr>
          <w:p w14:paraId="1FBE50B1" w14:textId="77777777" w:rsidR="00B63A22" w:rsidRPr="00485F0E" w:rsidRDefault="00B63A22" w:rsidP="005160D8">
            <w:pPr>
              <w:rPr>
                <w:rFonts w:cs="Calibri"/>
                <w:i/>
                <w:highlight w:val="yellow"/>
              </w:rPr>
            </w:pPr>
          </w:p>
        </w:tc>
        <w:tc>
          <w:tcPr>
            <w:tcW w:w="2160" w:type="dxa"/>
            <w:shd w:val="clear" w:color="auto" w:fill="FFFFFF"/>
          </w:tcPr>
          <w:p w14:paraId="632A69FE" w14:textId="77777777" w:rsidR="00B63A22" w:rsidRPr="00485F0E" w:rsidRDefault="00B63A22" w:rsidP="005160D8">
            <w:pPr>
              <w:rPr>
                <w:rFonts w:cs="Calibri"/>
                <w:i/>
                <w:highlight w:val="yellow"/>
              </w:rPr>
            </w:pPr>
          </w:p>
        </w:tc>
      </w:tr>
      <w:tr w:rsidR="00B63A22" w:rsidRPr="00485F0E" w14:paraId="5F75BF0A" w14:textId="77777777" w:rsidTr="00F13200">
        <w:trPr>
          <w:trHeight w:val="800"/>
        </w:trPr>
        <w:tc>
          <w:tcPr>
            <w:tcW w:w="1760" w:type="dxa"/>
          </w:tcPr>
          <w:p w14:paraId="133F421C" w14:textId="77777777" w:rsidR="00B63A22" w:rsidRPr="00485F0E" w:rsidRDefault="00B63A22" w:rsidP="005160D8">
            <w:pPr>
              <w:rPr>
                <w:rFonts w:cs="Calibri"/>
                <w:b/>
                <w:bCs/>
                <w:sz w:val="18"/>
                <w:szCs w:val="18"/>
              </w:rPr>
            </w:pPr>
            <w:r w:rsidRPr="00485F0E">
              <w:rPr>
                <w:rFonts w:cs="Calibri"/>
                <w:b/>
                <w:bCs/>
                <w:sz w:val="18"/>
                <w:szCs w:val="18"/>
              </w:rPr>
              <w:t>Outputs to achieve Outcome 2</w:t>
            </w:r>
          </w:p>
        </w:tc>
        <w:tc>
          <w:tcPr>
            <w:tcW w:w="9195" w:type="dxa"/>
            <w:gridSpan w:val="6"/>
          </w:tcPr>
          <w:p w14:paraId="7CD7DBBF" w14:textId="77777777" w:rsidR="00B63A22" w:rsidRPr="00485F0E" w:rsidRDefault="00B63A22" w:rsidP="005160D8">
            <w:pPr>
              <w:rPr>
                <w:rFonts w:cs="Calibri"/>
                <w:bCs/>
                <w:i/>
                <w:sz w:val="18"/>
                <w:szCs w:val="18"/>
                <w:highlight w:val="yellow"/>
              </w:rPr>
            </w:pPr>
            <w:r w:rsidRPr="00485F0E">
              <w:rPr>
                <w:rFonts w:cs="Calibri"/>
                <w:bCs/>
                <w:i/>
                <w:sz w:val="18"/>
                <w:szCs w:val="18"/>
                <w:highlight w:val="yellow"/>
              </w:rPr>
              <w:t>List the outputs here. Do not add indicators for outputs.</w:t>
            </w:r>
          </w:p>
        </w:tc>
        <w:tc>
          <w:tcPr>
            <w:tcW w:w="1516" w:type="dxa"/>
          </w:tcPr>
          <w:p w14:paraId="00163BB5" w14:textId="77777777" w:rsidR="00B63A22" w:rsidRPr="00485F0E" w:rsidRDefault="00B63A22" w:rsidP="005160D8">
            <w:pPr>
              <w:rPr>
                <w:rFonts w:cs="Calibri"/>
                <w:bCs/>
                <w:i/>
                <w:sz w:val="18"/>
                <w:szCs w:val="18"/>
                <w:highlight w:val="yellow"/>
              </w:rPr>
            </w:pPr>
          </w:p>
        </w:tc>
        <w:tc>
          <w:tcPr>
            <w:tcW w:w="2160" w:type="dxa"/>
          </w:tcPr>
          <w:p w14:paraId="6FFD320B" w14:textId="77777777" w:rsidR="00B63A22" w:rsidRPr="00485F0E" w:rsidRDefault="00B63A22" w:rsidP="005160D8">
            <w:pPr>
              <w:rPr>
                <w:rFonts w:cs="Calibri"/>
                <w:bCs/>
                <w:i/>
                <w:sz w:val="18"/>
                <w:szCs w:val="18"/>
                <w:highlight w:val="yellow"/>
              </w:rPr>
            </w:pPr>
          </w:p>
        </w:tc>
      </w:tr>
      <w:tr w:rsidR="00B63A22" w:rsidRPr="00485F0E" w14:paraId="3820FA69" w14:textId="77777777" w:rsidTr="00F13200">
        <w:trPr>
          <w:trHeight w:val="620"/>
        </w:trPr>
        <w:tc>
          <w:tcPr>
            <w:tcW w:w="1760" w:type="dxa"/>
            <w:shd w:val="clear" w:color="auto" w:fill="E7E6E6"/>
          </w:tcPr>
          <w:p w14:paraId="432ED19A" w14:textId="77777777" w:rsidR="00B63A22" w:rsidRPr="00485F0E" w:rsidRDefault="00B63A22" w:rsidP="005160D8">
            <w:pPr>
              <w:rPr>
                <w:rFonts w:cs="Calibri"/>
                <w:b/>
                <w:bCs/>
                <w:i/>
                <w:iCs/>
                <w:sz w:val="18"/>
                <w:szCs w:val="18"/>
              </w:rPr>
            </w:pPr>
            <w:r w:rsidRPr="00485F0E">
              <w:rPr>
                <w:rFonts w:cs="Calibri"/>
                <w:b/>
                <w:bCs/>
                <w:sz w:val="18"/>
                <w:szCs w:val="18"/>
              </w:rPr>
              <w:t xml:space="preserve">Project component 2 </w:t>
            </w:r>
            <w:r w:rsidRPr="00485F0E">
              <w:rPr>
                <w:rFonts w:cs="Calibri"/>
                <w:b/>
                <w:bCs/>
                <w:i/>
                <w:iCs/>
                <w:sz w:val="18"/>
                <w:szCs w:val="18"/>
              </w:rPr>
              <w:t>(</w:t>
            </w:r>
            <w:r w:rsidRPr="00485F0E">
              <w:rPr>
                <w:rFonts w:cs="Calibri"/>
                <w:b/>
                <w:bCs/>
                <w:i/>
                <w:iCs/>
                <w:sz w:val="18"/>
                <w:szCs w:val="18"/>
                <w:highlight w:val="yellow"/>
              </w:rPr>
              <w:t>no indicators required)</w:t>
            </w:r>
          </w:p>
        </w:tc>
        <w:tc>
          <w:tcPr>
            <w:tcW w:w="9195" w:type="dxa"/>
            <w:gridSpan w:val="6"/>
            <w:shd w:val="clear" w:color="auto" w:fill="E7E6E6"/>
          </w:tcPr>
          <w:p w14:paraId="762BDB28" w14:textId="526BAEE8" w:rsidR="00B63A22" w:rsidRPr="00485F0E" w:rsidRDefault="00B63A22" w:rsidP="005160D8">
            <w:pPr>
              <w:rPr>
                <w:rFonts w:cs="Calibri"/>
                <w:i/>
                <w:iCs/>
                <w:sz w:val="18"/>
                <w:szCs w:val="18"/>
                <w:highlight w:val="yellow"/>
              </w:rPr>
            </w:pPr>
            <w:r w:rsidRPr="00485F0E">
              <w:rPr>
                <w:rFonts w:cs="Calibri"/>
                <w:i/>
                <w:iCs/>
                <w:sz w:val="18"/>
                <w:szCs w:val="18"/>
                <w:highlight w:val="yellow"/>
              </w:rPr>
              <w:t xml:space="preserve">Copy the project component from </w:t>
            </w:r>
            <w:r w:rsidR="00497EF3">
              <w:rPr>
                <w:rFonts w:cs="Calibri"/>
                <w:i/>
                <w:iCs/>
                <w:sz w:val="18"/>
                <w:szCs w:val="18"/>
                <w:highlight w:val="yellow"/>
              </w:rPr>
              <w:t>the official project proposal document</w:t>
            </w:r>
          </w:p>
        </w:tc>
        <w:tc>
          <w:tcPr>
            <w:tcW w:w="1516" w:type="dxa"/>
            <w:shd w:val="clear" w:color="auto" w:fill="E7E6E6"/>
          </w:tcPr>
          <w:p w14:paraId="0B83820C" w14:textId="77777777" w:rsidR="00B63A22" w:rsidRPr="00485F0E" w:rsidRDefault="00B63A22" w:rsidP="005160D8">
            <w:pPr>
              <w:rPr>
                <w:rFonts w:cs="Calibri"/>
                <w:i/>
                <w:iCs/>
                <w:sz w:val="18"/>
                <w:szCs w:val="18"/>
                <w:highlight w:val="yellow"/>
              </w:rPr>
            </w:pPr>
          </w:p>
        </w:tc>
        <w:tc>
          <w:tcPr>
            <w:tcW w:w="2160" w:type="dxa"/>
            <w:shd w:val="clear" w:color="auto" w:fill="E7E6E6"/>
          </w:tcPr>
          <w:p w14:paraId="4F20CB38" w14:textId="77777777" w:rsidR="00B63A22" w:rsidRPr="00485F0E" w:rsidRDefault="00B63A22" w:rsidP="005160D8">
            <w:pPr>
              <w:rPr>
                <w:rFonts w:cs="Calibri"/>
                <w:i/>
                <w:iCs/>
                <w:sz w:val="18"/>
                <w:szCs w:val="18"/>
                <w:highlight w:val="yellow"/>
              </w:rPr>
            </w:pPr>
          </w:p>
        </w:tc>
      </w:tr>
      <w:tr w:rsidR="00B63A22" w:rsidRPr="00485F0E" w14:paraId="57DEF767" w14:textId="77777777" w:rsidTr="00F13200">
        <w:trPr>
          <w:trHeight w:val="413"/>
        </w:trPr>
        <w:tc>
          <w:tcPr>
            <w:tcW w:w="1760" w:type="dxa"/>
            <w:vMerge w:val="restart"/>
          </w:tcPr>
          <w:p w14:paraId="64336A87" w14:textId="77777777" w:rsidR="00B63A22" w:rsidRPr="00485F0E" w:rsidRDefault="00B63A22" w:rsidP="005160D8">
            <w:pPr>
              <w:rPr>
                <w:rFonts w:cs="Calibri"/>
                <w:b/>
                <w:bCs/>
                <w:sz w:val="18"/>
                <w:szCs w:val="18"/>
              </w:rPr>
            </w:pPr>
            <w:r w:rsidRPr="00485F0E">
              <w:rPr>
                <w:rFonts w:cs="Calibri"/>
                <w:b/>
                <w:bCs/>
                <w:sz w:val="18"/>
                <w:szCs w:val="18"/>
              </w:rPr>
              <w:t>Outcome 3</w:t>
            </w:r>
          </w:p>
          <w:p w14:paraId="238ABBD3" w14:textId="77777777" w:rsidR="00B63A22" w:rsidRPr="00485F0E" w:rsidRDefault="00B63A22" w:rsidP="005160D8">
            <w:pPr>
              <w:rPr>
                <w:rFonts w:cs="Calibri"/>
                <w:b/>
                <w:bCs/>
                <w:sz w:val="18"/>
                <w:szCs w:val="18"/>
              </w:rPr>
            </w:pPr>
          </w:p>
          <w:p w14:paraId="1C544E05" w14:textId="77777777" w:rsidR="00B63A22" w:rsidRPr="00485F0E" w:rsidRDefault="00B63A22" w:rsidP="005160D8">
            <w:pPr>
              <w:rPr>
                <w:rFonts w:cs="Calibri"/>
                <w:b/>
                <w:bCs/>
                <w:sz w:val="18"/>
                <w:szCs w:val="18"/>
              </w:rPr>
            </w:pPr>
            <w:r w:rsidRPr="00485F0E">
              <w:rPr>
                <w:rFonts w:cs="Calibri"/>
                <w:b/>
                <w:bCs/>
                <w:i/>
                <w:sz w:val="18"/>
                <w:szCs w:val="18"/>
                <w:highlight w:val="yellow"/>
              </w:rPr>
              <w:t>2 indicators maximum</w:t>
            </w:r>
          </w:p>
        </w:tc>
        <w:tc>
          <w:tcPr>
            <w:tcW w:w="2250" w:type="dxa"/>
          </w:tcPr>
          <w:p w14:paraId="6941CA6A" w14:textId="77777777" w:rsidR="00B63A22" w:rsidRPr="00485F0E" w:rsidRDefault="00B63A22" w:rsidP="005160D8">
            <w:pPr>
              <w:rPr>
                <w:rFonts w:cs="Calibri"/>
                <w:bCs/>
                <w:i/>
                <w:sz w:val="18"/>
                <w:szCs w:val="18"/>
                <w:highlight w:val="yellow"/>
              </w:rPr>
            </w:pPr>
            <w:r w:rsidRPr="00485F0E">
              <w:rPr>
                <w:rFonts w:cs="Calibri"/>
                <w:bCs/>
                <w:i/>
                <w:sz w:val="18"/>
                <w:szCs w:val="18"/>
                <w:highlight w:val="yellow"/>
              </w:rPr>
              <w:t>Indicator 9: project specific</w:t>
            </w:r>
          </w:p>
        </w:tc>
        <w:tc>
          <w:tcPr>
            <w:tcW w:w="1710" w:type="dxa"/>
          </w:tcPr>
          <w:p w14:paraId="1BFF31FB" w14:textId="77777777" w:rsidR="00B63A22" w:rsidRPr="00485F0E" w:rsidRDefault="00B63A22" w:rsidP="005160D8">
            <w:pPr>
              <w:rPr>
                <w:rFonts w:cs="Calibri"/>
                <w:bCs/>
                <w:i/>
                <w:sz w:val="18"/>
                <w:szCs w:val="18"/>
                <w:highlight w:val="yellow"/>
              </w:rPr>
            </w:pPr>
          </w:p>
        </w:tc>
        <w:tc>
          <w:tcPr>
            <w:tcW w:w="1710" w:type="dxa"/>
          </w:tcPr>
          <w:p w14:paraId="282D2C1F" w14:textId="77777777" w:rsidR="00B63A22" w:rsidRPr="00485F0E" w:rsidRDefault="00B63A22" w:rsidP="005160D8">
            <w:pPr>
              <w:rPr>
                <w:rFonts w:cs="Calibri"/>
                <w:bCs/>
                <w:i/>
                <w:sz w:val="18"/>
                <w:szCs w:val="18"/>
                <w:highlight w:val="yellow"/>
              </w:rPr>
            </w:pPr>
          </w:p>
        </w:tc>
        <w:tc>
          <w:tcPr>
            <w:tcW w:w="1799" w:type="dxa"/>
          </w:tcPr>
          <w:p w14:paraId="6802751B" w14:textId="77777777" w:rsidR="00B63A22" w:rsidRPr="00485F0E" w:rsidRDefault="00B63A22" w:rsidP="005160D8">
            <w:pPr>
              <w:rPr>
                <w:rFonts w:cs="Calibri"/>
                <w:bCs/>
                <w:i/>
                <w:sz w:val="18"/>
                <w:szCs w:val="18"/>
                <w:highlight w:val="yellow"/>
              </w:rPr>
            </w:pPr>
          </w:p>
        </w:tc>
        <w:tc>
          <w:tcPr>
            <w:tcW w:w="1710" w:type="dxa"/>
          </w:tcPr>
          <w:p w14:paraId="41537077" w14:textId="77777777" w:rsidR="00B63A22" w:rsidRPr="00485F0E" w:rsidRDefault="00B63A22" w:rsidP="005160D8">
            <w:pPr>
              <w:rPr>
                <w:rFonts w:cs="Calibri"/>
                <w:i/>
                <w:highlight w:val="yellow"/>
              </w:rPr>
            </w:pPr>
          </w:p>
        </w:tc>
        <w:tc>
          <w:tcPr>
            <w:tcW w:w="1532" w:type="dxa"/>
            <w:gridSpan w:val="2"/>
          </w:tcPr>
          <w:p w14:paraId="390E4F09" w14:textId="77777777" w:rsidR="00B63A22" w:rsidRPr="00485F0E" w:rsidRDefault="00B63A22" w:rsidP="005160D8">
            <w:pPr>
              <w:rPr>
                <w:rFonts w:cs="Calibri"/>
                <w:i/>
                <w:highlight w:val="yellow"/>
              </w:rPr>
            </w:pPr>
          </w:p>
        </w:tc>
        <w:tc>
          <w:tcPr>
            <w:tcW w:w="2160" w:type="dxa"/>
          </w:tcPr>
          <w:p w14:paraId="74FAE2E2" w14:textId="77777777" w:rsidR="00B63A22" w:rsidRPr="00485F0E" w:rsidRDefault="00B63A22" w:rsidP="005160D8">
            <w:pPr>
              <w:rPr>
                <w:rFonts w:cs="Calibri"/>
                <w:i/>
                <w:highlight w:val="yellow"/>
              </w:rPr>
            </w:pPr>
          </w:p>
        </w:tc>
      </w:tr>
      <w:tr w:rsidR="00B63A22" w:rsidRPr="00485F0E" w14:paraId="275532DB" w14:textId="77777777" w:rsidTr="00F13200">
        <w:trPr>
          <w:trHeight w:val="440"/>
        </w:trPr>
        <w:tc>
          <w:tcPr>
            <w:tcW w:w="1760" w:type="dxa"/>
            <w:vMerge/>
          </w:tcPr>
          <w:p w14:paraId="1FC61BA3" w14:textId="77777777" w:rsidR="00B63A22" w:rsidRPr="00485F0E" w:rsidRDefault="00B63A22" w:rsidP="005160D8">
            <w:pPr>
              <w:rPr>
                <w:rFonts w:cs="Calibri"/>
                <w:b/>
                <w:bCs/>
                <w:sz w:val="18"/>
                <w:szCs w:val="18"/>
              </w:rPr>
            </w:pPr>
          </w:p>
        </w:tc>
        <w:tc>
          <w:tcPr>
            <w:tcW w:w="2250" w:type="dxa"/>
          </w:tcPr>
          <w:p w14:paraId="0E1F014D" w14:textId="77777777" w:rsidR="00B63A22" w:rsidRPr="00485F0E" w:rsidRDefault="00B63A22" w:rsidP="005160D8">
            <w:pPr>
              <w:rPr>
                <w:rFonts w:cs="Calibri"/>
                <w:highlight w:val="yellow"/>
              </w:rPr>
            </w:pPr>
            <w:r w:rsidRPr="00485F0E">
              <w:rPr>
                <w:rFonts w:cs="Calibri"/>
                <w:bCs/>
                <w:i/>
                <w:sz w:val="18"/>
                <w:szCs w:val="18"/>
                <w:highlight w:val="yellow"/>
              </w:rPr>
              <w:t>Indicator 10: project specific</w:t>
            </w:r>
          </w:p>
        </w:tc>
        <w:tc>
          <w:tcPr>
            <w:tcW w:w="1710" w:type="dxa"/>
          </w:tcPr>
          <w:p w14:paraId="5681AC94" w14:textId="77777777" w:rsidR="00B63A22" w:rsidRPr="00485F0E" w:rsidRDefault="00B63A22" w:rsidP="005160D8">
            <w:pPr>
              <w:rPr>
                <w:rFonts w:cs="Calibri"/>
                <w:bCs/>
                <w:i/>
                <w:sz w:val="18"/>
                <w:szCs w:val="18"/>
                <w:highlight w:val="yellow"/>
              </w:rPr>
            </w:pPr>
          </w:p>
        </w:tc>
        <w:tc>
          <w:tcPr>
            <w:tcW w:w="1710" w:type="dxa"/>
          </w:tcPr>
          <w:p w14:paraId="47C6A027" w14:textId="77777777" w:rsidR="00B63A22" w:rsidRPr="00485F0E" w:rsidRDefault="00B63A22" w:rsidP="005160D8">
            <w:pPr>
              <w:rPr>
                <w:rFonts w:cs="Calibri"/>
                <w:bCs/>
                <w:i/>
                <w:sz w:val="18"/>
                <w:szCs w:val="18"/>
                <w:highlight w:val="yellow"/>
              </w:rPr>
            </w:pPr>
          </w:p>
        </w:tc>
        <w:tc>
          <w:tcPr>
            <w:tcW w:w="1799" w:type="dxa"/>
          </w:tcPr>
          <w:p w14:paraId="29FAD1B5" w14:textId="77777777" w:rsidR="00B63A22" w:rsidRPr="00485F0E" w:rsidRDefault="00B63A22" w:rsidP="005160D8">
            <w:pPr>
              <w:rPr>
                <w:rFonts w:cs="Calibri"/>
                <w:bCs/>
                <w:i/>
                <w:sz w:val="18"/>
                <w:szCs w:val="18"/>
                <w:highlight w:val="yellow"/>
              </w:rPr>
            </w:pPr>
          </w:p>
        </w:tc>
        <w:tc>
          <w:tcPr>
            <w:tcW w:w="1710" w:type="dxa"/>
          </w:tcPr>
          <w:p w14:paraId="164BE8EB" w14:textId="77777777" w:rsidR="00B63A22" w:rsidRPr="00485F0E" w:rsidRDefault="00B63A22" w:rsidP="005160D8">
            <w:pPr>
              <w:rPr>
                <w:rFonts w:cs="Calibri"/>
                <w:i/>
                <w:highlight w:val="yellow"/>
              </w:rPr>
            </w:pPr>
          </w:p>
        </w:tc>
        <w:tc>
          <w:tcPr>
            <w:tcW w:w="1532" w:type="dxa"/>
            <w:gridSpan w:val="2"/>
          </w:tcPr>
          <w:p w14:paraId="793342E1" w14:textId="77777777" w:rsidR="00B63A22" w:rsidRPr="00485F0E" w:rsidRDefault="00B63A22" w:rsidP="005160D8">
            <w:pPr>
              <w:rPr>
                <w:rFonts w:cs="Calibri"/>
                <w:i/>
                <w:highlight w:val="yellow"/>
              </w:rPr>
            </w:pPr>
          </w:p>
        </w:tc>
        <w:tc>
          <w:tcPr>
            <w:tcW w:w="2160" w:type="dxa"/>
          </w:tcPr>
          <w:p w14:paraId="3E99A4D4" w14:textId="77777777" w:rsidR="00B63A22" w:rsidRPr="00485F0E" w:rsidRDefault="00B63A22" w:rsidP="005160D8">
            <w:pPr>
              <w:rPr>
                <w:rFonts w:cs="Calibri"/>
                <w:i/>
                <w:highlight w:val="yellow"/>
              </w:rPr>
            </w:pPr>
          </w:p>
        </w:tc>
      </w:tr>
      <w:tr w:rsidR="00B63A22" w:rsidRPr="00485F0E" w14:paraId="046EDDC1" w14:textId="77777777" w:rsidTr="00F13200">
        <w:trPr>
          <w:trHeight w:val="530"/>
        </w:trPr>
        <w:tc>
          <w:tcPr>
            <w:tcW w:w="1760" w:type="dxa"/>
          </w:tcPr>
          <w:p w14:paraId="0A8CCD3C" w14:textId="77777777" w:rsidR="00B63A22" w:rsidRPr="00485F0E" w:rsidRDefault="00B63A22" w:rsidP="005160D8">
            <w:pPr>
              <w:rPr>
                <w:rFonts w:cs="Calibri"/>
                <w:b/>
                <w:bCs/>
                <w:sz w:val="18"/>
                <w:szCs w:val="18"/>
              </w:rPr>
            </w:pPr>
            <w:r w:rsidRPr="00485F0E">
              <w:rPr>
                <w:rFonts w:cs="Calibri"/>
                <w:b/>
                <w:bCs/>
                <w:sz w:val="18"/>
                <w:szCs w:val="18"/>
              </w:rPr>
              <w:t>Outputs to achieve Outcome 3</w:t>
            </w:r>
          </w:p>
        </w:tc>
        <w:tc>
          <w:tcPr>
            <w:tcW w:w="9195" w:type="dxa"/>
            <w:gridSpan w:val="6"/>
          </w:tcPr>
          <w:p w14:paraId="56AA29D2" w14:textId="77777777" w:rsidR="00B63A22" w:rsidRPr="00485F0E" w:rsidRDefault="00B63A22" w:rsidP="005160D8">
            <w:pPr>
              <w:rPr>
                <w:rFonts w:cs="Calibri"/>
                <w:bCs/>
                <w:i/>
                <w:sz w:val="18"/>
                <w:szCs w:val="18"/>
                <w:highlight w:val="yellow"/>
              </w:rPr>
            </w:pPr>
            <w:r w:rsidRPr="00485F0E">
              <w:rPr>
                <w:rFonts w:cs="Calibri"/>
                <w:bCs/>
                <w:i/>
                <w:sz w:val="18"/>
                <w:szCs w:val="18"/>
                <w:highlight w:val="yellow"/>
              </w:rPr>
              <w:t>List the outputs here. Do not add indicators for outputs.</w:t>
            </w:r>
          </w:p>
        </w:tc>
        <w:tc>
          <w:tcPr>
            <w:tcW w:w="1516" w:type="dxa"/>
          </w:tcPr>
          <w:p w14:paraId="591351E0" w14:textId="77777777" w:rsidR="00B63A22" w:rsidRPr="00485F0E" w:rsidRDefault="00B63A22" w:rsidP="005160D8">
            <w:pPr>
              <w:rPr>
                <w:rFonts w:cs="Calibri"/>
                <w:bCs/>
                <w:i/>
                <w:sz w:val="18"/>
                <w:szCs w:val="18"/>
                <w:highlight w:val="yellow"/>
              </w:rPr>
            </w:pPr>
          </w:p>
        </w:tc>
        <w:tc>
          <w:tcPr>
            <w:tcW w:w="2160" w:type="dxa"/>
          </w:tcPr>
          <w:p w14:paraId="5538F07D" w14:textId="77777777" w:rsidR="00B63A22" w:rsidRPr="00485F0E" w:rsidRDefault="00B63A22" w:rsidP="005160D8">
            <w:pPr>
              <w:rPr>
                <w:rFonts w:cs="Calibri"/>
                <w:bCs/>
                <w:i/>
                <w:sz w:val="18"/>
                <w:szCs w:val="18"/>
                <w:highlight w:val="yellow"/>
              </w:rPr>
            </w:pPr>
          </w:p>
        </w:tc>
      </w:tr>
      <w:tr w:rsidR="00B63A22" w:rsidRPr="00485F0E" w14:paraId="3551B459" w14:textId="77777777" w:rsidTr="00F13200">
        <w:trPr>
          <w:trHeight w:val="440"/>
        </w:trPr>
        <w:tc>
          <w:tcPr>
            <w:tcW w:w="1760" w:type="dxa"/>
            <w:vMerge w:val="restart"/>
          </w:tcPr>
          <w:p w14:paraId="2C3DEFA2" w14:textId="77777777" w:rsidR="00B63A22" w:rsidRPr="00485F0E" w:rsidRDefault="00B63A22" w:rsidP="005160D8">
            <w:pPr>
              <w:rPr>
                <w:rFonts w:cs="Calibri"/>
                <w:b/>
                <w:bCs/>
                <w:sz w:val="18"/>
                <w:szCs w:val="18"/>
              </w:rPr>
            </w:pPr>
            <w:r w:rsidRPr="00485F0E">
              <w:rPr>
                <w:rFonts w:cs="Calibri"/>
                <w:b/>
                <w:bCs/>
                <w:sz w:val="18"/>
                <w:szCs w:val="18"/>
              </w:rPr>
              <w:t>Outcome 4</w:t>
            </w:r>
          </w:p>
          <w:p w14:paraId="5F1EEE5E" w14:textId="77777777" w:rsidR="00B63A22" w:rsidRPr="00485F0E" w:rsidRDefault="00B63A22" w:rsidP="005160D8">
            <w:pPr>
              <w:rPr>
                <w:rFonts w:cs="Calibri"/>
                <w:b/>
                <w:bCs/>
                <w:sz w:val="18"/>
                <w:szCs w:val="18"/>
              </w:rPr>
            </w:pPr>
            <w:r w:rsidRPr="00485F0E">
              <w:rPr>
                <w:rFonts w:cs="Calibri"/>
                <w:b/>
                <w:bCs/>
                <w:i/>
                <w:sz w:val="18"/>
                <w:szCs w:val="18"/>
                <w:highlight w:val="yellow"/>
              </w:rPr>
              <w:t>2 indicators maximum</w:t>
            </w:r>
          </w:p>
          <w:p w14:paraId="40AB8828" w14:textId="77777777" w:rsidR="00B63A22" w:rsidRPr="00485F0E" w:rsidRDefault="00B63A22" w:rsidP="005160D8">
            <w:pPr>
              <w:rPr>
                <w:rFonts w:cs="Calibri"/>
                <w:sz w:val="18"/>
                <w:szCs w:val="18"/>
              </w:rPr>
            </w:pPr>
          </w:p>
        </w:tc>
        <w:tc>
          <w:tcPr>
            <w:tcW w:w="2250" w:type="dxa"/>
          </w:tcPr>
          <w:p w14:paraId="0F93319D" w14:textId="77777777" w:rsidR="00B63A22" w:rsidRPr="00485F0E" w:rsidRDefault="00B63A22" w:rsidP="005160D8">
            <w:pPr>
              <w:rPr>
                <w:rFonts w:cs="Calibri"/>
                <w:bCs/>
                <w:i/>
                <w:sz w:val="18"/>
                <w:szCs w:val="18"/>
                <w:highlight w:val="yellow"/>
              </w:rPr>
            </w:pPr>
            <w:r w:rsidRPr="00485F0E">
              <w:rPr>
                <w:rFonts w:cs="Calibri"/>
                <w:bCs/>
                <w:i/>
                <w:sz w:val="18"/>
                <w:szCs w:val="18"/>
                <w:highlight w:val="yellow"/>
              </w:rPr>
              <w:t>Indicator 11: project specific</w:t>
            </w:r>
          </w:p>
        </w:tc>
        <w:tc>
          <w:tcPr>
            <w:tcW w:w="1710" w:type="dxa"/>
          </w:tcPr>
          <w:p w14:paraId="1CE307AA" w14:textId="77777777" w:rsidR="00B63A22" w:rsidRPr="00485F0E" w:rsidRDefault="00B63A22" w:rsidP="005160D8">
            <w:pPr>
              <w:rPr>
                <w:rFonts w:cs="Calibri"/>
                <w:bCs/>
                <w:i/>
                <w:sz w:val="18"/>
                <w:szCs w:val="18"/>
                <w:highlight w:val="yellow"/>
              </w:rPr>
            </w:pPr>
          </w:p>
        </w:tc>
        <w:tc>
          <w:tcPr>
            <w:tcW w:w="1710" w:type="dxa"/>
          </w:tcPr>
          <w:p w14:paraId="4CA9BE01" w14:textId="77777777" w:rsidR="00B63A22" w:rsidRPr="00485F0E" w:rsidRDefault="00B63A22" w:rsidP="005160D8">
            <w:pPr>
              <w:rPr>
                <w:rFonts w:cs="Calibri"/>
                <w:bCs/>
                <w:i/>
                <w:sz w:val="18"/>
                <w:szCs w:val="18"/>
                <w:highlight w:val="yellow"/>
              </w:rPr>
            </w:pPr>
          </w:p>
        </w:tc>
        <w:tc>
          <w:tcPr>
            <w:tcW w:w="1799" w:type="dxa"/>
          </w:tcPr>
          <w:p w14:paraId="26EAFD83" w14:textId="77777777" w:rsidR="00B63A22" w:rsidRPr="00485F0E" w:rsidRDefault="00B63A22" w:rsidP="005160D8">
            <w:pPr>
              <w:rPr>
                <w:rFonts w:cs="Calibri"/>
                <w:bCs/>
                <w:i/>
                <w:sz w:val="18"/>
                <w:szCs w:val="18"/>
                <w:highlight w:val="yellow"/>
              </w:rPr>
            </w:pPr>
          </w:p>
        </w:tc>
        <w:tc>
          <w:tcPr>
            <w:tcW w:w="1710" w:type="dxa"/>
          </w:tcPr>
          <w:p w14:paraId="200C5991" w14:textId="77777777" w:rsidR="00B63A22" w:rsidRPr="00485F0E" w:rsidRDefault="00B63A22" w:rsidP="005160D8">
            <w:pPr>
              <w:rPr>
                <w:rFonts w:cs="Calibri"/>
                <w:i/>
                <w:highlight w:val="yellow"/>
              </w:rPr>
            </w:pPr>
          </w:p>
        </w:tc>
        <w:tc>
          <w:tcPr>
            <w:tcW w:w="1532" w:type="dxa"/>
            <w:gridSpan w:val="2"/>
          </w:tcPr>
          <w:p w14:paraId="14D4D463" w14:textId="77777777" w:rsidR="00B63A22" w:rsidRPr="00485F0E" w:rsidRDefault="00B63A22" w:rsidP="005160D8">
            <w:pPr>
              <w:rPr>
                <w:rFonts w:cs="Calibri"/>
                <w:i/>
                <w:highlight w:val="yellow"/>
              </w:rPr>
            </w:pPr>
          </w:p>
        </w:tc>
        <w:tc>
          <w:tcPr>
            <w:tcW w:w="2160" w:type="dxa"/>
          </w:tcPr>
          <w:p w14:paraId="43E4A318" w14:textId="77777777" w:rsidR="00B63A22" w:rsidRPr="00485F0E" w:rsidRDefault="00B63A22" w:rsidP="005160D8">
            <w:pPr>
              <w:rPr>
                <w:rFonts w:cs="Calibri"/>
                <w:i/>
                <w:highlight w:val="yellow"/>
              </w:rPr>
            </w:pPr>
          </w:p>
        </w:tc>
      </w:tr>
      <w:tr w:rsidR="00B63A22" w:rsidRPr="00485F0E" w14:paraId="0DE0C294" w14:textId="77777777" w:rsidTr="00F13200">
        <w:trPr>
          <w:trHeight w:val="530"/>
        </w:trPr>
        <w:tc>
          <w:tcPr>
            <w:tcW w:w="1760" w:type="dxa"/>
            <w:vMerge/>
          </w:tcPr>
          <w:p w14:paraId="1A809200" w14:textId="77777777" w:rsidR="00B63A22" w:rsidRPr="00485F0E" w:rsidRDefault="00B63A22" w:rsidP="005160D8">
            <w:pPr>
              <w:rPr>
                <w:rFonts w:cs="Calibri"/>
                <w:b/>
                <w:bCs/>
                <w:sz w:val="18"/>
                <w:szCs w:val="18"/>
              </w:rPr>
            </w:pPr>
          </w:p>
        </w:tc>
        <w:tc>
          <w:tcPr>
            <w:tcW w:w="2250" w:type="dxa"/>
          </w:tcPr>
          <w:p w14:paraId="516DD168" w14:textId="77777777" w:rsidR="00B63A22" w:rsidRPr="00485F0E" w:rsidRDefault="00B63A22" w:rsidP="005160D8">
            <w:pPr>
              <w:rPr>
                <w:rFonts w:cs="Calibri"/>
                <w:highlight w:val="yellow"/>
              </w:rPr>
            </w:pPr>
            <w:r w:rsidRPr="00485F0E">
              <w:rPr>
                <w:rFonts w:cs="Calibri"/>
                <w:bCs/>
                <w:i/>
                <w:sz w:val="18"/>
                <w:szCs w:val="18"/>
                <w:highlight w:val="yellow"/>
              </w:rPr>
              <w:t>Indicator 12: project specific</w:t>
            </w:r>
          </w:p>
        </w:tc>
        <w:tc>
          <w:tcPr>
            <w:tcW w:w="1710" w:type="dxa"/>
          </w:tcPr>
          <w:p w14:paraId="7D076097" w14:textId="77777777" w:rsidR="00B63A22" w:rsidRPr="00485F0E" w:rsidRDefault="00B63A22" w:rsidP="005160D8">
            <w:pPr>
              <w:rPr>
                <w:rFonts w:cs="Calibri"/>
                <w:bCs/>
                <w:i/>
                <w:sz w:val="18"/>
                <w:szCs w:val="18"/>
                <w:highlight w:val="yellow"/>
              </w:rPr>
            </w:pPr>
          </w:p>
        </w:tc>
        <w:tc>
          <w:tcPr>
            <w:tcW w:w="1710" w:type="dxa"/>
          </w:tcPr>
          <w:p w14:paraId="1F116A95" w14:textId="77777777" w:rsidR="00B63A22" w:rsidRPr="00485F0E" w:rsidRDefault="00B63A22" w:rsidP="005160D8">
            <w:pPr>
              <w:rPr>
                <w:rFonts w:cs="Calibri"/>
                <w:bCs/>
                <w:i/>
                <w:sz w:val="18"/>
                <w:szCs w:val="18"/>
                <w:highlight w:val="yellow"/>
              </w:rPr>
            </w:pPr>
          </w:p>
        </w:tc>
        <w:tc>
          <w:tcPr>
            <w:tcW w:w="1799" w:type="dxa"/>
          </w:tcPr>
          <w:p w14:paraId="7A3294FE" w14:textId="77777777" w:rsidR="00B63A22" w:rsidRPr="00485F0E" w:rsidRDefault="00B63A22" w:rsidP="005160D8">
            <w:pPr>
              <w:rPr>
                <w:rFonts w:cs="Calibri"/>
                <w:bCs/>
                <w:i/>
                <w:sz w:val="18"/>
                <w:szCs w:val="18"/>
                <w:highlight w:val="yellow"/>
              </w:rPr>
            </w:pPr>
          </w:p>
        </w:tc>
        <w:tc>
          <w:tcPr>
            <w:tcW w:w="1710" w:type="dxa"/>
          </w:tcPr>
          <w:p w14:paraId="018ABD54" w14:textId="77777777" w:rsidR="00B63A22" w:rsidRPr="00485F0E" w:rsidRDefault="00B63A22" w:rsidP="005160D8">
            <w:pPr>
              <w:rPr>
                <w:rFonts w:cs="Calibri"/>
                <w:i/>
                <w:highlight w:val="yellow"/>
              </w:rPr>
            </w:pPr>
          </w:p>
        </w:tc>
        <w:tc>
          <w:tcPr>
            <w:tcW w:w="1532" w:type="dxa"/>
            <w:gridSpan w:val="2"/>
          </w:tcPr>
          <w:p w14:paraId="428DE61B" w14:textId="77777777" w:rsidR="00B63A22" w:rsidRPr="00485F0E" w:rsidRDefault="00B63A22" w:rsidP="005160D8">
            <w:pPr>
              <w:rPr>
                <w:rFonts w:cs="Calibri"/>
                <w:i/>
                <w:highlight w:val="yellow"/>
              </w:rPr>
            </w:pPr>
          </w:p>
        </w:tc>
        <w:tc>
          <w:tcPr>
            <w:tcW w:w="2160" w:type="dxa"/>
          </w:tcPr>
          <w:p w14:paraId="58C16230" w14:textId="77777777" w:rsidR="00B63A22" w:rsidRPr="00485F0E" w:rsidRDefault="00B63A22" w:rsidP="005160D8">
            <w:pPr>
              <w:rPr>
                <w:rFonts w:cs="Calibri"/>
                <w:i/>
                <w:highlight w:val="yellow"/>
              </w:rPr>
            </w:pPr>
          </w:p>
        </w:tc>
      </w:tr>
      <w:tr w:rsidR="00B63A22" w:rsidRPr="00485F0E" w14:paraId="2499C474" w14:textId="77777777" w:rsidTr="00F13200">
        <w:trPr>
          <w:trHeight w:val="440"/>
        </w:trPr>
        <w:tc>
          <w:tcPr>
            <w:tcW w:w="1760" w:type="dxa"/>
          </w:tcPr>
          <w:p w14:paraId="029553E7" w14:textId="77777777" w:rsidR="00B63A22" w:rsidRPr="00485F0E" w:rsidRDefault="00B63A22" w:rsidP="005160D8">
            <w:pPr>
              <w:rPr>
                <w:rFonts w:cs="Calibri"/>
                <w:b/>
                <w:bCs/>
                <w:sz w:val="18"/>
                <w:szCs w:val="18"/>
              </w:rPr>
            </w:pPr>
            <w:r w:rsidRPr="00485F0E">
              <w:rPr>
                <w:rFonts w:cs="Calibri"/>
                <w:b/>
                <w:bCs/>
                <w:sz w:val="18"/>
                <w:szCs w:val="18"/>
              </w:rPr>
              <w:t>Outputs to achieve Outcome 4</w:t>
            </w:r>
          </w:p>
        </w:tc>
        <w:tc>
          <w:tcPr>
            <w:tcW w:w="9195" w:type="dxa"/>
            <w:gridSpan w:val="6"/>
          </w:tcPr>
          <w:p w14:paraId="35C077DF" w14:textId="77777777" w:rsidR="00B63A22" w:rsidRPr="00485F0E" w:rsidRDefault="00B63A22" w:rsidP="005160D8">
            <w:pPr>
              <w:rPr>
                <w:rFonts w:cs="Calibri"/>
                <w:bCs/>
                <w:i/>
                <w:sz w:val="18"/>
                <w:szCs w:val="18"/>
                <w:highlight w:val="yellow"/>
              </w:rPr>
            </w:pPr>
            <w:r w:rsidRPr="00485F0E">
              <w:rPr>
                <w:rFonts w:cs="Calibri"/>
                <w:bCs/>
                <w:i/>
                <w:sz w:val="18"/>
                <w:szCs w:val="18"/>
                <w:highlight w:val="yellow"/>
              </w:rPr>
              <w:t>List the outputs here. Do not add indicators for outputs.</w:t>
            </w:r>
          </w:p>
        </w:tc>
        <w:tc>
          <w:tcPr>
            <w:tcW w:w="1516" w:type="dxa"/>
          </w:tcPr>
          <w:p w14:paraId="33C36D46" w14:textId="77777777" w:rsidR="00B63A22" w:rsidRPr="00485F0E" w:rsidRDefault="00B63A22" w:rsidP="005160D8">
            <w:pPr>
              <w:rPr>
                <w:rFonts w:cs="Calibri"/>
                <w:bCs/>
                <w:i/>
                <w:sz w:val="18"/>
                <w:szCs w:val="18"/>
                <w:highlight w:val="yellow"/>
              </w:rPr>
            </w:pPr>
          </w:p>
        </w:tc>
        <w:tc>
          <w:tcPr>
            <w:tcW w:w="2160" w:type="dxa"/>
          </w:tcPr>
          <w:p w14:paraId="6B43D6F1" w14:textId="77777777" w:rsidR="00B63A22" w:rsidRPr="00485F0E" w:rsidRDefault="00B63A22" w:rsidP="005160D8">
            <w:pPr>
              <w:rPr>
                <w:rFonts w:cs="Calibri"/>
                <w:bCs/>
                <w:i/>
                <w:sz w:val="18"/>
                <w:szCs w:val="18"/>
                <w:highlight w:val="yellow"/>
              </w:rPr>
            </w:pPr>
          </w:p>
        </w:tc>
      </w:tr>
      <w:tr w:rsidR="00B63A22" w:rsidRPr="00485F0E" w14:paraId="2723BABA" w14:textId="77777777" w:rsidTr="00F13200">
        <w:trPr>
          <w:trHeight w:val="620"/>
        </w:trPr>
        <w:tc>
          <w:tcPr>
            <w:tcW w:w="1760" w:type="dxa"/>
            <w:shd w:val="clear" w:color="auto" w:fill="E7E6E6"/>
          </w:tcPr>
          <w:p w14:paraId="3A125502" w14:textId="77777777" w:rsidR="00B63A22" w:rsidRPr="00485F0E" w:rsidRDefault="00B63A22" w:rsidP="005160D8">
            <w:pPr>
              <w:rPr>
                <w:rFonts w:cs="Calibri"/>
                <w:b/>
                <w:bCs/>
                <w:sz w:val="18"/>
                <w:szCs w:val="18"/>
              </w:rPr>
            </w:pPr>
            <w:r w:rsidRPr="00485F0E">
              <w:rPr>
                <w:rFonts w:cs="Calibri"/>
                <w:b/>
                <w:bCs/>
                <w:sz w:val="18"/>
                <w:szCs w:val="18"/>
              </w:rPr>
              <w:lastRenderedPageBreak/>
              <w:t xml:space="preserve">Project component 3 </w:t>
            </w:r>
            <w:r w:rsidRPr="00485F0E">
              <w:rPr>
                <w:rFonts w:cs="Calibri"/>
                <w:b/>
                <w:bCs/>
                <w:i/>
                <w:sz w:val="18"/>
                <w:szCs w:val="18"/>
                <w:highlight w:val="yellow"/>
              </w:rPr>
              <w:t>(no indicators required)</w:t>
            </w:r>
          </w:p>
        </w:tc>
        <w:tc>
          <w:tcPr>
            <w:tcW w:w="9195" w:type="dxa"/>
            <w:gridSpan w:val="6"/>
            <w:shd w:val="clear" w:color="auto" w:fill="E7E6E6"/>
          </w:tcPr>
          <w:p w14:paraId="6C53F069" w14:textId="0821D71F" w:rsidR="00B63A22" w:rsidRPr="00485F0E" w:rsidRDefault="00B63A22" w:rsidP="005160D8">
            <w:pPr>
              <w:rPr>
                <w:rFonts w:cs="Calibri"/>
                <w:i/>
                <w:iCs/>
                <w:sz w:val="18"/>
                <w:szCs w:val="18"/>
                <w:highlight w:val="yellow"/>
              </w:rPr>
            </w:pPr>
            <w:r w:rsidRPr="00485F0E">
              <w:rPr>
                <w:rFonts w:cs="Calibri"/>
                <w:i/>
                <w:iCs/>
                <w:sz w:val="18"/>
                <w:szCs w:val="18"/>
                <w:highlight w:val="yellow"/>
              </w:rPr>
              <w:t xml:space="preserve">Copy the project component from </w:t>
            </w:r>
            <w:r w:rsidR="00751B3E">
              <w:rPr>
                <w:i/>
                <w:iCs/>
                <w:sz w:val="18"/>
                <w:szCs w:val="18"/>
                <w:highlight w:val="yellow"/>
              </w:rPr>
              <w:t>the official project proposal document.</w:t>
            </w:r>
            <w:r w:rsidR="00751B3E" w:rsidRPr="00485F0E">
              <w:rPr>
                <w:i/>
                <w:iCs/>
                <w:sz w:val="18"/>
                <w:szCs w:val="18"/>
                <w:highlight w:val="yellow"/>
              </w:rPr>
              <w:t xml:space="preserve"> </w:t>
            </w:r>
          </w:p>
        </w:tc>
        <w:tc>
          <w:tcPr>
            <w:tcW w:w="1516" w:type="dxa"/>
            <w:shd w:val="clear" w:color="auto" w:fill="E7E6E6"/>
          </w:tcPr>
          <w:p w14:paraId="6B3ADF4F" w14:textId="77777777" w:rsidR="00B63A22" w:rsidRPr="00485F0E" w:rsidRDefault="00B63A22" w:rsidP="005160D8">
            <w:pPr>
              <w:rPr>
                <w:rFonts w:cs="Calibri"/>
                <w:i/>
                <w:iCs/>
                <w:sz w:val="18"/>
                <w:szCs w:val="18"/>
                <w:highlight w:val="yellow"/>
              </w:rPr>
            </w:pPr>
          </w:p>
        </w:tc>
        <w:tc>
          <w:tcPr>
            <w:tcW w:w="2160" w:type="dxa"/>
            <w:shd w:val="clear" w:color="auto" w:fill="E7E6E6"/>
          </w:tcPr>
          <w:p w14:paraId="4C95BA95" w14:textId="77777777" w:rsidR="00B63A22" w:rsidRPr="00485F0E" w:rsidRDefault="00B63A22" w:rsidP="005160D8">
            <w:pPr>
              <w:rPr>
                <w:rFonts w:cs="Calibri"/>
                <w:i/>
                <w:iCs/>
                <w:sz w:val="18"/>
                <w:szCs w:val="18"/>
                <w:highlight w:val="yellow"/>
              </w:rPr>
            </w:pPr>
          </w:p>
        </w:tc>
      </w:tr>
      <w:tr w:rsidR="00B63A22" w:rsidRPr="00485F0E" w14:paraId="6C706D29" w14:textId="77777777" w:rsidTr="00F13200">
        <w:trPr>
          <w:trHeight w:val="620"/>
        </w:trPr>
        <w:tc>
          <w:tcPr>
            <w:tcW w:w="1760" w:type="dxa"/>
            <w:vMerge w:val="restart"/>
          </w:tcPr>
          <w:p w14:paraId="20BF27D2" w14:textId="77777777" w:rsidR="00B63A22" w:rsidRPr="00485F0E" w:rsidRDefault="00B63A22" w:rsidP="005160D8">
            <w:pPr>
              <w:rPr>
                <w:rFonts w:cs="Calibri"/>
                <w:b/>
                <w:bCs/>
                <w:sz w:val="18"/>
                <w:szCs w:val="18"/>
              </w:rPr>
            </w:pPr>
            <w:r w:rsidRPr="00485F0E">
              <w:rPr>
                <w:rFonts w:cs="Calibri"/>
                <w:b/>
                <w:bCs/>
                <w:sz w:val="18"/>
                <w:szCs w:val="18"/>
              </w:rPr>
              <w:t>Outcome 5</w:t>
            </w:r>
          </w:p>
          <w:p w14:paraId="60676A3F" w14:textId="77777777" w:rsidR="00B63A22" w:rsidRPr="00485F0E" w:rsidRDefault="00B63A22" w:rsidP="005160D8">
            <w:pPr>
              <w:rPr>
                <w:rFonts w:cs="Calibri"/>
                <w:b/>
                <w:bCs/>
                <w:sz w:val="18"/>
                <w:szCs w:val="18"/>
              </w:rPr>
            </w:pPr>
          </w:p>
          <w:p w14:paraId="7A63CD3F" w14:textId="77777777" w:rsidR="00B63A22" w:rsidRPr="00485F0E" w:rsidRDefault="00B63A22" w:rsidP="005160D8">
            <w:pPr>
              <w:rPr>
                <w:rFonts w:cs="Calibri"/>
                <w:b/>
                <w:bCs/>
                <w:sz w:val="18"/>
                <w:szCs w:val="18"/>
              </w:rPr>
            </w:pPr>
            <w:r w:rsidRPr="00485F0E">
              <w:rPr>
                <w:rFonts w:cs="Calibri"/>
                <w:b/>
                <w:bCs/>
                <w:i/>
                <w:sz w:val="18"/>
                <w:szCs w:val="18"/>
                <w:highlight w:val="yellow"/>
              </w:rPr>
              <w:t>2 indicators maximum</w:t>
            </w:r>
          </w:p>
        </w:tc>
        <w:tc>
          <w:tcPr>
            <w:tcW w:w="2250" w:type="dxa"/>
          </w:tcPr>
          <w:p w14:paraId="61C5EC56" w14:textId="77777777" w:rsidR="00B63A22" w:rsidRPr="00485F0E" w:rsidRDefault="00B63A22" w:rsidP="005160D8">
            <w:pPr>
              <w:rPr>
                <w:rFonts w:cs="Calibri"/>
                <w:bCs/>
                <w:i/>
                <w:sz w:val="18"/>
                <w:szCs w:val="18"/>
                <w:highlight w:val="yellow"/>
              </w:rPr>
            </w:pPr>
            <w:r w:rsidRPr="00485F0E">
              <w:rPr>
                <w:rFonts w:cs="Calibri"/>
                <w:bCs/>
                <w:i/>
                <w:sz w:val="18"/>
                <w:szCs w:val="18"/>
                <w:highlight w:val="yellow"/>
              </w:rPr>
              <w:t>Indicator 13: project specific</w:t>
            </w:r>
          </w:p>
        </w:tc>
        <w:tc>
          <w:tcPr>
            <w:tcW w:w="1710" w:type="dxa"/>
          </w:tcPr>
          <w:p w14:paraId="0108823A" w14:textId="77777777" w:rsidR="00B63A22" w:rsidRPr="00485F0E" w:rsidRDefault="00B63A22" w:rsidP="005160D8">
            <w:pPr>
              <w:rPr>
                <w:rFonts w:cs="Calibri"/>
                <w:bCs/>
                <w:i/>
                <w:sz w:val="18"/>
                <w:szCs w:val="18"/>
                <w:highlight w:val="yellow"/>
              </w:rPr>
            </w:pPr>
          </w:p>
        </w:tc>
        <w:tc>
          <w:tcPr>
            <w:tcW w:w="1710" w:type="dxa"/>
          </w:tcPr>
          <w:p w14:paraId="3E789C86" w14:textId="77777777" w:rsidR="00B63A22" w:rsidRPr="00485F0E" w:rsidRDefault="00B63A22" w:rsidP="005160D8">
            <w:pPr>
              <w:rPr>
                <w:rFonts w:cs="Calibri"/>
                <w:bCs/>
                <w:i/>
                <w:sz w:val="18"/>
                <w:szCs w:val="18"/>
                <w:highlight w:val="yellow"/>
              </w:rPr>
            </w:pPr>
          </w:p>
        </w:tc>
        <w:tc>
          <w:tcPr>
            <w:tcW w:w="1799" w:type="dxa"/>
          </w:tcPr>
          <w:p w14:paraId="34199606" w14:textId="77777777" w:rsidR="00B63A22" w:rsidRPr="00485F0E" w:rsidRDefault="00B63A22" w:rsidP="005160D8">
            <w:pPr>
              <w:rPr>
                <w:rFonts w:cs="Calibri"/>
                <w:bCs/>
                <w:i/>
                <w:sz w:val="18"/>
                <w:szCs w:val="18"/>
                <w:highlight w:val="yellow"/>
              </w:rPr>
            </w:pPr>
          </w:p>
        </w:tc>
        <w:tc>
          <w:tcPr>
            <w:tcW w:w="1710" w:type="dxa"/>
          </w:tcPr>
          <w:p w14:paraId="549D4536" w14:textId="77777777" w:rsidR="00B63A22" w:rsidRPr="00485F0E" w:rsidRDefault="00B63A22" w:rsidP="005160D8">
            <w:pPr>
              <w:rPr>
                <w:rFonts w:cs="Calibri"/>
                <w:i/>
                <w:highlight w:val="yellow"/>
              </w:rPr>
            </w:pPr>
          </w:p>
        </w:tc>
        <w:tc>
          <w:tcPr>
            <w:tcW w:w="1532" w:type="dxa"/>
            <w:gridSpan w:val="2"/>
          </w:tcPr>
          <w:p w14:paraId="30750B13" w14:textId="77777777" w:rsidR="00B63A22" w:rsidRPr="00485F0E" w:rsidRDefault="00B63A22" w:rsidP="005160D8">
            <w:pPr>
              <w:rPr>
                <w:rFonts w:cs="Calibri"/>
                <w:i/>
                <w:highlight w:val="yellow"/>
              </w:rPr>
            </w:pPr>
          </w:p>
        </w:tc>
        <w:tc>
          <w:tcPr>
            <w:tcW w:w="2160" w:type="dxa"/>
          </w:tcPr>
          <w:p w14:paraId="1536A54E" w14:textId="77777777" w:rsidR="00B63A22" w:rsidRPr="00485F0E" w:rsidRDefault="00B63A22" w:rsidP="005160D8">
            <w:pPr>
              <w:rPr>
                <w:rFonts w:cs="Calibri"/>
                <w:i/>
                <w:highlight w:val="yellow"/>
              </w:rPr>
            </w:pPr>
          </w:p>
        </w:tc>
      </w:tr>
      <w:tr w:rsidR="00B63A22" w:rsidRPr="00485F0E" w14:paraId="355D81AC" w14:textId="77777777" w:rsidTr="00F13200">
        <w:trPr>
          <w:trHeight w:val="530"/>
        </w:trPr>
        <w:tc>
          <w:tcPr>
            <w:tcW w:w="1760" w:type="dxa"/>
            <w:vMerge/>
          </w:tcPr>
          <w:p w14:paraId="3018B734" w14:textId="77777777" w:rsidR="00B63A22" w:rsidRPr="00485F0E" w:rsidRDefault="00B63A22" w:rsidP="005160D8">
            <w:pPr>
              <w:rPr>
                <w:rFonts w:cs="Calibri"/>
                <w:b/>
                <w:bCs/>
                <w:sz w:val="18"/>
                <w:szCs w:val="18"/>
              </w:rPr>
            </w:pPr>
          </w:p>
        </w:tc>
        <w:tc>
          <w:tcPr>
            <w:tcW w:w="2250" w:type="dxa"/>
          </w:tcPr>
          <w:p w14:paraId="3F3922BA" w14:textId="77777777" w:rsidR="00B63A22" w:rsidRPr="00485F0E" w:rsidRDefault="00B63A22" w:rsidP="005160D8">
            <w:pPr>
              <w:rPr>
                <w:rFonts w:cs="Calibri"/>
                <w:highlight w:val="yellow"/>
              </w:rPr>
            </w:pPr>
            <w:r w:rsidRPr="00485F0E">
              <w:rPr>
                <w:rFonts w:cs="Calibri"/>
                <w:bCs/>
                <w:i/>
                <w:sz w:val="18"/>
                <w:szCs w:val="18"/>
                <w:highlight w:val="yellow"/>
              </w:rPr>
              <w:t>Indicator 14: project specific</w:t>
            </w:r>
          </w:p>
        </w:tc>
        <w:tc>
          <w:tcPr>
            <w:tcW w:w="1710" w:type="dxa"/>
          </w:tcPr>
          <w:p w14:paraId="0DF61570" w14:textId="77777777" w:rsidR="00B63A22" w:rsidRPr="00485F0E" w:rsidRDefault="00B63A22" w:rsidP="005160D8">
            <w:pPr>
              <w:rPr>
                <w:rFonts w:cs="Calibri"/>
                <w:bCs/>
                <w:i/>
                <w:sz w:val="18"/>
                <w:szCs w:val="18"/>
                <w:highlight w:val="yellow"/>
              </w:rPr>
            </w:pPr>
          </w:p>
        </w:tc>
        <w:tc>
          <w:tcPr>
            <w:tcW w:w="1710" w:type="dxa"/>
          </w:tcPr>
          <w:p w14:paraId="34A11153" w14:textId="77777777" w:rsidR="00B63A22" w:rsidRPr="00485F0E" w:rsidRDefault="00B63A22" w:rsidP="005160D8">
            <w:pPr>
              <w:rPr>
                <w:rFonts w:cs="Calibri"/>
                <w:bCs/>
                <w:i/>
                <w:sz w:val="18"/>
                <w:szCs w:val="18"/>
                <w:highlight w:val="yellow"/>
              </w:rPr>
            </w:pPr>
          </w:p>
        </w:tc>
        <w:tc>
          <w:tcPr>
            <w:tcW w:w="1799" w:type="dxa"/>
          </w:tcPr>
          <w:p w14:paraId="22227A5E" w14:textId="77777777" w:rsidR="00B63A22" w:rsidRPr="00485F0E" w:rsidRDefault="00B63A22" w:rsidP="005160D8">
            <w:pPr>
              <w:rPr>
                <w:rFonts w:cs="Calibri"/>
                <w:bCs/>
                <w:i/>
                <w:sz w:val="18"/>
                <w:szCs w:val="18"/>
                <w:highlight w:val="yellow"/>
              </w:rPr>
            </w:pPr>
          </w:p>
        </w:tc>
        <w:tc>
          <w:tcPr>
            <w:tcW w:w="1710" w:type="dxa"/>
          </w:tcPr>
          <w:p w14:paraId="1FBD1A21" w14:textId="77777777" w:rsidR="00B63A22" w:rsidRPr="00485F0E" w:rsidRDefault="00B63A22" w:rsidP="005160D8">
            <w:pPr>
              <w:rPr>
                <w:rFonts w:cs="Calibri"/>
                <w:i/>
                <w:highlight w:val="yellow"/>
              </w:rPr>
            </w:pPr>
          </w:p>
        </w:tc>
        <w:tc>
          <w:tcPr>
            <w:tcW w:w="1532" w:type="dxa"/>
            <w:gridSpan w:val="2"/>
          </w:tcPr>
          <w:p w14:paraId="34A01D62" w14:textId="77777777" w:rsidR="00B63A22" w:rsidRPr="00485F0E" w:rsidRDefault="00B63A22" w:rsidP="005160D8">
            <w:pPr>
              <w:rPr>
                <w:rFonts w:cs="Calibri"/>
                <w:i/>
                <w:highlight w:val="yellow"/>
              </w:rPr>
            </w:pPr>
          </w:p>
        </w:tc>
        <w:tc>
          <w:tcPr>
            <w:tcW w:w="2160" w:type="dxa"/>
          </w:tcPr>
          <w:p w14:paraId="7D9417AF" w14:textId="77777777" w:rsidR="00B63A22" w:rsidRPr="00485F0E" w:rsidRDefault="00B63A22" w:rsidP="005160D8">
            <w:pPr>
              <w:rPr>
                <w:rFonts w:cs="Calibri"/>
                <w:i/>
                <w:highlight w:val="yellow"/>
              </w:rPr>
            </w:pPr>
          </w:p>
        </w:tc>
      </w:tr>
      <w:tr w:rsidR="00B63A22" w:rsidRPr="00485F0E" w14:paraId="06A63019" w14:textId="77777777" w:rsidTr="00F13200">
        <w:trPr>
          <w:trHeight w:val="350"/>
        </w:trPr>
        <w:tc>
          <w:tcPr>
            <w:tcW w:w="1760" w:type="dxa"/>
          </w:tcPr>
          <w:p w14:paraId="5F4468F1" w14:textId="77777777" w:rsidR="00B63A22" w:rsidRPr="00485F0E" w:rsidRDefault="00B63A22" w:rsidP="005160D8">
            <w:pPr>
              <w:rPr>
                <w:rFonts w:cs="Calibri"/>
                <w:b/>
                <w:bCs/>
                <w:sz w:val="18"/>
                <w:szCs w:val="18"/>
              </w:rPr>
            </w:pPr>
            <w:r w:rsidRPr="00485F0E">
              <w:rPr>
                <w:rFonts w:cs="Calibri"/>
                <w:b/>
                <w:bCs/>
                <w:sz w:val="18"/>
                <w:szCs w:val="18"/>
              </w:rPr>
              <w:t>Outputs to achieve Outcome 5</w:t>
            </w:r>
          </w:p>
        </w:tc>
        <w:tc>
          <w:tcPr>
            <w:tcW w:w="9195" w:type="dxa"/>
            <w:gridSpan w:val="6"/>
          </w:tcPr>
          <w:p w14:paraId="5E7ACE00" w14:textId="77777777" w:rsidR="00B63A22" w:rsidRPr="00485F0E" w:rsidRDefault="00B63A22" w:rsidP="005160D8">
            <w:pPr>
              <w:rPr>
                <w:rFonts w:cs="Calibri"/>
                <w:bCs/>
                <w:i/>
                <w:sz w:val="18"/>
                <w:szCs w:val="18"/>
                <w:highlight w:val="yellow"/>
              </w:rPr>
            </w:pPr>
            <w:r w:rsidRPr="00485F0E">
              <w:rPr>
                <w:rFonts w:cs="Calibri"/>
                <w:bCs/>
                <w:i/>
                <w:sz w:val="18"/>
                <w:szCs w:val="18"/>
                <w:highlight w:val="yellow"/>
              </w:rPr>
              <w:t>List the outputs here. Do not add indicators for outputs.</w:t>
            </w:r>
          </w:p>
        </w:tc>
        <w:tc>
          <w:tcPr>
            <w:tcW w:w="1516" w:type="dxa"/>
          </w:tcPr>
          <w:p w14:paraId="283DB7C8" w14:textId="77777777" w:rsidR="00B63A22" w:rsidRPr="00485F0E" w:rsidRDefault="00B63A22" w:rsidP="005160D8">
            <w:pPr>
              <w:rPr>
                <w:rFonts w:cs="Calibri"/>
                <w:bCs/>
                <w:i/>
                <w:sz w:val="18"/>
                <w:szCs w:val="18"/>
                <w:highlight w:val="yellow"/>
              </w:rPr>
            </w:pPr>
          </w:p>
        </w:tc>
        <w:tc>
          <w:tcPr>
            <w:tcW w:w="2160" w:type="dxa"/>
          </w:tcPr>
          <w:p w14:paraId="62C04F11" w14:textId="77777777" w:rsidR="00B63A22" w:rsidRPr="00485F0E" w:rsidRDefault="00B63A22" w:rsidP="005160D8">
            <w:pPr>
              <w:rPr>
                <w:rFonts w:cs="Calibri"/>
                <w:bCs/>
                <w:i/>
                <w:sz w:val="18"/>
                <w:szCs w:val="18"/>
                <w:highlight w:val="yellow"/>
              </w:rPr>
            </w:pPr>
          </w:p>
        </w:tc>
      </w:tr>
      <w:tr w:rsidR="00B63A22" w:rsidRPr="00485F0E" w14:paraId="16CA26D4" w14:textId="77777777" w:rsidTr="00F13200">
        <w:trPr>
          <w:trHeight w:val="584"/>
        </w:trPr>
        <w:tc>
          <w:tcPr>
            <w:tcW w:w="1760" w:type="dxa"/>
            <w:vMerge w:val="restart"/>
          </w:tcPr>
          <w:p w14:paraId="308FD84B" w14:textId="77777777" w:rsidR="00B63A22" w:rsidRPr="00485F0E" w:rsidRDefault="00B63A22" w:rsidP="005160D8">
            <w:pPr>
              <w:rPr>
                <w:rFonts w:cs="Calibri"/>
                <w:b/>
                <w:bCs/>
                <w:sz w:val="18"/>
                <w:szCs w:val="18"/>
              </w:rPr>
            </w:pPr>
            <w:r w:rsidRPr="00485F0E">
              <w:rPr>
                <w:rFonts w:cs="Calibri"/>
                <w:b/>
                <w:bCs/>
                <w:sz w:val="18"/>
                <w:szCs w:val="18"/>
              </w:rPr>
              <w:t>Outcome 6</w:t>
            </w:r>
          </w:p>
          <w:p w14:paraId="19698B57" w14:textId="77777777" w:rsidR="00B63A22" w:rsidRPr="00485F0E" w:rsidRDefault="00B63A22" w:rsidP="005160D8">
            <w:pPr>
              <w:rPr>
                <w:rFonts w:cs="Calibri"/>
                <w:b/>
                <w:bCs/>
                <w:sz w:val="18"/>
                <w:szCs w:val="18"/>
              </w:rPr>
            </w:pPr>
            <w:r w:rsidRPr="00485F0E">
              <w:rPr>
                <w:rFonts w:cs="Calibri"/>
                <w:b/>
                <w:bCs/>
                <w:i/>
                <w:sz w:val="18"/>
                <w:szCs w:val="18"/>
                <w:highlight w:val="yellow"/>
              </w:rPr>
              <w:t>2 indicators maximum</w:t>
            </w:r>
          </w:p>
        </w:tc>
        <w:tc>
          <w:tcPr>
            <w:tcW w:w="2250" w:type="dxa"/>
          </w:tcPr>
          <w:p w14:paraId="01135722" w14:textId="77777777" w:rsidR="00B63A22" w:rsidRPr="00485F0E" w:rsidRDefault="00B63A22" w:rsidP="005160D8">
            <w:pPr>
              <w:rPr>
                <w:rFonts w:cs="Calibri"/>
                <w:bCs/>
                <w:i/>
                <w:sz w:val="18"/>
                <w:szCs w:val="18"/>
                <w:highlight w:val="yellow"/>
              </w:rPr>
            </w:pPr>
            <w:r w:rsidRPr="00485F0E">
              <w:rPr>
                <w:rFonts w:cs="Calibri"/>
                <w:bCs/>
                <w:i/>
                <w:sz w:val="18"/>
                <w:szCs w:val="18"/>
                <w:highlight w:val="yellow"/>
              </w:rPr>
              <w:t>Indicator 15: project specific</w:t>
            </w:r>
          </w:p>
        </w:tc>
        <w:tc>
          <w:tcPr>
            <w:tcW w:w="1710" w:type="dxa"/>
          </w:tcPr>
          <w:p w14:paraId="5E02749D" w14:textId="77777777" w:rsidR="00B63A22" w:rsidRPr="00485F0E" w:rsidRDefault="00B63A22" w:rsidP="005160D8">
            <w:pPr>
              <w:rPr>
                <w:rFonts w:cs="Calibri"/>
                <w:bCs/>
                <w:i/>
                <w:sz w:val="18"/>
                <w:szCs w:val="18"/>
                <w:highlight w:val="yellow"/>
              </w:rPr>
            </w:pPr>
          </w:p>
        </w:tc>
        <w:tc>
          <w:tcPr>
            <w:tcW w:w="1710" w:type="dxa"/>
          </w:tcPr>
          <w:p w14:paraId="1F408CE5" w14:textId="77777777" w:rsidR="00B63A22" w:rsidRPr="00485F0E" w:rsidRDefault="00B63A22" w:rsidP="005160D8">
            <w:pPr>
              <w:rPr>
                <w:rFonts w:cs="Calibri"/>
                <w:bCs/>
                <w:i/>
                <w:sz w:val="18"/>
                <w:szCs w:val="18"/>
                <w:highlight w:val="yellow"/>
              </w:rPr>
            </w:pPr>
          </w:p>
        </w:tc>
        <w:tc>
          <w:tcPr>
            <w:tcW w:w="1799" w:type="dxa"/>
          </w:tcPr>
          <w:p w14:paraId="0A69F4AD" w14:textId="77777777" w:rsidR="00B63A22" w:rsidRPr="00485F0E" w:rsidRDefault="00B63A22" w:rsidP="005160D8">
            <w:pPr>
              <w:rPr>
                <w:rFonts w:cs="Calibri"/>
                <w:bCs/>
                <w:i/>
                <w:sz w:val="18"/>
                <w:szCs w:val="18"/>
                <w:highlight w:val="yellow"/>
              </w:rPr>
            </w:pPr>
          </w:p>
        </w:tc>
        <w:tc>
          <w:tcPr>
            <w:tcW w:w="1710" w:type="dxa"/>
          </w:tcPr>
          <w:p w14:paraId="1DDC4F44" w14:textId="77777777" w:rsidR="00B63A22" w:rsidRPr="00485F0E" w:rsidRDefault="00B63A22" w:rsidP="005160D8">
            <w:pPr>
              <w:rPr>
                <w:rFonts w:cs="Calibri"/>
                <w:i/>
                <w:highlight w:val="yellow"/>
              </w:rPr>
            </w:pPr>
          </w:p>
        </w:tc>
        <w:tc>
          <w:tcPr>
            <w:tcW w:w="1532" w:type="dxa"/>
            <w:gridSpan w:val="2"/>
          </w:tcPr>
          <w:p w14:paraId="27D9A2F2" w14:textId="77777777" w:rsidR="00B63A22" w:rsidRPr="00485F0E" w:rsidRDefault="00B63A22" w:rsidP="005160D8">
            <w:pPr>
              <w:rPr>
                <w:rFonts w:cs="Calibri"/>
                <w:i/>
                <w:highlight w:val="yellow"/>
              </w:rPr>
            </w:pPr>
          </w:p>
        </w:tc>
        <w:tc>
          <w:tcPr>
            <w:tcW w:w="2160" w:type="dxa"/>
          </w:tcPr>
          <w:p w14:paraId="634CDD14" w14:textId="77777777" w:rsidR="00B63A22" w:rsidRPr="00485F0E" w:rsidRDefault="00B63A22" w:rsidP="005160D8">
            <w:pPr>
              <w:rPr>
                <w:rFonts w:cs="Calibri"/>
                <w:i/>
                <w:highlight w:val="yellow"/>
              </w:rPr>
            </w:pPr>
          </w:p>
        </w:tc>
      </w:tr>
      <w:tr w:rsidR="00B63A22" w:rsidRPr="00485F0E" w14:paraId="349155F6" w14:textId="77777777" w:rsidTr="00F13200">
        <w:trPr>
          <w:trHeight w:val="557"/>
        </w:trPr>
        <w:tc>
          <w:tcPr>
            <w:tcW w:w="1760" w:type="dxa"/>
            <w:vMerge/>
          </w:tcPr>
          <w:p w14:paraId="64404F55" w14:textId="77777777" w:rsidR="00B63A22" w:rsidRPr="00485F0E" w:rsidRDefault="00B63A22" w:rsidP="005160D8">
            <w:pPr>
              <w:rPr>
                <w:rFonts w:cs="Calibri"/>
                <w:b/>
                <w:bCs/>
                <w:sz w:val="18"/>
                <w:szCs w:val="18"/>
              </w:rPr>
            </w:pPr>
          </w:p>
        </w:tc>
        <w:tc>
          <w:tcPr>
            <w:tcW w:w="2250" w:type="dxa"/>
          </w:tcPr>
          <w:p w14:paraId="12305230" w14:textId="77777777" w:rsidR="00B63A22" w:rsidRPr="00485F0E" w:rsidRDefault="00B63A22" w:rsidP="005160D8">
            <w:pPr>
              <w:rPr>
                <w:rFonts w:cs="Calibri"/>
                <w:highlight w:val="yellow"/>
              </w:rPr>
            </w:pPr>
            <w:r w:rsidRPr="00485F0E">
              <w:rPr>
                <w:rFonts w:cs="Calibri"/>
                <w:bCs/>
                <w:i/>
                <w:sz w:val="18"/>
                <w:szCs w:val="18"/>
                <w:highlight w:val="yellow"/>
              </w:rPr>
              <w:t>Indicator 16: project specific</w:t>
            </w:r>
          </w:p>
        </w:tc>
        <w:tc>
          <w:tcPr>
            <w:tcW w:w="1710" w:type="dxa"/>
          </w:tcPr>
          <w:p w14:paraId="62CDBAE6" w14:textId="77777777" w:rsidR="00B63A22" w:rsidRPr="00485F0E" w:rsidRDefault="00B63A22" w:rsidP="005160D8">
            <w:pPr>
              <w:rPr>
                <w:rFonts w:cs="Calibri"/>
                <w:bCs/>
                <w:i/>
                <w:sz w:val="18"/>
                <w:szCs w:val="18"/>
                <w:highlight w:val="yellow"/>
              </w:rPr>
            </w:pPr>
          </w:p>
        </w:tc>
        <w:tc>
          <w:tcPr>
            <w:tcW w:w="1710" w:type="dxa"/>
          </w:tcPr>
          <w:p w14:paraId="098803FE" w14:textId="77777777" w:rsidR="00B63A22" w:rsidRPr="00485F0E" w:rsidRDefault="00B63A22" w:rsidP="005160D8">
            <w:pPr>
              <w:rPr>
                <w:rFonts w:cs="Calibri"/>
                <w:bCs/>
                <w:i/>
                <w:sz w:val="18"/>
                <w:szCs w:val="18"/>
                <w:highlight w:val="yellow"/>
              </w:rPr>
            </w:pPr>
          </w:p>
        </w:tc>
        <w:tc>
          <w:tcPr>
            <w:tcW w:w="1799" w:type="dxa"/>
          </w:tcPr>
          <w:p w14:paraId="420DD31B" w14:textId="77777777" w:rsidR="00B63A22" w:rsidRPr="00485F0E" w:rsidRDefault="00B63A22" w:rsidP="005160D8">
            <w:pPr>
              <w:rPr>
                <w:rFonts w:cs="Calibri"/>
                <w:bCs/>
                <w:i/>
                <w:sz w:val="18"/>
                <w:szCs w:val="18"/>
                <w:highlight w:val="yellow"/>
              </w:rPr>
            </w:pPr>
          </w:p>
        </w:tc>
        <w:tc>
          <w:tcPr>
            <w:tcW w:w="1710" w:type="dxa"/>
          </w:tcPr>
          <w:p w14:paraId="2768969D" w14:textId="77777777" w:rsidR="00B63A22" w:rsidRPr="00485F0E" w:rsidRDefault="00B63A22" w:rsidP="005160D8">
            <w:pPr>
              <w:rPr>
                <w:rFonts w:cs="Calibri"/>
                <w:i/>
                <w:highlight w:val="yellow"/>
              </w:rPr>
            </w:pPr>
          </w:p>
        </w:tc>
        <w:tc>
          <w:tcPr>
            <w:tcW w:w="1532" w:type="dxa"/>
            <w:gridSpan w:val="2"/>
          </w:tcPr>
          <w:p w14:paraId="7266DCC6" w14:textId="77777777" w:rsidR="00B63A22" w:rsidRPr="00485F0E" w:rsidRDefault="00B63A22" w:rsidP="005160D8">
            <w:pPr>
              <w:rPr>
                <w:rFonts w:cs="Calibri"/>
                <w:i/>
                <w:highlight w:val="yellow"/>
              </w:rPr>
            </w:pPr>
          </w:p>
        </w:tc>
        <w:tc>
          <w:tcPr>
            <w:tcW w:w="2160" w:type="dxa"/>
          </w:tcPr>
          <w:p w14:paraId="6F308CAA" w14:textId="77777777" w:rsidR="00B63A22" w:rsidRPr="00485F0E" w:rsidRDefault="00B63A22" w:rsidP="005160D8">
            <w:pPr>
              <w:rPr>
                <w:rFonts w:cs="Calibri"/>
                <w:i/>
                <w:highlight w:val="yellow"/>
              </w:rPr>
            </w:pPr>
          </w:p>
        </w:tc>
      </w:tr>
      <w:tr w:rsidR="00B63A22" w:rsidRPr="00485F0E" w14:paraId="2CDE091E" w14:textId="77777777" w:rsidTr="00F13200">
        <w:trPr>
          <w:trHeight w:val="530"/>
        </w:trPr>
        <w:tc>
          <w:tcPr>
            <w:tcW w:w="1760" w:type="dxa"/>
          </w:tcPr>
          <w:p w14:paraId="469B901D" w14:textId="77777777" w:rsidR="00B63A22" w:rsidRPr="00485F0E" w:rsidRDefault="00B63A22" w:rsidP="005160D8">
            <w:pPr>
              <w:rPr>
                <w:rFonts w:cs="Calibri"/>
                <w:b/>
                <w:bCs/>
                <w:sz w:val="18"/>
                <w:szCs w:val="18"/>
              </w:rPr>
            </w:pPr>
            <w:r w:rsidRPr="00485F0E">
              <w:rPr>
                <w:rFonts w:cs="Calibri"/>
                <w:b/>
                <w:bCs/>
                <w:sz w:val="18"/>
                <w:szCs w:val="18"/>
              </w:rPr>
              <w:t>Outputs to achieve Outcome 6</w:t>
            </w:r>
          </w:p>
        </w:tc>
        <w:tc>
          <w:tcPr>
            <w:tcW w:w="9195" w:type="dxa"/>
            <w:gridSpan w:val="6"/>
          </w:tcPr>
          <w:p w14:paraId="58F488E4" w14:textId="77777777" w:rsidR="00B63A22" w:rsidRPr="00485F0E" w:rsidRDefault="00B63A22" w:rsidP="005160D8">
            <w:pPr>
              <w:rPr>
                <w:rFonts w:cs="Calibri"/>
                <w:bCs/>
                <w:i/>
                <w:sz w:val="18"/>
                <w:szCs w:val="18"/>
                <w:highlight w:val="yellow"/>
              </w:rPr>
            </w:pPr>
            <w:r w:rsidRPr="00485F0E">
              <w:rPr>
                <w:rFonts w:cs="Calibri"/>
                <w:bCs/>
                <w:i/>
                <w:sz w:val="18"/>
                <w:szCs w:val="18"/>
                <w:highlight w:val="yellow"/>
              </w:rPr>
              <w:t>List the outputs here. Do not add indicators for outputs.</w:t>
            </w:r>
          </w:p>
        </w:tc>
        <w:tc>
          <w:tcPr>
            <w:tcW w:w="1516" w:type="dxa"/>
          </w:tcPr>
          <w:p w14:paraId="3834834C" w14:textId="77777777" w:rsidR="00B63A22" w:rsidRPr="00485F0E" w:rsidRDefault="00B63A22" w:rsidP="005160D8">
            <w:pPr>
              <w:rPr>
                <w:rFonts w:cs="Calibri"/>
                <w:bCs/>
                <w:i/>
                <w:sz w:val="18"/>
                <w:szCs w:val="18"/>
                <w:highlight w:val="yellow"/>
              </w:rPr>
            </w:pPr>
          </w:p>
        </w:tc>
        <w:tc>
          <w:tcPr>
            <w:tcW w:w="2160" w:type="dxa"/>
          </w:tcPr>
          <w:p w14:paraId="519DC6BC" w14:textId="77777777" w:rsidR="00B63A22" w:rsidRPr="00485F0E" w:rsidRDefault="00B63A22" w:rsidP="005160D8">
            <w:pPr>
              <w:rPr>
                <w:rFonts w:cs="Calibri"/>
                <w:bCs/>
                <w:i/>
                <w:sz w:val="18"/>
                <w:szCs w:val="18"/>
                <w:highlight w:val="yellow"/>
              </w:rPr>
            </w:pPr>
          </w:p>
        </w:tc>
      </w:tr>
      <w:tr w:rsidR="00B63A22" w:rsidRPr="00485F0E" w14:paraId="3CBD7AE9" w14:textId="77777777" w:rsidTr="00F13200">
        <w:trPr>
          <w:trHeight w:val="620"/>
        </w:trPr>
        <w:tc>
          <w:tcPr>
            <w:tcW w:w="1760" w:type="dxa"/>
            <w:shd w:val="clear" w:color="auto" w:fill="E7E6E6"/>
          </w:tcPr>
          <w:p w14:paraId="5D10902D" w14:textId="77777777" w:rsidR="00B63A22" w:rsidRPr="00485F0E" w:rsidRDefault="00B63A22" w:rsidP="005160D8">
            <w:pPr>
              <w:rPr>
                <w:rFonts w:cs="Calibri"/>
                <w:b/>
                <w:bCs/>
                <w:sz w:val="18"/>
                <w:szCs w:val="18"/>
              </w:rPr>
            </w:pPr>
            <w:r w:rsidRPr="00485F0E">
              <w:rPr>
                <w:rFonts w:cs="Calibri"/>
                <w:b/>
                <w:bCs/>
                <w:sz w:val="18"/>
                <w:szCs w:val="18"/>
              </w:rPr>
              <w:t xml:space="preserve">Project component </w:t>
            </w:r>
            <w:r w:rsidRPr="00485F0E">
              <w:rPr>
                <w:rFonts w:cs="Calibri"/>
                <w:b/>
                <w:bCs/>
                <w:i/>
                <w:sz w:val="18"/>
                <w:szCs w:val="18"/>
                <w:highlight w:val="yellow"/>
              </w:rPr>
              <w:t>(no indicators required)</w:t>
            </w:r>
          </w:p>
        </w:tc>
        <w:tc>
          <w:tcPr>
            <w:tcW w:w="9195" w:type="dxa"/>
            <w:gridSpan w:val="6"/>
            <w:shd w:val="clear" w:color="auto" w:fill="E7E6E6"/>
          </w:tcPr>
          <w:p w14:paraId="5F77E4BD" w14:textId="77777777" w:rsidR="00B63A22" w:rsidRPr="00485F0E" w:rsidRDefault="00B63A22" w:rsidP="005160D8">
            <w:pPr>
              <w:rPr>
                <w:rFonts w:cs="Calibri"/>
                <w:b/>
                <w:bCs/>
                <w:sz w:val="18"/>
                <w:szCs w:val="18"/>
              </w:rPr>
            </w:pPr>
            <w:r w:rsidRPr="00485F0E">
              <w:rPr>
                <w:rFonts w:cs="Calibri"/>
                <w:b/>
                <w:bCs/>
                <w:sz w:val="18"/>
                <w:szCs w:val="18"/>
              </w:rPr>
              <w:t xml:space="preserve">Monitoring &amp; Evaluation </w:t>
            </w:r>
          </w:p>
          <w:p w14:paraId="158F1110" w14:textId="154675C3" w:rsidR="00B63A22" w:rsidRPr="00485F0E" w:rsidRDefault="00B63A22" w:rsidP="005160D8">
            <w:pPr>
              <w:rPr>
                <w:rFonts w:cs="Calibri"/>
                <w:bCs/>
                <w:i/>
                <w:sz w:val="18"/>
                <w:szCs w:val="18"/>
                <w:highlight w:val="yellow"/>
              </w:rPr>
            </w:pPr>
            <w:r w:rsidRPr="00485F0E">
              <w:rPr>
                <w:rFonts w:cs="Calibri"/>
                <w:i/>
                <w:iCs/>
                <w:sz w:val="18"/>
                <w:szCs w:val="18"/>
                <w:highlight w:val="yellow"/>
              </w:rPr>
              <w:t xml:space="preserve">Copy the project component from </w:t>
            </w:r>
            <w:r w:rsidR="00751B3E">
              <w:rPr>
                <w:i/>
                <w:iCs/>
                <w:sz w:val="18"/>
                <w:szCs w:val="18"/>
                <w:highlight w:val="yellow"/>
              </w:rPr>
              <w:t>the official project proposal document.</w:t>
            </w:r>
            <w:r w:rsidR="00751B3E" w:rsidRPr="00485F0E">
              <w:rPr>
                <w:i/>
                <w:iCs/>
                <w:sz w:val="18"/>
                <w:szCs w:val="18"/>
                <w:highlight w:val="yellow"/>
              </w:rPr>
              <w:t xml:space="preserve"> </w:t>
            </w:r>
          </w:p>
        </w:tc>
        <w:tc>
          <w:tcPr>
            <w:tcW w:w="1516" w:type="dxa"/>
            <w:shd w:val="clear" w:color="auto" w:fill="E7E6E6"/>
          </w:tcPr>
          <w:p w14:paraId="2C8E4398" w14:textId="77777777" w:rsidR="00B63A22" w:rsidRPr="00485F0E" w:rsidRDefault="00B63A22" w:rsidP="005160D8">
            <w:pPr>
              <w:rPr>
                <w:rFonts w:cs="Calibri"/>
                <w:b/>
                <w:bCs/>
                <w:sz w:val="18"/>
                <w:szCs w:val="18"/>
              </w:rPr>
            </w:pPr>
          </w:p>
        </w:tc>
        <w:tc>
          <w:tcPr>
            <w:tcW w:w="2160" w:type="dxa"/>
            <w:shd w:val="clear" w:color="auto" w:fill="E7E6E6"/>
          </w:tcPr>
          <w:p w14:paraId="68C3DB35" w14:textId="77777777" w:rsidR="00B63A22" w:rsidRPr="00485F0E" w:rsidRDefault="00B63A22" w:rsidP="005160D8">
            <w:pPr>
              <w:rPr>
                <w:rFonts w:cs="Calibri"/>
                <w:b/>
                <w:bCs/>
                <w:sz w:val="18"/>
                <w:szCs w:val="18"/>
              </w:rPr>
            </w:pPr>
          </w:p>
        </w:tc>
      </w:tr>
      <w:tr w:rsidR="00B63A22" w:rsidRPr="00485F0E" w14:paraId="150ED238" w14:textId="77777777" w:rsidTr="00F13200">
        <w:trPr>
          <w:trHeight w:val="440"/>
        </w:trPr>
        <w:tc>
          <w:tcPr>
            <w:tcW w:w="1760" w:type="dxa"/>
            <w:vMerge w:val="restart"/>
          </w:tcPr>
          <w:p w14:paraId="4C2123BF" w14:textId="77777777" w:rsidR="00B63A22" w:rsidRPr="00485F0E" w:rsidRDefault="00B63A22" w:rsidP="005160D8">
            <w:pPr>
              <w:rPr>
                <w:rFonts w:cs="Calibri"/>
                <w:b/>
                <w:bCs/>
                <w:sz w:val="18"/>
                <w:szCs w:val="18"/>
              </w:rPr>
            </w:pPr>
            <w:r w:rsidRPr="00485F0E">
              <w:rPr>
                <w:rFonts w:cs="Calibri"/>
                <w:b/>
                <w:bCs/>
                <w:sz w:val="18"/>
                <w:szCs w:val="18"/>
              </w:rPr>
              <w:t>Outcome 7</w:t>
            </w:r>
          </w:p>
          <w:p w14:paraId="2E652DD4" w14:textId="77777777" w:rsidR="00B63A22" w:rsidRPr="00485F0E" w:rsidRDefault="00B63A22" w:rsidP="005160D8">
            <w:pPr>
              <w:rPr>
                <w:rFonts w:cs="Calibri"/>
                <w:b/>
                <w:bCs/>
                <w:sz w:val="18"/>
                <w:szCs w:val="18"/>
              </w:rPr>
            </w:pPr>
          </w:p>
          <w:p w14:paraId="7A9BF6E1" w14:textId="77777777" w:rsidR="00B63A22" w:rsidRPr="00485F0E" w:rsidRDefault="00B63A22" w:rsidP="005160D8">
            <w:pPr>
              <w:rPr>
                <w:rFonts w:cs="Calibri"/>
                <w:b/>
                <w:bCs/>
                <w:sz w:val="18"/>
                <w:szCs w:val="18"/>
              </w:rPr>
            </w:pPr>
            <w:r w:rsidRPr="00485F0E">
              <w:rPr>
                <w:rFonts w:cs="Calibri"/>
                <w:b/>
                <w:bCs/>
                <w:i/>
                <w:sz w:val="18"/>
                <w:szCs w:val="18"/>
                <w:highlight w:val="yellow"/>
              </w:rPr>
              <w:t>2 indicators maximum</w:t>
            </w:r>
          </w:p>
        </w:tc>
        <w:tc>
          <w:tcPr>
            <w:tcW w:w="2250" w:type="dxa"/>
          </w:tcPr>
          <w:p w14:paraId="4C5AFFE9" w14:textId="77777777" w:rsidR="00B63A22" w:rsidRPr="00485F0E" w:rsidRDefault="00B63A22" w:rsidP="005160D8">
            <w:pPr>
              <w:rPr>
                <w:rFonts w:cs="Calibri"/>
                <w:bCs/>
                <w:i/>
                <w:sz w:val="18"/>
                <w:szCs w:val="18"/>
                <w:highlight w:val="yellow"/>
              </w:rPr>
            </w:pPr>
            <w:r w:rsidRPr="00485F0E">
              <w:rPr>
                <w:rFonts w:cs="Calibri"/>
                <w:bCs/>
                <w:i/>
                <w:sz w:val="18"/>
                <w:szCs w:val="18"/>
                <w:highlight w:val="yellow"/>
              </w:rPr>
              <w:t>Indicator 17: project specific</w:t>
            </w:r>
          </w:p>
        </w:tc>
        <w:tc>
          <w:tcPr>
            <w:tcW w:w="1710" w:type="dxa"/>
          </w:tcPr>
          <w:p w14:paraId="5A187651" w14:textId="77777777" w:rsidR="00B63A22" w:rsidRPr="00485F0E" w:rsidRDefault="00B63A22" w:rsidP="005160D8">
            <w:pPr>
              <w:rPr>
                <w:rFonts w:cs="Calibri"/>
                <w:bCs/>
                <w:i/>
                <w:sz w:val="18"/>
                <w:szCs w:val="18"/>
                <w:highlight w:val="yellow"/>
              </w:rPr>
            </w:pPr>
          </w:p>
        </w:tc>
        <w:tc>
          <w:tcPr>
            <w:tcW w:w="1710" w:type="dxa"/>
          </w:tcPr>
          <w:p w14:paraId="777FF81C" w14:textId="77777777" w:rsidR="00B63A22" w:rsidRPr="00485F0E" w:rsidRDefault="00B63A22" w:rsidP="005160D8">
            <w:pPr>
              <w:rPr>
                <w:rFonts w:cs="Calibri"/>
                <w:bCs/>
                <w:i/>
                <w:sz w:val="18"/>
                <w:szCs w:val="18"/>
                <w:highlight w:val="yellow"/>
              </w:rPr>
            </w:pPr>
          </w:p>
        </w:tc>
        <w:tc>
          <w:tcPr>
            <w:tcW w:w="1799" w:type="dxa"/>
          </w:tcPr>
          <w:p w14:paraId="035E3F97" w14:textId="77777777" w:rsidR="00B63A22" w:rsidRPr="00485F0E" w:rsidRDefault="00B63A22" w:rsidP="005160D8">
            <w:pPr>
              <w:rPr>
                <w:rFonts w:cs="Calibri"/>
                <w:bCs/>
                <w:i/>
                <w:sz w:val="18"/>
                <w:szCs w:val="18"/>
                <w:highlight w:val="yellow"/>
              </w:rPr>
            </w:pPr>
          </w:p>
        </w:tc>
        <w:tc>
          <w:tcPr>
            <w:tcW w:w="1710" w:type="dxa"/>
          </w:tcPr>
          <w:p w14:paraId="51BA293E" w14:textId="77777777" w:rsidR="00B63A22" w:rsidRPr="00485F0E" w:rsidRDefault="00B63A22" w:rsidP="005160D8">
            <w:pPr>
              <w:rPr>
                <w:rFonts w:cs="Calibri"/>
                <w:i/>
                <w:highlight w:val="yellow"/>
              </w:rPr>
            </w:pPr>
          </w:p>
        </w:tc>
        <w:tc>
          <w:tcPr>
            <w:tcW w:w="1532" w:type="dxa"/>
            <w:gridSpan w:val="2"/>
          </w:tcPr>
          <w:p w14:paraId="6DCD21DD" w14:textId="77777777" w:rsidR="00B63A22" w:rsidRPr="00485F0E" w:rsidRDefault="00B63A22" w:rsidP="005160D8">
            <w:pPr>
              <w:rPr>
                <w:rFonts w:cs="Calibri"/>
                <w:i/>
                <w:highlight w:val="yellow"/>
              </w:rPr>
            </w:pPr>
          </w:p>
        </w:tc>
        <w:tc>
          <w:tcPr>
            <w:tcW w:w="2160" w:type="dxa"/>
          </w:tcPr>
          <w:p w14:paraId="7198FC2A" w14:textId="77777777" w:rsidR="00B63A22" w:rsidRPr="00485F0E" w:rsidRDefault="00B63A22" w:rsidP="005160D8">
            <w:pPr>
              <w:rPr>
                <w:rFonts w:cs="Calibri"/>
                <w:i/>
                <w:highlight w:val="yellow"/>
              </w:rPr>
            </w:pPr>
          </w:p>
        </w:tc>
      </w:tr>
      <w:tr w:rsidR="00B63A22" w:rsidRPr="00485F0E" w14:paraId="3E62448D" w14:textId="77777777" w:rsidTr="00F13200">
        <w:trPr>
          <w:trHeight w:val="440"/>
        </w:trPr>
        <w:tc>
          <w:tcPr>
            <w:tcW w:w="1760" w:type="dxa"/>
            <w:vMerge/>
          </w:tcPr>
          <w:p w14:paraId="74A364AA" w14:textId="77777777" w:rsidR="00B63A22" w:rsidRPr="00485F0E" w:rsidRDefault="00B63A22" w:rsidP="005160D8">
            <w:pPr>
              <w:rPr>
                <w:rFonts w:cs="Calibri"/>
                <w:b/>
                <w:bCs/>
                <w:sz w:val="18"/>
                <w:szCs w:val="18"/>
              </w:rPr>
            </w:pPr>
          </w:p>
        </w:tc>
        <w:tc>
          <w:tcPr>
            <w:tcW w:w="2250" w:type="dxa"/>
          </w:tcPr>
          <w:p w14:paraId="3B59C20C" w14:textId="77777777" w:rsidR="00B63A22" w:rsidRPr="00485F0E" w:rsidRDefault="00B63A22" w:rsidP="005160D8">
            <w:pPr>
              <w:rPr>
                <w:rFonts w:cs="Calibri"/>
                <w:highlight w:val="yellow"/>
              </w:rPr>
            </w:pPr>
            <w:r w:rsidRPr="00485F0E">
              <w:rPr>
                <w:rFonts w:cs="Calibri"/>
                <w:bCs/>
                <w:i/>
                <w:sz w:val="18"/>
                <w:szCs w:val="18"/>
                <w:highlight w:val="yellow"/>
              </w:rPr>
              <w:t>Indicator 18: project specific</w:t>
            </w:r>
          </w:p>
        </w:tc>
        <w:tc>
          <w:tcPr>
            <w:tcW w:w="1710" w:type="dxa"/>
          </w:tcPr>
          <w:p w14:paraId="7D761C99" w14:textId="77777777" w:rsidR="00B63A22" w:rsidRPr="00485F0E" w:rsidRDefault="00B63A22" w:rsidP="005160D8">
            <w:pPr>
              <w:rPr>
                <w:rFonts w:cs="Calibri"/>
                <w:bCs/>
                <w:i/>
                <w:sz w:val="18"/>
                <w:szCs w:val="18"/>
                <w:highlight w:val="yellow"/>
              </w:rPr>
            </w:pPr>
          </w:p>
        </w:tc>
        <w:tc>
          <w:tcPr>
            <w:tcW w:w="1710" w:type="dxa"/>
          </w:tcPr>
          <w:p w14:paraId="37341C68" w14:textId="77777777" w:rsidR="00B63A22" w:rsidRPr="00485F0E" w:rsidRDefault="00B63A22" w:rsidP="005160D8">
            <w:pPr>
              <w:rPr>
                <w:rFonts w:cs="Calibri"/>
                <w:bCs/>
                <w:i/>
                <w:sz w:val="18"/>
                <w:szCs w:val="18"/>
                <w:highlight w:val="yellow"/>
              </w:rPr>
            </w:pPr>
          </w:p>
        </w:tc>
        <w:tc>
          <w:tcPr>
            <w:tcW w:w="1799" w:type="dxa"/>
          </w:tcPr>
          <w:p w14:paraId="6532A150" w14:textId="77777777" w:rsidR="00B63A22" w:rsidRPr="00485F0E" w:rsidRDefault="00B63A22" w:rsidP="005160D8">
            <w:pPr>
              <w:rPr>
                <w:rFonts w:cs="Calibri"/>
                <w:bCs/>
                <w:i/>
                <w:sz w:val="18"/>
                <w:szCs w:val="18"/>
                <w:highlight w:val="yellow"/>
              </w:rPr>
            </w:pPr>
          </w:p>
        </w:tc>
        <w:tc>
          <w:tcPr>
            <w:tcW w:w="1710" w:type="dxa"/>
          </w:tcPr>
          <w:p w14:paraId="62636A9A" w14:textId="77777777" w:rsidR="00B63A22" w:rsidRPr="00485F0E" w:rsidRDefault="00B63A22" w:rsidP="005160D8">
            <w:pPr>
              <w:rPr>
                <w:rFonts w:cs="Calibri"/>
                <w:i/>
                <w:highlight w:val="yellow"/>
              </w:rPr>
            </w:pPr>
          </w:p>
        </w:tc>
        <w:tc>
          <w:tcPr>
            <w:tcW w:w="1532" w:type="dxa"/>
            <w:gridSpan w:val="2"/>
          </w:tcPr>
          <w:p w14:paraId="1AFD8F68" w14:textId="77777777" w:rsidR="00B63A22" w:rsidRPr="00485F0E" w:rsidRDefault="00B63A22" w:rsidP="005160D8">
            <w:pPr>
              <w:rPr>
                <w:rFonts w:cs="Calibri"/>
                <w:i/>
                <w:highlight w:val="yellow"/>
              </w:rPr>
            </w:pPr>
          </w:p>
        </w:tc>
        <w:tc>
          <w:tcPr>
            <w:tcW w:w="2160" w:type="dxa"/>
          </w:tcPr>
          <w:p w14:paraId="0C734D1F" w14:textId="77777777" w:rsidR="00B63A22" w:rsidRPr="00485F0E" w:rsidRDefault="00B63A22" w:rsidP="005160D8">
            <w:pPr>
              <w:rPr>
                <w:rFonts w:cs="Calibri"/>
                <w:i/>
                <w:highlight w:val="yellow"/>
              </w:rPr>
            </w:pPr>
          </w:p>
        </w:tc>
      </w:tr>
      <w:tr w:rsidR="00B63A22" w:rsidRPr="00485F0E" w14:paraId="17906D72" w14:textId="77777777" w:rsidTr="00F13200">
        <w:trPr>
          <w:trHeight w:val="683"/>
        </w:trPr>
        <w:tc>
          <w:tcPr>
            <w:tcW w:w="1760" w:type="dxa"/>
          </w:tcPr>
          <w:p w14:paraId="5AECA818" w14:textId="77777777" w:rsidR="00B63A22" w:rsidRPr="00485F0E" w:rsidRDefault="00B63A22" w:rsidP="005160D8">
            <w:pPr>
              <w:rPr>
                <w:rFonts w:cs="Calibri"/>
                <w:b/>
                <w:bCs/>
                <w:sz w:val="18"/>
                <w:szCs w:val="18"/>
              </w:rPr>
            </w:pPr>
            <w:r w:rsidRPr="00485F0E">
              <w:rPr>
                <w:rFonts w:cs="Calibri"/>
                <w:b/>
                <w:bCs/>
                <w:sz w:val="18"/>
                <w:szCs w:val="18"/>
              </w:rPr>
              <w:t>Outputs to achieve Outcome 7</w:t>
            </w:r>
          </w:p>
        </w:tc>
        <w:tc>
          <w:tcPr>
            <w:tcW w:w="9195" w:type="dxa"/>
            <w:gridSpan w:val="6"/>
          </w:tcPr>
          <w:p w14:paraId="43F97683" w14:textId="77777777" w:rsidR="00B63A22" w:rsidRPr="00485F0E" w:rsidRDefault="00B63A22" w:rsidP="005160D8">
            <w:pPr>
              <w:rPr>
                <w:rFonts w:cs="Calibri"/>
                <w:bCs/>
                <w:i/>
                <w:sz w:val="18"/>
                <w:szCs w:val="18"/>
                <w:highlight w:val="yellow"/>
              </w:rPr>
            </w:pPr>
            <w:r w:rsidRPr="00485F0E">
              <w:rPr>
                <w:rFonts w:cs="Calibri"/>
                <w:bCs/>
                <w:i/>
                <w:sz w:val="18"/>
                <w:szCs w:val="18"/>
                <w:highlight w:val="yellow"/>
              </w:rPr>
              <w:t>List the outputs here. Do not add indicators for outputs.</w:t>
            </w:r>
          </w:p>
        </w:tc>
        <w:tc>
          <w:tcPr>
            <w:tcW w:w="1516" w:type="dxa"/>
          </w:tcPr>
          <w:p w14:paraId="5444589B" w14:textId="77777777" w:rsidR="00B63A22" w:rsidRPr="00485F0E" w:rsidRDefault="00B63A22" w:rsidP="005160D8">
            <w:pPr>
              <w:rPr>
                <w:rFonts w:cs="Calibri"/>
                <w:bCs/>
                <w:i/>
                <w:sz w:val="18"/>
                <w:szCs w:val="18"/>
                <w:highlight w:val="yellow"/>
              </w:rPr>
            </w:pPr>
          </w:p>
        </w:tc>
        <w:tc>
          <w:tcPr>
            <w:tcW w:w="2160" w:type="dxa"/>
          </w:tcPr>
          <w:p w14:paraId="5D08040E" w14:textId="77777777" w:rsidR="00B63A22" w:rsidRPr="00485F0E" w:rsidRDefault="00B63A22" w:rsidP="005160D8">
            <w:pPr>
              <w:rPr>
                <w:rFonts w:cs="Calibri"/>
                <w:bCs/>
                <w:i/>
                <w:sz w:val="18"/>
                <w:szCs w:val="18"/>
                <w:highlight w:val="yellow"/>
              </w:rPr>
            </w:pPr>
          </w:p>
        </w:tc>
      </w:tr>
      <w:tr w:rsidR="00B63A22" w:rsidRPr="00485F0E" w14:paraId="246ACA5C" w14:textId="77777777" w:rsidTr="00F13200">
        <w:trPr>
          <w:trHeight w:val="584"/>
        </w:trPr>
        <w:tc>
          <w:tcPr>
            <w:tcW w:w="1760" w:type="dxa"/>
            <w:vMerge w:val="restart"/>
          </w:tcPr>
          <w:p w14:paraId="1AC37885" w14:textId="77777777" w:rsidR="00B63A22" w:rsidRPr="00485F0E" w:rsidRDefault="00B63A22" w:rsidP="005160D8">
            <w:pPr>
              <w:rPr>
                <w:rFonts w:cs="Calibri"/>
                <w:b/>
                <w:bCs/>
                <w:sz w:val="18"/>
                <w:szCs w:val="18"/>
              </w:rPr>
            </w:pPr>
            <w:r w:rsidRPr="00485F0E">
              <w:rPr>
                <w:rFonts w:cs="Calibri"/>
                <w:b/>
                <w:bCs/>
                <w:sz w:val="18"/>
                <w:szCs w:val="18"/>
              </w:rPr>
              <w:t>Outcome 8</w:t>
            </w:r>
          </w:p>
          <w:p w14:paraId="57F35271" w14:textId="77777777" w:rsidR="00B63A22" w:rsidRPr="00485F0E" w:rsidRDefault="00B63A22" w:rsidP="005160D8">
            <w:pPr>
              <w:rPr>
                <w:rFonts w:cs="Calibri"/>
                <w:b/>
                <w:bCs/>
                <w:sz w:val="18"/>
                <w:szCs w:val="18"/>
              </w:rPr>
            </w:pPr>
            <w:r w:rsidRPr="00485F0E">
              <w:rPr>
                <w:rFonts w:cs="Calibri"/>
                <w:b/>
                <w:bCs/>
                <w:i/>
                <w:sz w:val="18"/>
                <w:szCs w:val="18"/>
                <w:highlight w:val="yellow"/>
              </w:rPr>
              <w:t>2 indicators maximum</w:t>
            </w:r>
          </w:p>
          <w:p w14:paraId="2CAEA7DF" w14:textId="77777777" w:rsidR="00B63A22" w:rsidRPr="00485F0E" w:rsidRDefault="00B63A22" w:rsidP="005160D8">
            <w:pPr>
              <w:rPr>
                <w:rFonts w:cs="Calibri"/>
                <w:sz w:val="18"/>
                <w:szCs w:val="18"/>
              </w:rPr>
            </w:pPr>
          </w:p>
          <w:p w14:paraId="436AE24A" w14:textId="77777777" w:rsidR="00B63A22" w:rsidRPr="00485F0E" w:rsidRDefault="00B63A22" w:rsidP="005160D8">
            <w:pPr>
              <w:rPr>
                <w:rFonts w:cs="Calibri"/>
                <w:sz w:val="18"/>
                <w:szCs w:val="18"/>
              </w:rPr>
            </w:pPr>
          </w:p>
        </w:tc>
        <w:tc>
          <w:tcPr>
            <w:tcW w:w="2250" w:type="dxa"/>
          </w:tcPr>
          <w:p w14:paraId="76780746" w14:textId="77777777" w:rsidR="00B63A22" w:rsidRPr="00485F0E" w:rsidRDefault="00B63A22" w:rsidP="005160D8">
            <w:pPr>
              <w:rPr>
                <w:rFonts w:cs="Calibri"/>
                <w:bCs/>
                <w:i/>
                <w:sz w:val="18"/>
                <w:szCs w:val="18"/>
                <w:highlight w:val="yellow"/>
              </w:rPr>
            </w:pPr>
            <w:r w:rsidRPr="00485F0E">
              <w:rPr>
                <w:rFonts w:cs="Calibri"/>
                <w:bCs/>
                <w:i/>
                <w:sz w:val="18"/>
                <w:szCs w:val="18"/>
                <w:highlight w:val="yellow"/>
              </w:rPr>
              <w:t>Indicator 19: project specific</w:t>
            </w:r>
          </w:p>
        </w:tc>
        <w:tc>
          <w:tcPr>
            <w:tcW w:w="1710" w:type="dxa"/>
          </w:tcPr>
          <w:p w14:paraId="75BBF2D3" w14:textId="77777777" w:rsidR="00B63A22" w:rsidRPr="00485F0E" w:rsidRDefault="00B63A22" w:rsidP="005160D8">
            <w:pPr>
              <w:rPr>
                <w:rFonts w:cs="Calibri"/>
                <w:bCs/>
                <w:i/>
                <w:sz w:val="18"/>
                <w:szCs w:val="18"/>
                <w:highlight w:val="yellow"/>
              </w:rPr>
            </w:pPr>
          </w:p>
        </w:tc>
        <w:tc>
          <w:tcPr>
            <w:tcW w:w="1710" w:type="dxa"/>
          </w:tcPr>
          <w:p w14:paraId="465F8628" w14:textId="77777777" w:rsidR="00B63A22" w:rsidRPr="00485F0E" w:rsidRDefault="00B63A22" w:rsidP="005160D8">
            <w:pPr>
              <w:rPr>
                <w:rFonts w:cs="Calibri"/>
                <w:bCs/>
                <w:i/>
                <w:sz w:val="18"/>
                <w:szCs w:val="18"/>
                <w:highlight w:val="yellow"/>
              </w:rPr>
            </w:pPr>
          </w:p>
        </w:tc>
        <w:tc>
          <w:tcPr>
            <w:tcW w:w="1799" w:type="dxa"/>
          </w:tcPr>
          <w:p w14:paraId="59AA8FF6" w14:textId="77777777" w:rsidR="00B63A22" w:rsidRPr="00485F0E" w:rsidRDefault="00B63A22" w:rsidP="005160D8">
            <w:pPr>
              <w:rPr>
                <w:rFonts w:cs="Calibri"/>
                <w:bCs/>
                <w:i/>
                <w:sz w:val="18"/>
                <w:szCs w:val="18"/>
                <w:highlight w:val="yellow"/>
              </w:rPr>
            </w:pPr>
          </w:p>
        </w:tc>
        <w:tc>
          <w:tcPr>
            <w:tcW w:w="1710" w:type="dxa"/>
          </w:tcPr>
          <w:p w14:paraId="7F61ABA0" w14:textId="77777777" w:rsidR="00B63A22" w:rsidRPr="00485F0E" w:rsidRDefault="00B63A22" w:rsidP="005160D8">
            <w:pPr>
              <w:rPr>
                <w:rFonts w:cs="Calibri"/>
                <w:i/>
                <w:highlight w:val="yellow"/>
              </w:rPr>
            </w:pPr>
          </w:p>
        </w:tc>
        <w:tc>
          <w:tcPr>
            <w:tcW w:w="1532" w:type="dxa"/>
            <w:gridSpan w:val="2"/>
          </w:tcPr>
          <w:p w14:paraId="61022278" w14:textId="77777777" w:rsidR="00B63A22" w:rsidRPr="00485F0E" w:rsidRDefault="00B63A22" w:rsidP="005160D8">
            <w:pPr>
              <w:rPr>
                <w:rFonts w:cs="Calibri"/>
                <w:i/>
                <w:highlight w:val="yellow"/>
              </w:rPr>
            </w:pPr>
          </w:p>
        </w:tc>
        <w:tc>
          <w:tcPr>
            <w:tcW w:w="2160" w:type="dxa"/>
          </w:tcPr>
          <w:p w14:paraId="29F12D7C" w14:textId="77777777" w:rsidR="00B63A22" w:rsidRPr="00485F0E" w:rsidRDefault="00B63A22" w:rsidP="005160D8">
            <w:pPr>
              <w:rPr>
                <w:rFonts w:cs="Calibri"/>
                <w:i/>
                <w:highlight w:val="yellow"/>
              </w:rPr>
            </w:pPr>
          </w:p>
        </w:tc>
      </w:tr>
      <w:tr w:rsidR="00B63A22" w:rsidRPr="00485F0E" w14:paraId="08471235" w14:textId="77777777" w:rsidTr="00F13200">
        <w:trPr>
          <w:trHeight w:val="530"/>
        </w:trPr>
        <w:tc>
          <w:tcPr>
            <w:tcW w:w="1760" w:type="dxa"/>
            <w:vMerge/>
          </w:tcPr>
          <w:p w14:paraId="2FE1FCDF" w14:textId="77777777" w:rsidR="00B63A22" w:rsidRPr="00485F0E" w:rsidRDefault="00B63A22" w:rsidP="005160D8">
            <w:pPr>
              <w:rPr>
                <w:rFonts w:cs="Calibri"/>
                <w:b/>
                <w:bCs/>
                <w:sz w:val="18"/>
                <w:szCs w:val="18"/>
              </w:rPr>
            </w:pPr>
          </w:p>
        </w:tc>
        <w:tc>
          <w:tcPr>
            <w:tcW w:w="2250" w:type="dxa"/>
          </w:tcPr>
          <w:p w14:paraId="0BAEBB80" w14:textId="77777777" w:rsidR="00B63A22" w:rsidRPr="00485F0E" w:rsidRDefault="00B63A22" w:rsidP="005160D8">
            <w:pPr>
              <w:rPr>
                <w:rFonts w:cs="Calibri"/>
                <w:highlight w:val="yellow"/>
              </w:rPr>
            </w:pPr>
            <w:r w:rsidRPr="00485F0E">
              <w:rPr>
                <w:rFonts w:cs="Calibri"/>
                <w:bCs/>
                <w:i/>
                <w:sz w:val="18"/>
                <w:szCs w:val="18"/>
                <w:highlight w:val="yellow"/>
              </w:rPr>
              <w:t>Indicator 20: project specific</w:t>
            </w:r>
          </w:p>
        </w:tc>
        <w:tc>
          <w:tcPr>
            <w:tcW w:w="1710" w:type="dxa"/>
          </w:tcPr>
          <w:p w14:paraId="495BD1BA" w14:textId="77777777" w:rsidR="00B63A22" w:rsidRPr="00485F0E" w:rsidRDefault="00B63A22" w:rsidP="005160D8">
            <w:pPr>
              <w:rPr>
                <w:rFonts w:cs="Calibri"/>
                <w:bCs/>
                <w:i/>
                <w:sz w:val="18"/>
                <w:szCs w:val="18"/>
                <w:highlight w:val="yellow"/>
              </w:rPr>
            </w:pPr>
          </w:p>
        </w:tc>
        <w:tc>
          <w:tcPr>
            <w:tcW w:w="1710" w:type="dxa"/>
          </w:tcPr>
          <w:p w14:paraId="62899732" w14:textId="77777777" w:rsidR="00B63A22" w:rsidRPr="00485F0E" w:rsidRDefault="00B63A22" w:rsidP="005160D8">
            <w:pPr>
              <w:rPr>
                <w:rFonts w:cs="Calibri"/>
                <w:bCs/>
                <w:i/>
                <w:sz w:val="18"/>
                <w:szCs w:val="18"/>
                <w:highlight w:val="yellow"/>
              </w:rPr>
            </w:pPr>
          </w:p>
        </w:tc>
        <w:tc>
          <w:tcPr>
            <w:tcW w:w="1799" w:type="dxa"/>
          </w:tcPr>
          <w:p w14:paraId="537A5612" w14:textId="77777777" w:rsidR="00B63A22" w:rsidRPr="00485F0E" w:rsidRDefault="00B63A22" w:rsidP="005160D8">
            <w:pPr>
              <w:rPr>
                <w:rFonts w:cs="Calibri"/>
                <w:bCs/>
                <w:i/>
                <w:sz w:val="18"/>
                <w:szCs w:val="18"/>
                <w:highlight w:val="yellow"/>
              </w:rPr>
            </w:pPr>
          </w:p>
        </w:tc>
        <w:tc>
          <w:tcPr>
            <w:tcW w:w="1710" w:type="dxa"/>
          </w:tcPr>
          <w:p w14:paraId="1744C283" w14:textId="77777777" w:rsidR="00B63A22" w:rsidRPr="00485F0E" w:rsidRDefault="00B63A22" w:rsidP="005160D8">
            <w:pPr>
              <w:rPr>
                <w:rFonts w:cs="Calibri"/>
                <w:i/>
                <w:highlight w:val="yellow"/>
              </w:rPr>
            </w:pPr>
          </w:p>
        </w:tc>
        <w:tc>
          <w:tcPr>
            <w:tcW w:w="1532" w:type="dxa"/>
            <w:gridSpan w:val="2"/>
          </w:tcPr>
          <w:p w14:paraId="43E6EA7D" w14:textId="77777777" w:rsidR="00B63A22" w:rsidRPr="00485F0E" w:rsidRDefault="00B63A22" w:rsidP="005160D8">
            <w:pPr>
              <w:rPr>
                <w:rFonts w:cs="Calibri"/>
                <w:i/>
                <w:highlight w:val="yellow"/>
              </w:rPr>
            </w:pPr>
          </w:p>
        </w:tc>
        <w:tc>
          <w:tcPr>
            <w:tcW w:w="2160" w:type="dxa"/>
          </w:tcPr>
          <w:p w14:paraId="0CBEA185" w14:textId="77777777" w:rsidR="00B63A22" w:rsidRPr="00485F0E" w:rsidRDefault="00B63A22" w:rsidP="005160D8">
            <w:pPr>
              <w:rPr>
                <w:rFonts w:cs="Calibri"/>
                <w:i/>
                <w:highlight w:val="yellow"/>
              </w:rPr>
            </w:pPr>
          </w:p>
        </w:tc>
      </w:tr>
      <w:tr w:rsidR="00B63A22" w:rsidRPr="00485F0E" w14:paraId="37AEA2A8" w14:textId="77777777" w:rsidTr="00F13200">
        <w:trPr>
          <w:trHeight w:val="350"/>
        </w:trPr>
        <w:tc>
          <w:tcPr>
            <w:tcW w:w="1760" w:type="dxa"/>
          </w:tcPr>
          <w:p w14:paraId="29923925" w14:textId="77777777" w:rsidR="00B63A22" w:rsidRPr="00485F0E" w:rsidRDefault="00B63A22" w:rsidP="005160D8">
            <w:pPr>
              <w:rPr>
                <w:rFonts w:cs="Calibri"/>
                <w:b/>
                <w:bCs/>
                <w:sz w:val="18"/>
                <w:szCs w:val="18"/>
              </w:rPr>
            </w:pPr>
            <w:r w:rsidRPr="00485F0E">
              <w:rPr>
                <w:rFonts w:cs="Calibri"/>
                <w:b/>
                <w:bCs/>
                <w:sz w:val="18"/>
                <w:szCs w:val="18"/>
              </w:rPr>
              <w:t>Outputs to achieve Outcome 8</w:t>
            </w:r>
          </w:p>
        </w:tc>
        <w:tc>
          <w:tcPr>
            <w:tcW w:w="9195" w:type="dxa"/>
            <w:gridSpan w:val="6"/>
          </w:tcPr>
          <w:p w14:paraId="69A71BA0" w14:textId="77777777" w:rsidR="00B63A22" w:rsidRPr="00485F0E" w:rsidRDefault="00B63A22" w:rsidP="005160D8">
            <w:pPr>
              <w:rPr>
                <w:rFonts w:cs="Calibri"/>
                <w:bCs/>
                <w:i/>
                <w:sz w:val="18"/>
                <w:szCs w:val="18"/>
                <w:highlight w:val="yellow"/>
              </w:rPr>
            </w:pPr>
            <w:r w:rsidRPr="00485F0E">
              <w:rPr>
                <w:rFonts w:cs="Calibri"/>
                <w:bCs/>
                <w:i/>
                <w:sz w:val="18"/>
                <w:szCs w:val="18"/>
                <w:highlight w:val="yellow"/>
              </w:rPr>
              <w:t>List the outputs here. Do not add indicators for outputs.</w:t>
            </w:r>
          </w:p>
        </w:tc>
        <w:tc>
          <w:tcPr>
            <w:tcW w:w="1516" w:type="dxa"/>
          </w:tcPr>
          <w:p w14:paraId="4ADBCB80" w14:textId="77777777" w:rsidR="00B63A22" w:rsidRPr="00485F0E" w:rsidRDefault="00B63A22" w:rsidP="005160D8">
            <w:pPr>
              <w:rPr>
                <w:rFonts w:cs="Calibri"/>
                <w:bCs/>
                <w:i/>
                <w:sz w:val="18"/>
                <w:szCs w:val="18"/>
                <w:highlight w:val="yellow"/>
              </w:rPr>
            </w:pPr>
          </w:p>
        </w:tc>
        <w:tc>
          <w:tcPr>
            <w:tcW w:w="2160" w:type="dxa"/>
          </w:tcPr>
          <w:p w14:paraId="6D1AC96F" w14:textId="77777777" w:rsidR="00B63A22" w:rsidRPr="00485F0E" w:rsidRDefault="00B63A22" w:rsidP="005160D8">
            <w:pPr>
              <w:rPr>
                <w:rFonts w:cs="Calibri"/>
                <w:bCs/>
                <w:i/>
                <w:sz w:val="18"/>
                <w:szCs w:val="18"/>
                <w:highlight w:val="yellow"/>
              </w:rPr>
            </w:pPr>
          </w:p>
        </w:tc>
      </w:tr>
    </w:tbl>
    <w:p w14:paraId="0D02ACF7" w14:textId="2070A6AB" w:rsidR="00AE064B" w:rsidRDefault="00AE064B" w:rsidP="00B63A22"/>
    <w:bookmarkEnd w:id="12"/>
    <w:p w14:paraId="33AE0B56" w14:textId="2ADF3DF8" w:rsidR="000B6778" w:rsidRPr="00485F0E" w:rsidRDefault="000B6778" w:rsidP="000B6778">
      <w:pPr>
        <w:spacing w:line="276" w:lineRule="auto"/>
        <w:ind w:left="450"/>
        <w:contextualSpacing/>
        <w:rPr>
          <w:i/>
        </w:rPr>
      </w:pPr>
    </w:p>
    <w:p w14:paraId="403AC3C4" w14:textId="77777777" w:rsidR="000B6778" w:rsidRPr="002C3A2D" w:rsidRDefault="000B6778">
      <w:pPr>
        <w:rPr>
          <w:rFonts w:asciiTheme="majorHAnsi" w:hAnsiTheme="majorHAnsi" w:cstheme="majorHAnsi"/>
          <w:sz w:val="22"/>
          <w:szCs w:val="22"/>
        </w:rPr>
        <w:sectPr w:rsidR="000B6778" w:rsidRPr="002C3A2D" w:rsidSect="009F19D4">
          <w:headerReference w:type="default" r:id="rId58"/>
          <w:headerReference w:type="first" r:id="rId59"/>
          <w:pgSz w:w="15840" w:h="12240" w:orient="landscape" w:code="1"/>
          <w:pgMar w:top="720" w:right="720" w:bottom="720" w:left="720" w:header="720" w:footer="432" w:gutter="0"/>
          <w:cols w:space="708"/>
          <w:titlePg/>
          <w:docGrid w:linePitch="360"/>
        </w:sectPr>
      </w:pPr>
    </w:p>
    <w:p w14:paraId="297501E2" w14:textId="7914252A" w:rsidR="0053408E" w:rsidRPr="0094521D" w:rsidRDefault="0053408E" w:rsidP="0094521D">
      <w:pPr>
        <w:pStyle w:val="Heading1"/>
      </w:pPr>
      <w:bookmarkStart w:id="14" w:name="_Toc217394023"/>
      <w:bookmarkStart w:id="15" w:name="_Toc207800914"/>
      <w:bookmarkStart w:id="16" w:name="_Toc407785522"/>
      <w:bookmarkEnd w:id="8"/>
      <w:r w:rsidRPr="0094521D">
        <w:lastRenderedPageBreak/>
        <w:t>Monitoring and Evaluation (M&amp;E) Plan</w:t>
      </w:r>
      <w:bookmarkEnd w:id="14"/>
    </w:p>
    <w:p w14:paraId="05A0DF10" w14:textId="5F9E2E93" w:rsidR="00BD0421" w:rsidRPr="002C3A2D" w:rsidRDefault="00BD0421" w:rsidP="007247A6">
      <w:pPr>
        <w:spacing w:after="0"/>
        <w:rPr>
          <w:rFonts w:asciiTheme="majorHAnsi" w:hAnsiTheme="majorHAnsi" w:cstheme="majorHAnsi"/>
          <w:i/>
          <w:sz w:val="22"/>
          <w:szCs w:val="22"/>
        </w:rPr>
      </w:pPr>
    </w:p>
    <w:p w14:paraId="3B3FE804" w14:textId="3B986046" w:rsidR="00854602" w:rsidRPr="00CE699E" w:rsidRDefault="00854602" w:rsidP="007247A6">
      <w:pPr>
        <w:spacing w:after="0"/>
        <w:rPr>
          <w:rFonts w:asciiTheme="majorHAnsi" w:hAnsiTheme="majorHAnsi" w:cstheme="majorHAnsi"/>
          <w:sz w:val="22"/>
          <w:szCs w:val="22"/>
        </w:rPr>
      </w:pPr>
      <w:r w:rsidRPr="002C3A2D">
        <w:rPr>
          <w:rFonts w:asciiTheme="majorHAnsi" w:hAnsiTheme="majorHAnsi" w:cstheme="majorHAnsi"/>
          <w:sz w:val="22"/>
          <w:szCs w:val="22"/>
        </w:rPr>
        <w:t xml:space="preserve">The project results, corresponding indicators and mid-term and end-of-project targets in the project results framework will be monitored annually and evaluated periodically during project implementation. If baseline data for some of the results indicators is not yet available, it will be collected during the first year of project implementation. The Monitoring Plan details the roles, responsibilities, and frequency of </w:t>
      </w:r>
      <w:r w:rsidRPr="00CE699E">
        <w:rPr>
          <w:rFonts w:asciiTheme="majorHAnsi" w:hAnsiTheme="majorHAnsi" w:cstheme="majorHAnsi"/>
          <w:sz w:val="22"/>
          <w:szCs w:val="22"/>
        </w:rPr>
        <w:t xml:space="preserve">monitoring project results. </w:t>
      </w:r>
    </w:p>
    <w:p w14:paraId="1DB4AFD5" w14:textId="77777777" w:rsidR="00854602" w:rsidRPr="00CE699E" w:rsidRDefault="00854602" w:rsidP="007247A6">
      <w:pPr>
        <w:spacing w:after="0"/>
        <w:rPr>
          <w:rFonts w:asciiTheme="majorHAnsi" w:hAnsiTheme="majorHAnsi" w:cstheme="majorHAnsi"/>
          <w:sz w:val="22"/>
          <w:szCs w:val="22"/>
        </w:rPr>
      </w:pPr>
    </w:p>
    <w:p w14:paraId="37CA31B5" w14:textId="54CB0F0C" w:rsidR="00854602" w:rsidRPr="00CE699E" w:rsidRDefault="00854602" w:rsidP="007247A6">
      <w:pPr>
        <w:spacing w:after="0"/>
        <w:rPr>
          <w:rStyle w:val="Hyperlink"/>
          <w:rFonts w:asciiTheme="majorHAnsi" w:hAnsiTheme="majorHAnsi" w:cstheme="majorHAnsi"/>
          <w:color w:val="auto"/>
          <w:sz w:val="22"/>
          <w:szCs w:val="22"/>
          <w:u w:val="none"/>
        </w:rPr>
      </w:pPr>
      <w:r w:rsidRPr="00CE699E">
        <w:rPr>
          <w:rFonts w:asciiTheme="majorHAnsi" w:hAnsiTheme="majorHAnsi" w:cstheme="majorHAnsi"/>
          <w:sz w:val="22"/>
          <w:szCs w:val="22"/>
        </w:rPr>
        <w:t xml:space="preserve">Project-level monitoring and evaluation will be undertaken in compliance with UNDP requirements as outlined in the </w:t>
      </w:r>
      <w:hyperlink r:id="rId60" w:history="1">
        <w:r w:rsidRPr="00CE699E">
          <w:rPr>
            <w:rStyle w:val="Hyperlink"/>
            <w:rFonts w:asciiTheme="majorHAnsi" w:hAnsiTheme="majorHAnsi" w:cstheme="majorHAnsi"/>
            <w:sz w:val="22"/>
            <w:szCs w:val="22"/>
          </w:rPr>
          <w:t>UNDP POPP</w:t>
        </w:r>
      </w:hyperlink>
      <w:r w:rsidRPr="00CE699E">
        <w:rPr>
          <w:rStyle w:val="Hyperlink"/>
          <w:rFonts w:asciiTheme="majorHAnsi" w:hAnsiTheme="majorHAnsi" w:cstheme="majorHAnsi"/>
          <w:sz w:val="22"/>
          <w:szCs w:val="22"/>
        </w:rPr>
        <w:t xml:space="preserve"> </w:t>
      </w:r>
      <w:r w:rsidRPr="00CE699E">
        <w:rPr>
          <w:rStyle w:val="Hyperlink"/>
          <w:rFonts w:asciiTheme="majorHAnsi" w:hAnsiTheme="majorHAnsi" w:cstheme="majorHAnsi"/>
          <w:color w:val="auto"/>
          <w:sz w:val="22"/>
          <w:szCs w:val="22"/>
          <w:u w:val="none"/>
        </w:rPr>
        <w:t xml:space="preserve">and </w:t>
      </w:r>
      <w:hyperlink r:id="rId61" w:history="1">
        <w:r w:rsidRPr="00CE699E">
          <w:rPr>
            <w:rStyle w:val="Hyperlink"/>
            <w:rFonts w:asciiTheme="majorHAnsi" w:hAnsiTheme="majorHAnsi" w:cstheme="majorHAnsi"/>
            <w:sz w:val="22"/>
            <w:szCs w:val="22"/>
          </w:rPr>
          <w:t>UNDP Evaluation Policy</w:t>
        </w:r>
      </w:hyperlink>
      <w:r w:rsidRPr="00CE699E">
        <w:rPr>
          <w:rStyle w:val="Hyperlink"/>
          <w:rFonts w:asciiTheme="majorHAnsi" w:hAnsiTheme="majorHAnsi" w:cstheme="majorHAnsi"/>
          <w:sz w:val="22"/>
          <w:szCs w:val="22"/>
          <w:u w:val="none"/>
        </w:rPr>
        <w:t xml:space="preserve">. </w:t>
      </w:r>
      <w:r w:rsidR="00B4156D" w:rsidRPr="00CE699E">
        <w:rPr>
          <w:rStyle w:val="Hyperlink"/>
          <w:rFonts w:asciiTheme="majorHAnsi" w:hAnsiTheme="majorHAnsi" w:cs="Leelawadee UI"/>
          <w:color w:val="auto"/>
          <w:sz w:val="22"/>
          <w:szCs w:val="28"/>
          <w:u w:val="none"/>
          <w:lang w:bidi="th-TH"/>
        </w:rPr>
        <w:t>UNDP</w:t>
      </w:r>
      <w:r w:rsidRPr="00CE699E">
        <w:rPr>
          <w:rStyle w:val="Hyperlink"/>
          <w:rFonts w:asciiTheme="majorHAnsi" w:hAnsiTheme="majorHAnsi" w:cstheme="majorHAnsi"/>
          <w:color w:val="auto"/>
          <w:sz w:val="22"/>
          <w:szCs w:val="22"/>
          <w:u w:val="none"/>
        </w:rPr>
        <w:t xml:space="preserve"> is responsible for ensuring full compliance with all UNDP project monitoring, quality assurance, risk management, and evaluation requirements. </w:t>
      </w:r>
    </w:p>
    <w:p w14:paraId="62E1B07D" w14:textId="77777777" w:rsidR="00854602" w:rsidRDefault="00854602" w:rsidP="007247A6">
      <w:pPr>
        <w:spacing w:after="0"/>
        <w:rPr>
          <w:rFonts w:asciiTheme="majorHAnsi" w:hAnsiTheme="majorHAnsi" w:cstheme="majorHAnsi"/>
          <w:sz w:val="22"/>
          <w:szCs w:val="22"/>
        </w:rPr>
      </w:pPr>
    </w:p>
    <w:p w14:paraId="5F7BF18C" w14:textId="62EC554C" w:rsidR="00C4573D" w:rsidRPr="0028184D" w:rsidRDefault="00C4573D" w:rsidP="00C4573D">
      <w:pPr>
        <w:spacing w:after="0"/>
        <w:rPr>
          <w:rFonts w:asciiTheme="majorHAnsi" w:hAnsiTheme="majorHAnsi" w:cstheme="majorHAnsi"/>
          <w:sz w:val="22"/>
          <w:szCs w:val="22"/>
        </w:rPr>
      </w:pPr>
      <w:r w:rsidRPr="0028184D">
        <w:rPr>
          <w:rFonts w:asciiTheme="majorHAnsi" w:hAnsiTheme="majorHAnsi" w:cstheme="majorHAnsi"/>
          <w:sz w:val="22"/>
          <w:szCs w:val="22"/>
        </w:rPr>
        <w:t xml:space="preserve">Additional mandatory </w:t>
      </w:r>
      <w:r w:rsidR="00157D71" w:rsidRPr="0028184D">
        <w:rPr>
          <w:rFonts w:asciiTheme="majorHAnsi" w:hAnsiTheme="majorHAnsi" w:cstheme="majorHAnsi"/>
          <w:sz w:val="22"/>
          <w:szCs w:val="22"/>
        </w:rPr>
        <w:t>AF</w:t>
      </w:r>
      <w:r w:rsidRPr="0028184D">
        <w:rPr>
          <w:rFonts w:asciiTheme="majorHAnsi" w:hAnsiTheme="majorHAnsi" w:cstheme="majorHAnsi"/>
          <w:sz w:val="22"/>
          <w:szCs w:val="22"/>
        </w:rPr>
        <w:t xml:space="preserve">-specific M&amp;E requirements will be undertaken in accordance with the </w:t>
      </w:r>
      <w:hyperlink r:id="rId62" w:history="1">
        <w:r w:rsidR="00157D71" w:rsidRPr="0028184D">
          <w:rPr>
            <w:rFonts w:asciiTheme="majorHAnsi" w:hAnsiTheme="majorHAnsi" w:cstheme="majorHAnsi"/>
            <w:sz w:val="22"/>
            <w:szCs w:val="22"/>
          </w:rPr>
          <w:t>AF Evaluation Policy</w:t>
        </w:r>
      </w:hyperlink>
      <w:r w:rsidR="001E1185">
        <w:rPr>
          <w:rFonts w:asciiTheme="majorHAnsi" w:hAnsiTheme="majorHAnsi" w:cstheme="majorHAnsi"/>
          <w:sz w:val="22"/>
          <w:szCs w:val="22"/>
        </w:rPr>
        <w:t xml:space="preserve"> and other AF policies</w:t>
      </w:r>
      <w:r w:rsidRPr="0028184D">
        <w:rPr>
          <w:rFonts w:asciiTheme="majorHAnsi" w:hAnsiTheme="majorHAnsi" w:cstheme="majorHAnsi"/>
          <w:sz w:val="22"/>
          <w:szCs w:val="22"/>
        </w:rPr>
        <w:t xml:space="preserve">. The M&amp;E plan and budget included below will guide the </w:t>
      </w:r>
      <w:r w:rsidR="007B4E49" w:rsidRPr="0028184D">
        <w:rPr>
          <w:rFonts w:asciiTheme="majorHAnsi" w:hAnsiTheme="majorHAnsi" w:cstheme="majorHAnsi"/>
          <w:sz w:val="22"/>
          <w:szCs w:val="22"/>
        </w:rPr>
        <w:t>A</w:t>
      </w:r>
      <w:r w:rsidRPr="0028184D">
        <w:rPr>
          <w:rFonts w:asciiTheme="majorHAnsi" w:hAnsiTheme="majorHAnsi" w:cstheme="majorHAnsi"/>
          <w:sz w:val="22"/>
          <w:szCs w:val="22"/>
        </w:rPr>
        <w:t>F-specific M&amp;E activities to be undertaken by this project.</w:t>
      </w:r>
    </w:p>
    <w:p w14:paraId="13CA1BA9" w14:textId="77777777" w:rsidR="00C4573D" w:rsidRPr="00CE699E" w:rsidRDefault="00C4573D" w:rsidP="007247A6">
      <w:pPr>
        <w:spacing w:after="0"/>
        <w:rPr>
          <w:rFonts w:asciiTheme="majorHAnsi" w:hAnsiTheme="majorHAnsi" w:cstheme="majorHAnsi"/>
          <w:sz w:val="22"/>
          <w:szCs w:val="22"/>
        </w:rPr>
      </w:pPr>
    </w:p>
    <w:p w14:paraId="2A1470C1" w14:textId="49675864" w:rsidR="00854602" w:rsidRPr="00CE699E" w:rsidRDefault="00B4156D" w:rsidP="007247A6">
      <w:pPr>
        <w:spacing w:after="0"/>
        <w:rPr>
          <w:rFonts w:asciiTheme="majorHAnsi" w:hAnsiTheme="majorHAnsi" w:cstheme="majorHAnsi"/>
          <w:sz w:val="22"/>
          <w:szCs w:val="22"/>
        </w:rPr>
      </w:pPr>
      <w:r w:rsidRPr="00CE699E">
        <w:rPr>
          <w:rFonts w:asciiTheme="majorHAnsi" w:hAnsiTheme="majorHAnsi" w:cstheme="majorHAnsi"/>
          <w:sz w:val="22"/>
          <w:szCs w:val="22"/>
        </w:rPr>
        <w:t>The project management unit will be responsible for the preparation of the monitoring reports and updates</w:t>
      </w:r>
      <w:r w:rsidR="00583BF7">
        <w:rPr>
          <w:rFonts w:asciiTheme="majorHAnsi" w:hAnsiTheme="majorHAnsi" w:cstheme="majorHAnsi"/>
          <w:sz w:val="22"/>
          <w:szCs w:val="22"/>
        </w:rPr>
        <w:t xml:space="preserve"> that are</w:t>
      </w:r>
      <w:r w:rsidRPr="00CE699E">
        <w:rPr>
          <w:rFonts w:asciiTheme="majorHAnsi" w:hAnsiTheme="majorHAnsi" w:cstheme="majorHAnsi"/>
          <w:sz w:val="22"/>
          <w:szCs w:val="22"/>
        </w:rPr>
        <w:t xml:space="preserve"> part of M&amp;E process. Other M&amp;E activities deemed necessary to support project-level adaptive management will be agreed during the Project Inception Workshop and will be detailed in the Inception Report</w:t>
      </w:r>
      <w:r w:rsidR="00854602" w:rsidRPr="00CE699E">
        <w:rPr>
          <w:rFonts w:asciiTheme="majorHAnsi" w:hAnsiTheme="majorHAnsi" w:cstheme="majorHAnsi"/>
          <w:sz w:val="22"/>
          <w:szCs w:val="22"/>
        </w:rPr>
        <w:t xml:space="preserve">. </w:t>
      </w:r>
    </w:p>
    <w:p w14:paraId="6D366AEF" w14:textId="77777777" w:rsidR="00854602" w:rsidRPr="00CE699E" w:rsidRDefault="00854602" w:rsidP="007247A6">
      <w:pPr>
        <w:spacing w:after="0"/>
        <w:rPr>
          <w:rFonts w:asciiTheme="majorHAnsi" w:hAnsiTheme="majorHAnsi" w:cstheme="majorHAnsi"/>
          <w:sz w:val="22"/>
          <w:szCs w:val="22"/>
        </w:rPr>
      </w:pPr>
    </w:p>
    <w:p w14:paraId="1D6A8638" w14:textId="77777777" w:rsidR="00C743E9" w:rsidRDefault="00854602" w:rsidP="007247A6">
      <w:pPr>
        <w:spacing w:after="0"/>
        <w:rPr>
          <w:rFonts w:asciiTheme="majorHAnsi" w:hAnsiTheme="majorHAnsi" w:cstheme="majorHAnsi"/>
          <w:sz w:val="22"/>
          <w:szCs w:val="22"/>
        </w:rPr>
      </w:pPr>
      <w:r w:rsidRPr="00CE699E">
        <w:rPr>
          <w:rFonts w:asciiTheme="majorHAnsi" w:hAnsiTheme="majorHAnsi" w:cstheme="majorHAnsi"/>
          <w:sz w:val="22"/>
          <w:szCs w:val="22"/>
          <w:u w:val="single"/>
        </w:rPr>
        <w:t>Inception Workshop and Report</w:t>
      </w:r>
      <w:r w:rsidRPr="00CE699E">
        <w:rPr>
          <w:rFonts w:asciiTheme="majorHAnsi" w:hAnsiTheme="majorHAnsi" w:cstheme="majorHAnsi"/>
          <w:sz w:val="22"/>
          <w:szCs w:val="22"/>
        </w:rPr>
        <w:t xml:space="preserve">: </w:t>
      </w:r>
    </w:p>
    <w:p w14:paraId="0A07A90A" w14:textId="65410D65" w:rsidR="00C743E9" w:rsidRPr="0028184D" w:rsidRDefault="00C743E9" w:rsidP="00C743E9">
      <w:pPr>
        <w:spacing w:after="0"/>
        <w:rPr>
          <w:rFonts w:asciiTheme="majorHAnsi" w:hAnsiTheme="majorHAnsi" w:cstheme="majorHAnsi"/>
          <w:sz w:val="22"/>
          <w:szCs w:val="22"/>
        </w:rPr>
      </w:pPr>
      <w:r w:rsidRPr="0028184D">
        <w:rPr>
          <w:rFonts w:asciiTheme="majorHAnsi" w:hAnsiTheme="majorHAnsi" w:cstheme="majorHAnsi"/>
          <w:sz w:val="22"/>
          <w:szCs w:val="22"/>
        </w:rPr>
        <w:t>The AF Board has set a target of 6 months from the first cash transfer</w:t>
      </w:r>
      <w:r>
        <w:rPr>
          <w:rFonts w:asciiTheme="majorHAnsi" w:hAnsiTheme="majorHAnsi" w:cstheme="majorHAnsi"/>
          <w:sz w:val="22"/>
          <w:szCs w:val="22"/>
        </w:rPr>
        <w:t xml:space="preserve"> </w:t>
      </w:r>
      <w:r w:rsidR="00D023C8">
        <w:rPr>
          <w:rFonts w:asciiTheme="majorHAnsi" w:hAnsiTheme="majorHAnsi" w:cstheme="majorHAnsi"/>
          <w:sz w:val="22"/>
          <w:szCs w:val="22"/>
        </w:rPr>
        <w:t>(</w:t>
      </w:r>
      <w:r w:rsidR="00CF3448">
        <w:rPr>
          <w:rFonts w:asciiTheme="majorHAnsi" w:hAnsiTheme="majorHAnsi" w:cstheme="majorHAnsi"/>
          <w:sz w:val="22"/>
          <w:szCs w:val="22"/>
        </w:rPr>
        <w:t>disbursement) to UNDP</w:t>
      </w:r>
      <w:r w:rsidRPr="0028184D">
        <w:rPr>
          <w:rFonts w:asciiTheme="majorHAnsi" w:hAnsiTheme="majorHAnsi" w:cstheme="majorHAnsi"/>
          <w:sz w:val="22"/>
          <w:szCs w:val="22"/>
        </w:rPr>
        <w:t xml:space="preserve"> to project</w:t>
      </w:r>
      <w:r>
        <w:rPr>
          <w:rFonts w:asciiTheme="majorHAnsi" w:hAnsiTheme="majorHAnsi" w:cstheme="majorHAnsi"/>
          <w:sz w:val="22"/>
          <w:szCs w:val="22"/>
        </w:rPr>
        <w:t>/</w:t>
      </w:r>
      <w:r w:rsidR="00B10D57">
        <w:rPr>
          <w:rFonts w:asciiTheme="majorHAnsi" w:hAnsiTheme="majorHAnsi" w:cstheme="majorHAnsi"/>
          <w:sz w:val="22"/>
          <w:szCs w:val="22"/>
        </w:rPr>
        <w:t xml:space="preserve">programme </w:t>
      </w:r>
      <w:r w:rsidR="00B10D57" w:rsidRPr="0028184D">
        <w:rPr>
          <w:rFonts w:asciiTheme="majorHAnsi" w:hAnsiTheme="majorHAnsi" w:cstheme="majorHAnsi"/>
          <w:sz w:val="22"/>
          <w:szCs w:val="22"/>
        </w:rPr>
        <w:t>start</w:t>
      </w:r>
      <w:r w:rsidRPr="0028184D">
        <w:rPr>
          <w:rFonts w:asciiTheme="majorHAnsi" w:hAnsiTheme="majorHAnsi" w:cstheme="majorHAnsi"/>
          <w:sz w:val="22"/>
          <w:szCs w:val="22"/>
        </w:rPr>
        <w:t>. The project</w:t>
      </w:r>
      <w:r w:rsidR="00DA42EB">
        <w:rPr>
          <w:rFonts w:asciiTheme="majorHAnsi" w:hAnsiTheme="majorHAnsi" w:cstheme="majorHAnsi"/>
          <w:sz w:val="22"/>
          <w:szCs w:val="22"/>
        </w:rPr>
        <w:t>/</w:t>
      </w:r>
      <w:r w:rsidR="00B10D57">
        <w:rPr>
          <w:rFonts w:asciiTheme="majorHAnsi" w:hAnsiTheme="majorHAnsi" w:cstheme="majorHAnsi"/>
          <w:sz w:val="22"/>
          <w:szCs w:val="22"/>
        </w:rPr>
        <w:t xml:space="preserve">programme </w:t>
      </w:r>
      <w:r w:rsidR="00B10D57" w:rsidRPr="0028184D">
        <w:rPr>
          <w:rFonts w:asciiTheme="majorHAnsi" w:hAnsiTheme="majorHAnsi" w:cstheme="majorHAnsi"/>
          <w:sz w:val="22"/>
          <w:szCs w:val="22"/>
        </w:rPr>
        <w:t>start</w:t>
      </w:r>
      <w:r w:rsidRPr="0028184D">
        <w:rPr>
          <w:rFonts w:asciiTheme="majorHAnsi" w:hAnsiTheme="majorHAnsi" w:cstheme="majorHAnsi"/>
          <w:sz w:val="22"/>
          <w:szCs w:val="22"/>
        </w:rPr>
        <w:t xml:space="preserve"> date </w:t>
      </w:r>
      <w:r w:rsidR="0088255F">
        <w:rPr>
          <w:rFonts w:asciiTheme="majorHAnsi" w:hAnsiTheme="majorHAnsi" w:cstheme="majorHAnsi"/>
          <w:sz w:val="22"/>
          <w:szCs w:val="22"/>
        </w:rPr>
        <w:t>is</w:t>
      </w:r>
      <w:r w:rsidRPr="0028184D">
        <w:rPr>
          <w:rFonts w:asciiTheme="majorHAnsi" w:hAnsiTheme="majorHAnsi" w:cstheme="majorHAnsi"/>
          <w:sz w:val="22"/>
          <w:szCs w:val="22"/>
        </w:rPr>
        <w:t xml:space="preserve"> the first day of </w:t>
      </w:r>
      <w:r w:rsidR="0088255F">
        <w:rPr>
          <w:rFonts w:asciiTheme="majorHAnsi" w:hAnsiTheme="majorHAnsi" w:cstheme="majorHAnsi"/>
          <w:sz w:val="22"/>
          <w:szCs w:val="22"/>
        </w:rPr>
        <w:t xml:space="preserve">the </w:t>
      </w:r>
      <w:r w:rsidRPr="0028184D">
        <w:rPr>
          <w:rFonts w:asciiTheme="majorHAnsi" w:hAnsiTheme="majorHAnsi" w:cstheme="majorHAnsi"/>
          <w:sz w:val="22"/>
          <w:szCs w:val="22"/>
        </w:rPr>
        <w:t xml:space="preserve">project’s </w:t>
      </w:r>
      <w:r w:rsidR="0088255F">
        <w:rPr>
          <w:rFonts w:asciiTheme="majorHAnsi" w:hAnsiTheme="majorHAnsi" w:cstheme="majorHAnsi"/>
          <w:sz w:val="22"/>
          <w:szCs w:val="22"/>
        </w:rPr>
        <w:t>I</w:t>
      </w:r>
      <w:r w:rsidRPr="0028184D">
        <w:rPr>
          <w:rFonts w:asciiTheme="majorHAnsi" w:hAnsiTheme="majorHAnsi" w:cstheme="majorHAnsi"/>
          <w:sz w:val="22"/>
          <w:szCs w:val="22"/>
        </w:rPr>
        <w:t xml:space="preserve">nception </w:t>
      </w:r>
      <w:r w:rsidR="0088255F">
        <w:rPr>
          <w:rFonts w:asciiTheme="majorHAnsi" w:hAnsiTheme="majorHAnsi" w:cstheme="majorHAnsi"/>
          <w:sz w:val="22"/>
          <w:szCs w:val="22"/>
        </w:rPr>
        <w:t>W</w:t>
      </w:r>
      <w:r w:rsidRPr="0028184D">
        <w:rPr>
          <w:rFonts w:asciiTheme="majorHAnsi" w:hAnsiTheme="majorHAnsi" w:cstheme="majorHAnsi"/>
          <w:sz w:val="22"/>
          <w:szCs w:val="22"/>
        </w:rPr>
        <w:t>orkshop.</w:t>
      </w:r>
      <w:r w:rsidR="007C0B95">
        <w:rPr>
          <w:rFonts w:asciiTheme="majorHAnsi" w:hAnsiTheme="majorHAnsi" w:cstheme="majorHAnsi"/>
          <w:sz w:val="22"/>
          <w:szCs w:val="22"/>
        </w:rPr>
        <w:t xml:space="preserve"> UNDP must submit the Inception Workshop date and </w:t>
      </w:r>
      <w:r w:rsidR="00747198">
        <w:rPr>
          <w:rFonts w:asciiTheme="majorHAnsi" w:hAnsiTheme="majorHAnsi" w:cstheme="majorHAnsi"/>
          <w:sz w:val="22"/>
          <w:szCs w:val="22"/>
        </w:rPr>
        <w:t xml:space="preserve">the Inception Workshop report to the AF Secretariat </w:t>
      </w:r>
      <w:r w:rsidR="00BA6627">
        <w:rPr>
          <w:rFonts w:asciiTheme="majorHAnsi" w:hAnsiTheme="majorHAnsi" w:cstheme="majorHAnsi"/>
          <w:sz w:val="22"/>
          <w:szCs w:val="22"/>
        </w:rPr>
        <w:t>no later than</w:t>
      </w:r>
      <w:r w:rsidR="00747198">
        <w:rPr>
          <w:rFonts w:asciiTheme="majorHAnsi" w:hAnsiTheme="majorHAnsi" w:cstheme="majorHAnsi"/>
          <w:sz w:val="22"/>
          <w:szCs w:val="22"/>
        </w:rPr>
        <w:t xml:space="preserve"> one month </w:t>
      </w:r>
      <w:r w:rsidR="00BA6627">
        <w:rPr>
          <w:rFonts w:asciiTheme="majorHAnsi" w:hAnsiTheme="majorHAnsi" w:cstheme="majorHAnsi"/>
          <w:sz w:val="22"/>
          <w:szCs w:val="22"/>
        </w:rPr>
        <w:t xml:space="preserve">after </w:t>
      </w:r>
      <w:r w:rsidR="00747198">
        <w:rPr>
          <w:rFonts w:asciiTheme="majorHAnsi" w:hAnsiTheme="majorHAnsi" w:cstheme="majorHAnsi"/>
          <w:sz w:val="22"/>
          <w:szCs w:val="22"/>
        </w:rPr>
        <w:t>the</w:t>
      </w:r>
      <w:r w:rsidR="00BA6627">
        <w:rPr>
          <w:rFonts w:asciiTheme="majorHAnsi" w:hAnsiTheme="majorHAnsi" w:cstheme="majorHAnsi"/>
          <w:sz w:val="22"/>
          <w:szCs w:val="22"/>
        </w:rPr>
        <w:t xml:space="preserve"> </w:t>
      </w:r>
      <w:r>
        <w:rPr>
          <w:rFonts w:asciiTheme="majorHAnsi" w:hAnsiTheme="majorHAnsi" w:cstheme="majorHAnsi"/>
          <w:sz w:val="22"/>
          <w:szCs w:val="22"/>
        </w:rPr>
        <w:t>workshop</w:t>
      </w:r>
      <w:r w:rsidR="00BA6627">
        <w:rPr>
          <w:rFonts w:asciiTheme="majorHAnsi" w:hAnsiTheme="majorHAnsi" w:cstheme="majorHAnsi"/>
          <w:sz w:val="22"/>
          <w:szCs w:val="22"/>
        </w:rPr>
        <w:t xml:space="preserve"> has taken place.</w:t>
      </w:r>
      <w:r w:rsidR="00747198">
        <w:rPr>
          <w:rFonts w:asciiTheme="majorHAnsi" w:hAnsiTheme="majorHAnsi" w:cstheme="majorHAnsi"/>
          <w:sz w:val="22"/>
          <w:szCs w:val="22"/>
        </w:rPr>
        <w:t xml:space="preserve"> </w:t>
      </w:r>
    </w:p>
    <w:p w14:paraId="1F9C74BF" w14:textId="77777777" w:rsidR="00C743E9" w:rsidRDefault="00C743E9" w:rsidP="007247A6">
      <w:pPr>
        <w:spacing w:after="0"/>
        <w:rPr>
          <w:rFonts w:asciiTheme="majorHAnsi" w:hAnsiTheme="majorHAnsi" w:cstheme="majorHAnsi"/>
          <w:sz w:val="22"/>
          <w:szCs w:val="22"/>
        </w:rPr>
      </w:pPr>
    </w:p>
    <w:p w14:paraId="47B0FB6E" w14:textId="52A733EE" w:rsidR="00854602" w:rsidRPr="002149E6" w:rsidRDefault="002149E6" w:rsidP="007247A6">
      <w:pPr>
        <w:spacing w:after="0"/>
        <w:rPr>
          <w:rFonts w:cs="Arial"/>
          <w:lang w:eastAsia="ko-KR"/>
        </w:rPr>
      </w:pPr>
      <w:r>
        <w:rPr>
          <w:rFonts w:asciiTheme="majorHAnsi" w:hAnsiTheme="majorHAnsi" w:cstheme="majorHAnsi"/>
          <w:sz w:val="22"/>
          <w:szCs w:val="22"/>
        </w:rPr>
        <w:t>Given stringent</w:t>
      </w:r>
      <w:r w:rsidRPr="000636EF">
        <w:rPr>
          <w:rFonts w:cs="Arial"/>
          <w:i/>
          <w:sz w:val="22"/>
          <w:szCs w:val="22"/>
          <w:lang w:eastAsia="ko-KR"/>
        </w:rPr>
        <w:t xml:space="preserve"> </w:t>
      </w:r>
      <w:r w:rsidRPr="000636EF">
        <w:rPr>
          <w:rFonts w:cs="Arial"/>
          <w:sz w:val="22"/>
          <w:szCs w:val="22"/>
          <w:lang w:eastAsia="ko-KR"/>
        </w:rPr>
        <w:t xml:space="preserve">AF requirements and timelines for project closing, </w:t>
      </w:r>
      <w:r>
        <w:rPr>
          <w:rFonts w:asciiTheme="majorHAnsi" w:hAnsiTheme="majorHAnsi" w:cstheme="majorHAnsi"/>
          <w:sz w:val="22"/>
          <w:szCs w:val="22"/>
        </w:rPr>
        <w:t>a</w:t>
      </w:r>
      <w:r w:rsidR="00854602" w:rsidRPr="00CE699E">
        <w:rPr>
          <w:rFonts w:asciiTheme="majorHAnsi" w:hAnsiTheme="majorHAnsi" w:cstheme="majorHAnsi"/>
          <w:sz w:val="22"/>
          <w:szCs w:val="22"/>
        </w:rPr>
        <w:t xml:space="preserve"> project </w:t>
      </w:r>
      <w:r w:rsidR="00AD1001">
        <w:rPr>
          <w:rFonts w:asciiTheme="majorHAnsi" w:hAnsiTheme="majorHAnsi" w:cstheme="majorHAnsi"/>
          <w:sz w:val="22"/>
          <w:szCs w:val="22"/>
        </w:rPr>
        <w:t>I</w:t>
      </w:r>
      <w:r w:rsidR="00854602" w:rsidRPr="00CE699E">
        <w:rPr>
          <w:rFonts w:asciiTheme="majorHAnsi" w:hAnsiTheme="majorHAnsi" w:cstheme="majorHAnsi"/>
          <w:sz w:val="22"/>
          <w:szCs w:val="22"/>
        </w:rPr>
        <w:t xml:space="preserve">nception </w:t>
      </w:r>
      <w:r w:rsidR="00AD1001">
        <w:rPr>
          <w:rFonts w:asciiTheme="majorHAnsi" w:hAnsiTheme="majorHAnsi" w:cstheme="majorHAnsi"/>
          <w:sz w:val="22"/>
          <w:szCs w:val="22"/>
        </w:rPr>
        <w:t>W</w:t>
      </w:r>
      <w:r w:rsidR="00854602" w:rsidRPr="00CE699E">
        <w:rPr>
          <w:rFonts w:asciiTheme="majorHAnsi" w:hAnsiTheme="majorHAnsi" w:cstheme="majorHAnsi"/>
          <w:sz w:val="22"/>
          <w:szCs w:val="22"/>
        </w:rPr>
        <w:t xml:space="preserve">orkshop </w:t>
      </w:r>
      <w:r>
        <w:rPr>
          <w:rFonts w:asciiTheme="majorHAnsi" w:hAnsiTheme="majorHAnsi" w:cstheme="majorHAnsi"/>
          <w:sz w:val="22"/>
          <w:szCs w:val="22"/>
        </w:rPr>
        <w:t>must</w:t>
      </w:r>
      <w:r w:rsidR="00854602" w:rsidRPr="00CE699E">
        <w:rPr>
          <w:rFonts w:asciiTheme="majorHAnsi" w:hAnsiTheme="majorHAnsi" w:cstheme="majorHAnsi"/>
          <w:sz w:val="22"/>
          <w:szCs w:val="22"/>
        </w:rPr>
        <w:t xml:space="preserve"> be held </w:t>
      </w:r>
      <w:r w:rsidR="00341BEA">
        <w:rPr>
          <w:rFonts w:asciiTheme="majorHAnsi" w:hAnsiTheme="majorHAnsi" w:cstheme="majorHAnsi"/>
          <w:sz w:val="22"/>
          <w:szCs w:val="22"/>
        </w:rPr>
        <w:t xml:space="preserve">in either Q1 or Q2 but no later than 31 May of the calendar year, following the </w:t>
      </w:r>
      <w:r w:rsidR="00B4156D" w:rsidRPr="00CE699E">
        <w:rPr>
          <w:rFonts w:asciiTheme="majorHAnsi" w:hAnsiTheme="majorHAnsi" w:cstheme="majorHAnsi"/>
          <w:sz w:val="22"/>
          <w:szCs w:val="22"/>
        </w:rPr>
        <w:t>Project Document signature</w:t>
      </w:r>
      <w:r w:rsidR="00CC1A5D">
        <w:rPr>
          <w:rStyle w:val="FootnoteReference"/>
          <w:szCs w:val="22"/>
        </w:rPr>
        <w:footnoteReference w:id="21"/>
      </w:r>
      <w:r w:rsidR="00854602" w:rsidRPr="00CE699E">
        <w:rPr>
          <w:rFonts w:asciiTheme="majorHAnsi" w:hAnsiTheme="majorHAnsi" w:cstheme="majorHAnsi"/>
          <w:sz w:val="22"/>
          <w:szCs w:val="22"/>
        </w:rPr>
        <w:t xml:space="preserve">, with the aim to: </w:t>
      </w:r>
    </w:p>
    <w:p w14:paraId="6BAA858C" w14:textId="72824823" w:rsidR="00854602" w:rsidRPr="00CE699E" w:rsidRDefault="00854602" w:rsidP="00BB12C2">
      <w:pPr>
        <w:pStyle w:val="ListParagraph"/>
        <w:numPr>
          <w:ilvl w:val="0"/>
          <w:numId w:val="17"/>
        </w:numPr>
        <w:jc w:val="both"/>
        <w:rPr>
          <w:rFonts w:asciiTheme="majorHAnsi" w:hAnsiTheme="majorHAnsi" w:cstheme="majorHAnsi"/>
          <w:sz w:val="22"/>
          <w:szCs w:val="22"/>
        </w:rPr>
      </w:pPr>
      <w:r w:rsidRPr="00CE699E">
        <w:rPr>
          <w:rFonts w:asciiTheme="majorHAnsi" w:hAnsiTheme="majorHAnsi" w:cstheme="majorHAnsi"/>
          <w:sz w:val="22"/>
          <w:szCs w:val="22"/>
        </w:rPr>
        <w:t xml:space="preserve">Familiarize key stakeholders </w:t>
      </w:r>
      <w:r w:rsidR="0082162C">
        <w:rPr>
          <w:rFonts w:asciiTheme="majorHAnsi" w:hAnsiTheme="majorHAnsi" w:cstheme="majorHAnsi"/>
          <w:sz w:val="22"/>
          <w:szCs w:val="22"/>
        </w:rPr>
        <w:t>(</w:t>
      </w:r>
      <w:r w:rsidR="0082162C" w:rsidRPr="0082162C">
        <w:rPr>
          <w:rFonts w:asciiTheme="majorHAnsi" w:hAnsiTheme="majorHAnsi" w:cstheme="majorHAnsi"/>
          <w:sz w:val="22"/>
          <w:szCs w:val="22"/>
        </w:rPr>
        <w:t>Project grantees, UNEP, CTCN, donor</w:t>
      </w:r>
      <w:r w:rsidR="0082162C">
        <w:rPr>
          <w:rFonts w:asciiTheme="majorHAnsi" w:hAnsiTheme="majorHAnsi" w:cstheme="majorHAnsi"/>
          <w:sz w:val="22"/>
          <w:szCs w:val="22"/>
        </w:rPr>
        <w:t xml:space="preserve">, Youth </w:t>
      </w:r>
      <w:proofErr w:type="spellStart"/>
      <w:proofErr w:type="gramStart"/>
      <w:r w:rsidR="0082162C">
        <w:rPr>
          <w:rFonts w:asciiTheme="majorHAnsi" w:hAnsiTheme="majorHAnsi" w:cstheme="majorHAnsi"/>
          <w:sz w:val="22"/>
          <w:szCs w:val="22"/>
        </w:rPr>
        <w:t>Co:Lab</w:t>
      </w:r>
      <w:proofErr w:type="spellEnd"/>
      <w:proofErr w:type="gramEnd"/>
      <w:r w:rsidR="0082162C">
        <w:rPr>
          <w:rFonts w:asciiTheme="majorHAnsi" w:hAnsiTheme="majorHAnsi" w:cstheme="majorHAnsi"/>
          <w:sz w:val="22"/>
          <w:szCs w:val="22"/>
        </w:rPr>
        <w:t xml:space="preserve">, SGP) </w:t>
      </w:r>
      <w:r w:rsidRPr="00CE699E">
        <w:rPr>
          <w:rFonts w:asciiTheme="majorHAnsi" w:hAnsiTheme="majorHAnsi" w:cstheme="majorHAnsi"/>
          <w:sz w:val="22"/>
          <w:szCs w:val="22"/>
        </w:rPr>
        <w:t xml:space="preserve">with the detailed project strategy and discuss any changes that may have taken place in the overall context since the project idea was initially conceptualized that may influence its strategy and implementation. </w:t>
      </w:r>
    </w:p>
    <w:p w14:paraId="07D23CDB" w14:textId="77777777" w:rsidR="00854602" w:rsidRPr="00CE699E" w:rsidRDefault="00854602" w:rsidP="00BB12C2">
      <w:pPr>
        <w:pStyle w:val="ListParagraph"/>
        <w:numPr>
          <w:ilvl w:val="0"/>
          <w:numId w:val="17"/>
        </w:numPr>
        <w:jc w:val="both"/>
        <w:rPr>
          <w:rFonts w:asciiTheme="majorHAnsi" w:hAnsiTheme="majorHAnsi" w:cstheme="majorHAnsi"/>
          <w:sz w:val="22"/>
          <w:szCs w:val="22"/>
        </w:rPr>
      </w:pPr>
      <w:r w:rsidRPr="00CE699E">
        <w:rPr>
          <w:rFonts w:asciiTheme="majorHAnsi" w:hAnsiTheme="majorHAnsi" w:cstheme="majorHAnsi"/>
          <w:sz w:val="22"/>
          <w:szCs w:val="22"/>
        </w:rPr>
        <w:t xml:space="preserve">Discuss the roles and responsibilities of the project team, including reporting lines, </w:t>
      </w:r>
      <w:r w:rsidRPr="0032675E">
        <w:rPr>
          <w:rFonts w:asciiTheme="majorHAnsi" w:hAnsiTheme="majorHAnsi" w:cstheme="majorHAnsi"/>
          <w:sz w:val="22"/>
          <w:szCs w:val="22"/>
        </w:rPr>
        <w:t>stakeholder engagement strategies</w:t>
      </w:r>
      <w:r w:rsidRPr="00CE699E">
        <w:rPr>
          <w:rFonts w:asciiTheme="majorHAnsi" w:hAnsiTheme="majorHAnsi" w:cstheme="majorHAnsi"/>
          <w:sz w:val="22"/>
          <w:szCs w:val="22"/>
        </w:rPr>
        <w:t xml:space="preserve"> and conflict resolution mechanisms. </w:t>
      </w:r>
    </w:p>
    <w:p w14:paraId="27754DBD" w14:textId="77777777" w:rsidR="00854602" w:rsidRPr="00CE699E" w:rsidRDefault="00854602" w:rsidP="00BB12C2">
      <w:pPr>
        <w:pStyle w:val="ListParagraph"/>
        <w:numPr>
          <w:ilvl w:val="0"/>
          <w:numId w:val="17"/>
        </w:numPr>
        <w:jc w:val="both"/>
        <w:rPr>
          <w:rFonts w:asciiTheme="majorHAnsi" w:hAnsiTheme="majorHAnsi" w:cstheme="majorHAnsi"/>
          <w:sz w:val="22"/>
          <w:szCs w:val="22"/>
        </w:rPr>
      </w:pPr>
      <w:r w:rsidRPr="00CE699E">
        <w:rPr>
          <w:rFonts w:asciiTheme="majorHAnsi" w:hAnsiTheme="majorHAnsi" w:cstheme="majorHAnsi"/>
          <w:sz w:val="22"/>
          <w:szCs w:val="22"/>
        </w:rPr>
        <w:lastRenderedPageBreak/>
        <w:t xml:space="preserve">Review the results framework and monitoring plan. </w:t>
      </w:r>
    </w:p>
    <w:p w14:paraId="5A341DA1" w14:textId="1E00FB6D" w:rsidR="00854602" w:rsidRPr="00CE699E" w:rsidRDefault="00854602" w:rsidP="00BB12C2">
      <w:pPr>
        <w:pStyle w:val="ListParagraph"/>
        <w:numPr>
          <w:ilvl w:val="0"/>
          <w:numId w:val="17"/>
        </w:numPr>
        <w:jc w:val="both"/>
        <w:rPr>
          <w:rFonts w:asciiTheme="majorHAnsi" w:hAnsiTheme="majorHAnsi" w:cstheme="majorBidi"/>
          <w:sz w:val="22"/>
          <w:szCs w:val="22"/>
        </w:rPr>
      </w:pPr>
      <w:r w:rsidRPr="182084FB">
        <w:rPr>
          <w:rFonts w:asciiTheme="majorHAnsi" w:hAnsiTheme="majorHAnsi" w:cstheme="majorBidi"/>
          <w:sz w:val="22"/>
          <w:szCs w:val="22"/>
        </w:rPr>
        <w:t xml:space="preserve">Discuss reporting, monitoring and evaluation roles and responsibilities and finalize the M&amp;E budget; identify national/regional institutes to be involved in project-level M&amp;E; discuss the role of the </w:t>
      </w:r>
      <w:r w:rsidR="00DC5CCE" w:rsidRPr="182084FB">
        <w:rPr>
          <w:rFonts w:asciiTheme="majorHAnsi" w:hAnsiTheme="majorHAnsi" w:cstheme="majorBidi"/>
          <w:sz w:val="22"/>
          <w:szCs w:val="22"/>
        </w:rPr>
        <w:t xml:space="preserve">AF </w:t>
      </w:r>
      <w:r w:rsidR="00A15916" w:rsidRPr="182084FB">
        <w:rPr>
          <w:rFonts w:asciiTheme="majorHAnsi" w:hAnsiTheme="majorHAnsi" w:cstheme="majorBidi"/>
          <w:sz w:val="22"/>
          <w:szCs w:val="22"/>
        </w:rPr>
        <w:t>Designated Authorities</w:t>
      </w:r>
      <w:r w:rsidRPr="182084FB">
        <w:rPr>
          <w:rFonts w:asciiTheme="majorHAnsi" w:hAnsiTheme="majorHAnsi" w:cstheme="majorBidi"/>
          <w:sz w:val="22"/>
          <w:szCs w:val="22"/>
        </w:rPr>
        <w:t xml:space="preserve"> and other stakeholders in project-level M&amp;E.</w:t>
      </w:r>
    </w:p>
    <w:p w14:paraId="60B10520" w14:textId="29B763D9" w:rsidR="00854602" w:rsidRPr="0079254D" w:rsidRDefault="00854602" w:rsidP="00BB12C2">
      <w:pPr>
        <w:pStyle w:val="ListParagraph"/>
        <w:numPr>
          <w:ilvl w:val="0"/>
          <w:numId w:val="17"/>
        </w:numPr>
        <w:jc w:val="both"/>
        <w:rPr>
          <w:rFonts w:asciiTheme="majorHAnsi" w:hAnsiTheme="majorHAnsi" w:cstheme="majorBidi"/>
          <w:sz w:val="22"/>
          <w:szCs w:val="22"/>
        </w:rPr>
      </w:pPr>
      <w:r w:rsidRPr="0079254D">
        <w:rPr>
          <w:rFonts w:asciiTheme="majorHAnsi" w:hAnsiTheme="majorHAnsi" w:cstheme="majorBidi"/>
          <w:sz w:val="22"/>
          <w:szCs w:val="22"/>
        </w:rPr>
        <w:t xml:space="preserve">Update and review responsibilities for monitoring project strategies, including the risk log; SESP, </w:t>
      </w:r>
      <w:r w:rsidR="008F27A8" w:rsidRPr="0028184D">
        <w:rPr>
          <w:rFonts w:asciiTheme="majorHAnsi" w:hAnsiTheme="majorHAnsi" w:cstheme="majorBidi"/>
          <w:sz w:val="22"/>
          <w:szCs w:val="22"/>
        </w:rPr>
        <w:t xml:space="preserve">Environmental and </w:t>
      </w:r>
      <w:r w:rsidRPr="0079254D">
        <w:rPr>
          <w:rFonts w:asciiTheme="majorHAnsi" w:hAnsiTheme="majorHAnsi" w:cstheme="majorBidi"/>
          <w:sz w:val="22"/>
          <w:szCs w:val="22"/>
        </w:rPr>
        <w:t>Social Management Framework</w:t>
      </w:r>
      <w:r w:rsidR="008F27A8" w:rsidRPr="0028184D">
        <w:rPr>
          <w:rFonts w:asciiTheme="majorHAnsi" w:hAnsiTheme="majorHAnsi" w:cstheme="majorBidi"/>
          <w:sz w:val="22"/>
          <w:szCs w:val="22"/>
        </w:rPr>
        <w:t>/Plan</w:t>
      </w:r>
      <w:r w:rsidRPr="0079254D">
        <w:rPr>
          <w:rFonts w:asciiTheme="majorHAnsi" w:hAnsiTheme="majorHAnsi" w:cstheme="majorBidi"/>
          <w:sz w:val="22"/>
          <w:szCs w:val="22"/>
        </w:rPr>
        <w:t xml:space="preserve"> and other safeguard</w:t>
      </w:r>
      <w:r w:rsidR="008F27A8" w:rsidRPr="0028184D">
        <w:rPr>
          <w:rFonts w:asciiTheme="majorHAnsi" w:hAnsiTheme="majorHAnsi" w:cstheme="majorBidi"/>
          <w:sz w:val="22"/>
          <w:szCs w:val="22"/>
        </w:rPr>
        <w:t>s</w:t>
      </w:r>
      <w:r w:rsidRPr="0079254D">
        <w:rPr>
          <w:rFonts w:asciiTheme="majorHAnsi" w:hAnsiTheme="majorHAnsi" w:cstheme="majorBidi"/>
          <w:sz w:val="22"/>
          <w:szCs w:val="22"/>
        </w:rPr>
        <w:t xml:space="preserve"> </w:t>
      </w:r>
      <w:r w:rsidR="008F27A8" w:rsidRPr="0028184D">
        <w:rPr>
          <w:rFonts w:asciiTheme="majorHAnsi" w:hAnsiTheme="majorHAnsi" w:cstheme="majorBidi"/>
          <w:sz w:val="22"/>
          <w:szCs w:val="22"/>
        </w:rPr>
        <w:t>instruments</w:t>
      </w:r>
      <w:r w:rsidRPr="0079254D">
        <w:rPr>
          <w:rFonts w:asciiTheme="majorHAnsi" w:hAnsiTheme="majorHAnsi" w:cstheme="majorBidi"/>
          <w:sz w:val="22"/>
          <w:szCs w:val="22"/>
        </w:rPr>
        <w:t xml:space="preserve">; </w:t>
      </w:r>
      <w:r w:rsidR="008F27A8" w:rsidRPr="0028184D">
        <w:rPr>
          <w:rFonts w:asciiTheme="majorHAnsi" w:hAnsiTheme="majorHAnsi" w:cstheme="majorBidi"/>
          <w:sz w:val="22"/>
          <w:szCs w:val="22"/>
        </w:rPr>
        <w:t>Grievance Redress M</w:t>
      </w:r>
      <w:r w:rsidRPr="0079254D">
        <w:rPr>
          <w:rFonts w:asciiTheme="majorHAnsi" w:hAnsiTheme="majorHAnsi" w:cstheme="majorBidi"/>
          <w:sz w:val="22"/>
          <w:szCs w:val="22"/>
        </w:rPr>
        <w:t>echanism; gender</w:t>
      </w:r>
      <w:r w:rsidR="00516D78" w:rsidRPr="0028184D">
        <w:rPr>
          <w:rFonts w:asciiTheme="majorHAnsi" w:hAnsiTheme="majorHAnsi" w:cstheme="majorBidi"/>
          <w:sz w:val="22"/>
          <w:szCs w:val="22"/>
        </w:rPr>
        <w:t>-responsive indicators/Gender Action Plan</w:t>
      </w:r>
      <w:r w:rsidRPr="0079254D">
        <w:rPr>
          <w:rFonts w:asciiTheme="majorHAnsi" w:hAnsiTheme="majorHAnsi" w:cstheme="majorBidi"/>
          <w:sz w:val="22"/>
          <w:szCs w:val="22"/>
        </w:rPr>
        <w:t>; knowledge management strategy, and other relevant management strategies.</w:t>
      </w:r>
    </w:p>
    <w:p w14:paraId="68140FDA" w14:textId="77777777" w:rsidR="00854602" w:rsidRPr="002C3A2D" w:rsidRDefault="00854602" w:rsidP="00BB12C2">
      <w:pPr>
        <w:pStyle w:val="ListParagraph"/>
        <w:numPr>
          <w:ilvl w:val="0"/>
          <w:numId w:val="17"/>
        </w:numPr>
        <w:jc w:val="both"/>
        <w:rPr>
          <w:rFonts w:asciiTheme="majorHAnsi" w:hAnsiTheme="majorHAnsi" w:cstheme="majorHAnsi"/>
          <w:sz w:val="22"/>
          <w:szCs w:val="22"/>
        </w:rPr>
      </w:pPr>
      <w:r w:rsidRPr="002C3A2D">
        <w:rPr>
          <w:rFonts w:asciiTheme="majorHAnsi" w:hAnsiTheme="majorHAnsi" w:cstheme="majorHAnsi"/>
          <w:sz w:val="22"/>
          <w:szCs w:val="22"/>
        </w:rPr>
        <w:t xml:space="preserve">Review financial reporting procedures and budget monitoring and other mandatory requirements and agree on the arrangements for the annual audit. </w:t>
      </w:r>
    </w:p>
    <w:p w14:paraId="64B111CF" w14:textId="77777777" w:rsidR="00854602" w:rsidRPr="00CE699E" w:rsidRDefault="00854602" w:rsidP="00BB12C2">
      <w:pPr>
        <w:pStyle w:val="ListParagraph"/>
        <w:numPr>
          <w:ilvl w:val="0"/>
          <w:numId w:val="17"/>
        </w:numPr>
        <w:jc w:val="both"/>
        <w:rPr>
          <w:rFonts w:asciiTheme="majorHAnsi" w:hAnsiTheme="majorHAnsi" w:cstheme="majorHAnsi"/>
          <w:sz w:val="22"/>
          <w:szCs w:val="22"/>
        </w:rPr>
      </w:pPr>
      <w:r w:rsidRPr="00CE699E">
        <w:rPr>
          <w:rFonts w:asciiTheme="majorHAnsi" w:hAnsiTheme="majorHAnsi" w:cstheme="majorHAnsi"/>
          <w:sz w:val="22"/>
          <w:szCs w:val="22"/>
        </w:rPr>
        <w:t xml:space="preserve">Plan and schedule Project Board meetings and finalize the first-year annual work plan.  </w:t>
      </w:r>
    </w:p>
    <w:p w14:paraId="78051673" w14:textId="77777777" w:rsidR="00854602" w:rsidRPr="00CE699E" w:rsidRDefault="00854602" w:rsidP="00BB12C2">
      <w:pPr>
        <w:pStyle w:val="ListParagraph"/>
        <w:numPr>
          <w:ilvl w:val="0"/>
          <w:numId w:val="17"/>
        </w:numPr>
        <w:jc w:val="both"/>
        <w:rPr>
          <w:rFonts w:asciiTheme="majorHAnsi" w:hAnsiTheme="majorHAnsi" w:cstheme="majorHAnsi"/>
          <w:sz w:val="22"/>
          <w:szCs w:val="22"/>
        </w:rPr>
      </w:pPr>
      <w:r w:rsidRPr="00CE699E">
        <w:rPr>
          <w:rFonts w:asciiTheme="majorHAnsi" w:hAnsiTheme="majorHAnsi" w:cstheme="majorHAnsi"/>
          <w:sz w:val="22"/>
          <w:szCs w:val="22"/>
        </w:rPr>
        <w:t>Formally launch the Project.</w:t>
      </w:r>
    </w:p>
    <w:p w14:paraId="763B3B53" w14:textId="77777777" w:rsidR="00854602" w:rsidRPr="00CE699E" w:rsidRDefault="00854602" w:rsidP="007247A6">
      <w:pPr>
        <w:pStyle w:val="NormalWeb"/>
        <w:spacing w:before="0" w:beforeAutospacing="0" w:after="0" w:afterAutospacing="0"/>
        <w:rPr>
          <w:rFonts w:asciiTheme="majorHAnsi" w:hAnsiTheme="majorHAnsi" w:cstheme="majorHAnsi"/>
          <w:sz w:val="22"/>
          <w:szCs w:val="22"/>
          <w:u w:val="single"/>
        </w:rPr>
      </w:pPr>
    </w:p>
    <w:p w14:paraId="595FE19A" w14:textId="37BAE3E4" w:rsidR="00854602" w:rsidRPr="00CE699E" w:rsidRDefault="00854602" w:rsidP="007247A6">
      <w:pPr>
        <w:spacing w:after="0"/>
        <w:rPr>
          <w:rFonts w:asciiTheme="majorHAnsi" w:hAnsiTheme="majorHAnsi" w:cstheme="majorHAnsi"/>
          <w:i/>
          <w:sz w:val="22"/>
          <w:szCs w:val="22"/>
        </w:rPr>
      </w:pPr>
      <w:r w:rsidRPr="00CE699E">
        <w:rPr>
          <w:rFonts w:asciiTheme="majorHAnsi" w:hAnsiTheme="majorHAnsi" w:cstheme="majorHAnsi"/>
          <w:sz w:val="22"/>
          <w:szCs w:val="22"/>
          <w:u w:val="single"/>
        </w:rPr>
        <w:t xml:space="preserve">Project </w:t>
      </w:r>
      <w:r w:rsidR="00457FA6" w:rsidRPr="00CE699E">
        <w:rPr>
          <w:rFonts w:asciiTheme="majorHAnsi" w:hAnsiTheme="majorHAnsi" w:cstheme="majorHAnsi"/>
          <w:sz w:val="22"/>
          <w:szCs w:val="22"/>
          <w:u w:val="single"/>
        </w:rPr>
        <w:t>Performance</w:t>
      </w:r>
      <w:r w:rsidRPr="00CE699E">
        <w:rPr>
          <w:rFonts w:asciiTheme="majorHAnsi" w:hAnsiTheme="majorHAnsi" w:cstheme="majorHAnsi"/>
          <w:sz w:val="22"/>
          <w:szCs w:val="22"/>
          <w:u w:val="single"/>
        </w:rPr>
        <w:t xml:space="preserve"> Report (P</w:t>
      </w:r>
      <w:r w:rsidR="00457FA6" w:rsidRPr="00CE699E">
        <w:rPr>
          <w:rFonts w:asciiTheme="majorHAnsi" w:hAnsiTheme="majorHAnsi" w:cstheme="majorHAnsi"/>
          <w:sz w:val="22"/>
          <w:szCs w:val="22"/>
          <w:u w:val="single"/>
        </w:rPr>
        <w:t>P</w:t>
      </w:r>
      <w:r w:rsidRPr="00CE699E">
        <w:rPr>
          <w:rFonts w:asciiTheme="majorHAnsi" w:hAnsiTheme="majorHAnsi" w:cstheme="majorHAnsi"/>
          <w:sz w:val="22"/>
          <w:szCs w:val="22"/>
          <w:u w:val="single"/>
        </w:rPr>
        <w:t>R</w:t>
      </w:r>
      <w:r w:rsidRPr="00CE699E">
        <w:rPr>
          <w:rFonts w:asciiTheme="majorHAnsi" w:hAnsiTheme="majorHAnsi" w:cstheme="majorHAnsi"/>
          <w:sz w:val="22"/>
          <w:szCs w:val="22"/>
        </w:rPr>
        <w:t xml:space="preserve">): </w:t>
      </w:r>
    </w:p>
    <w:p w14:paraId="222962EA" w14:textId="529BC54A" w:rsidR="00854602" w:rsidRPr="002C3A2D" w:rsidRDefault="00854602" w:rsidP="007247A6">
      <w:pPr>
        <w:pStyle w:val="NormalWeb"/>
        <w:spacing w:before="0" w:beforeAutospacing="0" w:after="0" w:afterAutospacing="0"/>
        <w:rPr>
          <w:rFonts w:asciiTheme="majorHAnsi" w:hAnsiTheme="majorHAnsi" w:cstheme="majorHAnsi"/>
          <w:sz w:val="22"/>
          <w:szCs w:val="22"/>
          <w:u w:val="single"/>
          <w:lang w:val="en-GB"/>
        </w:rPr>
      </w:pPr>
    </w:p>
    <w:p w14:paraId="7749A4F8" w14:textId="47B398CA" w:rsidR="0074297C" w:rsidRPr="00926BAA" w:rsidRDefault="0074297C" w:rsidP="039562B5">
      <w:pPr>
        <w:spacing w:after="0"/>
        <w:rPr>
          <w:rFonts w:eastAsiaTheme="minorEastAsia" w:cs="Calibri"/>
          <w:lang w:eastAsia="ko-KR"/>
        </w:rPr>
      </w:pPr>
      <w:r w:rsidRPr="039562B5">
        <w:rPr>
          <w:rFonts w:cs="Calibri"/>
          <w:lang w:eastAsia="ko-KR"/>
        </w:rPr>
        <w:t>Once a project</w:t>
      </w:r>
      <w:r w:rsidRPr="039562B5" w:rsidDel="0074297C">
        <w:rPr>
          <w:rFonts w:cs="Calibri"/>
          <w:lang w:eastAsia="ko-KR"/>
        </w:rPr>
        <w:t>/</w:t>
      </w:r>
      <w:r w:rsidR="00A4055B" w:rsidRPr="039562B5" w:rsidDel="0074297C">
        <w:rPr>
          <w:rFonts w:cs="Calibri"/>
          <w:lang w:eastAsia="ko-KR"/>
        </w:rPr>
        <w:t>programme</w:t>
      </w:r>
      <w:r w:rsidR="00A4055B" w:rsidRPr="039562B5">
        <w:rPr>
          <w:rFonts w:cs="Calibri"/>
          <w:lang w:eastAsia="ko-KR"/>
        </w:rPr>
        <w:t xml:space="preserve"> is</w:t>
      </w:r>
      <w:r w:rsidRPr="039562B5">
        <w:rPr>
          <w:rFonts w:cs="Calibri"/>
          <w:lang w:eastAsia="ko-KR"/>
        </w:rPr>
        <w:t xml:space="preserve"> approved and the first funds are transferred </w:t>
      </w:r>
      <w:r w:rsidR="00F406AC" w:rsidRPr="039562B5">
        <w:rPr>
          <w:rFonts w:cs="Calibri"/>
          <w:lang w:eastAsia="ko-KR"/>
        </w:rPr>
        <w:t>to</w:t>
      </w:r>
      <w:r w:rsidRPr="039562B5">
        <w:rPr>
          <w:rFonts w:cs="Calibri"/>
          <w:lang w:eastAsia="ko-KR"/>
        </w:rPr>
        <w:t xml:space="preserve"> the project</w:t>
      </w:r>
      <w:r w:rsidRPr="039562B5" w:rsidDel="0074297C">
        <w:rPr>
          <w:rFonts w:cs="Calibri"/>
          <w:lang w:eastAsia="ko-KR"/>
        </w:rPr>
        <w:t>/</w:t>
      </w:r>
      <w:proofErr w:type="gramStart"/>
      <w:r w:rsidRPr="039562B5" w:rsidDel="0074297C">
        <w:rPr>
          <w:rFonts w:cs="Calibri"/>
          <w:lang w:eastAsia="ko-KR"/>
        </w:rPr>
        <w:t>programme</w:t>
      </w:r>
      <w:r w:rsidR="00C20749">
        <w:rPr>
          <w:rFonts w:cs="Calibri"/>
          <w:lang w:eastAsia="ko-KR"/>
        </w:rPr>
        <w:t xml:space="preserve"> </w:t>
      </w:r>
      <w:r w:rsidRPr="039562B5">
        <w:rPr>
          <w:rFonts w:cs="Calibri"/>
          <w:lang w:eastAsia="ko-KR"/>
        </w:rPr>
        <w:t>,</w:t>
      </w:r>
      <w:proofErr w:type="gramEnd"/>
      <w:r w:rsidRPr="039562B5">
        <w:rPr>
          <w:rFonts w:cs="Calibri"/>
          <w:lang w:eastAsia="ko-KR"/>
        </w:rPr>
        <w:t xml:space="preserve"> </w:t>
      </w:r>
      <w:r w:rsidR="001F5E7C" w:rsidRPr="039562B5">
        <w:rPr>
          <w:rFonts w:cs="Calibri"/>
          <w:lang w:eastAsia="ko-KR"/>
        </w:rPr>
        <w:t>UNDP</w:t>
      </w:r>
      <w:r w:rsidRPr="039562B5">
        <w:rPr>
          <w:rFonts w:cs="Calibri"/>
          <w:lang w:eastAsia="ko-KR"/>
        </w:rPr>
        <w:t xml:space="preserve"> is required to submit a project</w:t>
      </w:r>
      <w:r w:rsidRPr="039562B5" w:rsidDel="0074297C">
        <w:rPr>
          <w:rFonts w:cs="Calibri"/>
          <w:lang w:eastAsia="ko-KR"/>
        </w:rPr>
        <w:t>/</w:t>
      </w:r>
      <w:proofErr w:type="gramStart"/>
      <w:r w:rsidRPr="039562B5" w:rsidDel="0074297C">
        <w:rPr>
          <w:rFonts w:cs="Calibri"/>
          <w:lang w:eastAsia="ko-KR"/>
        </w:rPr>
        <w:t>programme</w:t>
      </w:r>
      <w:r w:rsidRPr="039562B5">
        <w:rPr>
          <w:rFonts w:cs="Calibri"/>
          <w:lang w:eastAsia="ko-KR"/>
        </w:rPr>
        <w:t xml:space="preserve"> </w:t>
      </w:r>
      <w:r w:rsidRPr="039562B5">
        <w:rPr>
          <w:rFonts w:cs="Calibri" w:hint="eastAsia"/>
          <w:lang w:eastAsia="ko-KR"/>
        </w:rPr>
        <w:t xml:space="preserve"> </w:t>
      </w:r>
      <w:r w:rsidRPr="039562B5">
        <w:rPr>
          <w:rFonts w:cs="Calibri"/>
          <w:lang w:eastAsia="ko-KR"/>
        </w:rPr>
        <w:t>performance</w:t>
      </w:r>
      <w:proofErr w:type="gramEnd"/>
      <w:r w:rsidRPr="039562B5">
        <w:rPr>
          <w:rFonts w:cs="Calibri"/>
          <w:lang w:eastAsia="ko-KR"/>
        </w:rPr>
        <w:t xml:space="preserve"> report (PPR) on an annual basis to the </w:t>
      </w:r>
      <w:r w:rsidR="003C76E7">
        <w:rPr>
          <w:rFonts w:cs="Calibri"/>
          <w:lang w:eastAsia="ko-KR"/>
        </w:rPr>
        <w:t>AF Board</w:t>
      </w:r>
      <w:r w:rsidRPr="039562B5">
        <w:rPr>
          <w:rFonts w:cs="Calibri"/>
          <w:lang w:eastAsia="ko-KR"/>
        </w:rPr>
        <w:t xml:space="preserve"> through the </w:t>
      </w:r>
      <w:r w:rsidR="005C1BE3" w:rsidRPr="039562B5">
        <w:rPr>
          <w:rFonts w:cs="Calibri"/>
          <w:lang w:eastAsia="ko-KR"/>
        </w:rPr>
        <w:t>AF S</w:t>
      </w:r>
      <w:r w:rsidRPr="039562B5">
        <w:rPr>
          <w:rFonts w:cs="Calibri"/>
          <w:lang w:eastAsia="ko-KR"/>
        </w:rPr>
        <w:t xml:space="preserve">ecretariat. PPRs </w:t>
      </w:r>
      <w:r w:rsidR="005C1BE3" w:rsidRPr="039562B5">
        <w:rPr>
          <w:rFonts w:cs="Calibri"/>
          <w:lang w:eastAsia="ko-KR"/>
        </w:rPr>
        <w:t>must</w:t>
      </w:r>
      <w:r w:rsidRPr="039562B5">
        <w:rPr>
          <w:rFonts w:cs="Calibri"/>
          <w:lang w:eastAsia="ko-KR"/>
        </w:rPr>
        <w:t xml:space="preserve"> be submitted on a rolling basis, </w:t>
      </w:r>
      <w:r w:rsidR="003D16F4" w:rsidRPr="039562B5">
        <w:rPr>
          <w:rFonts w:cs="Calibri"/>
          <w:lang w:eastAsia="ko-KR"/>
        </w:rPr>
        <w:t>starting</w:t>
      </w:r>
      <w:r w:rsidRPr="039562B5">
        <w:rPr>
          <w:rFonts w:cs="Calibri"/>
          <w:lang w:eastAsia="ko-KR"/>
        </w:rPr>
        <w:t xml:space="preserve"> one year after the start of project implementation (date of </w:t>
      </w:r>
      <w:r w:rsidR="00594954" w:rsidRPr="039562B5">
        <w:rPr>
          <w:rFonts w:cs="Calibri"/>
          <w:lang w:eastAsia="ko-KR"/>
        </w:rPr>
        <w:t>I</w:t>
      </w:r>
      <w:r w:rsidRPr="039562B5">
        <w:rPr>
          <w:rFonts w:cs="Calibri"/>
          <w:lang w:eastAsia="ko-KR"/>
        </w:rPr>
        <w:t xml:space="preserve">nception </w:t>
      </w:r>
      <w:r w:rsidR="00594954" w:rsidRPr="039562B5">
        <w:rPr>
          <w:rFonts w:cs="Calibri"/>
          <w:lang w:eastAsia="ko-KR"/>
        </w:rPr>
        <w:t>W</w:t>
      </w:r>
      <w:r w:rsidRPr="039562B5">
        <w:rPr>
          <w:rFonts w:cs="Calibri"/>
          <w:lang w:eastAsia="ko-KR"/>
        </w:rPr>
        <w:t>orkshop)</w:t>
      </w:r>
      <w:r w:rsidR="008C4288" w:rsidRPr="039562B5">
        <w:rPr>
          <w:rFonts w:cs="Calibri"/>
          <w:lang w:eastAsia="ko-KR"/>
        </w:rPr>
        <w:t>.</w:t>
      </w:r>
      <w:r w:rsidR="00134E70" w:rsidRPr="039562B5">
        <w:rPr>
          <w:rFonts w:cs="Calibri"/>
          <w:lang w:eastAsia="ko-KR"/>
        </w:rPr>
        <w:t xml:space="preserve"> PPRs are due no later than 2 months after the end of the reporting year. </w:t>
      </w:r>
      <w:r w:rsidR="008C4288" w:rsidRPr="039562B5">
        <w:rPr>
          <w:rFonts w:cs="Calibri"/>
          <w:lang w:eastAsia="ko-KR"/>
        </w:rPr>
        <w:t xml:space="preserve"> </w:t>
      </w:r>
      <w:r w:rsidR="00F8526E" w:rsidRPr="039562B5">
        <w:rPr>
          <w:rFonts w:cs="Calibri"/>
          <w:lang w:eastAsia="ko-KR"/>
        </w:rPr>
        <w:t>T</w:t>
      </w:r>
      <w:r w:rsidRPr="039562B5">
        <w:rPr>
          <w:rFonts w:cs="Calibri"/>
          <w:lang w:eastAsia="ko-KR"/>
        </w:rPr>
        <w:t xml:space="preserve">he last </w:t>
      </w:r>
      <w:r w:rsidR="00F8526E" w:rsidRPr="039562B5">
        <w:rPr>
          <w:rFonts w:cs="Calibri"/>
          <w:lang w:eastAsia="ko-KR"/>
        </w:rPr>
        <w:t>PPR</w:t>
      </w:r>
      <w:r w:rsidRPr="039562B5">
        <w:rPr>
          <w:rFonts w:cs="Calibri"/>
          <w:lang w:eastAsia="ko-KR"/>
        </w:rPr>
        <w:t xml:space="preserve"> </w:t>
      </w:r>
      <w:r w:rsidR="00F8526E" w:rsidRPr="039562B5">
        <w:rPr>
          <w:rFonts w:cs="Calibri"/>
          <w:lang w:eastAsia="ko-KR"/>
        </w:rPr>
        <w:t>must</w:t>
      </w:r>
      <w:r w:rsidRPr="039562B5">
        <w:rPr>
          <w:rFonts w:cs="Calibri"/>
          <w:lang w:eastAsia="ko-KR"/>
        </w:rPr>
        <w:t xml:space="preserve"> be submitted </w:t>
      </w:r>
      <w:r w:rsidR="00F8526E" w:rsidRPr="039562B5">
        <w:rPr>
          <w:rFonts w:cs="Calibri"/>
          <w:lang w:eastAsia="ko-KR"/>
        </w:rPr>
        <w:t xml:space="preserve">within </w:t>
      </w:r>
      <w:r w:rsidR="003D5210">
        <w:rPr>
          <w:rFonts w:cs="Calibri"/>
          <w:lang w:eastAsia="ko-KR"/>
        </w:rPr>
        <w:t xml:space="preserve">4 </w:t>
      </w:r>
      <w:r w:rsidRPr="039562B5">
        <w:rPr>
          <w:rFonts w:cs="Calibri"/>
          <w:lang w:eastAsia="ko-KR"/>
        </w:rPr>
        <w:t>months after project</w:t>
      </w:r>
      <w:r w:rsidRPr="039562B5" w:rsidDel="0074297C">
        <w:rPr>
          <w:rFonts w:cs="Calibri"/>
          <w:lang w:eastAsia="ko-KR"/>
        </w:rPr>
        <w:t>/</w:t>
      </w:r>
      <w:r w:rsidR="001512E6" w:rsidRPr="039562B5" w:rsidDel="0074297C">
        <w:rPr>
          <w:rFonts w:cs="Calibri"/>
          <w:lang w:eastAsia="ko-KR"/>
        </w:rPr>
        <w:t>programme</w:t>
      </w:r>
      <w:r w:rsidR="001512E6" w:rsidRPr="039562B5">
        <w:rPr>
          <w:rFonts w:cs="Calibri"/>
          <w:lang w:eastAsia="ko-KR"/>
        </w:rPr>
        <w:t xml:space="preserve"> completion</w:t>
      </w:r>
      <w:r w:rsidRPr="039562B5">
        <w:rPr>
          <w:rFonts w:cs="Calibri"/>
          <w:lang w:eastAsia="ko-KR"/>
        </w:rPr>
        <w:t>. This last report will be considered the project</w:t>
      </w:r>
      <w:r w:rsidRPr="039562B5" w:rsidDel="0074297C">
        <w:rPr>
          <w:rFonts w:cs="Calibri"/>
          <w:lang w:eastAsia="ko-KR"/>
        </w:rPr>
        <w:t>/</w:t>
      </w:r>
      <w:r w:rsidR="001512E6" w:rsidRPr="039562B5" w:rsidDel="0074297C">
        <w:rPr>
          <w:rFonts w:cs="Calibri"/>
          <w:lang w:eastAsia="ko-KR"/>
        </w:rPr>
        <w:t>programme</w:t>
      </w:r>
      <w:r w:rsidR="001512E6" w:rsidRPr="039562B5">
        <w:rPr>
          <w:rFonts w:cs="Calibri"/>
          <w:lang w:eastAsia="ko-KR"/>
        </w:rPr>
        <w:t xml:space="preserve"> completion</w:t>
      </w:r>
      <w:r w:rsidRPr="039562B5">
        <w:rPr>
          <w:rFonts w:cs="Calibri"/>
          <w:lang w:eastAsia="ko-KR"/>
        </w:rPr>
        <w:t xml:space="preserve"> report. </w:t>
      </w:r>
      <w:r w:rsidR="002329F8" w:rsidRPr="039562B5">
        <w:rPr>
          <w:rFonts w:cs="Calibri"/>
          <w:lang w:eastAsia="ko-KR"/>
        </w:rPr>
        <w:t>A project’s</w:t>
      </w:r>
      <w:r w:rsidRPr="039562B5">
        <w:rPr>
          <w:rFonts w:cs="Calibri"/>
          <w:lang w:eastAsia="ko-KR"/>
        </w:rPr>
        <w:t xml:space="preserve"> disbursement schedule </w:t>
      </w:r>
      <w:r w:rsidR="002329F8" w:rsidRPr="039562B5">
        <w:rPr>
          <w:rFonts w:cs="Calibri"/>
          <w:lang w:eastAsia="ko-KR"/>
        </w:rPr>
        <w:t xml:space="preserve">is linked </w:t>
      </w:r>
      <w:r w:rsidRPr="039562B5">
        <w:rPr>
          <w:rFonts w:cs="Calibri"/>
          <w:lang w:eastAsia="ko-KR"/>
        </w:rPr>
        <w:t xml:space="preserve">to </w:t>
      </w:r>
      <w:r w:rsidR="002329F8" w:rsidRPr="039562B5">
        <w:rPr>
          <w:rFonts w:cs="Calibri"/>
          <w:lang w:eastAsia="ko-KR"/>
        </w:rPr>
        <w:t xml:space="preserve">PPR </w:t>
      </w:r>
      <w:r w:rsidRPr="039562B5">
        <w:rPr>
          <w:rFonts w:cs="Calibri"/>
          <w:lang w:eastAsia="ko-KR"/>
        </w:rPr>
        <w:t>submission</w:t>
      </w:r>
      <w:r w:rsidR="002329F8" w:rsidRPr="039562B5">
        <w:rPr>
          <w:rFonts w:cs="Calibri"/>
          <w:lang w:eastAsia="ko-KR"/>
        </w:rPr>
        <w:t>.</w:t>
      </w:r>
      <w:r w:rsidRPr="039562B5">
        <w:rPr>
          <w:rFonts w:cs="Calibri"/>
          <w:lang w:eastAsia="ko-KR"/>
        </w:rPr>
        <w:t xml:space="preserve"> </w:t>
      </w:r>
      <w:r w:rsidR="006B0640" w:rsidRPr="039562B5">
        <w:rPr>
          <w:rFonts w:cs="Calibri"/>
          <w:lang w:eastAsia="ko-KR"/>
        </w:rPr>
        <w:t>Therefore, delays with</w:t>
      </w:r>
      <w:r w:rsidR="00891493" w:rsidRPr="039562B5">
        <w:rPr>
          <w:rFonts w:cs="Calibri"/>
          <w:lang w:eastAsia="ko-KR"/>
        </w:rPr>
        <w:t xml:space="preserve"> </w:t>
      </w:r>
      <w:r w:rsidRPr="039562B5">
        <w:rPr>
          <w:rFonts w:cs="Calibri"/>
          <w:lang w:eastAsia="ko-KR"/>
        </w:rPr>
        <w:t xml:space="preserve">PPR submission </w:t>
      </w:r>
      <w:r w:rsidR="006B0640" w:rsidRPr="039562B5">
        <w:rPr>
          <w:rFonts w:cs="Calibri"/>
          <w:lang w:eastAsia="ko-KR"/>
        </w:rPr>
        <w:t xml:space="preserve">will </w:t>
      </w:r>
      <w:r w:rsidR="001512E6" w:rsidRPr="039562B5">
        <w:rPr>
          <w:rFonts w:cs="Calibri"/>
          <w:lang w:eastAsia="ko-KR"/>
        </w:rPr>
        <w:t>result in delays</w:t>
      </w:r>
      <w:r w:rsidR="006B0640" w:rsidRPr="039562B5">
        <w:rPr>
          <w:rFonts w:cs="Calibri"/>
          <w:lang w:eastAsia="ko-KR"/>
        </w:rPr>
        <w:t xml:space="preserve"> in </w:t>
      </w:r>
      <w:r w:rsidRPr="039562B5">
        <w:rPr>
          <w:rFonts w:cs="Calibri"/>
          <w:lang w:eastAsia="ko-KR"/>
        </w:rPr>
        <w:t>cash disbursement.</w:t>
      </w:r>
    </w:p>
    <w:p w14:paraId="3CEC99C6" w14:textId="064FDD4E" w:rsidR="00A62F98" w:rsidRDefault="00A62F98" w:rsidP="007247A6">
      <w:pPr>
        <w:pStyle w:val="NormalWeb"/>
        <w:spacing w:before="0" w:beforeAutospacing="0" w:after="0" w:afterAutospacing="0"/>
        <w:rPr>
          <w:rFonts w:asciiTheme="majorHAnsi" w:hAnsiTheme="majorHAnsi" w:cstheme="majorHAnsi"/>
          <w:sz w:val="22"/>
          <w:szCs w:val="22"/>
          <w:u w:val="single"/>
        </w:rPr>
      </w:pPr>
    </w:p>
    <w:p w14:paraId="5489491C" w14:textId="096F7FED" w:rsidR="00520C98" w:rsidRPr="00753ECA" w:rsidRDefault="00520C98" w:rsidP="00520C98">
      <w:pPr>
        <w:spacing w:after="0"/>
        <w:rPr>
          <w:rFonts w:cs="Calibri"/>
        </w:rPr>
      </w:pPr>
      <w:r w:rsidRPr="00753ECA">
        <w:rPr>
          <w:rFonts w:cs="Calibri"/>
          <w:u w:val="single"/>
        </w:rPr>
        <w:t>Mid-term Review (MTR)</w:t>
      </w:r>
      <w:r w:rsidRPr="00753ECA">
        <w:rPr>
          <w:rFonts w:cs="Calibri"/>
        </w:rPr>
        <w:t>:</w:t>
      </w:r>
      <w:r w:rsidRPr="00753ECA">
        <w:rPr>
          <w:rFonts w:cs="Calibri"/>
          <w:i/>
        </w:rPr>
        <w:t xml:space="preserve"> </w:t>
      </w:r>
      <w:r w:rsidRPr="00753ECA">
        <w:rPr>
          <w:rFonts w:cs="Calibri"/>
        </w:rPr>
        <w:t xml:space="preserve"> </w:t>
      </w:r>
    </w:p>
    <w:p w14:paraId="31C6925C" w14:textId="77777777" w:rsidR="00520C98" w:rsidRPr="00485F0E" w:rsidRDefault="00520C98" w:rsidP="00520C98">
      <w:pPr>
        <w:spacing w:after="0"/>
        <w:rPr>
          <w:rFonts w:cs="Calibri"/>
          <w:highlight w:val="yellow"/>
        </w:rPr>
      </w:pPr>
    </w:p>
    <w:p w14:paraId="29E9AF6F" w14:textId="3F1526AA" w:rsidR="00520C98" w:rsidRPr="00485F0E" w:rsidRDefault="00520C98" w:rsidP="00520C98">
      <w:pPr>
        <w:spacing w:after="0"/>
        <w:rPr>
          <w:rFonts w:cs="Calibri"/>
        </w:rPr>
      </w:pPr>
      <w:r w:rsidRPr="00485F0E">
        <w:rPr>
          <w:rFonts w:cs="Calibri"/>
        </w:rPr>
        <w:t xml:space="preserve">An independent </w:t>
      </w:r>
      <w:r w:rsidR="00FB06C2">
        <w:rPr>
          <w:rFonts w:cs="Calibri"/>
        </w:rPr>
        <w:t>or semi-independent</w:t>
      </w:r>
      <w:r w:rsidR="00551D09">
        <w:rPr>
          <w:rStyle w:val="FootnoteReference"/>
        </w:rPr>
        <w:footnoteReference w:id="22"/>
      </w:r>
      <w:r w:rsidR="00FB06C2">
        <w:rPr>
          <w:rFonts w:cs="Calibri"/>
        </w:rPr>
        <w:t xml:space="preserve"> </w:t>
      </w:r>
      <w:r w:rsidR="00894B68">
        <w:rPr>
          <w:rFonts w:cs="Calibri"/>
        </w:rPr>
        <w:t>M</w:t>
      </w:r>
      <w:r w:rsidRPr="00485F0E">
        <w:rPr>
          <w:rFonts w:cs="Calibri"/>
        </w:rPr>
        <w:t>id-</w:t>
      </w:r>
      <w:r w:rsidR="00894B68">
        <w:rPr>
          <w:rFonts w:cs="Calibri"/>
        </w:rPr>
        <w:t>T</w:t>
      </w:r>
      <w:r w:rsidRPr="00485F0E">
        <w:rPr>
          <w:rFonts w:cs="Calibri"/>
        </w:rPr>
        <w:t xml:space="preserve">erm </w:t>
      </w:r>
      <w:r w:rsidR="00894B68">
        <w:rPr>
          <w:rFonts w:cs="Calibri"/>
        </w:rPr>
        <w:t>R</w:t>
      </w:r>
      <w:r w:rsidRPr="00485F0E">
        <w:rPr>
          <w:rFonts w:cs="Calibri"/>
        </w:rPr>
        <w:t xml:space="preserve">eview (MTR) </w:t>
      </w:r>
      <w:r w:rsidR="00A4124F">
        <w:rPr>
          <w:rFonts w:cs="Calibri"/>
        </w:rPr>
        <w:t>must</w:t>
      </w:r>
      <w:r w:rsidRPr="00485F0E">
        <w:rPr>
          <w:rFonts w:cs="Calibri"/>
        </w:rPr>
        <w:t xml:space="preserve"> be completed </w:t>
      </w:r>
      <w:r w:rsidR="00665DDC">
        <w:rPr>
          <w:rFonts w:cs="Calibri"/>
        </w:rPr>
        <w:t>for projects with 4 or more years of implementation</w:t>
      </w:r>
      <w:r w:rsidRPr="00485F0E">
        <w:rPr>
          <w:rFonts w:cs="Calibri"/>
        </w:rPr>
        <w:t xml:space="preserve">. The terms of reference, the MTR process and the final MTR report will follow the standard templates and MTR guidance for UNDP-supported </w:t>
      </w:r>
      <w:r w:rsidR="0031584B">
        <w:rPr>
          <w:rFonts w:cs="Calibri"/>
        </w:rPr>
        <w:t>AF</w:t>
      </w:r>
      <w:r w:rsidRPr="00485F0E">
        <w:rPr>
          <w:rFonts w:cs="Calibri"/>
        </w:rPr>
        <w:t xml:space="preserve">-financed projects available on the </w:t>
      </w:r>
      <w:hyperlink r:id="rId63" w:anchor="gef">
        <w:r w:rsidRPr="00485F0E">
          <w:rPr>
            <w:rFonts w:cs="Calibri"/>
            <w:color w:val="0000FF"/>
            <w:u w:val="single"/>
          </w:rPr>
          <w:t>UNDP Evaluation Resource Center</w:t>
        </w:r>
      </w:hyperlink>
      <w:r w:rsidRPr="00485F0E">
        <w:rPr>
          <w:rFonts w:cs="Calibri"/>
          <w:color w:val="0000FF"/>
          <w:u w:val="single"/>
        </w:rPr>
        <w:t>.</w:t>
      </w:r>
      <w:r w:rsidRPr="00485F0E">
        <w:rPr>
          <w:rFonts w:cs="Calibri"/>
        </w:rPr>
        <w:t xml:space="preserve"> The MTR must be submitted to the </w:t>
      </w:r>
      <w:r>
        <w:rPr>
          <w:rFonts w:cs="Calibri"/>
        </w:rPr>
        <w:t>A</w:t>
      </w:r>
      <w:r w:rsidRPr="00485F0E">
        <w:rPr>
          <w:rFonts w:cs="Calibri"/>
        </w:rPr>
        <w:t xml:space="preserve">F </w:t>
      </w:r>
      <w:r w:rsidR="00BB77B6">
        <w:rPr>
          <w:rFonts w:cs="Calibri"/>
        </w:rPr>
        <w:t xml:space="preserve">Secretariat </w:t>
      </w:r>
      <w:r w:rsidR="00921EA6">
        <w:rPr>
          <w:rFonts w:eastAsia="Malgun Gothic" w:cs="Calibri" w:hint="eastAsia"/>
          <w:lang w:eastAsia="ko-KR"/>
        </w:rPr>
        <w:t>copying</w:t>
      </w:r>
      <w:r w:rsidR="00626332">
        <w:rPr>
          <w:rFonts w:cs="Calibri"/>
        </w:rPr>
        <w:t xml:space="preserve"> Designated Authority</w:t>
      </w:r>
      <w:r w:rsidR="00BB77B6">
        <w:rPr>
          <w:rFonts w:cs="Calibri"/>
        </w:rPr>
        <w:t xml:space="preserve"> no later than 6 months</w:t>
      </w:r>
      <w:r w:rsidRPr="00485F0E">
        <w:rPr>
          <w:rFonts w:cs="Calibri"/>
        </w:rPr>
        <w:t xml:space="preserve"> </w:t>
      </w:r>
      <w:r w:rsidR="00665DDC">
        <w:rPr>
          <w:rFonts w:cs="Calibri"/>
        </w:rPr>
        <w:t>after</w:t>
      </w:r>
      <w:r w:rsidRPr="00485F0E">
        <w:rPr>
          <w:rFonts w:cs="Calibri"/>
        </w:rPr>
        <w:t xml:space="preserve"> the mid-point of the project. </w:t>
      </w:r>
      <w:r w:rsidRPr="00485F0E">
        <w:rPr>
          <w:rFonts w:cs="Arial"/>
          <w:bCs/>
          <w:i/>
          <w:highlight w:val="yellow"/>
        </w:rPr>
        <w:t xml:space="preserve">Mid-point is determined by taking the expected </w:t>
      </w:r>
      <w:r w:rsidR="000B7944">
        <w:rPr>
          <w:rFonts w:cs="Arial"/>
          <w:bCs/>
          <w:i/>
          <w:highlight w:val="yellow"/>
        </w:rPr>
        <w:t>I</w:t>
      </w:r>
      <w:r w:rsidR="00D751C4">
        <w:rPr>
          <w:rFonts w:cs="Arial"/>
          <w:bCs/>
          <w:i/>
          <w:highlight w:val="yellow"/>
        </w:rPr>
        <w:t>nception Worksh</w:t>
      </w:r>
      <w:r w:rsidR="004F1B77">
        <w:rPr>
          <w:rFonts w:cs="Arial"/>
          <w:bCs/>
          <w:i/>
          <w:highlight w:val="yellow"/>
        </w:rPr>
        <w:t>op</w:t>
      </w:r>
      <w:r w:rsidR="00D751C4">
        <w:rPr>
          <w:rFonts w:cs="Arial"/>
          <w:bCs/>
          <w:i/>
          <w:highlight w:val="yellow"/>
        </w:rPr>
        <w:t xml:space="preserve"> date</w:t>
      </w:r>
      <w:r w:rsidR="000B7944">
        <w:rPr>
          <w:rFonts w:cs="Arial"/>
          <w:bCs/>
          <w:i/>
          <w:highlight w:val="yellow"/>
        </w:rPr>
        <w:t xml:space="preserve"> </w:t>
      </w:r>
      <w:r w:rsidRPr="00485F0E">
        <w:rPr>
          <w:rFonts w:cs="Arial"/>
          <w:bCs/>
          <w:i/>
          <w:highlight w:val="yellow"/>
        </w:rPr>
        <w:t xml:space="preserve">plus number of </w:t>
      </w:r>
      <w:proofErr w:type="gramStart"/>
      <w:r w:rsidRPr="00485F0E">
        <w:rPr>
          <w:rFonts w:cs="Arial"/>
          <w:bCs/>
          <w:i/>
          <w:highlight w:val="yellow"/>
        </w:rPr>
        <w:t>months</w:t>
      </w:r>
      <w:proofErr w:type="gramEnd"/>
      <w:r w:rsidRPr="00485F0E">
        <w:rPr>
          <w:rFonts w:cs="Arial"/>
          <w:bCs/>
          <w:i/>
          <w:highlight w:val="yellow"/>
        </w:rPr>
        <w:t xml:space="preserve"> duration and finding the middle date. (For example, if a project has a 5-year duration, the MTR must be </w:t>
      </w:r>
      <w:r w:rsidR="00D751C4">
        <w:rPr>
          <w:rFonts w:cs="Arial"/>
          <w:bCs/>
          <w:i/>
          <w:highlight w:val="yellow"/>
        </w:rPr>
        <w:t>completed by</w:t>
      </w:r>
      <w:r w:rsidRPr="00485F0E">
        <w:rPr>
          <w:rFonts w:cs="Arial"/>
          <w:bCs/>
          <w:i/>
          <w:highlight w:val="yellow"/>
        </w:rPr>
        <w:t xml:space="preserve"> 2.5 years after </w:t>
      </w:r>
      <w:r w:rsidR="00D751C4">
        <w:rPr>
          <w:rFonts w:cs="Arial"/>
          <w:bCs/>
          <w:i/>
          <w:highlight w:val="yellow"/>
        </w:rPr>
        <w:t xml:space="preserve">the Inception Workshop and submitted </w:t>
      </w:r>
      <w:r w:rsidR="00720917">
        <w:rPr>
          <w:rFonts w:cs="Arial"/>
          <w:bCs/>
          <w:i/>
          <w:highlight w:val="yellow"/>
        </w:rPr>
        <w:t>within</w:t>
      </w:r>
      <w:r w:rsidR="00D751C4">
        <w:rPr>
          <w:rFonts w:cs="Arial"/>
          <w:bCs/>
          <w:i/>
          <w:highlight w:val="yellow"/>
        </w:rPr>
        <w:t xml:space="preserve"> 6 months after that</w:t>
      </w:r>
      <w:r w:rsidRPr="00485F0E">
        <w:rPr>
          <w:rFonts w:cs="Arial"/>
          <w:bCs/>
          <w:i/>
          <w:highlight w:val="yellow"/>
        </w:rPr>
        <w:t>.)</w:t>
      </w:r>
      <w:r w:rsidRPr="00485F0E">
        <w:rPr>
          <w:rFonts w:cs="Arial"/>
          <w:b/>
          <w:i/>
          <w:highlight w:val="yellow"/>
        </w:rPr>
        <w:t xml:space="preserve"> </w:t>
      </w:r>
      <w:r w:rsidRPr="00753ECA">
        <w:rPr>
          <w:rFonts w:cs="Calibri"/>
          <w:i/>
          <w:highlight w:val="yellow"/>
        </w:rPr>
        <w:t xml:space="preserve">To meet the submission deadline, final MTR reports must be completed and submitted to relevant BPPS Environment </w:t>
      </w:r>
      <w:r w:rsidR="004F1B77" w:rsidRPr="00753ECA">
        <w:rPr>
          <w:rFonts w:cs="Calibri"/>
          <w:i/>
          <w:iCs/>
          <w:highlight w:val="yellow"/>
        </w:rPr>
        <w:t>Hubs</w:t>
      </w:r>
      <w:r w:rsidRPr="00753ECA">
        <w:rPr>
          <w:rFonts w:cs="Calibri"/>
          <w:i/>
          <w:highlight w:val="yellow"/>
        </w:rPr>
        <w:t xml:space="preserve"> no later than 2 months in advance of the </w:t>
      </w:r>
      <w:r w:rsidR="00275F37">
        <w:rPr>
          <w:rFonts w:cs="Calibri"/>
          <w:i/>
          <w:highlight w:val="yellow"/>
        </w:rPr>
        <w:t>expected MTR completion date</w:t>
      </w:r>
      <w:r w:rsidR="00904446">
        <w:rPr>
          <w:rFonts w:cs="Calibri"/>
          <w:i/>
          <w:highlight w:val="yellow"/>
        </w:rPr>
        <w:t xml:space="preserve"> (project mid-point)</w:t>
      </w:r>
      <w:r w:rsidRPr="00753ECA">
        <w:rPr>
          <w:rFonts w:cs="Calibri"/>
          <w:i/>
          <w:highlight w:val="yellow"/>
        </w:rPr>
        <w:t xml:space="preserve"> to allow sufficient time for internal review/clearance that is required prior to submission.</w:t>
      </w:r>
      <w:r w:rsidRPr="00485F0E">
        <w:rPr>
          <w:rFonts w:cs="Calibri"/>
        </w:rPr>
        <w:t xml:space="preserve"> </w:t>
      </w:r>
    </w:p>
    <w:p w14:paraId="04FC1144" w14:textId="77777777" w:rsidR="00520C98" w:rsidRPr="00485F0E" w:rsidRDefault="00520C98" w:rsidP="00520C98">
      <w:pPr>
        <w:spacing w:after="0"/>
        <w:rPr>
          <w:rFonts w:cs="Calibri"/>
        </w:rPr>
      </w:pPr>
    </w:p>
    <w:p w14:paraId="552F0C4F" w14:textId="248C98F7" w:rsidR="00520C98" w:rsidRPr="00485F0E" w:rsidRDefault="00520C98" w:rsidP="00520C98">
      <w:pPr>
        <w:spacing w:after="0"/>
        <w:rPr>
          <w:rFonts w:cs="Calibri"/>
        </w:rPr>
      </w:pPr>
      <w:r w:rsidRPr="00485F0E">
        <w:rPr>
          <w:rFonts w:cs="Calibri"/>
        </w:rPr>
        <w:t xml:space="preserve">Provisions must be taken to complete </w:t>
      </w:r>
      <w:r w:rsidR="00DC2B53">
        <w:rPr>
          <w:rFonts w:cs="Calibri"/>
        </w:rPr>
        <w:t xml:space="preserve">the MTR by the mid-point </w:t>
      </w:r>
      <w:r w:rsidRPr="00485F0E">
        <w:rPr>
          <w:rFonts w:cs="Calibri"/>
        </w:rPr>
        <w:t xml:space="preserve">and submit the MTR within the submission deadline. Therefore, the MTR process must start no later than </w:t>
      </w:r>
      <w:r w:rsidR="007C5BEB">
        <w:rPr>
          <w:rFonts w:cs="Calibri"/>
        </w:rPr>
        <w:t>6</w:t>
      </w:r>
      <w:r w:rsidRPr="00485F0E">
        <w:rPr>
          <w:rFonts w:cs="Calibri"/>
        </w:rPr>
        <w:t xml:space="preserve"> months before the </w:t>
      </w:r>
      <w:r w:rsidR="00ED0CCB">
        <w:rPr>
          <w:rFonts w:cs="Calibri"/>
        </w:rPr>
        <w:t>pr</w:t>
      </w:r>
      <w:r w:rsidR="00E777CB">
        <w:rPr>
          <w:rFonts w:cs="Calibri"/>
        </w:rPr>
        <w:t>oject’s mid</w:t>
      </w:r>
      <w:r w:rsidR="008A4351">
        <w:rPr>
          <w:rFonts w:cs="Calibri"/>
        </w:rPr>
        <w:t>-</w:t>
      </w:r>
      <w:r w:rsidR="00E777CB">
        <w:rPr>
          <w:rFonts w:cs="Calibri"/>
        </w:rPr>
        <w:t>point</w:t>
      </w:r>
      <w:r w:rsidRPr="00485F0E">
        <w:rPr>
          <w:rFonts w:cs="Calibri"/>
        </w:rPr>
        <w:t>.</w:t>
      </w:r>
    </w:p>
    <w:p w14:paraId="65B38E0C" w14:textId="2CBED749" w:rsidR="00A7619E" w:rsidRDefault="00A7619E" w:rsidP="00520C98">
      <w:pPr>
        <w:spacing w:after="0"/>
        <w:rPr>
          <w:rFonts w:cs="Calibri"/>
          <w:highlight w:val="yellow"/>
        </w:rPr>
      </w:pPr>
    </w:p>
    <w:p w14:paraId="672D47B6" w14:textId="5FA32BFD" w:rsidR="00A7619E" w:rsidRPr="009D7D58" w:rsidRDefault="009D7D58" w:rsidP="00520C98">
      <w:pPr>
        <w:spacing w:after="0"/>
        <w:rPr>
          <w:rFonts w:cs="Calibri"/>
          <w:i/>
          <w:iCs/>
          <w:highlight w:val="yellow"/>
        </w:rPr>
      </w:pPr>
      <w:r w:rsidRPr="004A2097">
        <w:rPr>
          <w:rFonts w:cs="Calibri"/>
          <w:i/>
          <w:iCs/>
          <w:highlight w:val="yellow"/>
        </w:rPr>
        <w:t>(</w:t>
      </w:r>
      <w:r w:rsidR="00A7619E" w:rsidRPr="004A2097">
        <w:rPr>
          <w:rFonts w:cs="Calibri"/>
          <w:i/>
          <w:iCs/>
          <w:highlight w:val="yellow"/>
        </w:rPr>
        <w:t>Inclu</w:t>
      </w:r>
      <w:r w:rsidRPr="004A2097">
        <w:rPr>
          <w:rFonts w:cs="Calibri"/>
          <w:i/>
          <w:iCs/>
          <w:highlight w:val="yellow"/>
        </w:rPr>
        <w:t>de the following text if the MTR will be independent</w:t>
      </w:r>
      <w:r>
        <w:rPr>
          <w:rFonts w:cs="Calibri"/>
          <w:i/>
          <w:iCs/>
          <w:highlight w:val="yellow"/>
        </w:rPr>
        <w:t>. Delete if the MTR will be semi-independent</w:t>
      </w:r>
      <w:r w:rsidRPr="004A2097">
        <w:rPr>
          <w:rFonts w:cs="Calibri"/>
          <w:i/>
          <w:iCs/>
          <w:highlight w:val="yellow"/>
        </w:rPr>
        <w:t>)</w:t>
      </w:r>
    </w:p>
    <w:p w14:paraId="2EE91D19" w14:textId="77777777" w:rsidR="00520C98" w:rsidRPr="00485F0E" w:rsidRDefault="00520C98" w:rsidP="00520C98">
      <w:pPr>
        <w:spacing w:after="0"/>
        <w:rPr>
          <w:rFonts w:cs="Calibri"/>
          <w:highlight w:val="yellow"/>
        </w:rPr>
      </w:pPr>
    </w:p>
    <w:p w14:paraId="400E2452" w14:textId="3BC8B034" w:rsidR="00520C98" w:rsidRPr="00485F0E" w:rsidRDefault="00520C98" w:rsidP="00520C98">
      <w:r w:rsidRPr="004A2097">
        <w:t>The</w:t>
      </w:r>
      <w:r w:rsidRPr="004A2097" w:rsidDel="004D6F3C">
        <w:t xml:space="preserve"> </w:t>
      </w:r>
      <w:r w:rsidRPr="004A2097">
        <w:t>MTR will be ‘independent, impartial and rigorous’. The evaluator</w:t>
      </w:r>
      <w:r w:rsidR="69AA1F44">
        <w:t xml:space="preserve"> </w:t>
      </w:r>
      <w:r w:rsidRPr="004A2097">
        <w:t xml:space="preserve">(s) that UNDP will hire to undertake the assignment will be independent from organizations that were involved in designing, executing or advising on the project to be reviewed. Equally, the evaluators should not be in a position where there may be the possibility of future contracts regarding the project under review. </w:t>
      </w:r>
    </w:p>
    <w:p w14:paraId="37DA2303" w14:textId="77777777" w:rsidR="009D7D58" w:rsidRDefault="009D7D58" w:rsidP="009D7D58">
      <w:pPr>
        <w:spacing w:after="0"/>
        <w:rPr>
          <w:rFonts w:cs="Calibri"/>
          <w:i/>
          <w:iCs/>
          <w:highlight w:val="yellow"/>
        </w:rPr>
      </w:pPr>
    </w:p>
    <w:p w14:paraId="3793FC8C" w14:textId="330ADAD8" w:rsidR="009D7D58" w:rsidRDefault="009D7D58" w:rsidP="009D7D58">
      <w:pPr>
        <w:spacing w:after="0"/>
        <w:rPr>
          <w:rFonts w:cs="Calibri"/>
          <w:i/>
          <w:iCs/>
          <w:highlight w:val="yellow"/>
        </w:rPr>
      </w:pPr>
      <w:r w:rsidRPr="00BD00E9">
        <w:rPr>
          <w:rFonts w:cs="Calibri"/>
          <w:i/>
          <w:iCs/>
          <w:highlight w:val="yellow"/>
        </w:rPr>
        <w:t xml:space="preserve">(Include the following text if the MTR will be </w:t>
      </w:r>
      <w:r>
        <w:rPr>
          <w:rFonts w:cs="Calibri"/>
          <w:i/>
          <w:iCs/>
          <w:highlight w:val="yellow"/>
        </w:rPr>
        <w:t>semi-</w:t>
      </w:r>
      <w:r w:rsidRPr="00BD00E9">
        <w:rPr>
          <w:rFonts w:cs="Calibri"/>
          <w:i/>
          <w:iCs/>
          <w:highlight w:val="yellow"/>
        </w:rPr>
        <w:t>independent</w:t>
      </w:r>
      <w:r>
        <w:rPr>
          <w:rFonts w:cs="Calibri"/>
          <w:i/>
          <w:iCs/>
          <w:highlight w:val="yellow"/>
        </w:rPr>
        <w:t>. Delete if the MTR will be independent</w:t>
      </w:r>
      <w:r w:rsidR="00E471AF">
        <w:rPr>
          <w:rFonts w:cs="Calibri"/>
          <w:i/>
          <w:iCs/>
          <w:highlight w:val="yellow"/>
        </w:rPr>
        <w:t xml:space="preserve">. </w:t>
      </w:r>
      <w:r w:rsidR="00E471AF" w:rsidRPr="004A2097">
        <w:rPr>
          <w:rFonts w:cs="Calibri"/>
          <w:i/>
          <w:iCs/>
          <w:highlight w:val="yellow"/>
        </w:rPr>
        <w:t>Semi-independent evaluations may optimize the learning benefits of combining technical or evaluation expertise with insiders’ intimate knowledge of the context, history, and stakeholders of the evaluand. Semi-independent evaluations may be useful for generating deeper formative lessons to inform decisions around an initiative’s design and reforms, such as MTRs.</w:t>
      </w:r>
      <w:r w:rsidRPr="00E471AF">
        <w:rPr>
          <w:rFonts w:cs="Calibri"/>
          <w:i/>
          <w:iCs/>
          <w:highlight w:val="yellow"/>
        </w:rPr>
        <w:t>)</w:t>
      </w:r>
    </w:p>
    <w:p w14:paraId="4A356826" w14:textId="77777777" w:rsidR="00E62EF8" w:rsidRDefault="00E62EF8" w:rsidP="009D7D58">
      <w:pPr>
        <w:spacing w:after="0"/>
        <w:rPr>
          <w:rFonts w:cs="Calibri"/>
          <w:i/>
          <w:iCs/>
          <w:highlight w:val="yellow"/>
        </w:rPr>
      </w:pPr>
    </w:p>
    <w:p w14:paraId="4544C213" w14:textId="34D5FF5A" w:rsidR="00E62EF8" w:rsidRPr="004A2097" w:rsidRDefault="00FF038B" w:rsidP="009D7D58">
      <w:pPr>
        <w:spacing w:after="0"/>
        <w:rPr>
          <w:rFonts w:cs="Calibri"/>
        </w:rPr>
      </w:pPr>
      <w:r w:rsidRPr="004A2097">
        <w:rPr>
          <w:rFonts w:cs="Calibri"/>
        </w:rPr>
        <w:t xml:space="preserve">The semi-independent MTR will </w:t>
      </w:r>
      <w:r w:rsidR="009559C5" w:rsidRPr="004A2097">
        <w:rPr>
          <w:rFonts w:cs="Calibri"/>
        </w:rPr>
        <w:t>involve a team that</w:t>
      </w:r>
      <w:r w:rsidR="00092964" w:rsidRPr="004A2097">
        <w:rPr>
          <w:rFonts w:cs="Calibri"/>
        </w:rPr>
        <w:t xml:space="preserve"> combines an independent evaluator and personnel within the management or operational structure of the </w:t>
      </w:r>
      <w:r w:rsidR="009559C5" w:rsidRPr="004A2097">
        <w:rPr>
          <w:rFonts w:cs="Calibri"/>
        </w:rPr>
        <w:t>project</w:t>
      </w:r>
      <w:r w:rsidR="00092964" w:rsidRPr="004A2097">
        <w:rPr>
          <w:rFonts w:cs="Calibri"/>
        </w:rPr>
        <w:t xml:space="preserve">. The </w:t>
      </w:r>
      <w:r w:rsidR="001A12B5" w:rsidRPr="004A2097">
        <w:rPr>
          <w:rFonts w:cs="Calibri"/>
        </w:rPr>
        <w:t xml:space="preserve">MTR </w:t>
      </w:r>
      <w:r w:rsidR="00092964" w:rsidRPr="004A2097">
        <w:rPr>
          <w:rFonts w:cs="Calibri"/>
        </w:rPr>
        <w:t xml:space="preserve">team may include other stakeholders. </w:t>
      </w:r>
    </w:p>
    <w:p w14:paraId="537FFC55" w14:textId="77777777" w:rsidR="009D7D58" w:rsidRDefault="009D7D58" w:rsidP="00520C98"/>
    <w:p w14:paraId="276526BF" w14:textId="082A1065" w:rsidR="00E27474" w:rsidRPr="004A2097" w:rsidRDefault="00E27474" w:rsidP="00520C98">
      <w:pPr>
        <w:rPr>
          <w:i/>
          <w:iCs/>
        </w:rPr>
      </w:pPr>
      <w:r w:rsidRPr="004A2097">
        <w:rPr>
          <w:i/>
          <w:iCs/>
          <w:highlight w:val="yellow"/>
        </w:rPr>
        <w:t>(continue using the following text</w:t>
      </w:r>
      <w:r w:rsidR="00D675BC">
        <w:rPr>
          <w:i/>
          <w:iCs/>
          <w:highlight w:val="yellow"/>
        </w:rPr>
        <w:t xml:space="preserve"> for all </w:t>
      </w:r>
      <w:r w:rsidR="00907062">
        <w:rPr>
          <w:i/>
          <w:iCs/>
          <w:highlight w:val="yellow"/>
        </w:rPr>
        <w:t xml:space="preserve">projects that will conduct an </w:t>
      </w:r>
      <w:r w:rsidR="00D675BC">
        <w:rPr>
          <w:i/>
          <w:iCs/>
          <w:highlight w:val="yellow"/>
        </w:rPr>
        <w:t>MTR</w:t>
      </w:r>
      <w:r w:rsidR="00286D02" w:rsidRPr="004A2097">
        <w:rPr>
          <w:i/>
          <w:iCs/>
          <w:highlight w:val="yellow"/>
        </w:rPr>
        <w:t>)</w:t>
      </w:r>
    </w:p>
    <w:p w14:paraId="79942844" w14:textId="77777777" w:rsidR="00520C98" w:rsidRPr="00485F0E" w:rsidRDefault="00520C98" w:rsidP="00520C98">
      <w:pPr>
        <w:rPr>
          <w:rFonts w:eastAsia="Calibri" w:cs="Arial"/>
        </w:rPr>
      </w:pPr>
    </w:p>
    <w:p w14:paraId="43D9A7AC" w14:textId="33E1F181" w:rsidR="00520C98" w:rsidRPr="004A2097" w:rsidRDefault="00520C98" w:rsidP="00520C98">
      <w:pPr>
        <w:spacing w:after="0"/>
        <w:rPr>
          <w:rFonts w:cs="Calibri"/>
        </w:rPr>
      </w:pPr>
      <w:r w:rsidRPr="004A2097">
        <w:t>The</w:t>
      </w:r>
      <w:r w:rsidR="008978BB" w:rsidRPr="004A2097">
        <w:t xml:space="preserve"> AF Designated Authority</w:t>
      </w:r>
      <w:r w:rsidRPr="004A2097">
        <w:t xml:space="preserve"> and other stakeholders will be actively involved and consulted during the MTR</w:t>
      </w:r>
      <w:r w:rsidRPr="004A2097" w:rsidDel="005E4084">
        <w:t xml:space="preserve"> </w:t>
      </w:r>
      <w:r w:rsidRPr="004A2097">
        <w:t xml:space="preserve">process. </w:t>
      </w:r>
      <w:r w:rsidRPr="004A2097">
        <w:rPr>
          <w:rFonts w:cs="Calibri"/>
        </w:rPr>
        <w:t>Additional quality assurance support is available from BPPS.</w:t>
      </w:r>
    </w:p>
    <w:p w14:paraId="10024BC7" w14:textId="77777777" w:rsidR="00520C98" w:rsidRPr="004A2097" w:rsidRDefault="00520C98" w:rsidP="00520C98">
      <w:pPr>
        <w:spacing w:after="0"/>
        <w:rPr>
          <w:rFonts w:cs="Calibri"/>
          <w:szCs w:val="20"/>
        </w:rPr>
      </w:pPr>
    </w:p>
    <w:p w14:paraId="4321C00C" w14:textId="1D7C666C" w:rsidR="00520C98" w:rsidRPr="0028184D" w:rsidRDefault="00520C98" w:rsidP="00520C98">
      <w:pPr>
        <w:spacing w:after="0"/>
        <w:rPr>
          <w:rFonts w:cs="Calibri"/>
          <w:i/>
          <w:color w:val="FF0000"/>
        </w:rPr>
      </w:pPr>
      <w:r w:rsidRPr="004A2097">
        <w:rPr>
          <w:rFonts w:cs="Calibri"/>
        </w:rPr>
        <w:t xml:space="preserve">The final MTR report will be publicly available in English and will be posted on the UNDP ERC </w:t>
      </w:r>
      <w:r w:rsidRPr="00485F0E">
        <w:rPr>
          <w:rFonts w:cs="Calibri"/>
        </w:rPr>
        <w:t xml:space="preserve">by the MTR submission date included on cover page of this project document. </w:t>
      </w:r>
      <w:r w:rsidRPr="004A2097">
        <w:rPr>
          <w:rFonts w:cs="Calibri"/>
        </w:rPr>
        <w:t xml:space="preserve">A management response to MTR recommendations will be posted in the ERC within six weeks of the MTR report’s </w:t>
      </w:r>
      <w:r w:rsidR="00543B36">
        <w:rPr>
          <w:rFonts w:cs="Calibri"/>
        </w:rPr>
        <w:t>completion</w:t>
      </w:r>
      <w:r w:rsidRPr="0028184D">
        <w:rPr>
          <w:rFonts w:cs="Calibri"/>
        </w:rPr>
        <w:t>.</w:t>
      </w:r>
    </w:p>
    <w:p w14:paraId="6979DD36" w14:textId="77777777" w:rsidR="00515EA5" w:rsidRPr="0028184D" w:rsidRDefault="00515EA5" w:rsidP="007247A6">
      <w:pPr>
        <w:pStyle w:val="NormalWeb"/>
        <w:spacing w:before="0" w:beforeAutospacing="0" w:after="0" w:afterAutospacing="0"/>
        <w:rPr>
          <w:rFonts w:asciiTheme="majorHAnsi" w:hAnsiTheme="majorHAnsi" w:cstheme="majorHAnsi"/>
          <w:sz w:val="22"/>
          <w:szCs w:val="22"/>
          <w:u w:val="single"/>
        </w:rPr>
      </w:pPr>
    </w:p>
    <w:p w14:paraId="28426559" w14:textId="4C33B687" w:rsidR="00854602" w:rsidRPr="002C3A2D" w:rsidRDefault="009F6543" w:rsidP="007247A6">
      <w:pPr>
        <w:spacing w:after="0"/>
        <w:rPr>
          <w:rFonts w:asciiTheme="majorHAnsi" w:hAnsiTheme="majorHAnsi" w:cstheme="majorHAnsi"/>
          <w:i/>
          <w:sz w:val="22"/>
          <w:szCs w:val="22"/>
        </w:rPr>
      </w:pPr>
      <w:r>
        <w:rPr>
          <w:rFonts w:asciiTheme="majorHAnsi" w:hAnsiTheme="majorHAnsi" w:cstheme="majorHAnsi"/>
          <w:sz w:val="22"/>
          <w:szCs w:val="22"/>
          <w:u w:val="single"/>
        </w:rPr>
        <w:t>Final</w:t>
      </w:r>
      <w:r w:rsidR="000B1560">
        <w:rPr>
          <w:rFonts w:asciiTheme="majorHAnsi" w:hAnsiTheme="majorHAnsi" w:cstheme="majorHAnsi"/>
          <w:sz w:val="22"/>
          <w:szCs w:val="22"/>
          <w:u w:val="single"/>
        </w:rPr>
        <w:t xml:space="preserve"> </w:t>
      </w:r>
      <w:r w:rsidR="00854602" w:rsidRPr="002C3A2D">
        <w:rPr>
          <w:rFonts w:asciiTheme="majorHAnsi" w:hAnsiTheme="majorHAnsi" w:cstheme="majorHAnsi"/>
          <w:sz w:val="22"/>
          <w:szCs w:val="22"/>
          <w:u w:val="single"/>
        </w:rPr>
        <w:t>Evaluation (</w:t>
      </w:r>
      <w:r>
        <w:rPr>
          <w:rFonts w:asciiTheme="majorHAnsi" w:hAnsiTheme="majorHAnsi" w:cstheme="majorHAnsi"/>
          <w:sz w:val="22"/>
          <w:szCs w:val="22"/>
          <w:u w:val="single"/>
        </w:rPr>
        <w:t>F</w:t>
      </w:r>
      <w:r w:rsidR="00854602" w:rsidRPr="002C3A2D">
        <w:rPr>
          <w:rFonts w:asciiTheme="majorHAnsi" w:hAnsiTheme="majorHAnsi" w:cstheme="majorHAnsi"/>
          <w:sz w:val="22"/>
          <w:szCs w:val="22"/>
          <w:u w:val="single"/>
        </w:rPr>
        <w:t>E)</w:t>
      </w:r>
      <w:r w:rsidR="00854602" w:rsidRPr="002C3A2D">
        <w:rPr>
          <w:rFonts w:asciiTheme="majorHAnsi" w:hAnsiTheme="majorHAnsi" w:cstheme="majorHAnsi"/>
          <w:sz w:val="22"/>
          <w:szCs w:val="22"/>
        </w:rPr>
        <w:t xml:space="preserve">:  </w:t>
      </w:r>
    </w:p>
    <w:p w14:paraId="2274533D" w14:textId="77777777" w:rsidR="00854602" w:rsidRDefault="00854602" w:rsidP="007247A6">
      <w:pPr>
        <w:spacing w:after="0"/>
        <w:rPr>
          <w:rFonts w:asciiTheme="majorHAnsi" w:hAnsiTheme="majorHAnsi" w:cstheme="majorHAnsi"/>
          <w:sz w:val="22"/>
          <w:szCs w:val="22"/>
        </w:rPr>
      </w:pPr>
    </w:p>
    <w:p w14:paraId="31BE8B96" w14:textId="48BC5896" w:rsidR="00693191" w:rsidRPr="00485F0E" w:rsidRDefault="00693191" w:rsidP="00693191">
      <w:pPr>
        <w:spacing w:after="0"/>
        <w:rPr>
          <w:rFonts w:cs="Calibri"/>
        </w:rPr>
      </w:pPr>
      <w:r w:rsidRPr="00485F0E">
        <w:rPr>
          <w:rFonts w:cs="Calibri"/>
        </w:rPr>
        <w:t xml:space="preserve">An independent </w:t>
      </w:r>
      <w:r w:rsidR="00990C5B">
        <w:rPr>
          <w:rFonts w:cs="Calibri"/>
        </w:rPr>
        <w:t>F</w:t>
      </w:r>
      <w:r w:rsidRPr="00485F0E">
        <w:rPr>
          <w:rFonts w:cs="Calibri"/>
        </w:rPr>
        <w:t xml:space="preserve">inal </w:t>
      </w:r>
      <w:r w:rsidR="00990C5B">
        <w:rPr>
          <w:rFonts w:cs="Calibri"/>
        </w:rPr>
        <w:t>E</w:t>
      </w:r>
      <w:r w:rsidRPr="00485F0E">
        <w:rPr>
          <w:rFonts w:cs="Calibri"/>
        </w:rPr>
        <w:t>valuation (</w:t>
      </w:r>
      <w:r w:rsidR="00990C5B">
        <w:rPr>
          <w:rFonts w:cs="Calibri"/>
        </w:rPr>
        <w:t>F</w:t>
      </w:r>
      <w:r w:rsidRPr="00485F0E">
        <w:rPr>
          <w:rFonts w:cs="Calibri"/>
        </w:rPr>
        <w:t xml:space="preserve">E) will take place upon completion of all major project outputs and activities. The terms of reference, the evaluation process and the </w:t>
      </w:r>
      <w:r w:rsidR="000965B6">
        <w:rPr>
          <w:rFonts w:cs="Calibri"/>
        </w:rPr>
        <w:t>FE</w:t>
      </w:r>
      <w:r w:rsidRPr="00485F0E">
        <w:rPr>
          <w:rFonts w:cs="Calibri"/>
        </w:rPr>
        <w:t xml:space="preserve"> report will follow the standard templates and </w:t>
      </w:r>
      <w:r w:rsidR="00203352">
        <w:rPr>
          <w:rFonts w:cs="Calibri"/>
        </w:rPr>
        <w:t>F</w:t>
      </w:r>
      <w:r w:rsidRPr="00485F0E">
        <w:rPr>
          <w:rFonts w:cs="Calibri"/>
        </w:rPr>
        <w:t xml:space="preserve">E guidance for UNDP-supported </w:t>
      </w:r>
      <w:r w:rsidR="0031584B">
        <w:rPr>
          <w:rFonts w:cs="Calibri"/>
        </w:rPr>
        <w:t>AF</w:t>
      </w:r>
      <w:r w:rsidRPr="00485F0E">
        <w:rPr>
          <w:rFonts w:cs="Calibri"/>
        </w:rPr>
        <w:t xml:space="preserve">-financed projects available on the </w:t>
      </w:r>
      <w:hyperlink r:id="rId64" w:anchor="gef">
        <w:r w:rsidRPr="00485F0E">
          <w:rPr>
            <w:rFonts w:cs="Calibri"/>
            <w:color w:val="0000FF"/>
            <w:u w:val="single"/>
          </w:rPr>
          <w:t>UNDP Evaluation Resource Center</w:t>
        </w:r>
      </w:hyperlink>
      <w:r w:rsidRPr="00485F0E">
        <w:rPr>
          <w:rFonts w:cs="Calibri"/>
          <w:color w:val="0000FF"/>
          <w:u w:val="single"/>
        </w:rPr>
        <w:t>.</w:t>
      </w:r>
      <w:r w:rsidRPr="00485F0E">
        <w:rPr>
          <w:rFonts w:cs="Calibri"/>
        </w:rPr>
        <w:t xml:space="preserve"> </w:t>
      </w:r>
      <w:r w:rsidR="000965B6">
        <w:rPr>
          <w:rFonts w:cs="Calibri"/>
        </w:rPr>
        <w:t>F</w:t>
      </w:r>
      <w:r w:rsidRPr="00485F0E">
        <w:rPr>
          <w:rFonts w:cs="Calibri"/>
        </w:rPr>
        <w:t xml:space="preserve">E must be submitted to the </w:t>
      </w:r>
      <w:r w:rsidR="0031584B">
        <w:rPr>
          <w:rFonts w:cs="Calibri"/>
        </w:rPr>
        <w:t>AF</w:t>
      </w:r>
      <w:r w:rsidRPr="00485F0E">
        <w:rPr>
          <w:rFonts w:cs="Calibri"/>
        </w:rPr>
        <w:t xml:space="preserve"> </w:t>
      </w:r>
      <w:r w:rsidR="00D45D91">
        <w:rPr>
          <w:rFonts w:cs="Calibri"/>
        </w:rPr>
        <w:t>Secretariat and AF Designated Authority</w:t>
      </w:r>
      <w:r w:rsidRPr="00485F0E">
        <w:rPr>
          <w:rFonts w:cs="Calibri"/>
        </w:rPr>
        <w:t xml:space="preserve"> no later than </w:t>
      </w:r>
      <w:r w:rsidR="00C41F21">
        <w:rPr>
          <w:rFonts w:cs="Calibri"/>
        </w:rPr>
        <w:t>4</w:t>
      </w:r>
      <w:r w:rsidR="009B6620">
        <w:rPr>
          <w:rFonts w:cs="Calibri"/>
        </w:rPr>
        <w:t xml:space="preserve"> </w:t>
      </w:r>
      <w:r w:rsidRPr="00485F0E">
        <w:rPr>
          <w:rFonts w:cs="Calibri"/>
        </w:rPr>
        <w:t xml:space="preserve">months after the Completion Date. This is a hard deadline that, if not met, can only be extended through a formal extension request. </w:t>
      </w:r>
      <w:r w:rsidRPr="004A2097">
        <w:rPr>
          <w:rFonts w:cs="Calibri"/>
          <w:i/>
          <w:highlight w:val="yellow"/>
        </w:rPr>
        <w:t xml:space="preserve">To meet the submission deadline, </w:t>
      </w:r>
      <w:r w:rsidR="00EE4C17">
        <w:rPr>
          <w:rFonts w:cs="Calibri"/>
          <w:i/>
          <w:highlight w:val="yellow"/>
        </w:rPr>
        <w:t>F</w:t>
      </w:r>
      <w:r w:rsidRPr="004A2097">
        <w:rPr>
          <w:rFonts w:cs="Calibri"/>
          <w:i/>
          <w:highlight w:val="yellow"/>
        </w:rPr>
        <w:t>E reports must be completed and submitted to BPPS Environment team no later than 2 months in advance of the deadline to allow sufficient time for internal review/clearance that is required prior to submission.</w:t>
      </w:r>
      <w:r w:rsidRPr="00485F0E">
        <w:rPr>
          <w:rFonts w:cs="Calibri"/>
        </w:rPr>
        <w:t xml:space="preserve"> </w:t>
      </w:r>
    </w:p>
    <w:p w14:paraId="75FDD726" w14:textId="77777777" w:rsidR="00693191" w:rsidRPr="00485F0E" w:rsidRDefault="00693191" w:rsidP="00693191">
      <w:pPr>
        <w:spacing w:after="0"/>
        <w:rPr>
          <w:rFonts w:cs="Calibri"/>
        </w:rPr>
      </w:pPr>
    </w:p>
    <w:p w14:paraId="2633CEF5" w14:textId="398FAB62" w:rsidR="00693191" w:rsidRPr="00485F0E" w:rsidRDefault="00693191" w:rsidP="00693191">
      <w:pPr>
        <w:spacing w:after="0"/>
        <w:rPr>
          <w:rFonts w:cs="Calibri"/>
        </w:rPr>
      </w:pPr>
      <w:r w:rsidRPr="00485F0E">
        <w:rPr>
          <w:rFonts w:cs="Calibri"/>
        </w:rPr>
        <w:t xml:space="preserve">Provisions must be taken to complete and submit the </w:t>
      </w:r>
      <w:r w:rsidR="00552E91">
        <w:rPr>
          <w:rFonts w:cs="Calibri"/>
        </w:rPr>
        <w:t>F</w:t>
      </w:r>
      <w:r w:rsidRPr="00485F0E">
        <w:rPr>
          <w:rFonts w:cs="Calibri"/>
        </w:rPr>
        <w:t xml:space="preserve">E within the submission deadline. Therefore, </w:t>
      </w:r>
      <w:r w:rsidR="00552E91" w:rsidRPr="0028184D">
        <w:rPr>
          <w:rFonts w:cs="Calibri"/>
          <w:highlight w:val="yellow"/>
        </w:rPr>
        <w:t>the F</w:t>
      </w:r>
      <w:r w:rsidRPr="0028184D">
        <w:rPr>
          <w:rFonts w:cs="Calibri"/>
          <w:highlight w:val="yellow"/>
        </w:rPr>
        <w:t>E</w:t>
      </w:r>
      <w:r w:rsidR="00552E91" w:rsidRPr="0028184D">
        <w:rPr>
          <w:rFonts w:cs="Calibri"/>
          <w:highlight w:val="yellow"/>
        </w:rPr>
        <w:t xml:space="preserve"> process</w:t>
      </w:r>
      <w:r w:rsidRPr="0028184D">
        <w:rPr>
          <w:rFonts w:cs="Calibri"/>
          <w:highlight w:val="yellow"/>
        </w:rPr>
        <w:t xml:space="preserve"> must start </w:t>
      </w:r>
      <w:r w:rsidR="007E730D" w:rsidRPr="0028184D">
        <w:rPr>
          <w:rFonts w:cs="Calibri"/>
          <w:highlight w:val="yellow"/>
        </w:rPr>
        <w:t>at least 2</w:t>
      </w:r>
      <w:r w:rsidRPr="0028184D">
        <w:rPr>
          <w:rFonts w:cs="Calibri"/>
          <w:highlight w:val="yellow"/>
        </w:rPr>
        <w:t xml:space="preserve"> months before the </w:t>
      </w:r>
      <w:r w:rsidR="007E730D" w:rsidRPr="0028184D">
        <w:rPr>
          <w:rFonts w:cs="Calibri"/>
          <w:highlight w:val="yellow"/>
        </w:rPr>
        <w:t>Project Completion Date.</w:t>
      </w:r>
      <w:r w:rsidR="007E730D">
        <w:rPr>
          <w:rFonts w:cs="Calibri"/>
        </w:rPr>
        <w:t xml:space="preserve"> </w:t>
      </w:r>
    </w:p>
    <w:p w14:paraId="2C97541D" w14:textId="77777777" w:rsidR="00693191" w:rsidRPr="00485F0E" w:rsidRDefault="00693191" w:rsidP="00693191">
      <w:pPr>
        <w:spacing w:after="0"/>
      </w:pPr>
    </w:p>
    <w:p w14:paraId="44829E79" w14:textId="3E20F2F6" w:rsidR="00693191" w:rsidRPr="00485F0E" w:rsidRDefault="00693191" w:rsidP="00693191">
      <w:r w:rsidRPr="00485F0E">
        <w:t xml:space="preserve">The </w:t>
      </w:r>
      <w:r w:rsidR="00552E91">
        <w:t>FE</w:t>
      </w:r>
      <w:r w:rsidRPr="00485F0E">
        <w:t xml:space="preserve"> will be ‘independent, impartial and rigorous’. The evaluator(s) that UNDP will hire to undertake the assignment will be independent from organizations that were involved in designing, executing or advising on the project to be evaluated. Equally, the evaluators should not be in a position where there may be the possibility of future contracts regarding the project being evaluated. </w:t>
      </w:r>
    </w:p>
    <w:p w14:paraId="62065BCD" w14:textId="77777777" w:rsidR="00693191" w:rsidRPr="00485F0E" w:rsidRDefault="00693191" w:rsidP="00693191">
      <w:pPr>
        <w:spacing w:after="0"/>
      </w:pPr>
    </w:p>
    <w:p w14:paraId="28FCAB21" w14:textId="11158DF4" w:rsidR="00693191" w:rsidRPr="00485F0E" w:rsidRDefault="00693191" w:rsidP="00693191">
      <w:pPr>
        <w:spacing w:after="0"/>
        <w:rPr>
          <w:rFonts w:cs="Calibri"/>
        </w:rPr>
      </w:pPr>
      <w:r w:rsidRPr="00485F0E">
        <w:lastRenderedPageBreak/>
        <w:t xml:space="preserve">The </w:t>
      </w:r>
      <w:r w:rsidR="00C150BF">
        <w:t>AF D</w:t>
      </w:r>
      <w:r w:rsidR="00467AD5">
        <w:t xml:space="preserve">esignated </w:t>
      </w:r>
      <w:r w:rsidR="00C150BF">
        <w:t>A</w:t>
      </w:r>
      <w:r w:rsidR="00467AD5">
        <w:t>uthority</w:t>
      </w:r>
      <w:r w:rsidRPr="00485F0E">
        <w:t xml:space="preserve"> and other stakeholders will be actively involved and consulted during the </w:t>
      </w:r>
      <w:r w:rsidR="006E261A">
        <w:t>FE</w:t>
      </w:r>
      <w:r w:rsidRPr="00485F0E">
        <w:t xml:space="preserve"> process. </w:t>
      </w:r>
      <w:r w:rsidRPr="00485F0E">
        <w:rPr>
          <w:rFonts w:cs="Calibri"/>
        </w:rPr>
        <w:t xml:space="preserve">Additional quality assurance support is available from BPPS. </w:t>
      </w:r>
    </w:p>
    <w:p w14:paraId="003DDACC" w14:textId="77777777" w:rsidR="00693191" w:rsidRPr="00485F0E" w:rsidRDefault="00693191" w:rsidP="00693191">
      <w:pPr>
        <w:spacing w:after="0"/>
        <w:rPr>
          <w:rFonts w:cs="Calibri"/>
          <w:szCs w:val="20"/>
        </w:rPr>
      </w:pPr>
    </w:p>
    <w:p w14:paraId="5FFF745D" w14:textId="150FEB2A" w:rsidR="00693191" w:rsidRPr="00485F0E" w:rsidRDefault="00693191" w:rsidP="00693191">
      <w:pPr>
        <w:spacing w:after="0"/>
        <w:rPr>
          <w:rFonts w:cs="Calibri"/>
        </w:rPr>
      </w:pPr>
      <w:r w:rsidRPr="00485F0E">
        <w:rPr>
          <w:rFonts w:cs="Calibri"/>
        </w:rPr>
        <w:t xml:space="preserve">The final </w:t>
      </w:r>
      <w:r w:rsidR="006E261A">
        <w:rPr>
          <w:rFonts w:cs="Calibri"/>
        </w:rPr>
        <w:t>F</w:t>
      </w:r>
      <w:r w:rsidRPr="00485F0E">
        <w:rPr>
          <w:rFonts w:cs="Calibri"/>
        </w:rPr>
        <w:t xml:space="preserve">E report will be publicly available in English and posted on the UNDP ERC by the </w:t>
      </w:r>
      <w:r w:rsidR="00EC684D">
        <w:rPr>
          <w:rFonts w:cs="Calibri"/>
        </w:rPr>
        <w:t>F</w:t>
      </w:r>
      <w:r w:rsidRPr="00485F0E">
        <w:rPr>
          <w:rFonts w:cs="Calibri"/>
        </w:rPr>
        <w:t xml:space="preserve">E submission date included on cover page of this project document. A management response to the TE recommendations will be posted to the ERC within six weeks of the TE report </w:t>
      </w:r>
      <w:r w:rsidR="00277E34">
        <w:rPr>
          <w:rFonts w:cs="Calibri"/>
        </w:rPr>
        <w:t>completion</w:t>
      </w:r>
      <w:r w:rsidRPr="00485F0E">
        <w:rPr>
          <w:rFonts w:cs="Calibri"/>
        </w:rPr>
        <w:t>.</w:t>
      </w:r>
    </w:p>
    <w:p w14:paraId="7023E899" w14:textId="77777777" w:rsidR="00693191" w:rsidRPr="002C3A2D" w:rsidRDefault="00693191" w:rsidP="007247A6">
      <w:pPr>
        <w:spacing w:after="0"/>
        <w:rPr>
          <w:rFonts w:asciiTheme="majorHAnsi" w:hAnsiTheme="majorHAnsi" w:cstheme="majorHAnsi"/>
          <w:sz w:val="22"/>
          <w:szCs w:val="22"/>
        </w:rPr>
      </w:pPr>
    </w:p>
    <w:p w14:paraId="63AA114B" w14:textId="1229D662" w:rsidR="00854602" w:rsidRPr="000D6496" w:rsidRDefault="00854602" w:rsidP="007247A6">
      <w:pPr>
        <w:spacing w:after="0"/>
        <w:rPr>
          <w:rFonts w:asciiTheme="majorHAnsi" w:hAnsiTheme="majorHAnsi" w:cstheme="majorHAnsi"/>
          <w:i/>
          <w:szCs w:val="20"/>
        </w:rPr>
      </w:pPr>
      <w:r w:rsidRPr="000D6496">
        <w:rPr>
          <w:rFonts w:asciiTheme="majorHAnsi" w:hAnsiTheme="majorHAnsi" w:cstheme="majorHAnsi"/>
          <w:szCs w:val="20"/>
          <w:u w:val="single"/>
        </w:rPr>
        <w:t>Final Report</w:t>
      </w:r>
      <w:r w:rsidRPr="000D6496">
        <w:rPr>
          <w:rFonts w:asciiTheme="majorHAnsi" w:hAnsiTheme="majorHAnsi" w:cstheme="majorHAnsi"/>
          <w:szCs w:val="20"/>
        </w:rPr>
        <w:t xml:space="preserve">: </w:t>
      </w:r>
    </w:p>
    <w:p w14:paraId="0E6644B0" w14:textId="60B952DD" w:rsidR="00854602" w:rsidRDefault="00854602" w:rsidP="007247A6">
      <w:pPr>
        <w:spacing w:after="0"/>
        <w:rPr>
          <w:rFonts w:asciiTheme="majorHAnsi" w:hAnsiTheme="majorHAnsi" w:cstheme="majorHAnsi"/>
          <w:sz w:val="22"/>
          <w:szCs w:val="22"/>
        </w:rPr>
      </w:pPr>
      <w:r w:rsidRPr="000D6496">
        <w:rPr>
          <w:rFonts w:asciiTheme="majorHAnsi" w:hAnsiTheme="majorHAnsi" w:cstheme="majorHAnsi"/>
          <w:szCs w:val="20"/>
        </w:rPr>
        <w:t xml:space="preserve">The project’s terminal </w:t>
      </w:r>
      <w:r w:rsidR="00E12D13" w:rsidRPr="000D6496">
        <w:rPr>
          <w:rFonts w:asciiTheme="majorHAnsi" w:hAnsiTheme="majorHAnsi" w:cstheme="majorHAnsi"/>
          <w:szCs w:val="20"/>
        </w:rPr>
        <w:t>AF PPR</w:t>
      </w:r>
      <w:r w:rsidRPr="000D6496">
        <w:rPr>
          <w:rFonts w:asciiTheme="majorHAnsi" w:hAnsiTheme="majorHAnsi" w:cstheme="majorHAnsi"/>
          <w:szCs w:val="20"/>
        </w:rPr>
        <w:t xml:space="preserve"> along with the </w:t>
      </w:r>
      <w:r w:rsidR="00277E34" w:rsidRPr="000D6496">
        <w:rPr>
          <w:rFonts w:asciiTheme="majorHAnsi" w:hAnsiTheme="majorHAnsi" w:cstheme="majorHAnsi"/>
          <w:szCs w:val="20"/>
        </w:rPr>
        <w:t>F</w:t>
      </w:r>
      <w:r w:rsidRPr="000D6496">
        <w:rPr>
          <w:rFonts w:asciiTheme="majorHAnsi" w:hAnsiTheme="majorHAnsi" w:cstheme="majorHAnsi"/>
          <w:szCs w:val="20"/>
        </w:rPr>
        <w:t>E report and corresponding management response will serve as the final project report package. The final project report package shall be discussed with the Project Board during an end-of-project review meeting to discuss lesson</w:t>
      </w:r>
      <w:r w:rsidR="00DA5C3D" w:rsidRPr="000D6496">
        <w:rPr>
          <w:rFonts w:asciiTheme="majorHAnsi" w:hAnsiTheme="majorHAnsi" w:cstheme="majorHAnsi"/>
          <w:szCs w:val="20"/>
        </w:rPr>
        <w:t>s</w:t>
      </w:r>
      <w:r w:rsidRPr="000D6496">
        <w:rPr>
          <w:rFonts w:asciiTheme="majorHAnsi" w:hAnsiTheme="majorHAnsi" w:cstheme="majorHAnsi"/>
          <w:szCs w:val="20"/>
        </w:rPr>
        <w:t xml:space="preserve"> learned and opportunities for scaling up</w:t>
      </w:r>
      <w:r w:rsidRPr="002C3A2D">
        <w:rPr>
          <w:rFonts w:asciiTheme="majorHAnsi" w:hAnsiTheme="majorHAnsi" w:cstheme="majorHAnsi"/>
          <w:sz w:val="22"/>
          <w:szCs w:val="22"/>
        </w:rPr>
        <w:t xml:space="preserve">.    </w:t>
      </w:r>
    </w:p>
    <w:p w14:paraId="37E3BC52" w14:textId="77777777" w:rsidR="00642FE7" w:rsidRPr="002C3A2D" w:rsidRDefault="00642FE7" w:rsidP="007247A6">
      <w:pPr>
        <w:spacing w:after="0"/>
        <w:rPr>
          <w:rFonts w:asciiTheme="majorHAnsi" w:hAnsiTheme="majorHAnsi" w:cstheme="majorHAnsi"/>
          <w:sz w:val="22"/>
          <w:szCs w:val="22"/>
        </w:rPr>
      </w:pPr>
    </w:p>
    <w:p w14:paraId="0A4C278E" w14:textId="77777777" w:rsidR="00A5420F" w:rsidRDefault="00A5420F" w:rsidP="006F7D91">
      <w:pPr>
        <w:spacing w:after="0"/>
        <w:rPr>
          <w:rFonts w:asciiTheme="majorHAnsi" w:eastAsia="Times New Roman" w:hAnsiTheme="majorHAnsi" w:cstheme="majorHAnsi"/>
          <w:b/>
          <w:sz w:val="22"/>
          <w:szCs w:val="22"/>
          <w:lang w:val="en-GB"/>
        </w:rPr>
      </w:pPr>
      <w:r w:rsidRPr="002C3A2D">
        <w:rPr>
          <w:rFonts w:asciiTheme="majorHAnsi" w:eastAsia="Times New Roman" w:hAnsiTheme="majorHAnsi" w:cstheme="majorHAnsi"/>
          <w:b/>
          <w:sz w:val="22"/>
          <w:szCs w:val="22"/>
          <w:lang w:val="en-GB"/>
        </w:rPr>
        <w:t>Budgeted Monitoring and Evaluation Plan</w:t>
      </w:r>
    </w:p>
    <w:p w14:paraId="72117E37" w14:textId="77777777" w:rsidR="002467FA" w:rsidRDefault="002467FA">
      <w:pPr>
        <w:spacing w:after="0"/>
        <w:ind w:left="360"/>
        <w:rPr>
          <w:rFonts w:asciiTheme="majorHAnsi" w:eastAsia="Times New Roman" w:hAnsiTheme="majorHAnsi" w:cstheme="majorHAnsi"/>
          <w:b/>
          <w:sz w:val="22"/>
          <w:szCs w:val="22"/>
          <w:lang w:val="en-GB"/>
        </w:rPr>
      </w:pPr>
    </w:p>
    <w:p w14:paraId="32A585D0" w14:textId="77777777" w:rsidR="002467FA" w:rsidRPr="00485F0E" w:rsidRDefault="002467FA" w:rsidP="002467FA">
      <w:pPr>
        <w:spacing w:after="0"/>
        <w:rPr>
          <w:b/>
          <w:bCs/>
          <w:lang w:val="en-GB"/>
        </w:rPr>
      </w:pPr>
      <w:bookmarkStart w:id="17" w:name="_Toc10449648"/>
      <w:r w:rsidRPr="00485F0E">
        <w:rPr>
          <w:lang w:val="en-GB"/>
        </w:rPr>
        <w:t>In accordance with UNDP’s programming policies and procedures, the project will be monitored through the following monitoring and evaluation plans</w:t>
      </w:r>
      <w:r w:rsidRPr="00485F0E">
        <w:rPr>
          <w:b/>
          <w:bCs/>
          <w:lang w:val="en-GB"/>
        </w:rPr>
        <w:t>.</w:t>
      </w:r>
    </w:p>
    <w:p w14:paraId="130B549B" w14:textId="18F2AAF8" w:rsidR="002467FA" w:rsidRPr="00485F0E" w:rsidRDefault="002467FA" w:rsidP="002467FA">
      <w:pPr>
        <w:spacing w:after="0"/>
        <w:rPr>
          <w:b/>
          <w:bCs/>
          <w:lang w:val="en-GB"/>
        </w:rPr>
      </w:pPr>
      <w:r w:rsidRPr="00485F0E">
        <w:rPr>
          <w:b/>
          <w:bCs/>
        </w:rPr>
        <w:br/>
        <w:t>Monitoring Plan:</w:t>
      </w:r>
      <w:bookmarkEnd w:id="17"/>
      <w:r w:rsidRPr="00485F0E">
        <w:rPr>
          <w:b/>
          <w:bCs/>
          <w:lang w:val="en-GB"/>
        </w:rPr>
        <w:t xml:space="preserve"> </w:t>
      </w:r>
      <w:r w:rsidRPr="00485F0E">
        <w:rPr>
          <w:rFonts w:cs="Calibri"/>
          <w:szCs w:val="20"/>
        </w:rPr>
        <w:t xml:space="preserve">The project results, corresponding indicators and mid-term and end-of-project targets in the project results framework will be monitored by the Project Management Unit annually, and will be reported in the </w:t>
      </w:r>
      <w:r w:rsidR="0031584B">
        <w:rPr>
          <w:rFonts w:cs="Calibri"/>
          <w:szCs w:val="20"/>
        </w:rPr>
        <w:t>AF</w:t>
      </w:r>
      <w:r w:rsidRPr="00485F0E">
        <w:rPr>
          <w:rFonts w:cs="Calibri"/>
          <w:szCs w:val="20"/>
        </w:rPr>
        <w:t xml:space="preserve"> </w:t>
      </w:r>
      <w:r w:rsidR="00A747EC">
        <w:rPr>
          <w:rFonts w:cs="Calibri"/>
          <w:szCs w:val="20"/>
        </w:rPr>
        <w:t>PPR</w:t>
      </w:r>
      <w:r w:rsidRPr="00485F0E">
        <w:rPr>
          <w:rFonts w:cs="Calibri"/>
          <w:szCs w:val="20"/>
        </w:rPr>
        <w:t xml:space="preserve"> every year, and will be evaluated periodically during project implementation. If baseline data for some of the results indicators is not yet available, it will be collected during the first year of project implementation. Project risks, as outlined in the risk register, will be monitored quarterly.</w:t>
      </w:r>
    </w:p>
    <w:p w14:paraId="34B98232" w14:textId="77777777" w:rsidR="002467FA" w:rsidRPr="00485F0E" w:rsidRDefault="002467FA" w:rsidP="002467FA">
      <w:pPr>
        <w:spacing w:after="0"/>
        <w:rPr>
          <w:rFonts w:cs="Calibri"/>
          <w:szCs w:val="20"/>
        </w:rPr>
      </w:pPr>
    </w:p>
    <w:tbl>
      <w:tblPr>
        <w:tblW w:w="1331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20" w:firstRow="1" w:lastRow="0" w:firstColumn="0" w:lastColumn="0" w:noHBand="1" w:noVBand="1"/>
      </w:tblPr>
      <w:tblGrid>
        <w:gridCol w:w="1355"/>
        <w:gridCol w:w="1705"/>
        <w:gridCol w:w="1530"/>
        <w:gridCol w:w="1322"/>
        <w:gridCol w:w="1643"/>
        <w:gridCol w:w="1825"/>
        <w:gridCol w:w="1948"/>
        <w:gridCol w:w="1990"/>
      </w:tblGrid>
      <w:tr w:rsidR="002467FA" w:rsidRPr="00485F0E" w14:paraId="4CA3DEBF" w14:textId="77777777" w:rsidTr="005160D8">
        <w:trPr>
          <w:trHeight w:val="20"/>
          <w:tblHeader/>
        </w:trPr>
        <w:tc>
          <w:tcPr>
            <w:tcW w:w="13318" w:type="dxa"/>
            <w:gridSpan w:val="8"/>
            <w:shd w:val="clear" w:color="auto" w:fill="D9D9D9"/>
            <w:vAlign w:val="center"/>
          </w:tcPr>
          <w:p w14:paraId="4BC4815E" w14:textId="77777777" w:rsidR="002467FA" w:rsidRPr="00485F0E" w:rsidRDefault="002467FA" w:rsidP="005160D8">
            <w:pPr>
              <w:rPr>
                <w:rFonts w:cs="Calibri"/>
                <w:b/>
                <w:szCs w:val="20"/>
              </w:rPr>
            </w:pPr>
            <w:r w:rsidRPr="00485F0E">
              <w:rPr>
                <w:rFonts w:cs="Calibri"/>
                <w:b/>
                <w:szCs w:val="20"/>
              </w:rPr>
              <w:t>Monitoring Activity</w:t>
            </w:r>
          </w:p>
        </w:tc>
      </w:tr>
      <w:tr w:rsidR="00CA1EE8" w:rsidRPr="00485F0E" w14:paraId="3CBE1A3E" w14:textId="77777777" w:rsidTr="005160D8">
        <w:trPr>
          <w:trHeight w:val="20"/>
          <w:tblHeader/>
        </w:trPr>
        <w:tc>
          <w:tcPr>
            <w:tcW w:w="1355" w:type="dxa"/>
            <w:shd w:val="clear" w:color="auto" w:fill="D9D9D9"/>
            <w:vAlign w:val="center"/>
          </w:tcPr>
          <w:p w14:paraId="45A518EF" w14:textId="77777777" w:rsidR="002467FA" w:rsidRPr="00485F0E" w:rsidRDefault="002467FA" w:rsidP="005160D8">
            <w:pPr>
              <w:rPr>
                <w:rFonts w:cs="Calibri"/>
                <w:b/>
                <w:szCs w:val="20"/>
              </w:rPr>
            </w:pPr>
          </w:p>
        </w:tc>
        <w:tc>
          <w:tcPr>
            <w:tcW w:w="1705" w:type="dxa"/>
            <w:shd w:val="clear" w:color="auto" w:fill="D9D9D9"/>
            <w:vAlign w:val="center"/>
          </w:tcPr>
          <w:p w14:paraId="69BA509A" w14:textId="77777777" w:rsidR="002467FA" w:rsidRPr="00485F0E" w:rsidRDefault="002467FA" w:rsidP="005160D8">
            <w:pPr>
              <w:rPr>
                <w:rFonts w:cs="Calibri"/>
                <w:b/>
                <w:szCs w:val="20"/>
              </w:rPr>
            </w:pPr>
            <w:r w:rsidRPr="00485F0E">
              <w:rPr>
                <w:rFonts w:cs="Calibri"/>
                <w:b/>
                <w:szCs w:val="20"/>
              </w:rPr>
              <w:t>Results Monitoring</w:t>
            </w:r>
          </w:p>
        </w:tc>
        <w:tc>
          <w:tcPr>
            <w:tcW w:w="1530" w:type="dxa"/>
            <w:shd w:val="clear" w:color="auto" w:fill="D9D9D9"/>
            <w:vAlign w:val="center"/>
          </w:tcPr>
          <w:p w14:paraId="2BB32499" w14:textId="77777777" w:rsidR="002467FA" w:rsidRPr="00485F0E" w:rsidRDefault="002467FA" w:rsidP="005160D8">
            <w:pPr>
              <w:rPr>
                <w:rFonts w:cs="Calibri"/>
                <w:b/>
                <w:szCs w:val="20"/>
              </w:rPr>
            </w:pPr>
            <w:r w:rsidRPr="00485F0E">
              <w:rPr>
                <w:rFonts w:cs="Calibri"/>
                <w:b/>
                <w:szCs w:val="20"/>
              </w:rPr>
              <w:t>Indicators</w:t>
            </w:r>
          </w:p>
        </w:tc>
        <w:tc>
          <w:tcPr>
            <w:tcW w:w="1322" w:type="dxa"/>
            <w:shd w:val="clear" w:color="auto" w:fill="D9D9D9"/>
            <w:vAlign w:val="center"/>
          </w:tcPr>
          <w:p w14:paraId="128FD6B4" w14:textId="77777777" w:rsidR="002467FA" w:rsidRPr="00485F0E" w:rsidRDefault="002467FA" w:rsidP="005160D8">
            <w:pPr>
              <w:rPr>
                <w:rFonts w:cs="Calibri"/>
                <w:b/>
                <w:szCs w:val="20"/>
              </w:rPr>
            </w:pPr>
          </w:p>
          <w:p w14:paraId="332C780E" w14:textId="77777777" w:rsidR="002467FA" w:rsidRPr="00485F0E" w:rsidRDefault="002467FA" w:rsidP="005160D8">
            <w:pPr>
              <w:rPr>
                <w:rFonts w:cs="Calibri"/>
                <w:b/>
                <w:szCs w:val="20"/>
              </w:rPr>
            </w:pPr>
            <w:r w:rsidRPr="00485F0E">
              <w:rPr>
                <w:rFonts w:cs="Calibri"/>
                <w:b/>
                <w:szCs w:val="20"/>
              </w:rPr>
              <w:t>Targets</w:t>
            </w:r>
          </w:p>
        </w:tc>
        <w:tc>
          <w:tcPr>
            <w:tcW w:w="1643" w:type="dxa"/>
            <w:shd w:val="clear" w:color="auto" w:fill="D9D9D9"/>
            <w:vAlign w:val="center"/>
          </w:tcPr>
          <w:p w14:paraId="4C06818F" w14:textId="77777777" w:rsidR="002467FA" w:rsidRPr="00485F0E" w:rsidRDefault="002467FA" w:rsidP="005160D8">
            <w:pPr>
              <w:rPr>
                <w:rFonts w:cs="Calibri"/>
                <w:b/>
                <w:szCs w:val="20"/>
              </w:rPr>
            </w:pPr>
          </w:p>
          <w:p w14:paraId="30A527F0" w14:textId="77777777" w:rsidR="002467FA" w:rsidRPr="00485F0E" w:rsidRDefault="002467FA" w:rsidP="005160D8">
            <w:pPr>
              <w:rPr>
                <w:rFonts w:cs="Calibri"/>
                <w:b/>
                <w:szCs w:val="20"/>
              </w:rPr>
            </w:pPr>
            <w:r w:rsidRPr="00485F0E">
              <w:rPr>
                <w:rFonts w:cs="Calibri"/>
                <w:b/>
                <w:szCs w:val="20"/>
              </w:rPr>
              <w:t>Description of indicators and targets</w:t>
            </w:r>
          </w:p>
          <w:p w14:paraId="4AF9E59F" w14:textId="77777777" w:rsidR="002467FA" w:rsidRPr="00485F0E" w:rsidRDefault="002467FA" w:rsidP="005160D8">
            <w:pPr>
              <w:rPr>
                <w:rFonts w:cs="Calibri"/>
                <w:b/>
                <w:szCs w:val="20"/>
              </w:rPr>
            </w:pPr>
          </w:p>
        </w:tc>
        <w:tc>
          <w:tcPr>
            <w:tcW w:w="1825" w:type="dxa"/>
            <w:shd w:val="clear" w:color="auto" w:fill="D9D9D9"/>
            <w:vAlign w:val="center"/>
          </w:tcPr>
          <w:p w14:paraId="6FEAF0E1" w14:textId="77777777" w:rsidR="002467FA" w:rsidRPr="00485F0E" w:rsidRDefault="002467FA" w:rsidP="005160D8">
            <w:pPr>
              <w:rPr>
                <w:rFonts w:cs="Calibri"/>
                <w:b/>
                <w:szCs w:val="20"/>
              </w:rPr>
            </w:pPr>
            <w:r w:rsidRPr="00485F0E">
              <w:rPr>
                <w:rFonts w:cs="Calibri"/>
                <w:b/>
                <w:szCs w:val="20"/>
              </w:rPr>
              <w:t>Frequency</w:t>
            </w:r>
          </w:p>
          <w:p w14:paraId="2327EC10" w14:textId="77777777" w:rsidR="002467FA" w:rsidRPr="00485F0E" w:rsidRDefault="002467FA" w:rsidP="005160D8">
            <w:pPr>
              <w:rPr>
                <w:rFonts w:cs="Calibri"/>
                <w:b/>
                <w:szCs w:val="20"/>
              </w:rPr>
            </w:pPr>
          </w:p>
        </w:tc>
        <w:tc>
          <w:tcPr>
            <w:tcW w:w="1948" w:type="dxa"/>
            <w:shd w:val="clear" w:color="auto" w:fill="D9D9D9"/>
            <w:vAlign w:val="center"/>
          </w:tcPr>
          <w:p w14:paraId="4D97F342" w14:textId="77777777" w:rsidR="002467FA" w:rsidRPr="00485F0E" w:rsidRDefault="002467FA" w:rsidP="005160D8">
            <w:pPr>
              <w:rPr>
                <w:rFonts w:cs="Calibri"/>
                <w:b/>
                <w:szCs w:val="20"/>
              </w:rPr>
            </w:pPr>
            <w:r w:rsidRPr="00485F0E">
              <w:rPr>
                <w:rFonts w:cs="Calibri"/>
                <w:b/>
                <w:szCs w:val="20"/>
              </w:rPr>
              <w:t>Responsible for data collection</w:t>
            </w:r>
          </w:p>
        </w:tc>
        <w:tc>
          <w:tcPr>
            <w:tcW w:w="1990" w:type="dxa"/>
            <w:shd w:val="clear" w:color="auto" w:fill="D9D9D9"/>
            <w:vAlign w:val="center"/>
          </w:tcPr>
          <w:p w14:paraId="595C15D3" w14:textId="77777777" w:rsidR="002467FA" w:rsidRPr="00485F0E" w:rsidRDefault="002467FA" w:rsidP="005160D8">
            <w:pPr>
              <w:rPr>
                <w:rFonts w:cs="Calibri"/>
                <w:b/>
                <w:szCs w:val="20"/>
              </w:rPr>
            </w:pPr>
            <w:r w:rsidRPr="00485F0E">
              <w:rPr>
                <w:rFonts w:cs="Calibri"/>
                <w:b/>
                <w:szCs w:val="20"/>
              </w:rPr>
              <w:t>Means of verification</w:t>
            </w:r>
          </w:p>
        </w:tc>
      </w:tr>
      <w:tr w:rsidR="002467FA" w:rsidRPr="00485F0E" w14:paraId="28CC8356" w14:textId="77777777" w:rsidTr="005160D8">
        <w:trPr>
          <w:trHeight w:val="20"/>
        </w:trPr>
        <w:tc>
          <w:tcPr>
            <w:tcW w:w="1355" w:type="dxa"/>
            <w:vMerge w:val="restart"/>
          </w:tcPr>
          <w:p w14:paraId="64018726" w14:textId="77777777" w:rsidR="002467FA" w:rsidRPr="00485F0E" w:rsidRDefault="002467FA" w:rsidP="005160D8">
            <w:pPr>
              <w:rPr>
                <w:rFonts w:cs="Arial"/>
                <w:b/>
                <w:bCs/>
              </w:rPr>
            </w:pPr>
            <w:r w:rsidRPr="00485F0E">
              <w:rPr>
                <w:rFonts w:cs="Arial"/>
                <w:b/>
                <w:bCs/>
              </w:rPr>
              <w:t>Track results progress</w:t>
            </w:r>
          </w:p>
        </w:tc>
        <w:tc>
          <w:tcPr>
            <w:tcW w:w="1705" w:type="dxa"/>
            <w:vMerge w:val="restart"/>
          </w:tcPr>
          <w:p w14:paraId="29AAB9B6" w14:textId="77777777" w:rsidR="002467FA" w:rsidRPr="00485F0E" w:rsidRDefault="002467FA" w:rsidP="005160D8">
            <w:pPr>
              <w:rPr>
                <w:rFonts w:cs="Arial"/>
                <w:b/>
                <w:bCs/>
              </w:rPr>
            </w:pPr>
            <w:r w:rsidRPr="00485F0E">
              <w:rPr>
                <w:rFonts w:cs="Arial"/>
                <w:b/>
                <w:bCs/>
              </w:rPr>
              <w:t>Project objective from the results framework</w:t>
            </w:r>
          </w:p>
        </w:tc>
        <w:tc>
          <w:tcPr>
            <w:tcW w:w="1530" w:type="dxa"/>
          </w:tcPr>
          <w:p w14:paraId="15A34D17" w14:textId="77777777" w:rsidR="002467FA" w:rsidRPr="00485F0E" w:rsidRDefault="002467FA" w:rsidP="005160D8">
            <w:pPr>
              <w:rPr>
                <w:rFonts w:cs="Calibri"/>
                <w:b/>
                <w:i/>
                <w:szCs w:val="20"/>
              </w:rPr>
            </w:pPr>
            <w:r w:rsidRPr="00485F0E">
              <w:rPr>
                <w:rFonts w:cs="Calibri"/>
                <w:b/>
                <w:i/>
                <w:szCs w:val="20"/>
              </w:rPr>
              <w:t xml:space="preserve">Indicator 1 </w:t>
            </w:r>
          </w:p>
          <w:p w14:paraId="34D13A42" w14:textId="77777777" w:rsidR="002467FA" w:rsidRPr="00485F0E" w:rsidRDefault="002467FA" w:rsidP="005160D8">
            <w:pPr>
              <w:rPr>
                <w:rFonts w:cs="Calibri"/>
                <w:i/>
                <w:szCs w:val="20"/>
              </w:rPr>
            </w:pPr>
            <w:r w:rsidRPr="00485F0E">
              <w:rPr>
                <w:rFonts w:cs="Calibri"/>
                <w:i/>
                <w:szCs w:val="20"/>
                <w:highlight w:val="yellow"/>
              </w:rPr>
              <w:t>Copy from results framework</w:t>
            </w:r>
          </w:p>
          <w:p w14:paraId="59B4B3B7" w14:textId="77777777" w:rsidR="002467FA" w:rsidRPr="00485F0E" w:rsidRDefault="002467FA" w:rsidP="005160D8">
            <w:pPr>
              <w:rPr>
                <w:rFonts w:cs="Calibri"/>
                <w:i/>
                <w:szCs w:val="20"/>
              </w:rPr>
            </w:pPr>
          </w:p>
        </w:tc>
        <w:tc>
          <w:tcPr>
            <w:tcW w:w="1322" w:type="dxa"/>
          </w:tcPr>
          <w:p w14:paraId="045F6719" w14:textId="77777777" w:rsidR="002467FA" w:rsidRPr="00485F0E" w:rsidRDefault="002467FA" w:rsidP="005160D8">
            <w:pPr>
              <w:rPr>
                <w:rFonts w:cs="Calibri"/>
                <w:i/>
                <w:szCs w:val="20"/>
                <w:highlight w:val="yellow"/>
              </w:rPr>
            </w:pPr>
            <w:r w:rsidRPr="00485F0E">
              <w:rPr>
                <w:rFonts w:cs="Calibri"/>
                <w:i/>
                <w:szCs w:val="20"/>
                <w:highlight w:val="yellow"/>
              </w:rPr>
              <w:t>Split out midterm and end of project targets. Can add estimated annual targets if feasible</w:t>
            </w:r>
          </w:p>
        </w:tc>
        <w:tc>
          <w:tcPr>
            <w:tcW w:w="1643" w:type="dxa"/>
          </w:tcPr>
          <w:p w14:paraId="5B02E7F9" w14:textId="77777777" w:rsidR="002467FA" w:rsidRPr="00485F0E" w:rsidRDefault="002467FA" w:rsidP="005160D8">
            <w:pPr>
              <w:rPr>
                <w:rFonts w:cs="Calibri"/>
                <w:i/>
                <w:szCs w:val="20"/>
                <w:highlight w:val="yellow"/>
              </w:rPr>
            </w:pPr>
            <w:r w:rsidRPr="00485F0E">
              <w:rPr>
                <w:rFonts w:cs="Calibri"/>
                <w:i/>
                <w:szCs w:val="20"/>
                <w:highlight w:val="yellow"/>
              </w:rPr>
              <w:t>Describe the indicator and detail how the target values were derived.</w:t>
            </w:r>
          </w:p>
        </w:tc>
        <w:tc>
          <w:tcPr>
            <w:tcW w:w="1825" w:type="dxa"/>
          </w:tcPr>
          <w:p w14:paraId="198A16A6" w14:textId="3637AF5A" w:rsidR="002467FA" w:rsidRPr="00485F0E" w:rsidRDefault="002467FA" w:rsidP="005160D8">
            <w:pPr>
              <w:rPr>
                <w:rFonts w:cs="Calibri"/>
                <w:szCs w:val="20"/>
                <w:highlight w:val="yellow"/>
              </w:rPr>
            </w:pPr>
            <w:r w:rsidRPr="00485F0E">
              <w:rPr>
                <w:rFonts w:cs="Calibri"/>
                <w:szCs w:val="20"/>
                <w:highlight w:val="yellow"/>
              </w:rPr>
              <w:t>Annually</w:t>
            </w:r>
            <w:r w:rsidRPr="00485F0E">
              <w:rPr>
                <w:rFonts w:cs="Arial"/>
                <w:highlight w:val="yellow"/>
              </w:rPr>
              <w:t>,</w:t>
            </w:r>
            <w:r w:rsidRPr="00485F0E">
              <w:rPr>
                <w:rFonts w:cs="Calibri"/>
                <w:szCs w:val="20"/>
                <w:highlight w:val="yellow"/>
              </w:rPr>
              <w:t xml:space="preserve"> mid-term, closure</w:t>
            </w:r>
          </w:p>
          <w:p w14:paraId="619393F4" w14:textId="77777777" w:rsidR="002467FA" w:rsidRPr="00485F0E" w:rsidRDefault="002467FA" w:rsidP="005160D8">
            <w:pPr>
              <w:rPr>
                <w:rFonts w:cs="Calibri"/>
                <w:szCs w:val="20"/>
                <w:highlight w:val="yellow"/>
              </w:rPr>
            </w:pPr>
          </w:p>
          <w:p w14:paraId="759FD393" w14:textId="77777777" w:rsidR="002467FA" w:rsidRPr="00485F0E" w:rsidRDefault="002467FA" w:rsidP="005160D8">
            <w:pPr>
              <w:rPr>
                <w:rFonts w:cs="Arial"/>
                <w:highlight w:val="yellow"/>
              </w:rPr>
            </w:pPr>
          </w:p>
        </w:tc>
        <w:tc>
          <w:tcPr>
            <w:tcW w:w="1948" w:type="dxa"/>
          </w:tcPr>
          <w:p w14:paraId="0F84A9BD" w14:textId="77777777" w:rsidR="002467FA" w:rsidRPr="00485F0E" w:rsidRDefault="002467FA" w:rsidP="005160D8">
            <w:pPr>
              <w:rPr>
                <w:rFonts w:cs="Calibri"/>
                <w:i/>
                <w:szCs w:val="20"/>
                <w:highlight w:val="yellow"/>
              </w:rPr>
            </w:pPr>
            <w:r w:rsidRPr="00485F0E">
              <w:rPr>
                <w:rFonts w:cs="Calibri"/>
                <w:i/>
                <w:szCs w:val="20"/>
                <w:highlight w:val="yellow"/>
              </w:rPr>
              <w:t>For example, National Office of Statistics; UNDP Country Office;</w:t>
            </w:r>
          </w:p>
          <w:p w14:paraId="6F706A89" w14:textId="77777777" w:rsidR="002467FA" w:rsidRPr="00485F0E" w:rsidRDefault="002467FA" w:rsidP="005160D8">
            <w:pPr>
              <w:rPr>
                <w:rFonts w:cs="Calibri"/>
                <w:i/>
                <w:szCs w:val="20"/>
                <w:highlight w:val="yellow"/>
              </w:rPr>
            </w:pPr>
            <w:r w:rsidRPr="00485F0E">
              <w:rPr>
                <w:rFonts w:cs="Calibri"/>
                <w:i/>
                <w:szCs w:val="20"/>
                <w:highlight w:val="yellow"/>
              </w:rPr>
              <w:t>Project consultant</w:t>
            </w:r>
          </w:p>
          <w:p w14:paraId="46B3F06C" w14:textId="77777777" w:rsidR="002467FA" w:rsidRPr="00485F0E" w:rsidRDefault="002467FA" w:rsidP="005160D8">
            <w:pPr>
              <w:rPr>
                <w:rFonts w:cs="Calibri"/>
                <w:i/>
                <w:szCs w:val="20"/>
                <w:highlight w:val="yellow"/>
              </w:rPr>
            </w:pPr>
          </w:p>
        </w:tc>
        <w:tc>
          <w:tcPr>
            <w:tcW w:w="1990" w:type="dxa"/>
          </w:tcPr>
          <w:p w14:paraId="001B3362" w14:textId="77777777" w:rsidR="002467FA" w:rsidRPr="00485F0E" w:rsidRDefault="002467FA" w:rsidP="005160D8">
            <w:pPr>
              <w:rPr>
                <w:rFonts w:cs="Calibri"/>
                <w:i/>
                <w:szCs w:val="20"/>
                <w:highlight w:val="yellow"/>
              </w:rPr>
            </w:pPr>
            <w:r w:rsidRPr="00485F0E">
              <w:rPr>
                <w:rFonts w:cs="Calibri"/>
                <w:i/>
                <w:szCs w:val="20"/>
                <w:highlight w:val="yellow"/>
              </w:rPr>
              <w:t>Consultant report</w:t>
            </w:r>
          </w:p>
          <w:p w14:paraId="2E8EE968" w14:textId="77777777" w:rsidR="002467FA" w:rsidRPr="00485F0E" w:rsidRDefault="002467FA" w:rsidP="005160D8">
            <w:pPr>
              <w:rPr>
                <w:rFonts w:cs="Calibri"/>
                <w:i/>
                <w:szCs w:val="20"/>
                <w:highlight w:val="yellow"/>
              </w:rPr>
            </w:pPr>
          </w:p>
          <w:p w14:paraId="3B9CF41A" w14:textId="77777777" w:rsidR="002467FA" w:rsidRPr="00485F0E" w:rsidRDefault="002467FA" w:rsidP="005160D8">
            <w:pPr>
              <w:rPr>
                <w:rFonts w:cs="Calibri"/>
                <w:i/>
                <w:szCs w:val="20"/>
                <w:highlight w:val="yellow"/>
              </w:rPr>
            </w:pPr>
            <w:r w:rsidRPr="00485F0E">
              <w:rPr>
                <w:rFonts w:cs="Calibri"/>
                <w:i/>
                <w:szCs w:val="20"/>
                <w:highlight w:val="yellow"/>
              </w:rPr>
              <w:t>National statistics report</w:t>
            </w:r>
          </w:p>
          <w:p w14:paraId="0F4D6FF3" w14:textId="77777777" w:rsidR="002467FA" w:rsidRPr="00485F0E" w:rsidRDefault="002467FA" w:rsidP="005160D8">
            <w:pPr>
              <w:rPr>
                <w:rFonts w:cs="Calibri"/>
                <w:i/>
                <w:szCs w:val="20"/>
                <w:highlight w:val="yellow"/>
              </w:rPr>
            </w:pPr>
          </w:p>
        </w:tc>
      </w:tr>
      <w:tr w:rsidR="002467FA" w:rsidRPr="00485F0E" w14:paraId="1BDD10D2" w14:textId="77777777" w:rsidTr="005160D8">
        <w:trPr>
          <w:trHeight w:val="20"/>
        </w:trPr>
        <w:tc>
          <w:tcPr>
            <w:tcW w:w="1355" w:type="dxa"/>
            <w:vMerge/>
          </w:tcPr>
          <w:p w14:paraId="48D74DB6" w14:textId="77777777" w:rsidR="002467FA" w:rsidRPr="00485F0E" w:rsidRDefault="002467FA" w:rsidP="005160D8">
            <w:pPr>
              <w:rPr>
                <w:rFonts w:cs="Calibri"/>
                <w:b/>
                <w:szCs w:val="20"/>
              </w:rPr>
            </w:pPr>
          </w:p>
        </w:tc>
        <w:tc>
          <w:tcPr>
            <w:tcW w:w="1705" w:type="dxa"/>
            <w:vMerge/>
          </w:tcPr>
          <w:p w14:paraId="06CD264C" w14:textId="77777777" w:rsidR="002467FA" w:rsidRPr="00485F0E" w:rsidRDefault="002467FA" w:rsidP="005160D8">
            <w:pPr>
              <w:rPr>
                <w:rFonts w:cs="Calibri"/>
                <w:b/>
                <w:szCs w:val="20"/>
              </w:rPr>
            </w:pPr>
          </w:p>
        </w:tc>
        <w:tc>
          <w:tcPr>
            <w:tcW w:w="1530" w:type="dxa"/>
          </w:tcPr>
          <w:p w14:paraId="0742E9A9" w14:textId="77777777" w:rsidR="002467FA" w:rsidRPr="00485F0E" w:rsidRDefault="002467FA" w:rsidP="005160D8">
            <w:pPr>
              <w:rPr>
                <w:rFonts w:cs="Calibri"/>
                <w:b/>
                <w:i/>
                <w:szCs w:val="20"/>
              </w:rPr>
            </w:pPr>
            <w:r w:rsidRPr="00485F0E">
              <w:rPr>
                <w:rFonts w:cs="Calibri"/>
                <w:b/>
                <w:i/>
                <w:szCs w:val="20"/>
              </w:rPr>
              <w:t>Indicator 2</w:t>
            </w:r>
          </w:p>
        </w:tc>
        <w:tc>
          <w:tcPr>
            <w:tcW w:w="1322" w:type="dxa"/>
          </w:tcPr>
          <w:p w14:paraId="2D0AA6C7" w14:textId="77777777" w:rsidR="002467FA" w:rsidRPr="00485F0E" w:rsidRDefault="002467FA" w:rsidP="005160D8">
            <w:pPr>
              <w:rPr>
                <w:rFonts w:cs="Calibri"/>
                <w:i/>
                <w:szCs w:val="20"/>
              </w:rPr>
            </w:pPr>
          </w:p>
        </w:tc>
        <w:tc>
          <w:tcPr>
            <w:tcW w:w="1643" w:type="dxa"/>
          </w:tcPr>
          <w:p w14:paraId="0CACE47B" w14:textId="77777777" w:rsidR="002467FA" w:rsidRPr="00485F0E" w:rsidRDefault="002467FA" w:rsidP="005160D8">
            <w:pPr>
              <w:rPr>
                <w:rFonts w:cs="Calibri"/>
                <w:i/>
                <w:szCs w:val="20"/>
              </w:rPr>
            </w:pPr>
          </w:p>
        </w:tc>
        <w:tc>
          <w:tcPr>
            <w:tcW w:w="1825" w:type="dxa"/>
          </w:tcPr>
          <w:p w14:paraId="5FC60166" w14:textId="77777777" w:rsidR="002467FA" w:rsidRPr="00485F0E" w:rsidRDefault="002467FA" w:rsidP="005160D8">
            <w:pPr>
              <w:rPr>
                <w:rFonts w:cs="Calibri"/>
                <w:szCs w:val="20"/>
              </w:rPr>
            </w:pPr>
          </w:p>
        </w:tc>
        <w:tc>
          <w:tcPr>
            <w:tcW w:w="1948" w:type="dxa"/>
          </w:tcPr>
          <w:p w14:paraId="4A30812B" w14:textId="77777777" w:rsidR="002467FA" w:rsidRPr="00485F0E" w:rsidRDefault="002467FA" w:rsidP="005160D8">
            <w:pPr>
              <w:rPr>
                <w:rFonts w:cs="Calibri"/>
                <w:i/>
                <w:szCs w:val="20"/>
              </w:rPr>
            </w:pPr>
          </w:p>
        </w:tc>
        <w:tc>
          <w:tcPr>
            <w:tcW w:w="1990" w:type="dxa"/>
          </w:tcPr>
          <w:p w14:paraId="41D823AA" w14:textId="77777777" w:rsidR="002467FA" w:rsidRPr="00485F0E" w:rsidRDefault="002467FA" w:rsidP="005160D8">
            <w:pPr>
              <w:rPr>
                <w:rFonts w:cs="Calibri"/>
                <w:i/>
                <w:szCs w:val="20"/>
              </w:rPr>
            </w:pPr>
          </w:p>
        </w:tc>
      </w:tr>
      <w:tr w:rsidR="002467FA" w:rsidRPr="00485F0E" w14:paraId="26AC6D7E" w14:textId="77777777" w:rsidTr="005160D8">
        <w:trPr>
          <w:trHeight w:val="20"/>
        </w:trPr>
        <w:tc>
          <w:tcPr>
            <w:tcW w:w="1355" w:type="dxa"/>
            <w:vMerge/>
          </w:tcPr>
          <w:p w14:paraId="0ADAF686" w14:textId="77777777" w:rsidR="002467FA" w:rsidRPr="00485F0E" w:rsidRDefault="002467FA" w:rsidP="005160D8">
            <w:pPr>
              <w:rPr>
                <w:rFonts w:cs="Calibri"/>
                <w:b/>
                <w:szCs w:val="20"/>
              </w:rPr>
            </w:pPr>
          </w:p>
        </w:tc>
        <w:tc>
          <w:tcPr>
            <w:tcW w:w="1705" w:type="dxa"/>
            <w:vMerge/>
          </w:tcPr>
          <w:p w14:paraId="0D3028EE" w14:textId="77777777" w:rsidR="002467FA" w:rsidRPr="00485F0E" w:rsidRDefault="002467FA" w:rsidP="005160D8">
            <w:pPr>
              <w:rPr>
                <w:rFonts w:cs="Calibri"/>
                <w:b/>
                <w:szCs w:val="20"/>
              </w:rPr>
            </w:pPr>
          </w:p>
        </w:tc>
        <w:tc>
          <w:tcPr>
            <w:tcW w:w="1530" w:type="dxa"/>
          </w:tcPr>
          <w:p w14:paraId="0B9EF96C" w14:textId="77777777" w:rsidR="002467FA" w:rsidRPr="00485F0E" w:rsidRDefault="002467FA" w:rsidP="005160D8">
            <w:pPr>
              <w:rPr>
                <w:rFonts w:cs="Calibri"/>
                <w:b/>
                <w:i/>
                <w:szCs w:val="20"/>
              </w:rPr>
            </w:pPr>
            <w:r w:rsidRPr="00485F0E">
              <w:rPr>
                <w:rFonts w:cs="Calibri"/>
                <w:b/>
                <w:i/>
                <w:szCs w:val="20"/>
              </w:rPr>
              <w:t>Indicator 3</w:t>
            </w:r>
          </w:p>
        </w:tc>
        <w:tc>
          <w:tcPr>
            <w:tcW w:w="1322" w:type="dxa"/>
          </w:tcPr>
          <w:p w14:paraId="6CD3583B" w14:textId="77777777" w:rsidR="002467FA" w:rsidRPr="00485F0E" w:rsidRDefault="002467FA" w:rsidP="005160D8">
            <w:pPr>
              <w:rPr>
                <w:rFonts w:cs="Calibri"/>
                <w:i/>
                <w:szCs w:val="20"/>
              </w:rPr>
            </w:pPr>
          </w:p>
        </w:tc>
        <w:tc>
          <w:tcPr>
            <w:tcW w:w="1643" w:type="dxa"/>
          </w:tcPr>
          <w:p w14:paraId="02ECD1E3" w14:textId="77777777" w:rsidR="002467FA" w:rsidRPr="00485F0E" w:rsidRDefault="002467FA" w:rsidP="005160D8">
            <w:pPr>
              <w:rPr>
                <w:rFonts w:cs="Calibri"/>
                <w:i/>
                <w:szCs w:val="20"/>
              </w:rPr>
            </w:pPr>
          </w:p>
        </w:tc>
        <w:tc>
          <w:tcPr>
            <w:tcW w:w="1825" w:type="dxa"/>
          </w:tcPr>
          <w:p w14:paraId="523CAE15" w14:textId="77777777" w:rsidR="002467FA" w:rsidRPr="00485F0E" w:rsidRDefault="002467FA" w:rsidP="005160D8">
            <w:pPr>
              <w:rPr>
                <w:rFonts w:cs="Calibri"/>
                <w:szCs w:val="20"/>
              </w:rPr>
            </w:pPr>
          </w:p>
        </w:tc>
        <w:tc>
          <w:tcPr>
            <w:tcW w:w="1948" w:type="dxa"/>
          </w:tcPr>
          <w:p w14:paraId="7CEF3372" w14:textId="77777777" w:rsidR="002467FA" w:rsidRPr="00485F0E" w:rsidRDefault="002467FA" w:rsidP="005160D8">
            <w:pPr>
              <w:rPr>
                <w:rFonts w:cs="Calibri"/>
                <w:i/>
                <w:szCs w:val="20"/>
              </w:rPr>
            </w:pPr>
          </w:p>
        </w:tc>
        <w:tc>
          <w:tcPr>
            <w:tcW w:w="1990" w:type="dxa"/>
          </w:tcPr>
          <w:p w14:paraId="7F9588C2" w14:textId="77777777" w:rsidR="002467FA" w:rsidRPr="00485F0E" w:rsidRDefault="002467FA" w:rsidP="005160D8">
            <w:pPr>
              <w:rPr>
                <w:rFonts w:cs="Calibri"/>
                <w:i/>
                <w:szCs w:val="20"/>
              </w:rPr>
            </w:pPr>
          </w:p>
        </w:tc>
      </w:tr>
      <w:tr w:rsidR="002467FA" w:rsidRPr="00485F0E" w14:paraId="7067DDC2" w14:textId="77777777" w:rsidTr="005160D8">
        <w:trPr>
          <w:trHeight w:val="20"/>
        </w:trPr>
        <w:tc>
          <w:tcPr>
            <w:tcW w:w="1355" w:type="dxa"/>
            <w:vMerge/>
          </w:tcPr>
          <w:p w14:paraId="3FF14DB8" w14:textId="77777777" w:rsidR="002467FA" w:rsidRPr="00485F0E" w:rsidRDefault="002467FA" w:rsidP="005160D8">
            <w:pPr>
              <w:rPr>
                <w:rFonts w:cs="Calibri"/>
                <w:b/>
                <w:szCs w:val="20"/>
              </w:rPr>
            </w:pPr>
          </w:p>
        </w:tc>
        <w:tc>
          <w:tcPr>
            <w:tcW w:w="1705" w:type="dxa"/>
            <w:vMerge/>
          </w:tcPr>
          <w:p w14:paraId="273F689B" w14:textId="77777777" w:rsidR="002467FA" w:rsidRPr="00485F0E" w:rsidRDefault="002467FA" w:rsidP="005160D8">
            <w:pPr>
              <w:rPr>
                <w:rFonts w:cs="Calibri"/>
                <w:b/>
                <w:szCs w:val="20"/>
              </w:rPr>
            </w:pPr>
          </w:p>
        </w:tc>
        <w:tc>
          <w:tcPr>
            <w:tcW w:w="1530" w:type="dxa"/>
          </w:tcPr>
          <w:p w14:paraId="469CD734" w14:textId="77777777" w:rsidR="002467FA" w:rsidRPr="00485F0E" w:rsidRDefault="002467FA" w:rsidP="005160D8">
            <w:pPr>
              <w:rPr>
                <w:rFonts w:cs="Calibri"/>
                <w:b/>
                <w:i/>
                <w:szCs w:val="20"/>
              </w:rPr>
            </w:pPr>
            <w:r w:rsidRPr="00485F0E">
              <w:rPr>
                <w:rFonts w:cs="Calibri"/>
                <w:b/>
                <w:i/>
                <w:szCs w:val="20"/>
              </w:rPr>
              <w:t>Indicator 4</w:t>
            </w:r>
          </w:p>
        </w:tc>
        <w:tc>
          <w:tcPr>
            <w:tcW w:w="1322" w:type="dxa"/>
          </w:tcPr>
          <w:p w14:paraId="09F8B804" w14:textId="77777777" w:rsidR="002467FA" w:rsidRPr="00485F0E" w:rsidRDefault="002467FA" w:rsidP="005160D8">
            <w:pPr>
              <w:rPr>
                <w:rFonts w:cs="Calibri"/>
                <w:i/>
                <w:szCs w:val="20"/>
              </w:rPr>
            </w:pPr>
          </w:p>
        </w:tc>
        <w:tc>
          <w:tcPr>
            <w:tcW w:w="1643" w:type="dxa"/>
          </w:tcPr>
          <w:p w14:paraId="25B827EE" w14:textId="77777777" w:rsidR="002467FA" w:rsidRPr="00485F0E" w:rsidRDefault="002467FA" w:rsidP="005160D8">
            <w:pPr>
              <w:rPr>
                <w:rFonts w:cs="Calibri"/>
                <w:i/>
                <w:szCs w:val="20"/>
              </w:rPr>
            </w:pPr>
          </w:p>
        </w:tc>
        <w:tc>
          <w:tcPr>
            <w:tcW w:w="1825" w:type="dxa"/>
          </w:tcPr>
          <w:p w14:paraId="24E08AF6" w14:textId="77777777" w:rsidR="002467FA" w:rsidRPr="00485F0E" w:rsidRDefault="002467FA" w:rsidP="005160D8">
            <w:pPr>
              <w:rPr>
                <w:rFonts w:cs="Calibri"/>
                <w:i/>
                <w:szCs w:val="20"/>
              </w:rPr>
            </w:pPr>
          </w:p>
        </w:tc>
        <w:tc>
          <w:tcPr>
            <w:tcW w:w="1948" w:type="dxa"/>
          </w:tcPr>
          <w:p w14:paraId="553FCD5E" w14:textId="77777777" w:rsidR="002467FA" w:rsidRPr="00485F0E" w:rsidRDefault="002467FA" w:rsidP="005160D8">
            <w:pPr>
              <w:rPr>
                <w:rFonts w:cs="Calibri"/>
                <w:i/>
                <w:szCs w:val="20"/>
              </w:rPr>
            </w:pPr>
          </w:p>
        </w:tc>
        <w:tc>
          <w:tcPr>
            <w:tcW w:w="1990" w:type="dxa"/>
          </w:tcPr>
          <w:p w14:paraId="0BB66C5D" w14:textId="77777777" w:rsidR="002467FA" w:rsidRPr="00485F0E" w:rsidRDefault="002467FA" w:rsidP="005160D8">
            <w:pPr>
              <w:rPr>
                <w:rFonts w:cs="Calibri"/>
                <w:i/>
                <w:szCs w:val="20"/>
              </w:rPr>
            </w:pPr>
          </w:p>
        </w:tc>
      </w:tr>
      <w:tr w:rsidR="002467FA" w:rsidRPr="00485F0E" w14:paraId="25A94DCB" w14:textId="77777777" w:rsidTr="005160D8">
        <w:trPr>
          <w:trHeight w:val="20"/>
        </w:trPr>
        <w:tc>
          <w:tcPr>
            <w:tcW w:w="1355" w:type="dxa"/>
            <w:vMerge/>
          </w:tcPr>
          <w:p w14:paraId="5BB36199" w14:textId="77777777" w:rsidR="002467FA" w:rsidRPr="00485F0E" w:rsidRDefault="002467FA" w:rsidP="005160D8">
            <w:pPr>
              <w:rPr>
                <w:rFonts w:cs="Calibri"/>
                <w:b/>
                <w:szCs w:val="20"/>
              </w:rPr>
            </w:pPr>
          </w:p>
        </w:tc>
        <w:tc>
          <w:tcPr>
            <w:tcW w:w="1705" w:type="dxa"/>
            <w:vMerge w:val="restart"/>
          </w:tcPr>
          <w:p w14:paraId="0BB409D2" w14:textId="77777777" w:rsidR="002467FA" w:rsidRPr="00485F0E" w:rsidRDefault="002467FA" w:rsidP="005160D8">
            <w:pPr>
              <w:rPr>
                <w:rFonts w:cs="Calibri"/>
                <w:b/>
                <w:szCs w:val="20"/>
              </w:rPr>
            </w:pPr>
            <w:r w:rsidRPr="00485F0E">
              <w:rPr>
                <w:rFonts w:cs="Calibri"/>
                <w:b/>
                <w:szCs w:val="20"/>
              </w:rPr>
              <w:t>Project Outcome 1</w:t>
            </w:r>
          </w:p>
        </w:tc>
        <w:tc>
          <w:tcPr>
            <w:tcW w:w="1530" w:type="dxa"/>
          </w:tcPr>
          <w:p w14:paraId="14E96B99" w14:textId="77777777" w:rsidR="002467FA" w:rsidRPr="00485F0E" w:rsidRDefault="002467FA" w:rsidP="005160D8">
            <w:pPr>
              <w:rPr>
                <w:rFonts w:cs="Calibri"/>
                <w:b/>
                <w:i/>
                <w:szCs w:val="20"/>
              </w:rPr>
            </w:pPr>
            <w:r w:rsidRPr="00485F0E">
              <w:rPr>
                <w:rFonts w:cs="Calibri"/>
                <w:b/>
                <w:i/>
                <w:szCs w:val="20"/>
              </w:rPr>
              <w:t>Indicator 5</w:t>
            </w:r>
          </w:p>
          <w:p w14:paraId="59D189CC" w14:textId="77777777" w:rsidR="002467FA" w:rsidRPr="00485F0E" w:rsidRDefault="002467FA" w:rsidP="005160D8">
            <w:pPr>
              <w:rPr>
                <w:rFonts w:cs="Calibri"/>
                <w:szCs w:val="20"/>
              </w:rPr>
            </w:pPr>
          </w:p>
        </w:tc>
        <w:tc>
          <w:tcPr>
            <w:tcW w:w="1322" w:type="dxa"/>
          </w:tcPr>
          <w:p w14:paraId="56A0404F" w14:textId="77777777" w:rsidR="002467FA" w:rsidRPr="00485F0E" w:rsidRDefault="002467FA" w:rsidP="005160D8">
            <w:pPr>
              <w:rPr>
                <w:rFonts w:cs="Calibri"/>
                <w:i/>
                <w:szCs w:val="20"/>
              </w:rPr>
            </w:pPr>
          </w:p>
        </w:tc>
        <w:tc>
          <w:tcPr>
            <w:tcW w:w="1643" w:type="dxa"/>
          </w:tcPr>
          <w:p w14:paraId="5CCFF170" w14:textId="77777777" w:rsidR="002467FA" w:rsidRPr="00485F0E" w:rsidRDefault="002467FA" w:rsidP="005160D8">
            <w:pPr>
              <w:rPr>
                <w:rFonts w:cs="Calibri"/>
                <w:i/>
                <w:szCs w:val="20"/>
              </w:rPr>
            </w:pPr>
          </w:p>
        </w:tc>
        <w:tc>
          <w:tcPr>
            <w:tcW w:w="1825" w:type="dxa"/>
          </w:tcPr>
          <w:p w14:paraId="306E2E41" w14:textId="77777777" w:rsidR="002467FA" w:rsidRPr="00485F0E" w:rsidRDefault="002467FA" w:rsidP="005160D8">
            <w:pPr>
              <w:rPr>
                <w:rFonts w:cs="Calibri"/>
                <w:szCs w:val="20"/>
              </w:rPr>
            </w:pPr>
          </w:p>
        </w:tc>
        <w:tc>
          <w:tcPr>
            <w:tcW w:w="1948" w:type="dxa"/>
          </w:tcPr>
          <w:p w14:paraId="0DF141EB" w14:textId="77777777" w:rsidR="002467FA" w:rsidRPr="00485F0E" w:rsidRDefault="002467FA" w:rsidP="005160D8">
            <w:pPr>
              <w:rPr>
                <w:rFonts w:cs="Calibri"/>
                <w:szCs w:val="20"/>
              </w:rPr>
            </w:pPr>
          </w:p>
        </w:tc>
        <w:tc>
          <w:tcPr>
            <w:tcW w:w="1990" w:type="dxa"/>
          </w:tcPr>
          <w:p w14:paraId="7B7A80BA" w14:textId="77777777" w:rsidR="002467FA" w:rsidRPr="00485F0E" w:rsidRDefault="002467FA" w:rsidP="005160D8">
            <w:pPr>
              <w:rPr>
                <w:rFonts w:cs="Calibri"/>
                <w:szCs w:val="20"/>
              </w:rPr>
            </w:pPr>
          </w:p>
        </w:tc>
      </w:tr>
      <w:tr w:rsidR="002467FA" w:rsidRPr="00485F0E" w14:paraId="04F9BEC2" w14:textId="77777777" w:rsidTr="005160D8">
        <w:trPr>
          <w:trHeight w:val="20"/>
        </w:trPr>
        <w:tc>
          <w:tcPr>
            <w:tcW w:w="1355" w:type="dxa"/>
            <w:vMerge/>
          </w:tcPr>
          <w:p w14:paraId="6B1A1FB6" w14:textId="77777777" w:rsidR="002467FA" w:rsidRPr="00485F0E" w:rsidRDefault="002467FA" w:rsidP="005160D8">
            <w:pPr>
              <w:rPr>
                <w:rFonts w:cs="Calibri"/>
                <w:b/>
                <w:szCs w:val="20"/>
              </w:rPr>
            </w:pPr>
          </w:p>
        </w:tc>
        <w:tc>
          <w:tcPr>
            <w:tcW w:w="1705" w:type="dxa"/>
            <w:vMerge/>
          </w:tcPr>
          <w:p w14:paraId="643F8772" w14:textId="77777777" w:rsidR="002467FA" w:rsidRPr="00485F0E" w:rsidRDefault="002467FA" w:rsidP="005160D8">
            <w:pPr>
              <w:rPr>
                <w:rFonts w:cs="Calibri"/>
                <w:b/>
                <w:szCs w:val="20"/>
              </w:rPr>
            </w:pPr>
          </w:p>
        </w:tc>
        <w:tc>
          <w:tcPr>
            <w:tcW w:w="1530" w:type="dxa"/>
          </w:tcPr>
          <w:p w14:paraId="743C03D7" w14:textId="77777777" w:rsidR="002467FA" w:rsidRPr="00485F0E" w:rsidRDefault="002467FA" w:rsidP="005160D8">
            <w:pPr>
              <w:rPr>
                <w:rFonts w:cs="Calibri"/>
                <w:szCs w:val="20"/>
              </w:rPr>
            </w:pPr>
            <w:r w:rsidRPr="00485F0E">
              <w:rPr>
                <w:rFonts w:cs="Calibri"/>
                <w:b/>
                <w:i/>
                <w:szCs w:val="20"/>
              </w:rPr>
              <w:t>Indicator 6</w:t>
            </w:r>
          </w:p>
        </w:tc>
        <w:tc>
          <w:tcPr>
            <w:tcW w:w="1322" w:type="dxa"/>
          </w:tcPr>
          <w:p w14:paraId="3D6C50BB" w14:textId="77777777" w:rsidR="002467FA" w:rsidRPr="00485F0E" w:rsidRDefault="002467FA" w:rsidP="005160D8">
            <w:pPr>
              <w:rPr>
                <w:rFonts w:cs="Calibri"/>
                <w:i/>
                <w:szCs w:val="20"/>
              </w:rPr>
            </w:pPr>
          </w:p>
        </w:tc>
        <w:tc>
          <w:tcPr>
            <w:tcW w:w="1643" w:type="dxa"/>
          </w:tcPr>
          <w:p w14:paraId="7F61F90F" w14:textId="77777777" w:rsidR="002467FA" w:rsidRPr="00485F0E" w:rsidRDefault="002467FA" w:rsidP="005160D8">
            <w:pPr>
              <w:rPr>
                <w:rFonts w:cs="Calibri"/>
                <w:i/>
                <w:szCs w:val="20"/>
              </w:rPr>
            </w:pPr>
          </w:p>
        </w:tc>
        <w:tc>
          <w:tcPr>
            <w:tcW w:w="1825" w:type="dxa"/>
          </w:tcPr>
          <w:p w14:paraId="6C9CC090" w14:textId="77777777" w:rsidR="002467FA" w:rsidRPr="00485F0E" w:rsidRDefault="002467FA" w:rsidP="005160D8">
            <w:pPr>
              <w:rPr>
                <w:rFonts w:cs="Calibri"/>
                <w:szCs w:val="20"/>
              </w:rPr>
            </w:pPr>
          </w:p>
        </w:tc>
        <w:tc>
          <w:tcPr>
            <w:tcW w:w="1948" w:type="dxa"/>
          </w:tcPr>
          <w:p w14:paraId="549447ED" w14:textId="77777777" w:rsidR="002467FA" w:rsidRPr="00485F0E" w:rsidRDefault="002467FA" w:rsidP="005160D8">
            <w:pPr>
              <w:rPr>
                <w:rFonts w:cs="Calibri"/>
                <w:szCs w:val="20"/>
              </w:rPr>
            </w:pPr>
          </w:p>
        </w:tc>
        <w:tc>
          <w:tcPr>
            <w:tcW w:w="1990" w:type="dxa"/>
          </w:tcPr>
          <w:p w14:paraId="5798336D" w14:textId="77777777" w:rsidR="002467FA" w:rsidRPr="00485F0E" w:rsidRDefault="002467FA" w:rsidP="005160D8">
            <w:pPr>
              <w:rPr>
                <w:rFonts w:cs="Calibri"/>
                <w:szCs w:val="20"/>
              </w:rPr>
            </w:pPr>
          </w:p>
        </w:tc>
      </w:tr>
      <w:tr w:rsidR="002467FA" w:rsidRPr="00485F0E" w14:paraId="65F3D3F5" w14:textId="77777777" w:rsidTr="005160D8">
        <w:trPr>
          <w:trHeight w:val="20"/>
        </w:trPr>
        <w:tc>
          <w:tcPr>
            <w:tcW w:w="1355" w:type="dxa"/>
            <w:vMerge/>
          </w:tcPr>
          <w:p w14:paraId="7C17CA00" w14:textId="77777777" w:rsidR="002467FA" w:rsidRPr="00485F0E" w:rsidRDefault="002467FA" w:rsidP="005160D8">
            <w:pPr>
              <w:rPr>
                <w:rFonts w:cs="Calibri"/>
                <w:b/>
                <w:szCs w:val="20"/>
              </w:rPr>
            </w:pPr>
          </w:p>
        </w:tc>
        <w:tc>
          <w:tcPr>
            <w:tcW w:w="1705" w:type="dxa"/>
            <w:vMerge w:val="restart"/>
          </w:tcPr>
          <w:p w14:paraId="37AD64AD" w14:textId="77777777" w:rsidR="002467FA" w:rsidRPr="00485F0E" w:rsidRDefault="002467FA" w:rsidP="005160D8">
            <w:pPr>
              <w:rPr>
                <w:rFonts w:cs="Calibri"/>
                <w:b/>
                <w:szCs w:val="20"/>
              </w:rPr>
            </w:pPr>
          </w:p>
          <w:p w14:paraId="11FC124C" w14:textId="77777777" w:rsidR="002467FA" w:rsidRPr="00485F0E" w:rsidRDefault="002467FA" w:rsidP="005160D8">
            <w:pPr>
              <w:rPr>
                <w:rFonts w:cs="Calibri"/>
                <w:b/>
                <w:szCs w:val="20"/>
              </w:rPr>
            </w:pPr>
            <w:r w:rsidRPr="00485F0E">
              <w:rPr>
                <w:rFonts w:cs="Calibri"/>
                <w:b/>
                <w:szCs w:val="20"/>
              </w:rPr>
              <w:t>Project Outcome 2</w:t>
            </w:r>
          </w:p>
        </w:tc>
        <w:tc>
          <w:tcPr>
            <w:tcW w:w="1530" w:type="dxa"/>
          </w:tcPr>
          <w:p w14:paraId="0E56B219" w14:textId="77777777" w:rsidR="002467FA" w:rsidRPr="00485F0E" w:rsidRDefault="002467FA" w:rsidP="005160D8">
            <w:pPr>
              <w:rPr>
                <w:rFonts w:cs="Calibri"/>
                <w:b/>
                <w:i/>
                <w:szCs w:val="20"/>
              </w:rPr>
            </w:pPr>
            <w:r w:rsidRPr="00485F0E">
              <w:rPr>
                <w:rFonts w:cs="Calibri"/>
                <w:b/>
                <w:i/>
                <w:szCs w:val="20"/>
              </w:rPr>
              <w:t xml:space="preserve">Indicator 7 </w:t>
            </w:r>
          </w:p>
          <w:p w14:paraId="2EFB1D4F" w14:textId="77777777" w:rsidR="002467FA" w:rsidRPr="00485F0E" w:rsidRDefault="002467FA" w:rsidP="005160D8">
            <w:pPr>
              <w:rPr>
                <w:rFonts w:cs="Calibri"/>
                <w:szCs w:val="20"/>
              </w:rPr>
            </w:pPr>
          </w:p>
        </w:tc>
        <w:tc>
          <w:tcPr>
            <w:tcW w:w="1322" w:type="dxa"/>
          </w:tcPr>
          <w:p w14:paraId="72A02A53" w14:textId="77777777" w:rsidR="002467FA" w:rsidRPr="00485F0E" w:rsidRDefault="002467FA" w:rsidP="005160D8">
            <w:pPr>
              <w:rPr>
                <w:rFonts w:cs="Calibri"/>
                <w:i/>
                <w:szCs w:val="20"/>
              </w:rPr>
            </w:pPr>
          </w:p>
        </w:tc>
        <w:tc>
          <w:tcPr>
            <w:tcW w:w="1643" w:type="dxa"/>
          </w:tcPr>
          <w:p w14:paraId="0584AF10" w14:textId="77777777" w:rsidR="002467FA" w:rsidRPr="00485F0E" w:rsidRDefault="002467FA" w:rsidP="005160D8">
            <w:pPr>
              <w:rPr>
                <w:rFonts w:cs="Calibri"/>
                <w:i/>
                <w:szCs w:val="20"/>
              </w:rPr>
            </w:pPr>
          </w:p>
        </w:tc>
        <w:tc>
          <w:tcPr>
            <w:tcW w:w="1825" w:type="dxa"/>
          </w:tcPr>
          <w:p w14:paraId="4E3CA47F" w14:textId="77777777" w:rsidR="002467FA" w:rsidRPr="00485F0E" w:rsidRDefault="002467FA" w:rsidP="005160D8">
            <w:pPr>
              <w:rPr>
                <w:rFonts w:cs="Calibri"/>
                <w:szCs w:val="20"/>
              </w:rPr>
            </w:pPr>
          </w:p>
        </w:tc>
        <w:tc>
          <w:tcPr>
            <w:tcW w:w="1948" w:type="dxa"/>
          </w:tcPr>
          <w:p w14:paraId="077F7202" w14:textId="77777777" w:rsidR="002467FA" w:rsidRPr="00485F0E" w:rsidRDefault="002467FA" w:rsidP="005160D8">
            <w:pPr>
              <w:rPr>
                <w:rFonts w:cs="Calibri"/>
                <w:szCs w:val="20"/>
              </w:rPr>
            </w:pPr>
          </w:p>
        </w:tc>
        <w:tc>
          <w:tcPr>
            <w:tcW w:w="1990" w:type="dxa"/>
          </w:tcPr>
          <w:p w14:paraId="3F457059" w14:textId="77777777" w:rsidR="002467FA" w:rsidRPr="00485F0E" w:rsidRDefault="002467FA" w:rsidP="005160D8">
            <w:pPr>
              <w:rPr>
                <w:rFonts w:cs="Calibri"/>
                <w:szCs w:val="20"/>
              </w:rPr>
            </w:pPr>
          </w:p>
        </w:tc>
      </w:tr>
      <w:tr w:rsidR="002467FA" w:rsidRPr="00485F0E" w14:paraId="008FC89E" w14:textId="77777777" w:rsidTr="005160D8">
        <w:trPr>
          <w:trHeight w:val="20"/>
        </w:trPr>
        <w:tc>
          <w:tcPr>
            <w:tcW w:w="1355" w:type="dxa"/>
            <w:vMerge/>
          </w:tcPr>
          <w:p w14:paraId="56173EBC" w14:textId="77777777" w:rsidR="002467FA" w:rsidRPr="00485F0E" w:rsidRDefault="002467FA" w:rsidP="005160D8">
            <w:pPr>
              <w:rPr>
                <w:rFonts w:cs="Calibri"/>
                <w:b/>
                <w:szCs w:val="20"/>
              </w:rPr>
            </w:pPr>
          </w:p>
        </w:tc>
        <w:tc>
          <w:tcPr>
            <w:tcW w:w="1705" w:type="dxa"/>
            <w:vMerge/>
          </w:tcPr>
          <w:p w14:paraId="54CE9F3E" w14:textId="77777777" w:rsidR="002467FA" w:rsidRPr="00485F0E" w:rsidRDefault="002467FA" w:rsidP="005160D8">
            <w:pPr>
              <w:rPr>
                <w:rFonts w:cs="Calibri"/>
                <w:b/>
                <w:szCs w:val="20"/>
              </w:rPr>
            </w:pPr>
          </w:p>
        </w:tc>
        <w:tc>
          <w:tcPr>
            <w:tcW w:w="1530" w:type="dxa"/>
          </w:tcPr>
          <w:p w14:paraId="15BFEB69" w14:textId="77777777" w:rsidR="002467FA" w:rsidRPr="00485F0E" w:rsidRDefault="002467FA" w:rsidP="005160D8">
            <w:pPr>
              <w:rPr>
                <w:rFonts w:cs="Calibri"/>
                <w:b/>
                <w:i/>
                <w:szCs w:val="20"/>
              </w:rPr>
            </w:pPr>
            <w:r w:rsidRPr="00485F0E">
              <w:rPr>
                <w:rFonts w:cs="Calibri"/>
                <w:b/>
                <w:i/>
                <w:szCs w:val="20"/>
              </w:rPr>
              <w:t>Indicator 8</w:t>
            </w:r>
          </w:p>
        </w:tc>
        <w:tc>
          <w:tcPr>
            <w:tcW w:w="1322" w:type="dxa"/>
          </w:tcPr>
          <w:p w14:paraId="7EB6E578" w14:textId="77777777" w:rsidR="002467FA" w:rsidRPr="00485F0E" w:rsidRDefault="002467FA" w:rsidP="005160D8">
            <w:pPr>
              <w:rPr>
                <w:rFonts w:cs="Calibri"/>
                <w:i/>
                <w:szCs w:val="20"/>
              </w:rPr>
            </w:pPr>
          </w:p>
        </w:tc>
        <w:tc>
          <w:tcPr>
            <w:tcW w:w="1643" w:type="dxa"/>
          </w:tcPr>
          <w:p w14:paraId="498E33FD" w14:textId="77777777" w:rsidR="002467FA" w:rsidRPr="00485F0E" w:rsidRDefault="002467FA" w:rsidP="005160D8">
            <w:pPr>
              <w:rPr>
                <w:rFonts w:cs="Calibri"/>
                <w:i/>
                <w:szCs w:val="20"/>
              </w:rPr>
            </w:pPr>
          </w:p>
        </w:tc>
        <w:tc>
          <w:tcPr>
            <w:tcW w:w="1825" w:type="dxa"/>
          </w:tcPr>
          <w:p w14:paraId="6F6D5370" w14:textId="77777777" w:rsidR="002467FA" w:rsidRPr="00485F0E" w:rsidRDefault="002467FA" w:rsidP="005160D8">
            <w:pPr>
              <w:rPr>
                <w:rFonts w:cs="Calibri"/>
                <w:i/>
                <w:szCs w:val="20"/>
              </w:rPr>
            </w:pPr>
          </w:p>
        </w:tc>
        <w:tc>
          <w:tcPr>
            <w:tcW w:w="1948" w:type="dxa"/>
          </w:tcPr>
          <w:p w14:paraId="5026EA6B" w14:textId="77777777" w:rsidR="002467FA" w:rsidRPr="00485F0E" w:rsidRDefault="002467FA" w:rsidP="005160D8">
            <w:pPr>
              <w:rPr>
                <w:rFonts w:cs="Calibri"/>
                <w:i/>
                <w:szCs w:val="20"/>
              </w:rPr>
            </w:pPr>
          </w:p>
        </w:tc>
        <w:tc>
          <w:tcPr>
            <w:tcW w:w="1990" w:type="dxa"/>
          </w:tcPr>
          <w:p w14:paraId="7FFBF916" w14:textId="77777777" w:rsidR="002467FA" w:rsidRPr="00485F0E" w:rsidRDefault="002467FA" w:rsidP="005160D8">
            <w:pPr>
              <w:rPr>
                <w:rFonts w:cs="Calibri"/>
                <w:i/>
                <w:szCs w:val="20"/>
              </w:rPr>
            </w:pPr>
          </w:p>
        </w:tc>
      </w:tr>
      <w:tr w:rsidR="002467FA" w:rsidRPr="00485F0E" w14:paraId="1A88A3F7" w14:textId="77777777" w:rsidTr="005160D8">
        <w:trPr>
          <w:trHeight w:val="20"/>
        </w:trPr>
        <w:tc>
          <w:tcPr>
            <w:tcW w:w="1355" w:type="dxa"/>
            <w:vMerge/>
          </w:tcPr>
          <w:p w14:paraId="2710002F" w14:textId="77777777" w:rsidR="002467FA" w:rsidRPr="00485F0E" w:rsidRDefault="002467FA" w:rsidP="005160D8">
            <w:pPr>
              <w:rPr>
                <w:rFonts w:cs="Calibri"/>
                <w:b/>
                <w:szCs w:val="20"/>
              </w:rPr>
            </w:pPr>
          </w:p>
        </w:tc>
        <w:tc>
          <w:tcPr>
            <w:tcW w:w="1705" w:type="dxa"/>
            <w:vMerge w:val="restart"/>
          </w:tcPr>
          <w:p w14:paraId="2BE3DA0D" w14:textId="77777777" w:rsidR="002467FA" w:rsidRPr="00485F0E" w:rsidRDefault="002467FA" w:rsidP="005160D8">
            <w:pPr>
              <w:rPr>
                <w:rFonts w:cs="Calibri"/>
                <w:b/>
                <w:szCs w:val="20"/>
              </w:rPr>
            </w:pPr>
          </w:p>
          <w:p w14:paraId="5F30F4EF" w14:textId="77777777" w:rsidR="002467FA" w:rsidRPr="00485F0E" w:rsidRDefault="002467FA" w:rsidP="005160D8">
            <w:pPr>
              <w:rPr>
                <w:rFonts w:cs="Calibri"/>
                <w:b/>
                <w:szCs w:val="20"/>
              </w:rPr>
            </w:pPr>
            <w:r w:rsidRPr="00485F0E">
              <w:rPr>
                <w:rFonts w:cs="Calibri"/>
                <w:b/>
                <w:szCs w:val="20"/>
              </w:rPr>
              <w:t>Project Outcome 3</w:t>
            </w:r>
          </w:p>
        </w:tc>
        <w:tc>
          <w:tcPr>
            <w:tcW w:w="1530" w:type="dxa"/>
          </w:tcPr>
          <w:p w14:paraId="74314C9A" w14:textId="77777777" w:rsidR="002467FA" w:rsidRPr="00485F0E" w:rsidRDefault="002467FA" w:rsidP="005160D8">
            <w:pPr>
              <w:rPr>
                <w:rFonts w:cs="Calibri"/>
                <w:b/>
                <w:i/>
                <w:szCs w:val="20"/>
              </w:rPr>
            </w:pPr>
            <w:r w:rsidRPr="00485F0E">
              <w:rPr>
                <w:rFonts w:cs="Calibri"/>
                <w:b/>
                <w:i/>
                <w:szCs w:val="20"/>
              </w:rPr>
              <w:t xml:space="preserve">Indicator 9 </w:t>
            </w:r>
          </w:p>
          <w:p w14:paraId="225494F3" w14:textId="77777777" w:rsidR="002467FA" w:rsidRPr="00485F0E" w:rsidRDefault="002467FA" w:rsidP="005160D8">
            <w:pPr>
              <w:rPr>
                <w:rFonts w:cs="Calibri"/>
                <w:szCs w:val="20"/>
              </w:rPr>
            </w:pPr>
          </w:p>
        </w:tc>
        <w:tc>
          <w:tcPr>
            <w:tcW w:w="1322" w:type="dxa"/>
          </w:tcPr>
          <w:p w14:paraId="21E3026D" w14:textId="77777777" w:rsidR="002467FA" w:rsidRPr="00485F0E" w:rsidRDefault="002467FA" w:rsidP="005160D8">
            <w:pPr>
              <w:rPr>
                <w:rFonts w:cs="Calibri"/>
                <w:i/>
                <w:szCs w:val="20"/>
              </w:rPr>
            </w:pPr>
          </w:p>
        </w:tc>
        <w:tc>
          <w:tcPr>
            <w:tcW w:w="1643" w:type="dxa"/>
          </w:tcPr>
          <w:p w14:paraId="1CE0C267" w14:textId="77777777" w:rsidR="002467FA" w:rsidRPr="00485F0E" w:rsidRDefault="002467FA" w:rsidP="005160D8">
            <w:pPr>
              <w:rPr>
                <w:rFonts w:cs="Calibri"/>
                <w:szCs w:val="20"/>
              </w:rPr>
            </w:pPr>
          </w:p>
        </w:tc>
        <w:tc>
          <w:tcPr>
            <w:tcW w:w="1825" w:type="dxa"/>
          </w:tcPr>
          <w:p w14:paraId="758EA2BC" w14:textId="77777777" w:rsidR="002467FA" w:rsidRPr="00485F0E" w:rsidRDefault="002467FA" w:rsidP="005160D8">
            <w:pPr>
              <w:rPr>
                <w:rFonts w:cs="Calibri"/>
                <w:szCs w:val="20"/>
              </w:rPr>
            </w:pPr>
          </w:p>
        </w:tc>
        <w:tc>
          <w:tcPr>
            <w:tcW w:w="1948" w:type="dxa"/>
          </w:tcPr>
          <w:p w14:paraId="7C0604C6" w14:textId="77777777" w:rsidR="002467FA" w:rsidRPr="00485F0E" w:rsidRDefault="002467FA" w:rsidP="005160D8">
            <w:pPr>
              <w:rPr>
                <w:rFonts w:cs="Calibri"/>
                <w:szCs w:val="20"/>
              </w:rPr>
            </w:pPr>
          </w:p>
        </w:tc>
        <w:tc>
          <w:tcPr>
            <w:tcW w:w="1990" w:type="dxa"/>
          </w:tcPr>
          <w:p w14:paraId="0DF21126" w14:textId="77777777" w:rsidR="002467FA" w:rsidRPr="00485F0E" w:rsidRDefault="002467FA" w:rsidP="005160D8">
            <w:pPr>
              <w:rPr>
                <w:rFonts w:cs="Calibri"/>
                <w:szCs w:val="20"/>
              </w:rPr>
            </w:pPr>
          </w:p>
        </w:tc>
      </w:tr>
      <w:tr w:rsidR="002467FA" w:rsidRPr="00485F0E" w14:paraId="4F610207" w14:textId="77777777" w:rsidTr="005160D8">
        <w:trPr>
          <w:trHeight w:val="20"/>
        </w:trPr>
        <w:tc>
          <w:tcPr>
            <w:tcW w:w="1355" w:type="dxa"/>
            <w:vMerge/>
          </w:tcPr>
          <w:p w14:paraId="07070750" w14:textId="77777777" w:rsidR="002467FA" w:rsidRPr="00485F0E" w:rsidRDefault="002467FA" w:rsidP="005160D8">
            <w:pPr>
              <w:rPr>
                <w:rFonts w:cs="Calibri"/>
                <w:b/>
                <w:szCs w:val="20"/>
              </w:rPr>
            </w:pPr>
          </w:p>
        </w:tc>
        <w:tc>
          <w:tcPr>
            <w:tcW w:w="1705" w:type="dxa"/>
            <w:vMerge/>
          </w:tcPr>
          <w:p w14:paraId="33B02D9A" w14:textId="77777777" w:rsidR="002467FA" w:rsidRPr="00485F0E" w:rsidRDefault="002467FA" w:rsidP="005160D8">
            <w:pPr>
              <w:rPr>
                <w:rFonts w:cs="Calibri"/>
                <w:b/>
                <w:szCs w:val="20"/>
              </w:rPr>
            </w:pPr>
          </w:p>
        </w:tc>
        <w:tc>
          <w:tcPr>
            <w:tcW w:w="1530" w:type="dxa"/>
          </w:tcPr>
          <w:p w14:paraId="08D246DD" w14:textId="77777777" w:rsidR="002467FA" w:rsidRPr="00485F0E" w:rsidRDefault="002467FA" w:rsidP="005160D8">
            <w:pPr>
              <w:rPr>
                <w:rFonts w:cs="Calibri"/>
                <w:b/>
                <w:i/>
                <w:szCs w:val="20"/>
              </w:rPr>
            </w:pPr>
            <w:r w:rsidRPr="00485F0E">
              <w:rPr>
                <w:rFonts w:cs="Calibri"/>
                <w:b/>
                <w:i/>
                <w:szCs w:val="20"/>
              </w:rPr>
              <w:t>Indicator 10</w:t>
            </w:r>
          </w:p>
        </w:tc>
        <w:tc>
          <w:tcPr>
            <w:tcW w:w="1322" w:type="dxa"/>
          </w:tcPr>
          <w:p w14:paraId="05F53E91" w14:textId="77777777" w:rsidR="002467FA" w:rsidRPr="00485F0E" w:rsidRDefault="002467FA" w:rsidP="005160D8">
            <w:pPr>
              <w:rPr>
                <w:rFonts w:cs="Calibri"/>
                <w:i/>
                <w:szCs w:val="20"/>
              </w:rPr>
            </w:pPr>
          </w:p>
        </w:tc>
        <w:tc>
          <w:tcPr>
            <w:tcW w:w="1643" w:type="dxa"/>
          </w:tcPr>
          <w:p w14:paraId="2C6DEF95" w14:textId="77777777" w:rsidR="002467FA" w:rsidRPr="00485F0E" w:rsidRDefault="002467FA" w:rsidP="005160D8">
            <w:pPr>
              <w:rPr>
                <w:rFonts w:cs="Calibri"/>
                <w:i/>
                <w:szCs w:val="20"/>
              </w:rPr>
            </w:pPr>
          </w:p>
        </w:tc>
        <w:tc>
          <w:tcPr>
            <w:tcW w:w="1825" w:type="dxa"/>
          </w:tcPr>
          <w:p w14:paraId="108CF5BB" w14:textId="77777777" w:rsidR="002467FA" w:rsidRPr="00485F0E" w:rsidRDefault="002467FA" w:rsidP="005160D8">
            <w:pPr>
              <w:rPr>
                <w:rFonts w:cs="Calibri"/>
                <w:i/>
                <w:szCs w:val="20"/>
              </w:rPr>
            </w:pPr>
          </w:p>
        </w:tc>
        <w:tc>
          <w:tcPr>
            <w:tcW w:w="1948" w:type="dxa"/>
          </w:tcPr>
          <w:p w14:paraId="0ABBCF2B" w14:textId="77777777" w:rsidR="002467FA" w:rsidRPr="00485F0E" w:rsidRDefault="002467FA" w:rsidP="005160D8">
            <w:pPr>
              <w:rPr>
                <w:rFonts w:cs="Calibri"/>
                <w:i/>
                <w:szCs w:val="20"/>
              </w:rPr>
            </w:pPr>
          </w:p>
        </w:tc>
        <w:tc>
          <w:tcPr>
            <w:tcW w:w="1990" w:type="dxa"/>
          </w:tcPr>
          <w:p w14:paraId="62075BFE" w14:textId="77777777" w:rsidR="002467FA" w:rsidRPr="00485F0E" w:rsidRDefault="002467FA" w:rsidP="005160D8">
            <w:pPr>
              <w:rPr>
                <w:rFonts w:cs="Calibri"/>
                <w:i/>
                <w:szCs w:val="20"/>
              </w:rPr>
            </w:pPr>
          </w:p>
        </w:tc>
      </w:tr>
      <w:tr w:rsidR="002467FA" w:rsidRPr="00485F0E" w14:paraId="666EF6A5" w14:textId="77777777" w:rsidTr="005160D8">
        <w:trPr>
          <w:trHeight w:val="20"/>
        </w:trPr>
        <w:tc>
          <w:tcPr>
            <w:tcW w:w="1355" w:type="dxa"/>
            <w:vMerge/>
          </w:tcPr>
          <w:p w14:paraId="5797AFD1" w14:textId="77777777" w:rsidR="002467FA" w:rsidRPr="00485F0E" w:rsidRDefault="002467FA" w:rsidP="005160D8">
            <w:pPr>
              <w:rPr>
                <w:rFonts w:cs="Calibri"/>
                <w:b/>
                <w:szCs w:val="20"/>
              </w:rPr>
            </w:pPr>
          </w:p>
        </w:tc>
        <w:tc>
          <w:tcPr>
            <w:tcW w:w="1705" w:type="dxa"/>
            <w:vMerge w:val="restart"/>
          </w:tcPr>
          <w:p w14:paraId="7140C6A1" w14:textId="77777777" w:rsidR="002467FA" w:rsidRPr="00485F0E" w:rsidRDefault="002467FA" w:rsidP="005160D8">
            <w:pPr>
              <w:rPr>
                <w:rFonts w:cs="Calibri"/>
                <w:b/>
                <w:szCs w:val="20"/>
              </w:rPr>
            </w:pPr>
          </w:p>
          <w:p w14:paraId="5D11094B" w14:textId="77777777" w:rsidR="002467FA" w:rsidRPr="00485F0E" w:rsidRDefault="002467FA" w:rsidP="005160D8">
            <w:pPr>
              <w:rPr>
                <w:rFonts w:cs="Calibri"/>
                <w:b/>
                <w:szCs w:val="20"/>
              </w:rPr>
            </w:pPr>
            <w:r w:rsidRPr="00485F0E">
              <w:rPr>
                <w:rFonts w:cs="Calibri"/>
                <w:b/>
                <w:szCs w:val="20"/>
              </w:rPr>
              <w:t>Project Outcome 4</w:t>
            </w:r>
          </w:p>
        </w:tc>
        <w:tc>
          <w:tcPr>
            <w:tcW w:w="1530" w:type="dxa"/>
          </w:tcPr>
          <w:p w14:paraId="719E775B" w14:textId="77777777" w:rsidR="002467FA" w:rsidRPr="00485F0E" w:rsidRDefault="002467FA" w:rsidP="005160D8">
            <w:pPr>
              <w:rPr>
                <w:rFonts w:cs="Calibri"/>
                <w:b/>
                <w:i/>
                <w:szCs w:val="20"/>
              </w:rPr>
            </w:pPr>
            <w:r w:rsidRPr="00485F0E">
              <w:rPr>
                <w:rFonts w:cs="Calibri"/>
                <w:b/>
                <w:i/>
                <w:szCs w:val="20"/>
              </w:rPr>
              <w:t xml:space="preserve">Indicator 11 </w:t>
            </w:r>
          </w:p>
          <w:p w14:paraId="6755DA96" w14:textId="77777777" w:rsidR="002467FA" w:rsidRPr="00485F0E" w:rsidRDefault="002467FA" w:rsidP="005160D8">
            <w:pPr>
              <w:rPr>
                <w:rFonts w:cs="Calibri"/>
                <w:szCs w:val="20"/>
              </w:rPr>
            </w:pPr>
          </w:p>
        </w:tc>
        <w:tc>
          <w:tcPr>
            <w:tcW w:w="1322" w:type="dxa"/>
          </w:tcPr>
          <w:p w14:paraId="63AFA87F" w14:textId="77777777" w:rsidR="002467FA" w:rsidRPr="00485F0E" w:rsidRDefault="002467FA" w:rsidP="005160D8">
            <w:pPr>
              <w:rPr>
                <w:rFonts w:cs="Calibri"/>
                <w:i/>
                <w:szCs w:val="20"/>
              </w:rPr>
            </w:pPr>
          </w:p>
        </w:tc>
        <w:tc>
          <w:tcPr>
            <w:tcW w:w="1643" w:type="dxa"/>
          </w:tcPr>
          <w:p w14:paraId="64E00194" w14:textId="77777777" w:rsidR="002467FA" w:rsidRPr="00485F0E" w:rsidRDefault="002467FA" w:rsidP="005160D8">
            <w:pPr>
              <w:rPr>
                <w:rFonts w:cs="Calibri"/>
                <w:szCs w:val="20"/>
              </w:rPr>
            </w:pPr>
          </w:p>
        </w:tc>
        <w:tc>
          <w:tcPr>
            <w:tcW w:w="1825" w:type="dxa"/>
          </w:tcPr>
          <w:p w14:paraId="00A964C2" w14:textId="77777777" w:rsidR="002467FA" w:rsidRPr="00485F0E" w:rsidRDefault="002467FA" w:rsidP="005160D8">
            <w:pPr>
              <w:rPr>
                <w:rFonts w:cs="Calibri"/>
                <w:szCs w:val="20"/>
              </w:rPr>
            </w:pPr>
          </w:p>
        </w:tc>
        <w:tc>
          <w:tcPr>
            <w:tcW w:w="1948" w:type="dxa"/>
          </w:tcPr>
          <w:p w14:paraId="7D8B1FB8" w14:textId="77777777" w:rsidR="002467FA" w:rsidRPr="00485F0E" w:rsidRDefault="002467FA" w:rsidP="005160D8">
            <w:pPr>
              <w:rPr>
                <w:rFonts w:cs="Calibri"/>
                <w:szCs w:val="20"/>
              </w:rPr>
            </w:pPr>
          </w:p>
        </w:tc>
        <w:tc>
          <w:tcPr>
            <w:tcW w:w="1990" w:type="dxa"/>
          </w:tcPr>
          <w:p w14:paraId="5D4CCD5B" w14:textId="77777777" w:rsidR="002467FA" w:rsidRPr="00485F0E" w:rsidRDefault="002467FA" w:rsidP="005160D8">
            <w:pPr>
              <w:rPr>
                <w:rFonts w:cs="Calibri"/>
                <w:szCs w:val="20"/>
              </w:rPr>
            </w:pPr>
          </w:p>
        </w:tc>
      </w:tr>
      <w:tr w:rsidR="002467FA" w:rsidRPr="00485F0E" w14:paraId="3F11788C" w14:textId="77777777" w:rsidTr="005160D8">
        <w:trPr>
          <w:trHeight w:val="20"/>
        </w:trPr>
        <w:tc>
          <w:tcPr>
            <w:tcW w:w="1355" w:type="dxa"/>
            <w:vMerge/>
          </w:tcPr>
          <w:p w14:paraId="49F908EF" w14:textId="77777777" w:rsidR="002467FA" w:rsidRPr="00485F0E" w:rsidRDefault="002467FA" w:rsidP="005160D8">
            <w:pPr>
              <w:rPr>
                <w:rFonts w:cs="Calibri"/>
                <w:b/>
                <w:szCs w:val="20"/>
              </w:rPr>
            </w:pPr>
          </w:p>
        </w:tc>
        <w:tc>
          <w:tcPr>
            <w:tcW w:w="1705" w:type="dxa"/>
            <w:vMerge/>
          </w:tcPr>
          <w:p w14:paraId="71D88F5D" w14:textId="77777777" w:rsidR="002467FA" w:rsidRPr="00485F0E" w:rsidRDefault="002467FA" w:rsidP="005160D8">
            <w:pPr>
              <w:rPr>
                <w:rFonts w:cs="Calibri"/>
                <w:b/>
                <w:szCs w:val="20"/>
              </w:rPr>
            </w:pPr>
          </w:p>
        </w:tc>
        <w:tc>
          <w:tcPr>
            <w:tcW w:w="1530" w:type="dxa"/>
          </w:tcPr>
          <w:p w14:paraId="1C00DB1F" w14:textId="77777777" w:rsidR="002467FA" w:rsidRPr="00485F0E" w:rsidRDefault="002467FA" w:rsidP="005160D8">
            <w:pPr>
              <w:rPr>
                <w:rFonts w:cs="Calibri"/>
                <w:b/>
                <w:i/>
                <w:szCs w:val="20"/>
              </w:rPr>
            </w:pPr>
            <w:r w:rsidRPr="00485F0E">
              <w:rPr>
                <w:rFonts w:cs="Calibri"/>
                <w:b/>
                <w:i/>
                <w:szCs w:val="20"/>
              </w:rPr>
              <w:t>Indicator 12</w:t>
            </w:r>
          </w:p>
        </w:tc>
        <w:tc>
          <w:tcPr>
            <w:tcW w:w="1322" w:type="dxa"/>
          </w:tcPr>
          <w:p w14:paraId="67E3034F" w14:textId="77777777" w:rsidR="002467FA" w:rsidRPr="00485F0E" w:rsidRDefault="002467FA" w:rsidP="005160D8">
            <w:pPr>
              <w:rPr>
                <w:rFonts w:cs="Calibri"/>
                <w:i/>
                <w:szCs w:val="20"/>
              </w:rPr>
            </w:pPr>
          </w:p>
        </w:tc>
        <w:tc>
          <w:tcPr>
            <w:tcW w:w="1643" w:type="dxa"/>
          </w:tcPr>
          <w:p w14:paraId="0B02DFBE" w14:textId="77777777" w:rsidR="002467FA" w:rsidRPr="00485F0E" w:rsidRDefault="002467FA" w:rsidP="005160D8">
            <w:pPr>
              <w:rPr>
                <w:rFonts w:cs="Calibri"/>
                <w:i/>
                <w:szCs w:val="20"/>
              </w:rPr>
            </w:pPr>
          </w:p>
        </w:tc>
        <w:tc>
          <w:tcPr>
            <w:tcW w:w="1825" w:type="dxa"/>
          </w:tcPr>
          <w:p w14:paraId="084E4109" w14:textId="77777777" w:rsidR="002467FA" w:rsidRPr="00485F0E" w:rsidRDefault="002467FA" w:rsidP="005160D8">
            <w:pPr>
              <w:rPr>
                <w:rFonts w:cs="Calibri"/>
                <w:i/>
                <w:szCs w:val="20"/>
              </w:rPr>
            </w:pPr>
          </w:p>
        </w:tc>
        <w:tc>
          <w:tcPr>
            <w:tcW w:w="1948" w:type="dxa"/>
          </w:tcPr>
          <w:p w14:paraId="3D21B4E9" w14:textId="77777777" w:rsidR="002467FA" w:rsidRPr="00485F0E" w:rsidRDefault="002467FA" w:rsidP="005160D8">
            <w:pPr>
              <w:rPr>
                <w:rFonts w:cs="Calibri"/>
                <w:i/>
                <w:szCs w:val="20"/>
              </w:rPr>
            </w:pPr>
          </w:p>
        </w:tc>
        <w:tc>
          <w:tcPr>
            <w:tcW w:w="1990" w:type="dxa"/>
          </w:tcPr>
          <w:p w14:paraId="512622CA" w14:textId="77777777" w:rsidR="002467FA" w:rsidRPr="00485F0E" w:rsidRDefault="002467FA" w:rsidP="005160D8">
            <w:pPr>
              <w:rPr>
                <w:rFonts w:cs="Calibri"/>
                <w:i/>
                <w:szCs w:val="20"/>
              </w:rPr>
            </w:pPr>
          </w:p>
        </w:tc>
      </w:tr>
      <w:tr w:rsidR="002467FA" w:rsidRPr="00485F0E" w14:paraId="23FDBD51" w14:textId="77777777" w:rsidTr="005160D8">
        <w:trPr>
          <w:trHeight w:val="20"/>
        </w:trPr>
        <w:tc>
          <w:tcPr>
            <w:tcW w:w="1355" w:type="dxa"/>
            <w:vMerge/>
          </w:tcPr>
          <w:p w14:paraId="1C4A728C" w14:textId="77777777" w:rsidR="002467FA" w:rsidRPr="00485F0E" w:rsidRDefault="002467FA" w:rsidP="005160D8">
            <w:pPr>
              <w:rPr>
                <w:rFonts w:cs="Calibri"/>
                <w:b/>
                <w:szCs w:val="20"/>
              </w:rPr>
            </w:pPr>
          </w:p>
        </w:tc>
        <w:tc>
          <w:tcPr>
            <w:tcW w:w="1705" w:type="dxa"/>
            <w:vMerge w:val="restart"/>
            <w:vAlign w:val="center"/>
          </w:tcPr>
          <w:p w14:paraId="6F19169C" w14:textId="77777777" w:rsidR="002467FA" w:rsidRPr="00485F0E" w:rsidRDefault="002467FA" w:rsidP="005160D8">
            <w:pPr>
              <w:rPr>
                <w:rFonts w:cs="Calibri"/>
                <w:b/>
                <w:szCs w:val="20"/>
              </w:rPr>
            </w:pPr>
            <w:r w:rsidRPr="00485F0E">
              <w:rPr>
                <w:rFonts w:cs="Calibri"/>
                <w:b/>
                <w:szCs w:val="20"/>
              </w:rPr>
              <w:t>Project Outcome 5</w:t>
            </w:r>
          </w:p>
        </w:tc>
        <w:tc>
          <w:tcPr>
            <w:tcW w:w="1530" w:type="dxa"/>
          </w:tcPr>
          <w:p w14:paraId="30854FE4" w14:textId="77777777" w:rsidR="002467FA" w:rsidRPr="00485F0E" w:rsidRDefault="002467FA" w:rsidP="005160D8">
            <w:pPr>
              <w:rPr>
                <w:rFonts w:cs="Calibri"/>
                <w:b/>
                <w:i/>
                <w:szCs w:val="20"/>
              </w:rPr>
            </w:pPr>
            <w:r w:rsidRPr="00485F0E">
              <w:rPr>
                <w:rFonts w:cs="Calibri"/>
                <w:b/>
                <w:i/>
                <w:szCs w:val="20"/>
              </w:rPr>
              <w:t xml:space="preserve">Indicator 13 </w:t>
            </w:r>
          </w:p>
          <w:p w14:paraId="0556A2FE" w14:textId="77777777" w:rsidR="002467FA" w:rsidRPr="00485F0E" w:rsidRDefault="002467FA" w:rsidP="005160D8">
            <w:pPr>
              <w:rPr>
                <w:rFonts w:cs="Calibri"/>
                <w:b/>
                <w:i/>
                <w:szCs w:val="20"/>
              </w:rPr>
            </w:pPr>
          </w:p>
        </w:tc>
        <w:tc>
          <w:tcPr>
            <w:tcW w:w="1322" w:type="dxa"/>
          </w:tcPr>
          <w:p w14:paraId="67B7907C" w14:textId="77777777" w:rsidR="002467FA" w:rsidRPr="00485F0E" w:rsidRDefault="002467FA" w:rsidP="005160D8">
            <w:pPr>
              <w:rPr>
                <w:rFonts w:cs="Calibri"/>
                <w:i/>
                <w:szCs w:val="20"/>
              </w:rPr>
            </w:pPr>
          </w:p>
        </w:tc>
        <w:tc>
          <w:tcPr>
            <w:tcW w:w="1643" w:type="dxa"/>
          </w:tcPr>
          <w:p w14:paraId="082ED751" w14:textId="77777777" w:rsidR="002467FA" w:rsidRPr="00485F0E" w:rsidRDefault="002467FA" w:rsidP="005160D8">
            <w:pPr>
              <w:rPr>
                <w:rFonts w:cs="Calibri"/>
                <w:i/>
                <w:szCs w:val="20"/>
              </w:rPr>
            </w:pPr>
          </w:p>
        </w:tc>
        <w:tc>
          <w:tcPr>
            <w:tcW w:w="1825" w:type="dxa"/>
          </w:tcPr>
          <w:p w14:paraId="0806F1FB" w14:textId="77777777" w:rsidR="002467FA" w:rsidRPr="00485F0E" w:rsidRDefault="002467FA" w:rsidP="005160D8">
            <w:pPr>
              <w:rPr>
                <w:rFonts w:cs="Calibri"/>
                <w:i/>
                <w:szCs w:val="20"/>
              </w:rPr>
            </w:pPr>
          </w:p>
        </w:tc>
        <w:tc>
          <w:tcPr>
            <w:tcW w:w="1948" w:type="dxa"/>
          </w:tcPr>
          <w:p w14:paraId="0D7DDC77" w14:textId="77777777" w:rsidR="002467FA" w:rsidRPr="00485F0E" w:rsidRDefault="002467FA" w:rsidP="005160D8">
            <w:pPr>
              <w:rPr>
                <w:rFonts w:cs="Calibri"/>
                <w:i/>
                <w:szCs w:val="20"/>
              </w:rPr>
            </w:pPr>
          </w:p>
        </w:tc>
        <w:tc>
          <w:tcPr>
            <w:tcW w:w="1990" w:type="dxa"/>
          </w:tcPr>
          <w:p w14:paraId="307F7023" w14:textId="77777777" w:rsidR="002467FA" w:rsidRPr="00485F0E" w:rsidRDefault="002467FA" w:rsidP="005160D8">
            <w:pPr>
              <w:rPr>
                <w:rFonts w:cs="Calibri"/>
                <w:i/>
                <w:szCs w:val="20"/>
              </w:rPr>
            </w:pPr>
          </w:p>
        </w:tc>
      </w:tr>
      <w:tr w:rsidR="002467FA" w:rsidRPr="00485F0E" w14:paraId="15A6FEDA" w14:textId="77777777" w:rsidTr="005160D8">
        <w:trPr>
          <w:trHeight w:val="20"/>
        </w:trPr>
        <w:tc>
          <w:tcPr>
            <w:tcW w:w="1355" w:type="dxa"/>
            <w:vMerge/>
          </w:tcPr>
          <w:p w14:paraId="585494A8" w14:textId="77777777" w:rsidR="002467FA" w:rsidRPr="00485F0E" w:rsidRDefault="002467FA" w:rsidP="005160D8">
            <w:pPr>
              <w:rPr>
                <w:rFonts w:cs="Calibri"/>
                <w:b/>
                <w:szCs w:val="20"/>
              </w:rPr>
            </w:pPr>
          </w:p>
        </w:tc>
        <w:tc>
          <w:tcPr>
            <w:tcW w:w="1705" w:type="dxa"/>
            <w:vMerge/>
            <w:vAlign w:val="center"/>
          </w:tcPr>
          <w:p w14:paraId="3FD7CEC4" w14:textId="77777777" w:rsidR="002467FA" w:rsidRPr="00485F0E" w:rsidRDefault="002467FA" w:rsidP="005160D8">
            <w:pPr>
              <w:rPr>
                <w:rFonts w:cs="Calibri"/>
                <w:b/>
                <w:szCs w:val="20"/>
              </w:rPr>
            </w:pPr>
          </w:p>
        </w:tc>
        <w:tc>
          <w:tcPr>
            <w:tcW w:w="1530" w:type="dxa"/>
          </w:tcPr>
          <w:p w14:paraId="552417F5" w14:textId="77777777" w:rsidR="002467FA" w:rsidRPr="00485F0E" w:rsidRDefault="002467FA" w:rsidP="005160D8">
            <w:pPr>
              <w:rPr>
                <w:rFonts w:cs="Calibri"/>
                <w:b/>
                <w:i/>
                <w:szCs w:val="20"/>
              </w:rPr>
            </w:pPr>
            <w:r w:rsidRPr="00485F0E">
              <w:rPr>
                <w:rFonts w:cs="Calibri"/>
                <w:b/>
                <w:i/>
                <w:szCs w:val="20"/>
              </w:rPr>
              <w:t>Indicator 14</w:t>
            </w:r>
          </w:p>
        </w:tc>
        <w:tc>
          <w:tcPr>
            <w:tcW w:w="1322" w:type="dxa"/>
          </w:tcPr>
          <w:p w14:paraId="64B7FB47" w14:textId="77777777" w:rsidR="002467FA" w:rsidRPr="00485F0E" w:rsidRDefault="002467FA" w:rsidP="005160D8">
            <w:pPr>
              <w:rPr>
                <w:rFonts w:cs="Calibri"/>
                <w:i/>
                <w:szCs w:val="20"/>
              </w:rPr>
            </w:pPr>
          </w:p>
        </w:tc>
        <w:tc>
          <w:tcPr>
            <w:tcW w:w="1643" w:type="dxa"/>
          </w:tcPr>
          <w:p w14:paraId="012FB481" w14:textId="77777777" w:rsidR="002467FA" w:rsidRPr="00485F0E" w:rsidRDefault="002467FA" w:rsidP="005160D8">
            <w:pPr>
              <w:rPr>
                <w:rFonts w:cs="Calibri"/>
                <w:i/>
                <w:szCs w:val="20"/>
              </w:rPr>
            </w:pPr>
          </w:p>
        </w:tc>
        <w:tc>
          <w:tcPr>
            <w:tcW w:w="1825" w:type="dxa"/>
          </w:tcPr>
          <w:p w14:paraId="1E2C66F2" w14:textId="77777777" w:rsidR="002467FA" w:rsidRPr="00485F0E" w:rsidRDefault="002467FA" w:rsidP="005160D8">
            <w:pPr>
              <w:rPr>
                <w:rFonts w:cs="Calibri"/>
                <w:i/>
                <w:szCs w:val="20"/>
              </w:rPr>
            </w:pPr>
          </w:p>
        </w:tc>
        <w:tc>
          <w:tcPr>
            <w:tcW w:w="1948" w:type="dxa"/>
          </w:tcPr>
          <w:p w14:paraId="28762097" w14:textId="77777777" w:rsidR="002467FA" w:rsidRPr="00485F0E" w:rsidRDefault="002467FA" w:rsidP="005160D8">
            <w:pPr>
              <w:rPr>
                <w:rFonts w:cs="Calibri"/>
                <w:i/>
                <w:szCs w:val="20"/>
              </w:rPr>
            </w:pPr>
          </w:p>
        </w:tc>
        <w:tc>
          <w:tcPr>
            <w:tcW w:w="1990" w:type="dxa"/>
          </w:tcPr>
          <w:p w14:paraId="56CD1B8E" w14:textId="77777777" w:rsidR="002467FA" w:rsidRPr="00485F0E" w:rsidRDefault="002467FA" w:rsidP="005160D8">
            <w:pPr>
              <w:rPr>
                <w:rFonts w:cs="Calibri"/>
                <w:i/>
                <w:szCs w:val="20"/>
              </w:rPr>
            </w:pPr>
          </w:p>
        </w:tc>
      </w:tr>
      <w:tr w:rsidR="002467FA" w:rsidRPr="00485F0E" w14:paraId="7C0B17E2" w14:textId="77777777" w:rsidTr="005160D8">
        <w:trPr>
          <w:trHeight w:val="20"/>
        </w:trPr>
        <w:tc>
          <w:tcPr>
            <w:tcW w:w="1355" w:type="dxa"/>
            <w:vMerge/>
          </w:tcPr>
          <w:p w14:paraId="428BAE56" w14:textId="77777777" w:rsidR="002467FA" w:rsidRPr="00485F0E" w:rsidRDefault="002467FA" w:rsidP="005160D8">
            <w:pPr>
              <w:rPr>
                <w:rFonts w:cs="Calibri"/>
                <w:b/>
                <w:szCs w:val="20"/>
              </w:rPr>
            </w:pPr>
          </w:p>
        </w:tc>
        <w:tc>
          <w:tcPr>
            <w:tcW w:w="1705" w:type="dxa"/>
            <w:vMerge w:val="restart"/>
            <w:vAlign w:val="center"/>
          </w:tcPr>
          <w:p w14:paraId="03ABFB7A" w14:textId="77777777" w:rsidR="002467FA" w:rsidRPr="00485F0E" w:rsidRDefault="002467FA" w:rsidP="005160D8">
            <w:pPr>
              <w:rPr>
                <w:rFonts w:cs="Calibri"/>
                <w:b/>
                <w:szCs w:val="20"/>
              </w:rPr>
            </w:pPr>
            <w:r w:rsidRPr="00485F0E">
              <w:rPr>
                <w:rFonts w:cs="Calibri"/>
                <w:b/>
                <w:szCs w:val="20"/>
              </w:rPr>
              <w:t>Project Outcome 6</w:t>
            </w:r>
          </w:p>
        </w:tc>
        <w:tc>
          <w:tcPr>
            <w:tcW w:w="1530" w:type="dxa"/>
          </w:tcPr>
          <w:p w14:paraId="77DB2FD0" w14:textId="77777777" w:rsidR="002467FA" w:rsidRPr="00485F0E" w:rsidRDefault="002467FA" w:rsidP="005160D8">
            <w:pPr>
              <w:rPr>
                <w:rFonts w:cs="Calibri"/>
                <w:b/>
                <w:i/>
                <w:szCs w:val="20"/>
              </w:rPr>
            </w:pPr>
            <w:r w:rsidRPr="00485F0E">
              <w:rPr>
                <w:rFonts w:cs="Calibri"/>
                <w:b/>
                <w:i/>
                <w:szCs w:val="20"/>
              </w:rPr>
              <w:t>Indicator 15</w:t>
            </w:r>
          </w:p>
        </w:tc>
        <w:tc>
          <w:tcPr>
            <w:tcW w:w="1322" w:type="dxa"/>
          </w:tcPr>
          <w:p w14:paraId="2EC63D1E" w14:textId="77777777" w:rsidR="002467FA" w:rsidRPr="00485F0E" w:rsidRDefault="002467FA" w:rsidP="005160D8">
            <w:pPr>
              <w:rPr>
                <w:rFonts w:cs="Calibri"/>
                <w:i/>
                <w:szCs w:val="20"/>
              </w:rPr>
            </w:pPr>
          </w:p>
        </w:tc>
        <w:tc>
          <w:tcPr>
            <w:tcW w:w="1643" w:type="dxa"/>
          </w:tcPr>
          <w:p w14:paraId="062379CD" w14:textId="77777777" w:rsidR="002467FA" w:rsidRPr="00485F0E" w:rsidRDefault="002467FA" w:rsidP="005160D8">
            <w:pPr>
              <w:rPr>
                <w:rFonts w:cs="Calibri"/>
                <w:i/>
                <w:szCs w:val="20"/>
              </w:rPr>
            </w:pPr>
          </w:p>
        </w:tc>
        <w:tc>
          <w:tcPr>
            <w:tcW w:w="1825" w:type="dxa"/>
          </w:tcPr>
          <w:p w14:paraId="1A044F0B" w14:textId="77777777" w:rsidR="002467FA" w:rsidRPr="00485F0E" w:rsidRDefault="002467FA" w:rsidP="005160D8">
            <w:pPr>
              <w:rPr>
                <w:rFonts w:cs="Calibri"/>
                <w:i/>
                <w:szCs w:val="20"/>
              </w:rPr>
            </w:pPr>
          </w:p>
        </w:tc>
        <w:tc>
          <w:tcPr>
            <w:tcW w:w="1948" w:type="dxa"/>
          </w:tcPr>
          <w:p w14:paraId="32591ADC" w14:textId="77777777" w:rsidR="002467FA" w:rsidRPr="00485F0E" w:rsidRDefault="002467FA" w:rsidP="005160D8">
            <w:pPr>
              <w:rPr>
                <w:rFonts w:cs="Calibri"/>
                <w:i/>
                <w:szCs w:val="20"/>
              </w:rPr>
            </w:pPr>
          </w:p>
        </w:tc>
        <w:tc>
          <w:tcPr>
            <w:tcW w:w="1990" w:type="dxa"/>
          </w:tcPr>
          <w:p w14:paraId="1F6836CD" w14:textId="77777777" w:rsidR="002467FA" w:rsidRPr="00485F0E" w:rsidRDefault="002467FA" w:rsidP="005160D8">
            <w:pPr>
              <w:rPr>
                <w:rFonts w:cs="Calibri"/>
                <w:i/>
                <w:szCs w:val="20"/>
              </w:rPr>
            </w:pPr>
          </w:p>
        </w:tc>
      </w:tr>
      <w:tr w:rsidR="002467FA" w:rsidRPr="00485F0E" w14:paraId="59D3C87F" w14:textId="77777777" w:rsidTr="005160D8">
        <w:trPr>
          <w:trHeight w:val="20"/>
        </w:trPr>
        <w:tc>
          <w:tcPr>
            <w:tcW w:w="1355" w:type="dxa"/>
            <w:vMerge/>
          </w:tcPr>
          <w:p w14:paraId="50A028E5" w14:textId="77777777" w:rsidR="002467FA" w:rsidRPr="00485F0E" w:rsidRDefault="002467FA" w:rsidP="005160D8">
            <w:pPr>
              <w:rPr>
                <w:rFonts w:cs="Calibri"/>
                <w:b/>
                <w:szCs w:val="20"/>
              </w:rPr>
            </w:pPr>
          </w:p>
        </w:tc>
        <w:tc>
          <w:tcPr>
            <w:tcW w:w="1705" w:type="dxa"/>
            <w:vMerge/>
            <w:vAlign w:val="center"/>
          </w:tcPr>
          <w:p w14:paraId="2B4DB355" w14:textId="77777777" w:rsidR="002467FA" w:rsidRPr="00485F0E" w:rsidRDefault="002467FA" w:rsidP="005160D8">
            <w:pPr>
              <w:rPr>
                <w:rFonts w:cs="Calibri"/>
                <w:b/>
                <w:szCs w:val="20"/>
              </w:rPr>
            </w:pPr>
          </w:p>
        </w:tc>
        <w:tc>
          <w:tcPr>
            <w:tcW w:w="1530" w:type="dxa"/>
          </w:tcPr>
          <w:p w14:paraId="5EE58B0F" w14:textId="77777777" w:rsidR="002467FA" w:rsidRPr="00485F0E" w:rsidRDefault="002467FA" w:rsidP="005160D8">
            <w:pPr>
              <w:rPr>
                <w:rFonts w:cs="Calibri"/>
                <w:b/>
                <w:i/>
                <w:szCs w:val="20"/>
              </w:rPr>
            </w:pPr>
            <w:r w:rsidRPr="00485F0E">
              <w:rPr>
                <w:rFonts w:cs="Calibri"/>
                <w:b/>
                <w:i/>
                <w:szCs w:val="20"/>
              </w:rPr>
              <w:t>Indicator 16</w:t>
            </w:r>
          </w:p>
        </w:tc>
        <w:tc>
          <w:tcPr>
            <w:tcW w:w="1322" w:type="dxa"/>
          </w:tcPr>
          <w:p w14:paraId="2714ADB8" w14:textId="77777777" w:rsidR="002467FA" w:rsidRPr="00485F0E" w:rsidRDefault="002467FA" w:rsidP="005160D8">
            <w:pPr>
              <w:rPr>
                <w:rFonts w:cs="Calibri"/>
                <w:i/>
                <w:szCs w:val="20"/>
              </w:rPr>
            </w:pPr>
          </w:p>
        </w:tc>
        <w:tc>
          <w:tcPr>
            <w:tcW w:w="1643" w:type="dxa"/>
          </w:tcPr>
          <w:p w14:paraId="5F593B91" w14:textId="77777777" w:rsidR="002467FA" w:rsidRPr="00485F0E" w:rsidRDefault="002467FA" w:rsidP="005160D8">
            <w:pPr>
              <w:rPr>
                <w:rFonts w:cs="Calibri"/>
                <w:i/>
                <w:szCs w:val="20"/>
              </w:rPr>
            </w:pPr>
          </w:p>
        </w:tc>
        <w:tc>
          <w:tcPr>
            <w:tcW w:w="1825" w:type="dxa"/>
          </w:tcPr>
          <w:p w14:paraId="7D4F0DB4" w14:textId="77777777" w:rsidR="002467FA" w:rsidRPr="00485F0E" w:rsidRDefault="002467FA" w:rsidP="005160D8">
            <w:pPr>
              <w:rPr>
                <w:rFonts w:cs="Calibri"/>
                <w:i/>
                <w:szCs w:val="20"/>
              </w:rPr>
            </w:pPr>
          </w:p>
        </w:tc>
        <w:tc>
          <w:tcPr>
            <w:tcW w:w="1948" w:type="dxa"/>
          </w:tcPr>
          <w:p w14:paraId="5CCD9F09" w14:textId="77777777" w:rsidR="002467FA" w:rsidRPr="00485F0E" w:rsidRDefault="002467FA" w:rsidP="005160D8">
            <w:pPr>
              <w:rPr>
                <w:rFonts w:cs="Calibri"/>
                <w:i/>
                <w:szCs w:val="20"/>
              </w:rPr>
            </w:pPr>
          </w:p>
        </w:tc>
        <w:tc>
          <w:tcPr>
            <w:tcW w:w="1990" w:type="dxa"/>
          </w:tcPr>
          <w:p w14:paraId="575B04CB" w14:textId="77777777" w:rsidR="002467FA" w:rsidRPr="00485F0E" w:rsidRDefault="002467FA" w:rsidP="005160D8">
            <w:pPr>
              <w:rPr>
                <w:rFonts w:cs="Calibri"/>
                <w:i/>
                <w:szCs w:val="20"/>
              </w:rPr>
            </w:pPr>
          </w:p>
        </w:tc>
      </w:tr>
      <w:tr w:rsidR="002467FA" w:rsidRPr="00485F0E" w14:paraId="307EF587" w14:textId="77777777" w:rsidTr="005160D8">
        <w:trPr>
          <w:trHeight w:val="20"/>
        </w:trPr>
        <w:tc>
          <w:tcPr>
            <w:tcW w:w="1355" w:type="dxa"/>
            <w:vMerge/>
          </w:tcPr>
          <w:p w14:paraId="2CBF876E" w14:textId="77777777" w:rsidR="002467FA" w:rsidRPr="00485F0E" w:rsidRDefault="002467FA" w:rsidP="005160D8">
            <w:pPr>
              <w:rPr>
                <w:rFonts w:cs="Calibri"/>
                <w:b/>
                <w:szCs w:val="20"/>
              </w:rPr>
            </w:pPr>
          </w:p>
        </w:tc>
        <w:tc>
          <w:tcPr>
            <w:tcW w:w="1705" w:type="dxa"/>
            <w:vMerge w:val="restart"/>
            <w:vAlign w:val="center"/>
          </w:tcPr>
          <w:p w14:paraId="4ABB51E4" w14:textId="77777777" w:rsidR="002467FA" w:rsidRPr="00485F0E" w:rsidRDefault="002467FA" w:rsidP="005160D8">
            <w:pPr>
              <w:rPr>
                <w:rFonts w:cs="Calibri"/>
                <w:b/>
                <w:szCs w:val="20"/>
              </w:rPr>
            </w:pPr>
            <w:r w:rsidRPr="00485F0E">
              <w:rPr>
                <w:rFonts w:cs="Calibri"/>
                <w:b/>
                <w:szCs w:val="20"/>
              </w:rPr>
              <w:t>Project Outcome 7</w:t>
            </w:r>
          </w:p>
        </w:tc>
        <w:tc>
          <w:tcPr>
            <w:tcW w:w="1530" w:type="dxa"/>
          </w:tcPr>
          <w:p w14:paraId="0F4163E2" w14:textId="77777777" w:rsidR="002467FA" w:rsidRPr="00485F0E" w:rsidRDefault="002467FA" w:rsidP="005160D8">
            <w:pPr>
              <w:rPr>
                <w:rFonts w:cs="Calibri"/>
                <w:b/>
                <w:i/>
                <w:szCs w:val="20"/>
              </w:rPr>
            </w:pPr>
            <w:r w:rsidRPr="00485F0E">
              <w:rPr>
                <w:rFonts w:cs="Calibri"/>
                <w:b/>
                <w:i/>
                <w:szCs w:val="20"/>
              </w:rPr>
              <w:t>Indicator 17</w:t>
            </w:r>
          </w:p>
        </w:tc>
        <w:tc>
          <w:tcPr>
            <w:tcW w:w="1322" w:type="dxa"/>
          </w:tcPr>
          <w:p w14:paraId="5AA19696" w14:textId="77777777" w:rsidR="002467FA" w:rsidRPr="00485F0E" w:rsidRDefault="002467FA" w:rsidP="005160D8">
            <w:pPr>
              <w:rPr>
                <w:rFonts w:cs="Calibri"/>
                <w:i/>
                <w:szCs w:val="20"/>
              </w:rPr>
            </w:pPr>
          </w:p>
        </w:tc>
        <w:tc>
          <w:tcPr>
            <w:tcW w:w="1643" w:type="dxa"/>
          </w:tcPr>
          <w:p w14:paraId="041AEF42" w14:textId="77777777" w:rsidR="002467FA" w:rsidRPr="00485F0E" w:rsidRDefault="002467FA" w:rsidP="005160D8">
            <w:pPr>
              <w:rPr>
                <w:rFonts w:cs="Calibri"/>
                <w:i/>
                <w:szCs w:val="20"/>
              </w:rPr>
            </w:pPr>
          </w:p>
        </w:tc>
        <w:tc>
          <w:tcPr>
            <w:tcW w:w="1825" w:type="dxa"/>
          </w:tcPr>
          <w:p w14:paraId="185966A2" w14:textId="77777777" w:rsidR="002467FA" w:rsidRPr="00485F0E" w:rsidRDefault="002467FA" w:rsidP="005160D8">
            <w:pPr>
              <w:rPr>
                <w:rFonts w:cs="Calibri"/>
                <w:i/>
                <w:szCs w:val="20"/>
              </w:rPr>
            </w:pPr>
          </w:p>
        </w:tc>
        <w:tc>
          <w:tcPr>
            <w:tcW w:w="1948" w:type="dxa"/>
          </w:tcPr>
          <w:p w14:paraId="38C31C69" w14:textId="77777777" w:rsidR="002467FA" w:rsidRPr="00485F0E" w:rsidRDefault="002467FA" w:rsidP="005160D8">
            <w:pPr>
              <w:rPr>
                <w:rFonts w:cs="Calibri"/>
                <w:i/>
                <w:szCs w:val="20"/>
              </w:rPr>
            </w:pPr>
          </w:p>
        </w:tc>
        <w:tc>
          <w:tcPr>
            <w:tcW w:w="1990" w:type="dxa"/>
          </w:tcPr>
          <w:p w14:paraId="3025AD88" w14:textId="77777777" w:rsidR="002467FA" w:rsidRPr="00485F0E" w:rsidRDefault="002467FA" w:rsidP="005160D8">
            <w:pPr>
              <w:rPr>
                <w:rFonts w:cs="Calibri"/>
                <w:i/>
                <w:szCs w:val="20"/>
              </w:rPr>
            </w:pPr>
          </w:p>
        </w:tc>
      </w:tr>
      <w:tr w:rsidR="002467FA" w:rsidRPr="00485F0E" w14:paraId="0E8D81B4" w14:textId="77777777" w:rsidTr="005160D8">
        <w:trPr>
          <w:trHeight w:val="20"/>
        </w:trPr>
        <w:tc>
          <w:tcPr>
            <w:tcW w:w="1355" w:type="dxa"/>
            <w:vMerge/>
          </w:tcPr>
          <w:p w14:paraId="119DFB96" w14:textId="77777777" w:rsidR="002467FA" w:rsidRPr="00485F0E" w:rsidRDefault="002467FA" w:rsidP="005160D8">
            <w:pPr>
              <w:rPr>
                <w:rFonts w:cs="Calibri"/>
                <w:b/>
                <w:szCs w:val="20"/>
              </w:rPr>
            </w:pPr>
          </w:p>
        </w:tc>
        <w:tc>
          <w:tcPr>
            <w:tcW w:w="1705" w:type="dxa"/>
            <w:vMerge/>
            <w:vAlign w:val="center"/>
          </w:tcPr>
          <w:p w14:paraId="74C95E2A" w14:textId="77777777" w:rsidR="002467FA" w:rsidRPr="00485F0E" w:rsidRDefault="002467FA" w:rsidP="005160D8">
            <w:pPr>
              <w:rPr>
                <w:rFonts w:cs="Calibri"/>
                <w:b/>
                <w:szCs w:val="20"/>
              </w:rPr>
            </w:pPr>
          </w:p>
        </w:tc>
        <w:tc>
          <w:tcPr>
            <w:tcW w:w="1530" w:type="dxa"/>
          </w:tcPr>
          <w:p w14:paraId="6C2E65B2" w14:textId="77777777" w:rsidR="002467FA" w:rsidRPr="00485F0E" w:rsidRDefault="002467FA" w:rsidP="005160D8">
            <w:pPr>
              <w:rPr>
                <w:rFonts w:cs="Calibri"/>
                <w:b/>
                <w:i/>
                <w:szCs w:val="20"/>
              </w:rPr>
            </w:pPr>
            <w:r w:rsidRPr="00485F0E">
              <w:rPr>
                <w:rFonts w:cs="Calibri"/>
                <w:b/>
                <w:i/>
                <w:szCs w:val="20"/>
              </w:rPr>
              <w:t>Indicator 18</w:t>
            </w:r>
          </w:p>
        </w:tc>
        <w:tc>
          <w:tcPr>
            <w:tcW w:w="1322" w:type="dxa"/>
          </w:tcPr>
          <w:p w14:paraId="4B0041FE" w14:textId="77777777" w:rsidR="002467FA" w:rsidRPr="00485F0E" w:rsidRDefault="002467FA" w:rsidP="005160D8">
            <w:pPr>
              <w:rPr>
                <w:rFonts w:cs="Calibri"/>
                <w:i/>
                <w:szCs w:val="20"/>
              </w:rPr>
            </w:pPr>
          </w:p>
        </w:tc>
        <w:tc>
          <w:tcPr>
            <w:tcW w:w="1643" w:type="dxa"/>
          </w:tcPr>
          <w:p w14:paraId="63F08F81" w14:textId="77777777" w:rsidR="002467FA" w:rsidRPr="00485F0E" w:rsidRDefault="002467FA" w:rsidP="005160D8">
            <w:pPr>
              <w:rPr>
                <w:rFonts w:cs="Calibri"/>
                <w:i/>
                <w:szCs w:val="20"/>
              </w:rPr>
            </w:pPr>
          </w:p>
        </w:tc>
        <w:tc>
          <w:tcPr>
            <w:tcW w:w="1825" w:type="dxa"/>
          </w:tcPr>
          <w:p w14:paraId="1EBE26BA" w14:textId="77777777" w:rsidR="002467FA" w:rsidRPr="00485F0E" w:rsidRDefault="002467FA" w:rsidP="005160D8">
            <w:pPr>
              <w:rPr>
                <w:rFonts w:cs="Calibri"/>
                <w:i/>
                <w:szCs w:val="20"/>
              </w:rPr>
            </w:pPr>
          </w:p>
        </w:tc>
        <w:tc>
          <w:tcPr>
            <w:tcW w:w="1948" w:type="dxa"/>
          </w:tcPr>
          <w:p w14:paraId="7FE05F65" w14:textId="77777777" w:rsidR="002467FA" w:rsidRPr="00485F0E" w:rsidRDefault="002467FA" w:rsidP="005160D8">
            <w:pPr>
              <w:rPr>
                <w:rFonts w:cs="Calibri"/>
                <w:i/>
                <w:szCs w:val="20"/>
              </w:rPr>
            </w:pPr>
          </w:p>
        </w:tc>
        <w:tc>
          <w:tcPr>
            <w:tcW w:w="1990" w:type="dxa"/>
          </w:tcPr>
          <w:p w14:paraId="5DB89DE0" w14:textId="77777777" w:rsidR="002467FA" w:rsidRPr="00485F0E" w:rsidRDefault="002467FA" w:rsidP="005160D8">
            <w:pPr>
              <w:rPr>
                <w:rFonts w:cs="Calibri"/>
                <w:i/>
                <w:szCs w:val="20"/>
              </w:rPr>
            </w:pPr>
          </w:p>
        </w:tc>
      </w:tr>
      <w:tr w:rsidR="002467FA" w:rsidRPr="00485F0E" w14:paraId="563BC763" w14:textId="77777777" w:rsidTr="005160D8">
        <w:trPr>
          <w:trHeight w:val="20"/>
        </w:trPr>
        <w:tc>
          <w:tcPr>
            <w:tcW w:w="1355" w:type="dxa"/>
            <w:vMerge/>
          </w:tcPr>
          <w:p w14:paraId="65B59C5F" w14:textId="77777777" w:rsidR="002467FA" w:rsidRPr="00485F0E" w:rsidRDefault="002467FA" w:rsidP="005160D8">
            <w:pPr>
              <w:rPr>
                <w:rFonts w:cs="Calibri"/>
                <w:b/>
                <w:szCs w:val="20"/>
              </w:rPr>
            </w:pPr>
          </w:p>
        </w:tc>
        <w:tc>
          <w:tcPr>
            <w:tcW w:w="1705" w:type="dxa"/>
            <w:vMerge w:val="restart"/>
            <w:vAlign w:val="center"/>
          </w:tcPr>
          <w:p w14:paraId="033CDB61" w14:textId="77777777" w:rsidR="002467FA" w:rsidRPr="00485F0E" w:rsidRDefault="002467FA" w:rsidP="005160D8">
            <w:pPr>
              <w:rPr>
                <w:rFonts w:cs="Calibri"/>
                <w:b/>
                <w:szCs w:val="20"/>
              </w:rPr>
            </w:pPr>
            <w:r w:rsidRPr="00485F0E">
              <w:rPr>
                <w:rFonts w:cs="Calibri"/>
                <w:b/>
                <w:szCs w:val="20"/>
              </w:rPr>
              <w:t>Project Outcome 8</w:t>
            </w:r>
          </w:p>
        </w:tc>
        <w:tc>
          <w:tcPr>
            <w:tcW w:w="1530" w:type="dxa"/>
          </w:tcPr>
          <w:p w14:paraId="50B8DD2C" w14:textId="77777777" w:rsidR="002467FA" w:rsidRPr="00485F0E" w:rsidRDefault="002467FA" w:rsidP="005160D8">
            <w:pPr>
              <w:rPr>
                <w:rFonts w:cs="Calibri"/>
                <w:b/>
                <w:i/>
                <w:szCs w:val="20"/>
              </w:rPr>
            </w:pPr>
            <w:r w:rsidRPr="00485F0E">
              <w:rPr>
                <w:rFonts w:cs="Calibri"/>
                <w:b/>
                <w:i/>
                <w:szCs w:val="20"/>
              </w:rPr>
              <w:t>Indicator 19</w:t>
            </w:r>
          </w:p>
        </w:tc>
        <w:tc>
          <w:tcPr>
            <w:tcW w:w="1322" w:type="dxa"/>
          </w:tcPr>
          <w:p w14:paraId="5F09BF05" w14:textId="77777777" w:rsidR="002467FA" w:rsidRPr="00485F0E" w:rsidRDefault="002467FA" w:rsidP="005160D8">
            <w:pPr>
              <w:rPr>
                <w:rFonts w:cs="Calibri"/>
                <w:i/>
                <w:szCs w:val="20"/>
              </w:rPr>
            </w:pPr>
          </w:p>
        </w:tc>
        <w:tc>
          <w:tcPr>
            <w:tcW w:w="1643" w:type="dxa"/>
          </w:tcPr>
          <w:p w14:paraId="13F21217" w14:textId="77777777" w:rsidR="002467FA" w:rsidRPr="00485F0E" w:rsidRDefault="002467FA" w:rsidP="005160D8">
            <w:pPr>
              <w:rPr>
                <w:rFonts w:cs="Calibri"/>
                <w:i/>
                <w:szCs w:val="20"/>
              </w:rPr>
            </w:pPr>
          </w:p>
        </w:tc>
        <w:tc>
          <w:tcPr>
            <w:tcW w:w="1825" w:type="dxa"/>
          </w:tcPr>
          <w:p w14:paraId="48ACA5B7" w14:textId="77777777" w:rsidR="002467FA" w:rsidRPr="00485F0E" w:rsidRDefault="002467FA" w:rsidP="005160D8">
            <w:pPr>
              <w:rPr>
                <w:rFonts w:cs="Calibri"/>
                <w:i/>
                <w:szCs w:val="20"/>
              </w:rPr>
            </w:pPr>
          </w:p>
        </w:tc>
        <w:tc>
          <w:tcPr>
            <w:tcW w:w="1948" w:type="dxa"/>
          </w:tcPr>
          <w:p w14:paraId="225E4183" w14:textId="77777777" w:rsidR="002467FA" w:rsidRPr="00485F0E" w:rsidRDefault="002467FA" w:rsidP="005160D8">
            <w:pPr>
              <w:rPr>
                <w:rFonts w:cs="Calibri"/>
                <w:i/>
                <w:szCs w:val="20"/>
              </w:rPr>
            </w:pPr>
          </w:p>
        </w:tc>
        <w:tc>
          <w:tcPr>
            <w:tcW w:w="1990" w:type="dxa"/>
          </w:tcPr>
          <w:p w14:paraId="150404E0" w14:textId="77777777" w:rsidR="002467FA" w:rsidRPr="00485F0E" w:rsidRDefault="002467FA" w:rsidP="005160D8">
            <w:pPr>
              <w:rPr>
                <w:rFonts w:cs="Calibri"/>
                <w:i/>
                <w:szCs w:val="20"/>
              </w:rPr>
            </w:pPr>
          </w:p>
        </w:tc>
      </w:tr>
      <w:tr w:rsidR="002467FA" w:rsidRPr="00485F0E" w14:paraId="0A77FB5B" w14:textId="77777777" w:rsidTr="005160D8">
        <w:trPr>
          <w:trHeight w:val="20"/>
        </w:trPr>
        <w:tc>
          <w:tcPr>
            <w:tcW w:w="1355" w:type="dxa"/>
            <w:vMerge/>
          </w:tcPr>
          <w:p w14:paraId="4E5CFBC7" w14:textId="77777777" w:rsidR="002467FA" w:rsidRPr="00485F0E" w:rsidRDefault="002467FA" w:rsidP="005160D8">
            <w:pPr>
              <w:rPr>
                <w:rFonts w:cs="Calibri"/>
                <w:b/>
                <w:szCs w:val="20"/>
              </w:rPr>
            </w:pPr>
          </w:p>
        </w:tc>
        <w:tc>
          <w:tcPr>
            <w:tcW w:w="1705" w:type="dxa"/>
            <w:vMerge/>
          </w:tcPr>
          <w:p w14:paraId="6033E0D3" w14:textId="77777777" w:rsidR="002467FA" w:rsidRPr="00485F0E" w:rsidRDefault="002467FA" w:rsidP="005160D8">
            <w:pPr>
              <w:rPr>
                <w:rFonts w:cs="Calibri"/>
                <w:b/>
                <w:szCs w:val="20"/>
              </w:rPr>
            </w:pPr>
          </w:p>
        </w:tc>
        <w:tc>
          <w:tcPr>
            <w:tcW w:w="1530" w:type="dxa"/>
          </w:tcPr>
          <w:p w14:paraId="4144EF32" w14:textId="77777777" w:rsidR="002467FA" w:rsidRPr="00485F0E" w:rsidRDefault="002467FA" w:rsidP="005160D8">
            <w:pPr>
              <w:rPr>
                <w:rFonts w:cs="Calibri"/>
                <w:b/>
                <w:i/>
                <w:szCs w:val="20"/>
              </w:rPr>
            </w:pPr>
            <w:r w:rsidRPr="00485F0E">
              <w:rPr>
                <w:rFonts w:cs="Calibri"/>
                <w:b/>
                <w:i/>
                <w:szCs w:val="20"/>
              </w:rPr>
              <w:t>Indicator 20</w:t>
            </w:r>
          </w:p>
        </w:tc>
        <w:tc>
          <w:tcPr>
            <w:tcW w:w="1322" w:type="dxa"/>
          </w:tcPr>
          <w:p w14:paraId="0C992443" w14:textId="77777777" w:rsidR="002467FA" w:rsidRPr="00485F0E" w:rsidRDefault="002467FA" w:rsidP="005160D8">
            <w:pPr>
              <w:rPr>
                <w:rFonts w:cs="Calibri"/>
                <w:i/>
                <w:szCs w:val="20"/>
              </w:rPr>
            </w:pPr>
          </w:p>
        </w:tc>
        <w:tc>
          <w:tcPr>
            <w:tcW w:w="1643" w:type="dxa"/>
          </w:tcPr>
          <w:p w14:paraId="6A10E2AC" w14:textId="77777777" w:rsidR="002467FA" w:rsidRPr="00485F0E" w:rsidRDefault="002467FA" w:rsidP="005160D8">
            <w:pPr>
              <w:rPr>
                <w:rFonts w:cs="Calibri"/>
                <w:i/>
                <w:szCs w:val="20"/>
              </w:rPr>
            </w:pPr>
          </w:p>
        </w:tc>
        <w:tc>
          <w:tcPr>
            <w:tcW w:w="1825" w:type="dxa"/>
          </w:tcPr>
          <w:p w14:paraId="24D4D380" w14:textId="77777777" w:rsidR="002467FA" w:rsidRPr="00485F0E" w:rsidRDefault="002467FA" w:rsidP="005160D8">
            <w:pPr>
              <w:rPr>
                <w:rFonts w:cs="Calibri"/>
                <w:i/>
                <w:szCs w:val="20"/>
              </w:rPr>
            </w:pPr>
          </w:p>
        </w:tc>
        <w:tc>
          <w:tcPr>
            <w:tcW w:w="1948" w:type="dxa"/>
          </w:tcPr>
          <w:p w14:paraId="13C2A860" w14:textId="77777777" w:rsidR="002467FA" w:rsidRPr="00485F0E" w:rsidRDefault="002467FA" w:rsidP="005160D8">
            <w:pPr>
              <w:rPr>
                <w:rFonts w:cs="Calibri"/>
                <w:i/>
                <w:szCs w:val="20"/>
              </w:rPr>
            </w:pPr>
          </w:p>
        </w:tc>
        <w:tc>
          <w:tcPr>
            <w:tcW w:w="1990" w:type="dxa"/>
          </w:tcPr>
          <w:p w14:paraId="2DC21A4E" w14:textId="77777777" w:rsidR="002467FA" w:rsidRPr="00485F0E" w:rsidRDefault="002467FA" w:rsidP="005160D8">
            <w:pPr>
              <w:rPr>
                <w:rFonts w:cs="Calibri"/>
                <w:i/>
                <w:szCs w:val="20"/>
              </w:rPr>
            </w:pPr>
          </w:p>
        </w:tc>
      </w:tr>
    </w:tbl>
    <w:p w14:paraId="37F27D71" w14:textId="77777777" w:rsidR="002467FA" w:rsidRPr="00485F0E" w:rsidRDefault="002467FA" w:rsidP="002467FA">
      <w:pPr>
        <w:rPr>
          <w:lang w:val="en-GB"/>
        </w:rPr>
      </w:pPr>
    </w:p>
    <w:tbl>
      <w:tblPr>
        <w:tblpPr w:leftFromText="180" w:rightFromText="180" w:vertAnchor="text" w:tblpY="1"/>
        <w:tblOverlap w:val="never"/>
        <w:tblW w:w="133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765"/>
        <w:gridCol w:w="3330"/>
        <w:gridCol w:w="3330"/>
        <w:gridCol w:w="1890"/>
      </w:tblGrid>
      <w:tr w:rsidR="002467FA" w:rsidRPr="00485F0E" w14:paraId="323260D5" w14:textId="77777777" w:rsidTr="005160D8">
        <w:trPr>
          <w:tblHeader/>
        </w:trPr>
        <w:tc>
          <w:tcPr>
            <w:tcW w:w="4765" w:type="dxa"/>
          </w:tcPr>
          <w:p w14:paraId="6CC33868" w14:textId="77777777" w:rsidR="002467FA" w:rsidRPr="00485F0E" w:rsidRDefault="002467FA" w:rsidP="005160D8">
            <w:pPr>
              <w:spacing w:after="0"/>
              <w:contextualSpacing/>
              <w:rPr>
                <w:b/>
              </w:rPr>
            </w:pPr>
            <w:r w:rsidRPr="00485F0E">
              <w:rPr>
                <w:b/>
              </w:rPr>
              <w:lastRenderedPageBreak/>
              <w:t>Monitoring Activity</w:t>
            </w:r>
          </w:p>
        </w:tc>
        <w:tc>
          <w:tcPr>
            <w:tcW w:w="3330" w:type="dxa"/>
          </w:tcPr>
          <w:p w14:paraId="1857DE40" w14:textId="77777777" w:rsidR="002467FA" w:rsidRPr="00485F0E" w:rsidRDefault="002467FA" w:rsidP="005160D8">
            <w:pPr>
              <w:spacing w:after="0"/>
              <w:contextualSpacing/>
              <w:rPr>
                <w:b/>
              </w:rPr>
            </w:pPr>
          </w:p>
        </w:tc>
        <w:tc>
          <w:tcPr>
            <w:tcW w:w="3330" w:type="dxa"/>
          </w:tcPr>
          <w:p w14:paraId="7DF60973" w14:textId="77777777" w:rsidR="002467FA" w:rsidRPr="00485F0E" w:rsidRDefault="002467FA" w:rsidP="005160D8">
            <w:pPr>
              <w:spacing w:after="0"/>
              <w:contextualSpacing/>
              <w:rPr>
                <w:b/>
              </w:rPr>
            </w:pPr>
          </w:p>
        </w:tc>
        <w:tc>
          <w:tcPr>
            <w:tcW w:w="1890" w:type="dxa"/>
          </w:tcPr>
          <w:p w14:paraId="62D57690" w14:textId="77777777" w:rsidR="002467FA" w:rsidRPr="00485F0E" w:rsidRDefault="002467FA" w:rsidP="005160D8">
            <w:pPr>
              <w:spacing w:after="0"/>
              <w:contextualSpacing/>
              <w:rPr>
                <w:b/>
              </w:rPr>
            </w:pPr>
          </w:p>
        </w:tc>
      </w:tr>
      <w:tr w:rsidR="002467FA" w:rsidRPr="00485F0E" w14:paraId="473E52AF" w14:textId="77777777" w:rsidTr="005160D8">
        <w:trPr>
          <w:tblHeader/>
        </w:trPr>
        <w:tc>
          <w:tcPr>
            <w:tcW w:w="4765" w:type="dxa"/>
            <w:shd w:val="clear" w:color="auto" w:fill="D9D9D9"/>
            <w:vAlign w:val="center"/>
          </w:tcPr>
          <w:p w14:paraId="51B9A225" w14:textId="77777777" w:rsidR="002467FA" w:rsidRPr="00485F0E" w:rsidRDefault="002467FA" w:rsidP="005160D8">
            <w:pPr>
              <w:spacing w:after="0"/>
              <w:contextualSpacing/>
              <w:jc w:val="center"/>
              <w:rPr>
                <w:b/>
              </w:rPr>
            </w:pPr>
          </w:p>
        </w:tc>
        <w:tc>
          <w:tcPr>
            <w:tcW w:w="3330" w:type="dxa"/>
            <w:shd w:val="clear" w:color="auto" w:fill="D9D9D9"/>
            <w:vAlign w:val="center"/>
          </w:tcPr>
          <w:p w14:paraId="598E4C51" w14:textId="77777777" w:rsidR="002467FA" w:rsidRPr="00485F0E" w:rsidRDefault="002467FA" w:rsidP="005160D8">
            <w:pPr>
              <w:spacing w:after="0"/>
              <w:contextualSpacing/>
              <w:jc w:val="center"/>
              <w:rPr>
                <w:b/>
              </w:rPr>
            </w:pPr>
            <w:r w:rsidRPr="00485F0E">
              <w:rPr>
                <w:b/>
              </w:rPr>
              <w:t>Frequency/Timeframe</w:t>
            </w:r>
          </w:p>
        </w:tc>
        <w:tc>
          <w:tcPr>
            <w:tcW w:w="3330" w:type="dxa"/>
            <w:shd w:val="clear" w:color="auto" w:fill="D9D9D9"/>
            <w:vAlign w:val="center"/>
          </w:tcPr>
          <w:p w14:paraId="4312A853" w14:textId="77777777" w:rsidR="002467FA" w:rsidRPr="00485F0E" w:rsidRDefault="002467FA" w:rsidP="005160D8">
            <w:pPr>
              <w:spacing w:after="0"/>
              <w:contextualSpacing/>
              <w:jc w:val="center"/>
              <w:rPr>
                <w:b/>
              </w:rPr>
            </w:pPr>
            <w:r w:rsidRPr="00485F0E">
              <w:rPr>
                <w:b/>
              </w:rPr>
              <w:t>Expected Action</w:t>
            </w:r>
          </w:p>
        </w:tc>
        <w:tc>
          <w:tcPr>
            <w:tcW w:w="1890" w:type="dxa"/>
            <w:shd w:val="clear" w:color="auto" w:fill="D9D9D9"/>
            <w:vAlign w:val="center"/>
          </w:tcPr>
          <w:p w14:paraId="3DD05D62" w14:textId="77777777" w:rsidR="002467FA" w:rsidRPr="00485F0E" w:rsidRDefault="002467FA" w:rsidP="005160D8">
            <w:pPr>
              <w:spacing w:after="0"/>
              <w:contextualSpacing/>
              <w:jc w:val="center"/>
              <w:rPr>
                <w:b/>
              </w:rPr>
            </w:pPr>
            <w:r w:rsidRPr="00485F0E">
              <w:rPr>
                <w:b/>
              </w:rPr>
              <w:t xml:space="preserve">Partners </w:t>
            </w:r>
          </w:p>
          <w:p w14:paraId="7D9B3B49" w14:textId="77777777" w:rsidR="002467FA" w:rsidRPr="00485F0E" w:rsidRDefault="002467FA" w:rsidP="005160D8">
            <w:pPr>
              <w:spacing w:after="0"/>
              <w:contextualSpacing/>
              <w:jc w:val="center"/>
              <w:rPr>
                <w:b/>
              </w:rPr>
            </w:pPr>
            <w:r w:rsidRPr="00485F0E">
              <w:rPr>
                <w:b/>
              </w:rPr>
              <w:t>(if joint)</w:t>
            </w:r>
          </w:p>
        </w:tc>
      </w:tr>
      <w:tr w:rsidR="000C6C8F" w:rsidRPr="00485F0E" w14:paraId="5C60575F" w14:textId="77777777" w:rsidTr="005160D8">
        <w:tc>
          <w:tcPr>
            <w:tcW w:w="4765" w:type="dxa"/>
            <w:vAlign w:val="center"/>
          </w:tcPr>
          <w:p w14:paraId="1E31D153" w14:textId="38731D78" w:rsidR="000C6C8F" w:rsidRPr="00485F0E" w:rsidRDefault="000C6C8F" w:rsidP="005160D8">
            <w:pPr>
              <w:spacing w:after="0"/>
              <w:contextualSpacing/>
              <w:rPr>
                <w:b/>
              </w:rPr>
            </w:pPr>
            <w:r>
              <w:rPr>
                <w:b/>
              </w:rPr>
              <w:t>Baseline Data Report (BDR)</w:t>
            </w:r>
          </w:p>
        </w:tc>
        <w:tc>
          <w:tcPr>
            <w:tcW w:w="3330" w:type="dxa"/>
            <w:vAlign w:val="center"/>
          </w:tcPr>
          <w:p w14:paraId="7838289A" w14:textId="2471C908" w:rsidR="000C6C8F" w:rsidRPr="00485F0E" w:rsidRDefault="003212E3" w:rsidP="005160D8">
            <w:pPr>
              <w:spacing w:after="0"/>
              <w:contextualSpacing/>
              <w:jc w:val="center"/>
              <w:rPr>
                <w:rFonts w:cs="Calibri"/>
                <w:szCs w:val="20"/>
              </w:rPr>
            </w:pPr>
            <w:r>
              <w:rPr>
                <w:rFonts w:cs="Calibri"/>
                <w:szCs w:val="20"/>
              </w:rPr>
              <w:t xml:space="preserve">During the first year of implementation, if not already </w:t>
            </w:r>
            <w:r w:rsidR="00A116AC">
              <w:rPr>
                <w:rFonts w:cs="Calibri"/>
                <w:szCs w:val="20"/>
              </w:rPr>
              <w:t>done during PFG phase</w:t>
            </w:r>
          </w:p>
        </w:tc>
        <w:tc>
          <w:tcPr>
            <w:tcW w:w="3330" w:type="dxa"/>
          </w:tcPr>
          <w:p w14:paraId="1D7A98C7" w14:textId="77777777" w:rsidR="000C6C8F" w:rsidRPr="00485F0E" w:rsidRDefault="000C6C8F" w:rsidP="005160D8">
            <w:pPr>
              <w:spacing w:after="0"/>
              <w:contextualSpacing/>
            </w:pPr>
          </w:p>
        </w:tc>
        <w:tc>
          <w:tcPr>
            <w:tcW w:w="1890" w:type="dxa"/>
          </w:tcPr>
          <w:p w14:paraId="0343D573" w14:textId="77777777" w:rsidR="000C6C8F" w:rsidRPr="00485F0E" w:rsidRDefault="000C6C8F" w:rsidP="005160D8">
            <w:pPr>
              <w:spacing w:after="0"/>
              <w:contextualSpacing/>
            </w:pPr>
          </w:p>
        </w:tc>
      </w:tr>
      <w:tr w:rsidR="002467FA" w:rsidRPr="00485F0E" w14:paraId="7A43CCEB" w14:textId="77777777" w:rsidTr="005160D8">
        <w:tc>
          <w:tcPr>
            <w:tcW w:w="4765" w:type="dxa"/>
            <w:vAlign w:val="center"/>
          </w:tcPr>
          <w:p w14:paraId="3CF6E475" w14:textId="77777777" w:rsidR="002467FA" w:rsidRPr="00485F0E" w:rsidRDefault="002467FA" w:rsidP="005160D8">
            <w:pPr>
              <w:spacing w:after="0"/>
              <w:contextualSpacing/>
              <w:rPr>
                <w:b/>
              </w:rPr>
            </w:pPr>
            <w:r w:rsidRPr="00485F0E">
              <w:rPr>
                <w:b/>
              </w:rPr>
              <w:t>Inception Workshop and Report</w:t>
            </w:r>
          </w:p>
        </w:tc>
        <w:tc>
          <w:tcPr>
            <w:tcW w:w="3330" w:type="dxa"/>
            <w:vAlign w:val="center"/>
          </w:tcPr>
          <w:p w14:paraId="66A73105" w14:textId="17600C93" w:rsidR="002467FA" w:rsidRPr="00485F0E" w:rsidRDefault="002467FA" w:rsidP="005160D8">
            <w:pPr>
              <w:spacing w:after="0"/>
              <w:contextualSpacing/>
              <w:jc w:val="center"/>
            </w:pPr>
            <w:r w:rsidRPr="00485F0E">
              <w:rPr>
                <w:rFonts w:cs="Calibri"/>
                <w:szCs w:val="20"/>
              </w:rPr>
              <w:t xml:space="preserve">Inception Workshop within </w:t>
            </w:r>
            <w:r w:rsidR="00C272BC">
              <w:rPr>
                <w:rFonts w:cs="Calibri"/>
                <w:szCs w:val="20"/>
              </w:rPr>
              <w:t>6</w:t>
            </w:r>
            <w:r w:rsidRPr="00485F0E">
              <w:rPr>
                <w:rFonts w:cs="Calibri"/>
                <w:szCs w:val="20"/>
              </w:rPr>
              <w:t xml:space="preserve"> months of the First </w:t>
            </w:r>
            <w:r w:rsidR="007857A8">
              <w:rPr>
                <w:rFonts w:cs="Calibri"/>
                <w:szCs w:val="20"/>
              </w:rPr>
              <w:t>Cash Transfer (</w:t>
            </w:r>
            <w:r w:rsidRPr="00485F0E">
              <w:rPr>
                <w:rFonts w:cs="Calibri"/>
                <w:szCs w:val="20"/>
              </w:rPr>
              <w:t>Disbursement</w:t>
            </w:r>
            <w:r w:rsidR="007857A8">
              <w:rPr>
                <w:rFonts w:cs="Calibri"/>
                <w:szCs w:val="20"/>
              </w:rPr>
              <w:t>) to UNDP</w:t>
            </w:r>
          </w:p>
        </w:tc>
        <w:tc>
          <w:tcPr>
            <w:tcW w:w="3330" w:type="dxa"/>
          </w:tcPr>
          <w:p w14:paraId="371088D3" w14:textId="26E742DD" w:rsidR="002467FA" w:rsidRPr="00A37BE9" w:rsidRDefault="00A37BE9" w:rsidP="00A37BE9">
            <w:pPr>
              <w:spacing w:after="240"/>
              <w:rPr>
                <w:rFonts w:cs="Arial"/>
                <w:lang w:eastAsia="ko-KR"/>
              </w:rPr>
            </w:pPr>
            <w:r w:rsidRPr="0028184D">
              <w:rPr>
                <w:rFonts w:cs="Arial"/>
                <w:lang w:eastAsia="ko-KR"/>
              </w:rPr>
              <w:t>Within 1 month of the</w:t>
            </w:r>
            <w:r w:rsidR="00E73A50">
              <w:rPr>
                <w:rFonts w:cs="Arial"/>
                <w:lang w:eastAsia="ko-KR"/>
              </w:rPr>
              <w:t xml:space="preserve"> start date of the inception workshop</w:t>
            </w:r>
            <w:r w:rsidRPr="0028184D">
              <w:rPr>
                <w:rFonts w:cs="Arial"/>
                <w:lang w:eastAsia="ko-KR"/>
              </w:rPr>
              <w:t xml:space="preserve">, the date of the inception workshop and the inception report should be submitted to the AF Secretariat. </w:t>
            </w:r>
          </w:p>
        </w:tc>
        <w:tc>
          <w:tcPr>
            <w:tcW w:w="1890" w:type="dxa"/>
          </w:tcPr>
          <w:p w14:paraId="105DD1BC" w14:textId="77777777" w:rsidR="002467FA" w:rsidRPr="00485F0E" w:rsidRDefault="002467FA" w:rsidP="005160D8">
            <w:pPr>
              <w:spacing w:after="0"/>
              <w:contextualSpacing/>
            </w:pPr>
          </w:p>
        </w:tc>
      </w:tr>
      <w:tr w:rsidR="002467FA" w:rsidRPr="00485F0E" w14:paraId="5DE2761F" w14:textId="77777777" w:rsidTr="005160D8">
        <w:tc>
          <w:tcPr>
            <w:tcW w:w="4765" w:type="dxa"/>
            <w:vAlign w:val="center"/>
          </w:tcPr>
          <w:p w14:paraId="16195959" w14:textId="77777777" w:rsidR="002467FA" w:rsidRPr="00485F0E" w:rsidRDefault="002467FA" w:rsidP="005160D8">
            <w:pPr>
              <w:spacing w:after="0"/>
              <w:contextualSpacing/>
              <w:rPr>
                <w:b/>
              </w:rPr>
            </w:pPr>
            <w:r w:rsidRPr="00485F0E">
              <w:rPr>
                <w:rFonts w:cs="Calibri"/>
                <w:b/>
                <w:szCs w:val="20"/>
              </w:rPr>
              <w:t xml:space="preserve">Track results progress (see above table for details) </w:t>
            </w:r>
          </w:p>
        </w:tc>
        <w:tc>
          <w:tcPr>
            <w:tcW w:w="3330" w:type="dxa"/>
            <w:vAlign w:val="center"/>
          </w:tcPr>
          <w:p w14:paraId="6585561D" w14:textId="3095A9FC" w:rsidR="002467FA" w:rsidRPr="00485F0E" w:rsidRDefault="002467FA" w:rsidP="005160D8">
            <w:pPr>
              <w:spacing w:after="0"/>
              <w:contextualSpacing/>
              <w:jc w:val="center"/>
            </w:pPr>
            <w:r w:rsidRPr="00485F0E">
              <w:rPr>
                <w:rFonts w:cs="Calibri"/>
                <w:szCs w:val="20"/>
              </w:rPr>
              <w:t>Annually</w:t>
            </w:r>
            <w:r w:rsidR="000366D6">
              <w:rPr>
                <w:rFonts w:cs="Calibri"/>
                <w:szCs w:val="20"/>
              </w:rPr>
              <w:t>,</w:t>
            </w:r>
            <w:r w:rsidR="00197DA9">
              <w:rPr>
                <w:rFonts w:cs="Calibri"/>
                <w:szCs w:val="20"/>
              </w:rPr>
              <w:t xml:space="preserve"> </w:t>
            </w:r>
            <w:r w:rsidRPr="00485F0E">
              <w:rPr>
                <w:rFonts w:cs="Calibri"/>
                <w:szCs w:val="20"/>
              </w:rPr>
              <w:t>at mid-point and closure</w:t>
            </w:r>
          </w:p>
        </w:tc>
        <w:tc>
          <w:tcPr>
            <w:tcW w:w="3330" w:type="dxa"/>
          </w:tcPr>
          <w:p w14:paraId="47458BDF" w14:textId="77777777" w:rsidR="002467FA" w:rsidRPr="00485F0E" w:rsidRDefault="002467FA" w:rsidP="005160D8">
            <w:pPr>
              <w:spacing w:after="0"/>
              <w:contextualSpacing/>
            </w:pPr>
            <w:r w:rsidRPr="00485F0E">
              <w:t>Slower than expected progress will be addressed by project management.</w:t>
            </w:r>
          </w:p>
        </w:tc>
        <w:tc>
          <w:tcPr>
            <w:tcW w:w="1890" w:type="dxa"/>
          </w:tcPr>
          <w:p w14:paraId="5213D515" w14:textId="77777777" w:rsidR="002467FA" w:rsidRPr="00485F0E" w:rsidRDefault="002467FA" w:rsidP="005160D8">
            <w:pPr>
              <w:spacing w:after="0"/>
              <w:contextualSpacing/>
            </w:pPr>
          </w:p>
        </w:tc>
      </w:tr>
      <w:tr w:rsidR="002467FA" w:rsidRPr="00485F0E" w14:paraId="4BCBCBEE" w14:textId="77777777" w:rsidTr="005160D8">
        <w:tc>
          <w:tcPr>
            <w:tcW w:w="4765" w:type="dxa"/>
            <w:vAlign w:val="center"/>
          </w:tcPr>
          <w:p w14:paraId="53DA67E4" w14:textId="77777777" w:rsidR="002467FA" w:rsidRPr="00516D78" w:rsidRDefault="002467FA" w:rsidP="005160D8">
            <w:pPr>
              <w:spacing w:after="0"/>
              <w:contextualSpacing/>
              <w:rPr>
                <w:b/>
              </w:rPr>
            </w:pPr>
            <w:r w:rsidRPr="00516D78">
              <w:rPr>
                <w:b/>
              </w:rPr>
              <w:t>Monitor and Manage Risk</w:t>
            </w:r>
          </w:p>
        </w:tc>
        <w:tc>
          <w:tcPr>
            <w:tcW w:w="3330" w:type="dxa"/>
            <w:vAlign w:val="center"/>
          </w:tcPr>
          <w:p w14:paraId="7CD06D7E" w14:textId="77777777" w:rsidR="002467FA" w:rsidRPr="00485F0E" w:rsidRDefault="002467FA" w:rsidP="005160D8">
            <w:pPr>
              <w:spacing w:after="0"/>
              <w:contextualSpacing/>
              <w:jc w:val="center"/>
            </w:pPr>
            <w:r w:rsidRPr="00516D78">
              <w:t>Quarterly</w:t>
            </w:r>
          </w:p>
        </w:tc>
        <w:tc>
          <w:tcPr>
            <w:tcW w:w="3330" w:type="dxa"/>
          </w:tcPr>
          <w:p w14:paraId="6305688B" w14:textId="77777777" w:rsidR="002467FA" w:rsidRPr="00516D78" w:rsidRDefault="002467FA" w:rsidP="005160D8">
            <w:pPr>
              <w:spacing w:after="0"/>
              <w:contextualSpacing/>
            </w:pPr>
            <w:r w:rsidRPr="00516D78">
              <w:t>Risks are identified by project management and actions are taken to manage risk. The risk log is actively maintained to keep track of identified risks and actions taken.</w:t>
            </w:r>
          </w:p>
        </w:tc>
        <w:tc>
          <w:tcPr>
            <w:tcW w:w="1890" w:type="dxa"/>
          </w:tcPr>
          <w:p w14:paraId="61887A61" w14:textId="77777777" w:rsidR="002467FA" w:rsidRPr="00485F0E" w:rsidRDefault="002467FA" w:rsidP="005160D8">
            <w:pPr>
              <w:spacing w:after="0"/>
              <w:contextualSpacing/>
              <w:rPr>
                <w:color w:val="FF0000"/>
              </w:rPr>
            </w:pPr>
          </w:p>
        </w:tc>
      </w:tr>
      <w:tr w:rsidR="002467FA" w:rsidRPr="00485F0E" w14:paraId="0B5AFEFD" w14:textId="77777777" w:rsidTr="005160D8">
        <w:tc>
          <w:tcPr>
            <w:tcW w:w="4765" w:type="dxa"/>
          </w:tcPr>
          <w:p w14:paraId="645B4A7E" w14:textId="77777777" w:rsidR="002467FA" w:rsidRPr="00485F0E" w:rsidRDefault="002467FA" w:rsidP="005160D8">
            <w:pPr>
              <w:spacing w:after="0"/>
              <w:contextualSpacing/>
              <w:rPr>
                <w:b/>
              </w:rPr>
            </w:pPr>
            <w:r w:rsidRPr="00485F0E">
              <w:rPr>
                <w:rFonts w:cs="Calibri"/>
                <w:b/>
                <w:szCs w:val="20"/>
              </w:rPr>
              <w:t xml:space="preserve">Monitor </w:t>
            </w:r>
            <w:r w:rsidRPr="00485F0E">
              <w:rPr>
                <w:rFonts w:cs="Calibri"/>
                <w:b/>
                <w:i/>
                <w:szCs w:val="20"/>
                <w:highlight w:val="yellow"/>
              </w:rPr>
              <w:t>[list project safeguards management frameworks and/or plans and gender action plans here; delete row if none]</w:t>
            </w:r>
          </w:p>
        </w:tc>
        <w:tc>
          <w:tcPr>
            <w:tcW w:w="3330" w:type="dxa"/>
            <w:vAlign w:val="center"/>
          </w:tcPr>
          <w:p w14:paraId="1D45A63B" w14:textId="77777777" w:rsidR="002467FA" w:rsidRPr="00485F0E" w:rsidRDefault="002467FA" w:rsidP="005160D8">
            <w:pPr>
              <w:spacing w:after="0"/>
              <w:contextualSpacing/>
              <w:jc w:val="center"/>
            </w:pPr>
            <w:r w:rsidRPr="00485F0E">
              <w:t>ongoing</w:t>
            </w:r>
          </w:p>
        </w:tc>
        <w:tc>
          <w:tcPr>
            <w:tcW w:w="3330" w:type="dxa"/>
            <w:vAlign w:val="center"/>
          </w:tcPr>
          <w:p w14:paraId="1406F2D6" w14:textId="77777777" w:rsidR="002467FA" w:rsidRPr="00485F0E" w:rsidRDefault="002467FA" w:rsidP="005160D8">
            <w:pPr>
              <w:spacing w:after="0"/>
              <w:contextualSpacing/>
            </w:pPr>
          </w:p>
        </w:tc>
        <w:tc>
          <w:tcPr>
            <w:tcW w:w="1890" w:type="dxa"/>
          </w:tcPr>
          <w:p w14:paraId="699EC791" w14:textId="77777777" w:rsidR="002467FA" w:rsidRPr="00485F0E" w:rsidRDefault="002467FA" w:rsidP="005160D8">
            <w:pPr>
              <w:spacing w:after="0"/>
              <w:contextualSpacing/>
            </w:pPr>
          </w:p>
        </w:tc>
      </w:tr>
      <w:tr w:rsidR="002467FA" w:rsidRPr="00485F0E" w14:paraId="541F96E9" w14:textId="77777777" w:rsidTr="005160D8">
        <w:tc>
          <w:tcPr>
            <w:tcW w:w="4765" w:type="dxa"/>
            <w:vAlign w:val="center"/>
          </w:tcPr>
          <w:p w14:paraId="3CF4E64F" w14:textId="77777777" w:rsidR="002467FA" w:rsidRPr="00485F0E" w:rsidRDefault="002467FA" w:rsidP="005160D8">
            <w:pPr>
              <w:spacing w:after="0"/>
              <w:contextualSpacing/>
              <w:rPr>
                <w:b/>
              </w:rPr>
            </w:pPr>
            <w:r w:rsidRPr="00485F0E">
              <w:rPr>
                <w:b/>
              </w:rPr>
              <w:t xml:space="preserve">Supervision Missions </w:t>
            </w:r>
          </w:p>
        </w:tc>
        <w:tc>
          <w:tcPr>
            <w:tcW w:w="3330" w:type="dxa"/>
            <w:vAlign w:val="center"/>
          </w:tcPr>
          <w:p w14:paraId="1A343998" w14:textId="77777777" w:rsidR="002467FA" w:rsidRPr="00485F0E" w:rsidRDefault="002467FA" w:rsidP="005160D8">
            <w:pPr>
              <w:spacing w:after="0"/>
              <w:contextualSpacing/>
              <w:jc w:val="center"/>
            </w:pPr>
            <w:r w:rsidRPr="00485F0E">
              <w:t>Annually</w:t>
            </w:r>
          </w:p>
        </w:tc>
        <w:tc>
          <w:tcPr>
            <w:tcW w:w="3330" w:type="dxa"/>
            <w:vAlign w:val="center"/>
          </w:tcPr>
          <w:p w14:paraId="60924E57" w14:textId="77777777" w:rsidR="002467FA" w:rsidRPr="00485F0E" w:rsidRDefault="002467FA" w:rsidP="005160D8">
            <w:pPr>
              <w:spacing w:after="0"/>
              <w:contextualSpacing/>
            </w:pPr>
          </w:p>
        </w:tc>
        <w:tc>
          <w:tcPr>
            <w:tcW w:w="1890" w:type="dxa"/>
          </w:tcPr>
          <w:p w14:paraId="67D43C71" w14:textId="77777777" w:rsidR="002467FA" w:rsidRPr="00485F0E" w:rsidRDefault="002467FA" w:rsidP="005160D8">
            <w:pPr>
              <w:spacing w:after="0"/>
              <w:contextualSpacing/>
            </w:pPr>
          </w:p>
        </w:tc>
      </w:tr>
      <w:tr w:rsidR="002467FA" w:rsidRPr="00485F0E" w14:paraId="29B14A8F" w14:textId="77777777" w:rsidTr="005160D8">
        <w:tc>
          <w:tcPr>
            <w:tcW w:w="4765" w:type="dxa"/>
            <w:vAlign w:val="center"/>
          </w:tcPr>
          <w:p w14:paraId="5AED5D02" w14:textId="77777777" w:rsidR="002467FA" w:rsidRPr="00485F0E" w:rsidRDefault="002467FA" w:rsidP="005160D8">
            <w:pPr>
              <w:spacing w:after="0"/>
              <w:contextualSpacing/>
              <w:rPr>
                <w:b/>
              </w:rPr>
            </w:pPr>
            <w:r w:rsidRPr="00485F0E">
              <w:rPr>
                <w:b/>
              </w:rPr>
              <w:t xml:space="preserve">Learning and Learning Missions </w:t>
            </w:r>
          </w:p>
        </w:tc>
        <w:tc>
          <w:tcPr>
            <w:tcW w:w="3330" w:type="dxa"/>
            <w:vAlign w:val="center"/>
          </w:tcPr>
          <w:p w14:paraId="5F15F2F0" w14:textId="77777777" w:rsidR="002467FA" w:rsidRPr="00485F0E" w:rsidRDefault="002467FA" w:rsidP="005160D8">
            <w:pPr>
              <w:spacing w:after="0"/>
              <w:contextualSpacing/>
              <w:jc w:val="center"/>
            </w:pPr>
            <w:r w:rsidRPr="00485F0E">
              <w:t>As needed</w:t>
            </w:r>
          </w:p>
        </w:tc>
        <w:tc>
          <w:tcPr>
            <w:tcW w:w="3330" w:type="dxa"/>
            <w:vAlign w:val="center"/>
          </w:tcPr>
          <w:p w14:paraId="6815B987" w14:textId="77777777" w:rsidR="002467FA" w:rsidRPr="00485F0E" w:rsidRDefault="002467FA" w:rsidP="005160D8">
            <w:pPr>
              <w:spacing w:after="0"/>
              <w:contextualSpacing/>
            </w:pPr>
            <w:r w:rsidRPr="00485F0E">
              <w:t>Relevant lessons are captured by the project team and used to inform management decisions.</w:t>
            </w:r>
          </w:p>
        </w:tc>
        <w:tc>
          <w:tcPr>
            <w:tcW w:w="1890" w:type="dxa"/>
          </w:tcPr>
          <w:p w14:paraId="247B4FCE" w14:textId="77777777" w:rsidR="002467FA" w:rsidRPr="00485F0E" w:rsidRDefault="002467FA" w:rsidP="005160D8">
            <w:pPr>
              <w:spacing w:after="0"/>
              <w:contextualSpacing/>
            </w:pPr>
          </w:p>
        </w:tc>
      </w:tr>
      <w:tr w:rsidR="002467FA" w:rsidRPr="00485F0E" w14:paraId="5DB62B97" w14:textId="77777777" w:rsidTr="005160D8">
        <w:tc>
          <w:tcPr>
            <w:tcW w:w="4765" w:type="dxa"/>
            <w:vAlign w:val="center"/>
          </w:tcPr>
          <w:p w14:paraId="118616AF" w14:textId="3A471F4F" w:rsidR="002467FA" w:rsidRPr="00485F0E" w:rsidRDefault="008E7940" w:rsidP="005160D8">
            <w:pPr>
              <w:spacing w:after="0"/>
              <w:contextualSpacing/>
              <w:rPr>
                <w:b/>
              </w:rPr>
            </w:pPr>
            <w:r>
              <w:rPr>
                <w:b/>
              </w:rPr>
              <w:t>UNDP</w:t>
            </w:r>
            <w:r w:rsidR="00985B17">
              <w:rPr>
                <w:b/>
              </w:rPr>
              <w:t xml:space="preserve"> </w:t>
            </w:r>
            <w:r w:rsidR="002467FA" w:rsidRPr="00485F0E">
              <w:rPr>
                <w:b/>
              </w:rPr>
              <w:t>Project Quality Assurance</w:t>
            </w:r>
          </w:p>
        </w:tc>
        <w:tc>
          <w:tcPr>
            <w:tcW w:w="3330" w:type="dxa"/>
            <w:vAlign w:val="center"/>
          </w:tcPr>
          <w:p w14:paraId="6020FD08" w14:textId="5588F5A3" w:rsidR="002467FA" w:rsidRPr="00485F0E" w:rsidRDefault="008E7940" w:rsidP="005160D8">
            <w:pPr>
              <w:spacing w:after="0"/>
              <w:contextualSpacing/>
              <w:jc w:val="center"/>
            </w:pPr>
            <w:r>
              <w:t>Every two years</w:t>
            </w:r>
          </w:p>
        </w:tc>
        <w:tc>
          <w:tcPr>
            <w:tcW w:w="3330" w:type="dxa"/>
            <w:vAlign w:val="center"/>
          </w:tcPr>
          <w:p w14:paraId="6C98045B" w14:textId="77777777" w:rsidR="002467FA" w:rsidRPr="00485F0E" w:rsidRDefault="002467FA" w:rsidP="005160D8">
            <w:pPr>
              <w:spacing w:after="0"/>
              <w:contextualSpacing/>
            </w:pPr>
            <w:r w:rsidRPr="00485F0E">
              <w:t>Areas of strength and weakness will be reviewed by project management and used to inform decisions to improve project performance.</w:t>
            </w:r>
          </w:p>
        </w:tc>
        <w:tc>
          <w:tcPr>
            <w:tcW w:w="1890" w:type="dxa"/>
          </w:tcPr>
          <w:p w14:paraId="1EEBF8D8" w14:textId="77777777" w:rsidR="002467FA" w:rsidRPr="00485F0E" w:rsidRDefault="002467FA" w:rsidP="005160D8">
            <w:pPr>
              <w:spacing w:after="0"/>
              <w:contextualSpacing/>
            </w:pPr>
          </w:p>
        </w:tc>
      </w:tr>
      <w:tr w:rsidR="002467FA" w:rsidRPr="00485F0E" w14:paraId="131441FD" w14:textId="77777777" w:rsidTr="005160D8">
        <w:tc>
          <w:tcPr>
            <w:tcW w:w="4765" w:type="dxa"/>
            <w:vAlign w:val="center"/>
          </w:tcPr>
          <w:p w14:paraId="30B337BE" w14:textId="77777777" w:rsidR="002467FA" w:rsidRPr="00485F0E" w:rsidRDefault="002467FA" w:rsidP="005160D8">
            <w:pPr>
              <w:spacing w:after="0"/>
              <w:contextualSpacing/>
              <w:rPr>
                <w:b/>
              </w:rPr>
            </w:pPr>
            <w:r w:rsidRPr="00485F0E">
              <w:rPr>
                <w:b/>
              </w:rPr>
              <w:t>Review and Make Course Corrections</w:t>
            </w:r>
          </w:p>
        </w:tc>
        <w:tc>
          <w:tcPr>
            <w:tcW w:w="3330" w:type="dxa"/>
            <w:vAlign w:val="center"/>
          </w:tcPr>
          <w:p w14:paraId="666E3F79" w14:textId="77777777" w:rsidR="002467FA" w:rsidRPr="00485F0E" w:rsidRDefault="002467FA" w:rsidP="005160D8">
            <w:pPr>
              <w:spacing w:after="0"/>
              <w:contextualSpacing/>
              <w:jc w:val="center"/>
            </w:pPr>
            <w:r w:rsidRPr="00485F0E">
              <w:t>At least annually</w:t>
            </w:r>
          </w:p>
        </w:tc>
        <w:tc>
          <w:tcPr>
            <w:tcW w:w="3330" w:type="dxa"/>
          </w:tcPr>
          <w:p w14:paraId="2E8601CA" w14:textId="77777777" w:rsidR="002467FA" w:rsidRPr="00485F0E" w:rsidRDefault="002467FA" w:rsidP="005160D8">
            <w:pPr>
              <w:spacing w:after="0"/>
              <w:contextualSpacing/>
            </w:pPr>
            <w:r w:rsidRPr="00485F0E">
              <w:t>Performance data, risks, lessons and quality will be discussed by the project board and used to make course corrections.</w:t>
            </w:r>
          </w:p>
        </w:tc>
        <w:tc>
          <w:tcPr>
            <w:tcW w:w="1890" w:type="dxa"/>
          </w:tcPr>
          <w:p w14:paraId="65FF6D62" w14:textId="77777777" w:rsidR="002467FA" w:rsidRPr="00485F0E" w:rsidRDefault="002467FA" w:rsidP="005160D8">
            <w:pPr>
              <w:spacing w:after="0"/>
              <w:contextualSpacing/>
            </w:pPr>
          </w:p>
        </w:tc>
      </w:tr>
      <w:tr w:rsidR="002467FA" w:rsidRPr="00485F0E" w14:paraId="7A47BB19" w14:textId="77777777" w:rsidTr="005160D8">
        <w:tc>
          <w:tcPr>
            <w:tcW w:w="4765" w:type="dxa"/>
            <w:vAlign w:val="center"/>
          </w:tcPr>
          <w:p w14:paraId="0B344448" w14:textId="2E4C6F4F" w:rsidR="002467FA" w:rsidRPr="00485F0E" w:rsidRDefault="002467FA" w:rsidP="005160D8">
            <w:pPr>
              <w:spacing w:after="0"/>
              <w:contextualSpacing/>
              <w:rPr>
                <w:b/>
              </w:rPr>
            </w:pPr>
            <w:r w:rsidRPr="00485F0E">
              <w:rPr>
                <w:rFonts w:cs="Calibri"/>
                <w:b/>
                <w:szCs w:val="20"/>
              </w:rPr>
              <w:t xml:space="preserve">Annual </w:t>
            </w:r>
            <w:r w:rsidR="000F741E">
              <w:rPr>
                <w:rFonts w:cs="Calibri"/>
                <w:b/>
                <w:szCs w:val="20"/>
              </w:rPr>
              <w:t>A</w:t>
            </w:r>
            <w:r w:rsidRPr="00485F0E">
              <w:rPr>
                <w:rFonts w:cs="Calibri"/>
                <w:b/>
                <w:szCs w:val="20"/>
              </w:rPr>
              <w:t xml:space="preserve">F Project </w:t>
            </w:r>
            <w:r w:rsidR="000F741E">
              <w:rPr>
                <w:rFonts w:cs="Calibri"/>
                <w:b/>
                <w:szCs w:val="20"/>
              </w:rPr>
              <w:t>Performance</w:t>
            </w:r>
            <w:r w:rsidRPr="00485F0E">
              <w:rPr>
                <w:rFonts w:cs="Calibri"/>
                <w:b/>
                <w:szCs w:val="20"/>
              </w:rPr>
              <w:t xml:space="preserve"> Report (P</w:t>
            </w:r>
            <w:r w:rsidR="000F741E">
              <w:rPr>
                <w:rFonts w:cs="Calibri"/>
                <w:b/>
                <w:szCs w:val="20"/>
              </w:rPr>
              <w:t>P</w:t>
            </w:r>
            <w:r w:rsidRPr="00485F0E">
              <w:rPr>
                <w:rFonts w:cs="Calibri"/>
                <w:b/>
                <w:szCs w:val="20"/>
              </w:rPr>
              <w:t>R)</w:t>
            </w:r>
          </w:p>
        </w:tc>
        <w:tc>
          <w:tcPr>
            <w:tcW w:w="3330" w:type="dxa"/>
            <w:vAlign w:val="center"/>
          </w:tcPr>
          <w:p w14:paraId="6F2C2890" w14:textId="02444330" w:rsidR="002467FA" w:rsidRPr="00485F0E" w:rsidRDefault="002467FA" w:rsidP="005160D8">
            <w:pPr>
              <w:spacing w:after="0"/>
              <w:contextualSpacing/>
              <w:jc w:val="center"/>
            </w:pPr>
            <w:r w:rsidRPr="00485F0E">
              <w:rPr>
                <w:rFonts w:cs="Calibri"/>
                <w:szCs w:val="20"/>
              </w:rPr>
              <w:t xml:space="preserve">Annually </w:t>
            </w:r>
          </w:p>
        </w:tc>
        <w:tc>
          <w:tcPr>
            <w:tcW w:w="3330" w:type="dxa"/>
          </w:tcPr>
          <w:p w14:paraId="0C1D152D" w14:textId="77777777" w:rsidR="002467FA" w:rsidRPr="00485F0E" w:rsidRDefault="002467FA" w:rsidP="005160D8">
            <w:pPr>
              <w:spacing w:after="0"/>
              <w:contextualSpacing/>
            </w:pPr>
            <w:r w:rsidRPr="00485F0E">
              <w:t xml:space="preserve">Mandatory contribution by Project Team, CO and RTA. Strengths and weaknesses will be reviewed by </w:t>
            </w:r>
            <w:r w:rsidRPr="00485F0E">
              <w:lastRenderedPageBreak/>
              <w:t>project management and used to inform decisions to improve project performance</w:t>
            </w:r>
          </w:p>
        </w:tc>
        <w:tc>
          <w:tcPr>
            <w:tcW w:w="1890" w:type="dxa"/>
          </w:tcPr>
          <w:p w14:paraId="52C2125F" w14:textId="77777777" w:rsidR="002467FA" w:rsidRPr="00485F0E" w:rsidRDefault="002467FA" w:rsidP="005160D8">
            <w:pPr>
              <w:spacing w:after="0"/>
              <w:contextualSpacing/>
            </w:pPr>
          </w:p>
        </w:tc>
      </w:tr>
      <w:tr w:rsidR="002467FA" w:rsidRPr="00485F0E" w14:paraId="7C811E20" w14:textId="77777777" w:rsidTr="005160D8">
        <w:tc>
          <w:tcPr>
            <w:tcW w:w="4765" w:type="dxa"/>
            <w:vAlign w:val="center"/>
          </w:tcPr>
          <w:p w14:paraId="2CE1A033" w14:textId="77777777" w:rsidR="002467FA" w:rsidRPr="00485F0E" w:rsidRDefault="002467FA" w:rsidP="005160D8">
            <w:pPr>
              <w:spacing w:after="0"/>
              <w:contextualSpacing/>
              <w:rPr>
                <w:b/>
              </w:rPr>
            </w:pPr>
            <w:r w:rsidRPr="00485F0E">
              <w:rPr>
                <w:b/>
              </w:rPr>
              <w:t>Project Review (Project Board)</w:t>
            </w:r>
          </w:p>
        </w:tc>
        <w:tc>
          <w:tcPr>
            <w:tcW w:w="3330" w:type="dxa"/>
            <w:vAlign w:val="center"/>
          </w:tcPr>
          <w:p w14:paraId="66CB9094" w14:textId="77777777" w:rsidR="002467FA" w:rsidRPr="00485F0E" w:rsidRDefault="002467FA" w:rsidP="005160D8">
            <w:pPr>
              <w:spacing w:after="0"/>
              <w:contextualSpacing/>
              <w:jc w:val="center"/>
              <w:rPr>
                <w:i/>
                <w:iCs/>
              </w:rPr>
            </w:pPr>
            <w:r w:rsidRPr="00485F0E">
              <w:rPr>
                <w:i/>
                <w:iCs/>
                <w:highlight w:val="yellow"/>
              </w:rPr>
              <w:t>Specify frequency (i.e., at least annually)</w:t>
            </w:r>
          </w:p>
        </w:tc>
        <w:tc>
          <w:tcPr>
            <w:tcW w:w="3330" w:type="dxa"/>
            <w:vAlign w:val="center"/>
          </w:tcPr>
          <w:p w14:paraId="2A76659E" w14:textId="77777777" w:rsidR="002467FA" w:rsidRPr="00485F0E" w:rsidRDefault="002467FA" w:rsidP="005160D8">
            <w:pPr>
              <w:contextualSpacing/>
              <w:rPr>
                <w:b/>
              </w:rPr>
            </w:pPr>
            <w:r w:rsidRPr="00485F0E">
              <w:t xml:space="preserve">Any quality concerns or slower than expected progress should be discussed by the project board and management actions agreed to address the issues identified. </w:t>
            </w:r>
          </w:p>
        </w:tc>
        <w:tc>
          <w:tcPr>
            <w:tcW w:w="1890" w:type="dxa"/>
          </w:tcPr>
          <w:p w14:paraId="1B252ECD" w14:textId="77777777" w:rsidR="002467FA" w:rsidRPr="00485F0E" w:rsidRDefault="002467FA" w:rsidP="005160D8">
            <w:pPr>
              <w:spacing w:after="0"/>
              <w:contextualSpacing/>
            </w:pPr>
          </w:p>
        </w:tc>
      </w:tr>
      <w:tr w:rsidR="002467FA" w:rsidRPr="00485F0E" w14:paraId="54A70F21" w14:textId="77777777" w:rsidTr="005160D8">
        <w:tc>
          <w:tcPr>
            <w:tcW w:w="4765" w:type="dxa"/>
            <w:vAlign w:val="center"/>
          </w:tcPr>
          <w:p w14:paraId="006D9F8D" w14:textId="77777777" w:rsidR="002467FA" w:rsidRPr="00485F0E" w:rsidRDefault="002467FA" w:rsidP="005160D8">
            <w:pPr>
              <w:spacing w:after="0"/>
              <w:contextualSpacing/>
              <w:rPr>
                <w:b/>
              </w:rPr>
            </w:pPr>
            <w:r w:rsidRPr="00485F0E">
              <w:rPr>
                <w:rFonts w:cs="Calibri"/>
                <w:b/>
                <w:i/>
                <w:iCs/>
                <w:szCs w:val="20"/>
                <w:highlight w:val="yellow"/>
              </w:rPr>
              <w:t>Add other project M&amp;E activities, as needed</w:t>
            </w:r>
          </w:p>
        </w:tc>
        <w:tc>
          <w:tcPr>
            <w:tcW w:w="3330" w:type="dxa"/>
            <w:vAlign w:val="center"/>
          </w:tcPr>
          <w:p w14:paraId="088E8352" w14:textId="77777777" w:rsidR="002467FA" w:rsidRPr="00485F0E" w:rsidRDefault="002467FA" w:rsidP="005160D8">
            <w:pPr>
              <w:spacing w:after="0"/>
              <w:contextualSpacing/>
              <w:jc w:val="center"/>
            </w:pPr>
          </w:p>
        </w:tc>
        <w:tc>
          <w:tcPr>
            <w:tcW w:w="3330" w:type="dxa"/>
            <w:vAlign w:val="center"/>
          </w:tcPr>
          <w:p w14:paraId="5E50A2E0" w14:textId="77777777" w:rsidR="002467FA" w:rsidRPr="00485F0E" w:rsidRDefault="002467FA" w:rsidP="005160D8">
            <w:pPr>
              <w:contextualSpacing/>
            </w:pPr>
          </w:p>
        </w:tc>
        <w:tc>
          <w:tcPr>
            <w:tcW w:w="1890" w:type="dxa"/>
          </w:tcPr>
          <w:p w14:paraId="568558A8" w14:textId="77777777" w:rsidR="002467FA" w:rsidRPr="00485F0E" w:rsidRDefault="002467FA" w:rsidP="005160D8">
            <w:pPr>
              <w:spacing w:after="0"/>
              <w:contextualSpacing/>
            </w:pPr>
          </w:p>
        </w:tc>
      </w:tr>
    </w:tbl>
    <w:p w14:paraId="27FC469F" w14:textId="77777777" w:rsidR="002467FA" w:rsidRPr="00485F0E" w:rsidRDefault="002467FA" w:rsidP="002467FA">
      <w:pPr>
        <w:keepNext/>
        <w:outlineLvl w:val="1"/>
        <w:rPr>
          <w:lang w:val="en-GB"/>
        </w:rPr>
      </w:pPr>
    </w:p>
    <w:p w14:paraId="6AEFB2D9" w14:textId="0D1B7E53" w:rsidR="002467FA" w:rsidRPr="00485F0E" w:rsidRDefault="002467FA" w:rsidP="004C7335">
      <w:pPr>
        <w:rPr>
          <w:b/>
        </w:rPr>
      </w:pPr>
      <w:r w:rsidRPr="00485F0E">
        <w:rPr>
          <w:b/>
        </w:rPr>
        <w:t>Evaluation Plan</w:t>
      </w:r>
    </w:p>
    <w:tbl>
      <w:tblPr>
        <w:tblW w:w="1295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520"/>
        <w:gridCol w:w="1835"/>
        <w:gridCol w:w="1876"/>
        <w:gridCol w:w="1952"/>
        <w:gridCol w:w="2632"/>
        <w:gridCol w:w="2135"/>
      </w:tblGrid>
      <w:tr w:rsidR="002467FA" w:rsidRPr="00485F0E" w14:paraId="522282BA" w14:textId="77777777" w:rsidTr="005160D8">
        <w:trPr>
          <w:trHeight w:val="422"/>
        </w:trPr>
        <w:tc>
          <w:tcPr>
            <w:tcW w:w="2520" w:type="dxa"/>
            <w:vAlign w:val="center"/>
          </w:tcPr>
          <w:p w14:paraId="460B69F5" w14:textId="77777777" w:rsidR="002467FA" w:rsidRPr="00485F0E" w:rsidRDefault="002467FA" w:rsidP="005160D8">
            <w:pPr>
              <w:contextualSpacing/>
              <w:jc w:val="center"/>
              <w:rPr>
                <w:b/>
              </w:rPr>
            </w:pPr>
            <w:r w:rsidRPr="00485F0E">
              <w:rPr>
                <w:b/>
              </w:rPr>
              <w:t>Evaluation Title</w:t>
            </w:r>
          </w:p>
        </w:tc>
        <w:tc>
          <w:tcPr>
            <w:tcW w:w="1835" w:type="dxa"/>
          </w:tcPr>
          <w:p w14:paraId="3EECAAD4" w14:textId="77777777" w:rsidR="002467FA" w:rsidRPr="00485F0E" w:rsidRDefault="002467FA" w:rsidP="005160D8">
            <w:pPr>
              <w:contextualSpacing/>
              <w:jc w:val="center"/>
              <w:rPr>
                <w:b/>
              </w:rPr>
            </w:pPr>
            <w:r w:rsidRPr="00485F0E">
              <w:rPr>
                <w:b/>
              </w:rPr>
              <w:t>Partners (if joint)</w:t>
            </w:r>
          </w:p>
        </w:tc>
        <w:tc>
          <w:tcPr>
            <w:tcW w:w="1876" w:type="dxa"/>
            <w:vAlign w:val="center"/>
          </w:tcPr>
          <w:p w14:paraId="18626427" w14:textId="77777777" w:rsidR="002467FA" w:rsidRPr="00485F0E" w:rsidRDefault="002467FA" w:rsidP="005160D8">
            <w:pPr>
              <w:contextualSpacing/>
              <w:jc w:val="center"/>
              <w:rPr>
                <w:b/>
              </w:rPr>
            </w:pPr>
            <w:r w:rsidRPr="00485F0E">
              <w:rPr>
                <w:b/>
              </w:rPr>
              <w:t>Related Strategic Plan Output</w:t>
            </w:r>
          </w:p>
        </w:tc>
        <w:tc>
          <w:tcPr>
            <w:tcW w:w="1952" w:type="dxa"/>
            <w:vAlign w:val="center"/>
          </w:tcPr>
          <w:p w14:paraId="11A8FD8B" w14:textId="77777777" w:rsidR="002467FA" w:rsidRPr="00485F0E" w:rsidRDefault="002467FA" w:rsidP="005160D8">
            <w:pPr>
              <w:contextualSpacing/>
              <w:jc w:val="center"/>
              <w:rPr>
                <w:b/>
              </w:rPr>
            </w:pPr>
            <w:r w:rsidRPr="00485F0E">
              <w:rPr>
                <w:b/>
              </w:rPr>
              <w:t>UNSDCF/CPD Outcome</w:t>
            </w:r>
          </w:p>
        </w:tc>
        <w:tc>
          <w:tcPr>
            <w:tcW w:w="2632" w:type="dxa"/>
            <w:vAlign w:val="center"/>
          </w:tcPr>
          <w:p w14:paraId="1B137B04" w14:textId="77777777" w:rsidR="002467FA" w:rsidRPr="00485F0E" w:rsidRDefault="002467FA" w:rsidP="005160D8">
            <w:pPr>
              <w:contextualSpacing/>
              <w:jc w:val="center"/>
              <w:rPr>
                <w:b/>
              </w:rPr>
            </w:pPr>
            <w:r w:rsidRPr="00485F0E">
              <w:rPr>
                <w:b/>
              </w:rPr>
              <w:t>Planned Completion Date</w:t>
            </w:r>
          </w:p>
        </w:tc>
        <w:tc>
          <w:tcPr>
            <w:tcW w:w="2135" w:type="dxa"/>
            <w:vAlign w:val="center"/>
          </w:tcPr>
          <w:p w14:paraId="556300CC" w14:textId="77777777" w:rsidR="002467FA" w:rsidRPr="00485F0E" w:rsidRDefault="002467FA" w:rsidP="005160D8">
            <w:pPr>
              <w:contextualSpacing/>
              <w:jc w:val="center"/>
              <w:rPr>
                <w:b/>
              </w:rPr>
            </w:pPr>
            <w:r w:rsidRPr="00485F0E">
              <w:rPr>
                <w:b/>
              </w:rPr>
              <w:t>Key Evaluation Stakeholders</w:t>
            </w:r>
          </w:p>
        </w:tc>
      </w:tr>
      <w:tr w:rsidR="002467FA" w:rsidRPr="00485F0E" w14:paraId="039192CB" w14:textId="77777777" w:rsidTr="005160D8">
        <w:trPr>
          <w:trHeight w:val="440"/>
        </w:trPr>
        <w:tc>
          <w:tcPr>
            <w:tcW w:w="2520" w:type="dxa"/>
            <w:vAlign w:val="center"/>
          </w:tcPr>
          <w:p w14:paraId="10FDF3A3" w14:textId="141E5CA2" w:rsidR="002467FA" w:rsidRPr="00485F0E" w:rsidRDefault="002467FA" w:rsidP="005160D8">
            <w:pPr>
              <w:contextualSpacing/>
              <w:jc w:val="center"/>
            </w:pPr>
            <w:r w:rsidRPr="00485F0E">
              <w:t xml:space="preserve">Independent </w:t>
            </w:r>
            <w:r w:rsidR="003A7248">
              <w:t xml:space="preserve">(or Semi-independent) </w:t>
            </w:r>
            <w:r w:rsidRPr="00485F0E">
              <w:t>Mid-Term Review (MTR)</w:t>
            </w:r>
          </w:p>
          <w:p w14:paraId="7978746D" w14:textId="3D0FDE9B" w:rsidR="002467FA" w:rsidRPr="00485F0E" w:rsidRDefault="002467FA" w:rsidP="005160D8">
            <w:pPr>
              <w:contextualSpacing/>
              <w:jc w:val="center"/>
              <w:rPr>
                <w:i/>
                <w:iCs/>
              </w:rPr>
            </w:pPr>
          </w:p>
        </w:tc>
        <w:tc>
          <w:tcPr>
            <w:tcW w:w="1835" w:type="dxa"/>
            <w:vAlign w:val="center"/>
          </w:tcPr>
          <w:p w14:paraId="1D176CFD" w14:textId="77777777" w:rsidR="002467FA" w:rsidRPr="00485F0E" w:rsidRDefault="002467FA" w:rsidP="005160D8">
            <w:pPr>
              <w:contextualSpacing/>
              <w:jc w:val="center"/>
              <w:rPr>
                <w:rFonts w:cs="Calibri"/>
                <w:i/>
                <w:szCs w:val="20"/>
                <w:highlight w:val="yellow"/>
              </w:rPr>
            </w:pPr>
            <w:r w:rsidRPr="00485F0E">
              <w:rPr>
                <w:rFonts w:cs="Calibri"/>
                <w:i/>
                <w:szCs w:val="20"/>
                <w:highlight w:val="yellow"/>
              </w:rPr>
              <w:t>Add</w:t>
            </w:r>
          </w:p>
        </w:tc>
        <w:tc>
          <w:tcPr>
            <w:tcW w:w="1876" w:type="dxa"/>
            <w:vAlign w:val="center"/>
          </w:tcPr>
          <w:p w14:paraId="26BCF543" w14:textId="77777777" w:rsidR="002467FA" w:rsidRPr="00485F0E" w:rsidRDefault="002467FA" w:rsidP="005160D8">
            <w:pPr>
              <w:contextualSpacing/>
              <w:jc w:val="center"/>
            </w:pPr>
            <w:r w:rsidRPr="00485F0E">
              <w:rPr>
                <w:rFonts w:cs="Calibri"/>
                <w:i/>
                <w:szCs w:val="20"/>
                <w:highlight w:val="yellow"/>
              </w:rPr>
              <w:t>Add</w:t>
            </w:r>
          </w:p>
        </w:tc>
        <w:tc>
          <w:tcPr>
            <w:tcW w:w="1952" w:type="dxa"/>
            <w:vAlign w:val="center"/>
          </w:tcPr>
          <w:p w14:paraId="3A19CC87" w14:textId="77777777" w:rsidR="002467FA" w:rsidRPr="00485F0E" w:rsidRDefault="002467FA" w:rsidP="005160D8">
            <w:pPr>
              <w:contextualSpacing/>
              <w:jc w:val="center"/>
            </w:pPr>
            <w:r w:rsidRPr="00485F0E">
              <w:rPr>
                <w:rFonts w:cs="Calibri"/>
                <w:i/>
                <w:szCs w:val="20"/>
                <w:highlight w:val="yellow"/>
              </w:rPr>
              <w:t>Add</w:t>
            </w:r>
          </w:p>
        </w:tc>
        <w:tc>
          <w:tcPr>
            <w:tcW w:w="2632" w:type="dxa"/>
            <w:vAlign w:val="center"/>
          </w:tcPr>
          <w:p w14:paraId="0AC831EF" w14:textId="77777777" w:rsidR="002467FA" w:rsidRPr="00485F0E" w:rsidRDefault="002467FA" w:rsidP="005160D8">
            <w:pPr>
              <w:rPr>
                <w:rFonts w:cs="Arial"/>
              </w:rPr>
            </w:pPr>
            <w:r w:rsidRPr="00485F0E">
              <w:rPr>
                <w:rFonts w:cs="Arial"/>
              </w:rPr>
              <w:t>By the MTR submission date included on cover page of Project Document</w:t>
            </w:r>
          </w:p>
        </w:tc>
        <w:tc>
          <w:tcPr>
            <w:tcW w:w="2135" w:type="dxa"/>
            <w:vAlign w:val="center"/>
          </w:tcPr>
          <w:p w14:paraId="3D305DF7" w14:textId="77777777" w:rsidR="002467FA" w:rsidRPr="00485F0E" w:rsidRDefault="002467FA" w:rsidP="005160D8">
            <w:pPr>
              <w:contextualSpacing/>
              <w:jc w:val="center"/>
            </w:pPr>
            <w:r w:rsidRPr="00485F0E">
              <w:rPr>
                <w:rFonts w:cs="Calibri"/>
                <w:i/>
                <w:szCs w:val="20"/>
                <w:highlight w:val="yellow"/>
              </w:rPr>
              <w:t>Add</w:t>
            </w:r>
          </w:p>
        </w:tc>
      </w:tr>
      <w:tr w:rsidR="002467FA" w:rsidRPr="00485F0E" w14:paraId="2B3093B7" w14:textId="77777777" w:rsidTr="005160D8">
        <w:trPr>
          <w:trHeight w:val="440"/>
        </w:trPr>
        <w:tc>
          <w:tcPr>
            <w:tcW w:w="2520" w:type="dxa"/>
            <w:vAlign w:val="center"/>
          </w:tcPr>
          <w:p w14:paraId="02B922DB" w14:textId="0F3492FB" w:rsidR="002467FA" w:rsidRPr="00485F0E" w:rsidRDefault="002467FA" w:rsidP="005160D8">
            <w:pPr>
              <w:contextualSpacing/>
              <w:jc w:val="center"/>
            </w:pPr>
            <w:r w:rsidRPr="00485F0E">
              <w:t xml:space="preserve">Independent </w:t>
            </w:r>
            <w:r w:rsidR="003A7248">
              <w:t>F</w:t>
            </w:r>
            <w:r w:rsidRPr="00485F0E">
              <w:t>inal Evaluation (</w:t>
            </w:r>
            <w:r w:rsidR="003A7248">
              <w:t>F</w:t>
            </w:r>
            <w:r w:rsidRPr="00485F0E">
              <w:t>E)</w:t>
            </w:r>
          </w:p>
        </w:tc>
        <w:tc>
          <w:tcPr>
            <w:tcW w:w="1835" w:type="dxa"/>
            <w:vAlign w:val="center"/>
          </w:tcPr>
          <w:p w14:paraId="137AEC60" w14:textId="77777777" w:rsidR="002467FA" w:rsidRPr="00485F0E" w:rsidRDefault="002467FA" w:rsidP="005160D8">
            <w:pPr>
              <w:contextualSpacing/>
              <w:jc w:val="center"/>
              <w:rPr>
                <w:rFonts w:cs="Calibri"/>
                <w:i/>
                <w:szCs w:val="20"/>
                <w:highlight w:val="yellow"/>
              </w:rPr>
            </w:pPr>
            <w:r w:rsidRPr="00485F0E">
              <w:rPr>
                <w:rFonts w:cs="Calibri"/>
                <w:i/>
                <w:szCs w:val="20"/>
                <w:highlight w:val="yellow"/>
              </w:rPr>
              <w:t>Add</w:t>
            </w:r>
          </w:p>
        </w:tc>
        <w:tc>
          <w:tcPr>
            <w:tcW w:w="1876" w:type="dxa"/>
            <w:vAlign w:val="center"/>
          </w:tcPr>
          <w:p w14:paraId="6DCAD6EC" w14:textId="77777777" w:rsidR="002467FA" w:rsidRPr="00485F0E" w:rsidRDefault="002467FA" w:rsidP="005160D8">
            <w:pPr>
              <w:contextualSpacing/>
              <w:jc w:val="center"/>
            </w:pPr>
            <w:r w:rsidRPr="00485F0E">
              <w:rPr>
                <w:rFonts w:cs="Calibri"/>
                <w:i/>
                <w:szCs w:val="20"/>
                <w:highlight w:val="yellow"/>
              </w:rPr>
              <w:t>Add</w:t>
            </w:r>
          </w:p>
        </w:tc>
        <w:tc>
          <w:tcPr>
            <w:tcW w:w="1952" w:type="dxa"/>
            <w:vAlign w:val="center"/>
          </w:tcPr>
          <w:p w14:paraId="19A4077C" w14:textId="77777777" w:rsidR="002467FA" w:rsidRPr="00485F0E" w:rsidRDefault="002467FA" w:rsidP="005160D8">
            <w:pPr>
              <w:contextualSpacing/>
              <w:jc w:val="center"/>
            </w:pPr>
            <w:r w:rsidRPr="00485F0E">
              <w:rPr>
                <w:rFonts w:cs="Calibri"/>
                <w:i/>
                <w:szCs w:val="20"/>
                <w:highlight w:val="yellow"/>
              </w:rPr>
              <w:t>Add</w:t>
            </w:r>
          </w:p>
        </w:tc>
        <w:tc>
          <w:tcPr>
            <w:tcW w:w="2632" w:type="dxa"/>
            <w:vAlign w:val="center"/>
          </w:tcPr>
          <w:p w14:paraId="44BFDB51" w14:textId="6EF74DB2" w:rsidR="002467FA" w:rsidRPr="00485F0E" w:rsidRDefault="002467FA" w:rsidP="005160D8">
            <w:pPr>
              <w:rPr>
                <w:rFonts w:cs="Arial"/>
              </w:rPr>
            </w:pPr>
            <w:r w:rsidRPr="00485F0E">
              <w:rPr>
                <w:rFonts w:cs="Arial"/>
              </w:rPr>
              <w:t xml:space="preserve">By the </w:t>
            </w:r>
            <w:r w:rsidR="00381222">
              <w:rPr>
                <w:rFonts w:cs="Arial"/>
              </w:rPr>
              <w:t>F</w:t>
            </w:r>
            <w:r w:rsidRPr="00485F0E">
              <w:rPr>
                <w:rFonts w:cs="Arial"/>
              </w:rPr>
              <w:t>E submission date included on cover page of Project Document</w:t>
            </w:r>
          </w:p>
        </w:tc>
        <w:tc>
          <w:tcPr>
            <w:tcW w:w="2135" w:type="dxa"/>
            <w:vAlign w:val="center"/>
          </w:tcPr>
          <w:p w14:paraId="0F4D7FE8" w14:textId="77777777" w:rsidR="002467FA" w:rsidRPr="00485F0E" w:rsidRDefault="002467FA" w:rsidP="005160D8">
            <w:pPr>
              <w:contextualSpacing/>
              <w:jc w:val="center"/>
            </w:pPr>
            <w:r w:rsidRPr="00485F0E">
              <w:rPr>
                <w:rFonts w:cs="Calibri"/>
                <w:i/>
                <w:szCs w:val="20"/>
                <w:highlight w:val="yellow"/>
              </w:rPr>
              <w:t>Add</w:t>
            </w:r>
          </w:p>
        </w:tc>
      </w:tr>
    </w:tbl>
    <w:p w14:paraId="019FA24F" w14:textId="77777777" w:rsidR="002467FA" w:rsidRPr="00485F0E" w:rsidRDefault="002467FA" w:rsidP="002467FA">
      <w:pPr>
        <w:keepNext/>
        <w:outlineLvl w:val="1"/>
        <w:rPr>
          <w:rFonts w:ascii="Arial Narrow" w:hAnsi="Arial Narrow"/>
          <w:b/>
          <w:bCs/>
        </w:rPr>
      </w:pPr>
    </w:p>
    <w:p w14:paraId="64226778" w14:textId="77777777" w:rsidR="002467FA" w:rsidRDefault="002467FA" w:rsidP="002467FA">
      <w:pPr>
        <w:rPr>
          <w:rFonts w:cs="Arial"/>
          <w:b/>
          <w:bCs/>
          <w:szCs w:val="20"/>
        </w:rPr>
      </w:pPr>
    </w:p>
    <w:p w14:paraId="138EC321" w14:textId="77777777" w:rsidR="00F20B05" w:rsidRDefault="00F20B05" w:rsidP="002467FA">
      <w:pPr>
        <w:rPr>
          <w:rFonts w:cs="Arial"/>
          <w:b/>
          <w:bCs/>
          <w:szCs w:val="20"/>
        </w:rPr>
      </w:pPr>
    </w:p>
    <w:p w14:paraId="50B14942" w14:textId="77777777" w:rsidR="00F20B05" w:rsidRPr="00485F0E" w:rsidRDefault="00F20B05" w:rsidP="002467FA">
      <w:pPr>
        <w:rPr>
          <w:rFonts w:cs="Arial"/>
          <w:b/>
          <w:bCs/>
          <w:szCs w:val="20"/>
        </w:rPr>
      </w:pPr>
    </w:p>
    <w:tbl>
      <w:tblPr>
        <w:tblW w:w="1331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7792"/>
        <w:gridCol w:w="5523"/>
      </w:tblGrid>
      <w:tr w:rsidR="002467FA" w:rsidRPr="00485F0E" w14:paraId="6908ED9D" w14:textId="77777777" w:rsidTr="005160D8">
        <w:trPr>
          <w:tblHeader/>
          <w:jc w:val="center"/>
        </w:trPr>
        <w:tc>
          <w:tcPr>
            <w:tcW w:w="13315" w:type="dxa"/>
            <w:gridSpan w:val="2"/>
            <w:shd w:val="clear" w:color="auto" w:fill="BFBFBF"/>
          </w:tcPr>
          <w:p w14:paraId="16E85E55" w14:textId="77777777" w:rsidR="002467FA" w:rsidRPr="00485F0E" w:rsidRDefault="002467FA" w:rsidP="005160D8">
            <w:pPr>
              <w:spacing w:after="0"/>
              <w:rPr>
                <w:i/>
                <w:highlight w:val="magenta"/>
              </w:rPr>
            </w:pPr>
            <w:r w:rsidRPr="00485F0E">
              <w:rPr>
                <w:rFonts w:cs="Arial"/>
                <w:b/>
              </w:rPr>
              <w:lastRenderedPageBreak/>
              <w:t xml:space="preserve">Monitoring and Evaluation Budget for project execution: </w:t>
            </w:r>
          </w:p>
          <w:p w14:paraId="6B77ABDB" w14:textId="5D131E9B" w:rsidR="002467FA" w:rsidRPr="00485F0E" w:rsidRDefault="002467FA" w:rsidP="005160D8">
            <w:pPr>
              <w:spacing w:after="0"/>
              <w:rPr>
                <w:rFonts w:cs="Calibri"/>
                <w:i/>
                <w:szCs w:val="20"/>
                <w:highlight w:val="yellow"/>
              </w:rPr>
            </w:pPr>
            <w:r w:rsidRPr="00485F0E">
              <w:rPr>
                <w:rFonts w:cs="Calibri"/>
                <w:i/>
                <w:szCs w:val="20"/>
                <w:highlight w:val="yellow"/>
              </w:rPr>
              <w:t>This M&amp;E budget provides a breakdown of costs for M&amp;E activities to be led by the Project Management Unit</w:t>
            </w:r>
            <w:r w:rsidR="005E347F">
              <w:rPr>
                <w:rFonts w:cs="Calibri"/>
                <w:i/>
                <w:szCs w:val="20"/>
                <w:highlight w:val="yellow"/>
              </w:rPr>
              <w:t xml:space="preserve"> and others</w:t>
            </w:r>
            <w:r w:rsidRPr="00485F0E">
              <w:rPr>
                <w:rFonts w:cs="Calibri"/>
                <w:i/>
                <w:szCs w:val="20"/>
                <w:highlight w:val="yellow"/>
              </w:rPr>
              <w:t xml:space="preserve"> during project implementation.</w:t>
            </w:r>
            <w:r w:rsidRPr="00485F0E">
              <w:rPr>
                <w:rFonts w:eastAsia="Times New Roman" w:cs="Calibri"/>
                <w:i/>
                <w:szCs w:val="20"/>
                <w:highlight w:val="yellow"/>
                <w:lang w:val="en-AU"/>
              </w:rPr>
              <w:t xml:space="preserve"> Other project M&amp;E activities can be added to this budget if they are included under the M&amp;E component of the results framework.</w:t>
            </w:r>
            <w:r w:rsidRPr="00485F0E">
              <w:rPr>
                <w:rFonts w:cs="Calibri"/>
                <w:i/>
                <w:szCs w:val="20"/>
                <w:highlight w:val="yellow"/>
              </w:rPr>
              <w:t xml:space="preserve"> The oversight and participation of the UNDP Country Office/Regional </w:t>
            </w:r>
            <w:r w:rsidR="0034055A">
              <w:rPr>
                <w:rFonts w:cs="Calibri"/>
                <w:i/>
                <w:szCs w:val="20"/>
                <w:highlight w:val="yellow"/>
              </w:rPr>
              <w:t>T</w:t>
            </w:r>
            <w:r w:rsidRPr="00485F0E">
              <w:rPr>
                <w:rFonts w:cs="Calibri"/>
                <w:i/>
                <w:szCs w:val="20"/>
                <w:highlight w:val="yellow"/>
              </w:rPr>
              <w:t xml:space="preserve">echnical </w:t>
            </w:r>
            <w:r w:rsidR="0034055A">
              <w:rPr>
                <w:rFonts w:cs="Calibri"/>
                <w:i/>
                <w:szCs w:val="20"/>
                <w:highlight w:val="yellow"/>
              </w:rPr>
              <w:t>A</w:t>
            </w:r>
            <w:r w:rsidRPr="00485F0E">
              <w:rPr>
                <w:rFonts w:cs="Calibri"/>
                <w:i/>
                <w:szCs w:val="20"/>
                <w:highlight w:val="yellow"/>
              </w:rPr>
              <w:t xml:space="preserve">dvisors/HQ Units in these M&amp;E activities </w:t>
            </w:r>
            <w:r w:rsidRPr="00485F0E">
              <w:rPr>
                <w:rFonts w:cs="Calibri"/>
                <w:i/>
                <w:iCs/>
                <w:szCs w:val="20"/>
                <w:highlight w:val="yellow"/>
              </w:rPr>
              <w:t xml:space="preserve">and in performing standard UNDP M&amp;E requirements </w:t>
            </w:r>
            <w:r w:rsidR="006227BB">
              <w:rPr>
                <w:rFonts w:cs="Calibri"/>
                <w:i/>
                <w:iCs/>
                <w:szCs w:val="20"/>
                <w:highlight w:val="yellow"/>
              </w:rPr>
              <w:t xml:space="preserve">will </w:t>
            </w:r>
            <w:r w:rsidR="00B50171">
              <w:rPr>
                <w:rFonts w:cs="Calibri"/>
                <w:i/>
                <w:iCs/>
                <w:szCs w:val="20"/>
                <w:highlight w:val="yellow"/>
              </w:rPr>
              <w:t>be included</w:t>
            </w:r>
            <w:r w:rsidR="00FC6AC0">
              <w:rPr>
                <w:rFonts w:cs="Calibri"/>
                <w:i/>
                <w:iCs/>
                <w:szCs w:val="20"/>
                <w:highlight w:val="yellow"/>
              </w:rPr>
              <w:t xml:space="preserve"> in the IE fee</w:t>
            </w:r>
            <w:r w:rsidR="004B23FE">
              <w:rPr>
                <w:rFonts w:cs="Calibri"/>
                <w:i/>
                <w:iCs/>
                <w:szCs w:val="20"/>
                <w:highlight w:val="yellow"/>
              </w:rPr>
              <w:t xml:space="preserve"> budget</w:t>
            </w:r>
            <w:r w:rsidR="00D73B95">
              <w:rPr>
                <w:rFonts w:cs="Calibri"/>
                <w:i/>
                <w:iCs/>
                <w:szCs w:val="20"/>
                <w:highlight w:val="yellow"/>
              </w:rPr>
              <w:t xml:space="preserve">, including the </w:t>
            </w:r>
            <w:r w:rsidR="00CC2472">
              <w:rPr>
                <w:rFonts w:cs="Calibri"/>
                <w:i/>
                <w:iCs/>
                <w:szCs w:val="20"/>
                <w:highlight w:val="yellow"/>
              </w:rPr>
              <w:t>MTR and FE costs</w:t>
            </w:r>
            <w:r w:rsidR="003739FD">
              <w:rPr>
                <w:rFonts w:cs="Calibri"/>
                <w:i/>
                <w:iCs/>
                <w:szCs w:val="20"/>
                <w:highlight w:val="yellow"/>
              </w:rPr>
              <w:t>,</w:t>
            </w:r>
            <w:r w:rsidR="00E022D1">
              <w:rPr>
                <w:rFonts w:cs="Calibri"/>
                <w:i/>
                <w:iCs/>
                <w:szCs w:val="20"/>
                <w:highlight w:val="yellow"/>
              </w:rPr>
              <w:t xml:space="preserve"> among others</w:t>
            </w:r>
            <w:r w:rsidR="00FC6AC0">
              <w:rPr>
                <w:rFonts w:cs="Calibri"/>
                <w:i/>
                <w:iCs/>
                <w:szCs w:val="20"/>
                <w:highlight w:val="yellow"/>
              </w:rPr>
              <w:t>.</w:t>
            </w:r>
            <w:r w:rsidR="00423CE8">
              <w:rPr>
                <w:rFonts w:cs="Calibri"/>
                <w:i/>
                <w:iCs/>
                <w:szCs w:val="20"/>
                <w:highlight w:val="yellow"/>
              </w:rPr>
              <w:t xml:space="preserve"> Please see the t</w:t>
            </w:r>
            <w:r w:rsidR="00817271">
              <w:rPr>
                <w:rFonts w:cs="Calibri"/>
                <w:i/>
                <w:iCs/>
                <w:szCs w:val="20"/>
                <w:highlight w:val="yellow"/>
              </w:rPr>
              <w:t xml:space="preserve">able on </w:t>
            </w:r>
            <w:hyperlink r:id="rId65" w:history="1">
              <w:r w:rsidR="00817271" w:rsidRPr="00C77204">
                <w:rPr>
                  <w:rStyle w:val="Hyperlink"/>
                  <w:rFonts w:cs="Calibri"/>
                  <w:i/>
                  <w:iCs/>
                  <w:szCs w:val="20"/>
                  <w:highlight w:val="yellow"/>
                </w:rPr>
                <w:t>Harmonization of costs and fees</w:t>
              </w:r>
            </w:hyperlink>
            <w:r w:rsidR="00817271">
              <w:rPr>
                <w:rFonts w:cs="Calibri"/>
                <w:i/>
                <w:iCs/>
                <w:szCs w:val="20"/>
                <w:highlight w:val="yellow"/>
              </w:rPr>
              <w:t xml:space="preserve"> on the AF website for details on </w:t>
            </w:r>
            <w:r w:rsidR="00B12006">
              <w:rPr>
                <w:rFonts w:cs="Calibri"/>
                <w:i/>
                <w:iCs/>
                <w:szCs w:val="20"/>
                <w:highlight w:val="yellow"/>
              </w:rPr>
              <w:t>items to be covered by Fees and those to be covered by project execution costs.</w:t>
            </w:r>
            <w:r w:rsidR="00E022D1">
              <w:rPr>
                <w:rFonts w:cs="Calibri"/>
                <w:i/>
                <w:iCs/>
                <w:szCs w:val="20"/>
                <w:highlight w:val="yellow"/>
              </w:rPr>
              <w:t xml:space="preserve"> </w:t>
            </w:r>
            <w:r w:rsidR="00FC6AC0">
              <w:rPr>
                <w:rFonts w:cs="Calibri"/>
                <w:i/>
                <w:iCs/>
                <w:szCs w:val="20"/>
                <w:highlight w:val="yellow"/>
              </w:rPr>
              <w:t xml:space="preserve"> </w:t>
            </w:r>
          </w:p>
        </w:tc>
      </w:tr>
      <w:tr w:rsidR="002467FA" w:rsidRPr="00485F0E" w14:paraId="28484D9B" w14:textId="77777777" w:rsidTr="00F950BE">
        <w:trPr>
          <w:trHeight w:val="314"/>
          <w:tblHeader/>
          <w:jc w:val="center"/>
        </w:trPr>
        <w:tc>
          <w:tcPr>
            <w:tcW w:w="7792" w:type="dxa"/>
            <w:shd w:val="clear" w:color="auto" w:fill="BFBFBF"/>
          </w:tcPr>
          <w:p w14:paraId="16908005" w14:textId="20EFBF81" w:rsidR="002467FA" w:rsidRPr="00485F0E" w:rsidRDefault="000F741E" w:rsidP="005160D8">
            <w:pPr>
              <w:rPr>
                <w:rFonts w:cs="Calibri"/>
                <w:b/>
                <w:szCs w:val="20"/>
              </w:rPr>
            </w:pPr>
            <w:r>
              <w:rPr>
                <w:rFonts w:cs="Calibri"/>
                <w:b/>
                <w:szCs w:val="20"/>
              </w:rPr>
              <w:t>AF</w:t>
            </w:r>
            <w:r w:rsidR="002467FA" w:rsidRPr="00485F0E">
              <w:rPr>
                <w:rFonts w:cs="Calibri"/>
                <w:b/>
                <w:szCs w:val="20"/>
              </w:rPr>
              <w:t xml:space="preserve"> M&amp;E requirements to be undertaken by Project Management Unit (PMU)</w:t>
            </w:r>
          </w:p>
          <w:p w14:paraId="408C0D71" w14:textId="77777777" w:rsidR="002467FA" w:rsidRPr="00485F0E" w:rsidRDefault="002467FA" w:rsidP="005160D8">
            <w:pPr>
              <w:rPr>
                <w:rFonts w:cs="Calibri"/>
                <w:b/>
                <w:szCs w:val="20"/>
              </w:rPr>
            </w:pPr>
          </w:p>
        </w:tc>
        <w:tc>
          <w:tcPr>
            <w:tcW w:w="5523" w:type="dxa"/>
            <w:shd w:val="clear" w:color="auto" w:fill="BFBFBF"/>
          </w:tcPr>
          <w:p w14:paraId="57EC88C8" w14:textId="77777777" w:rsidR="002467FA" w:rsidRPr="00485F0E" w:rsidRDefault="002467FA" w:rsidP="005160D8">
            <w:pPr>
              <w:rPr>
                <w:rFonts w:cs="Calibri"/>
                <w:b/>
                <w:szCs w:val="20"/>
              </w:rPr>
            </w:pPr>
            <w:r w:rsidRPr="00485F0E">
              <w:rPr>
                <w:rFonts w:cs="Calibri"/>
                <w:b/>
                <w:szCs w:val="20"/>
              </w:rPr>
              <w:t>Indicative costs (US$)</w:t>
            </w:r>
          </w:p>
        </w:tc>
      </w:tr>
      <w:tr w:rsidR="001A2396" w:rsidRPr="00485F0E" w14:paraId="5BE92F88" w14:textId="77777777" w:rsidTr="005160D8">
        <w:trPr>
          <w:trHeight w:val="548"/>
          <w:jc w:val="center"/>
        </w:trPr>
        <w:tc>
          <w:tcPr>
            <w:tcW w:w="7792" w:type="dxa"/>
          </w:tcPr>
          <w:p w14:paraId="475F9D64" w14:textId="44B576A9" w:rsidR="001A2396" w:rsidRPr="00485F0E" w:rsidRDefault="001A2396" w:rsidP="005160D8">
            <w:pPr>
              <w:rPr>
                <w:rFonts w:cs="Calibri"/>
                <w:b/>
                <w:szCs w:val="20"/>
              </w:rPr>
            </w:pPr>
            <w:r>
              <w:rPr>
                <w:rFonts w:cs="Calibri"/>
                <w:b/>
                <w:szCs w:val="20"/>
              </w:rPr>
              <w:t>Baseline Data Report</w:t>
            </w:r>
            <w:r w:rsidRPr="00770CA0">
              <w:rPr>
                <w:rFonts w:cs="Calibri"/>
                <w:bCs/>
                <w:i/>
                <w:iCs/>
                <w:szCs w:val="20"/>
              </w:rPr>
              <w:t xml:space="preserve"> </w:t>
            </w:r>
            <w:r w:rsidRPr="00770CA0">
              <w:rPr>
                <w:rFonts w:cs="Calibri"/>
                <w:bCs/>
                <w:i/>
                <w:iCs/>
                <w:szCs w:val="20"/>
                <w:highlight w:val="yellow"/>
              </w:rPr>
              <w:t>(if not already done during the PFG phase)</w:t>
            </w:r>
          </w:p>
        </w:tc>
        <w:tc>
          <w:tcPr>
            <w:tcW w:w="5523" w:type="dxa"/>
          </w:tcPr>
          <w:p w14:paraId="3A25EC5B" w14:textId="77777777" w:rsidR="001A2396" w:rsidRPr="00485F0E" w:rsidRDefault="001A2396" w:rsidP="005160D8">
            <w:pPr>
              <w:rPr>
                <w:rFonts w:cs="Calibri"/>
                <w:i/>
                <w:szCs w:val="20"/>
                <w:highlight w:val="yellow"/>
              </w:rPr>
            </w:pPr>
          </w:p>
        </w:tc>
      </w:tr>
      <w:tr w:rsidR="00F42E53" w:rsidRPr="00485F0E" w14:paraId="00D0D920" w14:textId="77777777" w:rsidTr="005160D8">
        <w:trPr>
          <w:trHeight w:val="548"/>
          <w:jc w:val="center"/>
        </w:trPr>
        <w:tc>
          <w:tcPr>
            <w:tcW w:w="7792" w:type="dxa"/>
          </w:tcPr>
          <w:p w14:paraId="6C431F6E" w14:textId="44FB9D9E" w:rsidR="00F42E53" w:rsidRPr="00485F0E" w:rsidRDefault="00F42E53" w:rsidP="005160D8">
            <w:pPr>
              <w:rPr>
                <w:rFonts w:cs="Calibri"/>
                <w:b/>
                <w:szCs w:val="20"/>
              </w:rPr>
            </w:pPr>
            <w:r>
              <w:rPr>
                <w:b/>
              </w:rPr>
              <w:t>Baseline Data Report (BDR)</w:t>
            </w:r>
          </w:p>
        </w:tc>
        <w:tc>
          <w:tcPr>
            <w:tcW w:w="5523" w:type="dxa"/>
          </w:tcPr>
          <w:p w14:paraId="6619A4B6" w14:textId="77777777" w:rsidR="00F42E53" w:rsidRPr="00485F0E" w:rsidRDefault="00F42E53" w:rsidP="005160D8">
            <w:pPr>
              <w:rPr>
                <w:rFonts w:cs="Calibri"/>
                <w:i/>
                <w:szCs w:val="20"/>
                <w:highlight w:val="yellow"/>
              </w:rPr>
            </w:pPr>
          </w:p>
        </w:tc>
      </w:tr>
      <w:tr w:rsidR="002467FA" w:rsidRPr="00485F0E" w14:paraId="00FA7BCA" w14:textId="77777777" w:rsidTr="005160D8">
        <w:trPr>
          <w:trHeight w:val="548"/>
          <w:jc w:val="center"/>
        </w:trPr>
        <w:tc>
          <w:tcPr>
            <w:tcW w:w="7792" w:type="dxa"/>
          </w:tcPr>
          <w:p w14:paraId="78D5EAD4" w14:textId="77777777" w:rsidR="002467FA" w:rsidRPr="00485F0E" w:rsidRDefault="002467FA" w:rsidP="005160D8">
            <w:pPr>
              <w:rPr>
                <w:rFonts w:cs="Calibri"/>
                <w:szCs w:val="20"/>
              </w:rPr>
            </w:pPr>
            <w:r w:rsidRPr="00485F0E">
              <w:rPr>
                <w:rFonts w:cs="Calibri"/>
                <w:b/>
                <w:szCs w:val="20"/>
              </w:rPr>
              <w:t>Inception Workshop and Report</w:t>
            </w:r>
          </w:p>
        </w:tc>
        <w:tc>
          <w:tcPr>
            <w:tcW w:w="5523" w:type="dxa"/>
          </w:tcPr>
          <w:p w14:paraId="419EB7B5" w14:textId="77777777" w:rsidR="002467FA" w:rsidRPr="00485F0E" w:rsidRDefault="002467FA" w:rsidP="005160D8">
            <w:pPr>
              <w:rPr>
                <w:rFonts w:cs="Calibri"/>
                <w:szCs w:val="20"/>
                <w:highlight w:val="yellow"/>
              </w:rPr>
            </w:pPr>
            <w:r w:rsidRPr="00485F0E">
              <w:rPr>
                <w:rFonts w:cs="Calibri"/>
                <w:i/>
                <w:szCs w:val="20"/>
                <w:highlight w:val="yellow"/>
              </w:rPr>
              <w:t>Add</w:t>
            </w:r>
          </w:p>
        </w:tc>
      </w:tr>
      <w:tr w:rsidR="002467FA" w:rsidRPr="00485F0E" w14:paraId="7C0E6188" w14:textId="77777777" w:rsidTr="005160D8">
        <w:trPr>
          <w:jc w:val="center"/>
        </w:trPr>
        <w:tc>
          <w:tcPr>
            <w:tcW w:w="7792" w:type="dxa"/>
          </w:tcPr>
          <w:p w14:paraId="246BB07A" w14:textId="6C073737" w:rsidR="002467FA" w:rsidRPr="00485F0E" w:rsidRDefault="002467FA" w:rsidP="005160D8">
            <w:pPr>
              <w:rPr>
                <w:rFonts w:cs="Calibri"/>
                <w:szCs w:val="20"/>
              </w:rPr>
            </w:pPr>
            <w:r w:rsidRPr="00485F0E">
              <w:rPr>
                <w:rFonts w:cs="Calibri"/>
                <w:b/>
                <w:szCs w:val="20"/>
              </w:rPr>
              <w:t xml:space="preserve">M&amp;E required to report on progress made in reaching </w:t>
            </w:r>
            <w:r w:rsidR="006D4EA0">
              <w:rPr>
                <w:rFonts w:cs="Calibri"/>
                <w:b/>
                <w:szCs w:val="20"/>
              </w:rPr>
              <w:t>A</w:t>
            </w:r>
            <w:r w:rsidRPr="00485F0E">
              <w:rPr>
                <w:rFonts w:cs="Calibri"/>
                <w:b/>
                <w:szCs w:val="20"/>
              </w:rPr>
              <w:t xml:space="preserve">F core indicators and project results included in the project results framework </w:t>
            </w:r>
          </w:p>
        </w:tc>
        <w:tc>
          <w:tcPr>
            <w:tcW w:w="5523" w:type="dxa"/>
          </w:tcPr>
          <w:p w14:paraId="525E05B9" w14:textId="77777777" w:rsidR="002467FA" w:rsidRPr="00485F0E" w:rsidRDefault="002467FA" w:rsidP="005160D8">
            <w:pPr>
              <w:rPr>
                <w:rFonts w:cs="Calibri"/>
                <w:i/>
                <w:szCs w:val="20"/>
                <w:highlight w:val="yellow"/>
                <w:lang w:val="en-GB"/>
              </w:rPr>
            </w:pPr>
            <w:r w:rsidRPr="00485F0E">
              <w:rPr>
                <w:rFonts w:cs="Calibri"/>
                <w:i/>
                <w:snapToGrid w:val="0"/>
                <w:szCs w:val="20"/>
                <w:highlight w:val="yellow"/>
              </w:rPr>
              <w:t>Add</w:t>
            </w:r>
          </w:p>
        </w:tc>
      </w:tr>
      <w:tr w:rsidR="002467FA" w:rsidRPr="00485F0E" w14:paraId="20E89BD7" w14:textId="77777777" w:rsidTr="005160D8">
        <w:trPr>
          <w:jc w:val="center"/>
        </w:trPr>
        <w:tc>
          <w:tcPr>
            <w:tcW w:w="7792" w:type="dxa"/>
          </w:tcPr>
          <w:p w14:paraId="4EC0A653" w14:textId="0EC55979" w:rsidR="002467FA" w:rsidRPr="00485F0E" w:rsidRDefault="002467FA" w:rsidP="005160D8">
            <w:pPr>
              <w:spacing w:after="0"/>
              <w:rPr>
                <w:rFonts w:cs="Calibri"/>
                <w:szCs w:val="20"/>
              </w:rPr>
            </w:pPr>
            <w:r w:rsidRPr="00485F0E">
              <w:rPr>
                <w:rFonts w:cs="Calibri"/>
                <w:b/>
                <w:szCs w:val="20"/>
              </w:rPr>
              <w:t xml:space="preserve">Preparation of the annual </w:t>
            </w:r>
            <w:r w:rsidR="006D4EA0">
              <w:rPr>
                <w:rFonts w:cs="Calibri"/>
                <w:b/>
                <w:szCs w:val="20"/>
              </w:rPr>
              <w:t>AF</w:t>
            </w:r>
            <w:r w:rsidRPr="00485F0E">
              <w:rPr>
                <w:rFonts w:cs="Calibri"/>
                <w:b/>
                <w:szCs w:val="20"/>
              </w:rPr>
              <w:t xml:space="preserve"> Project </w:t>
            </w:r>
            <w:r w:rsidR="006D4EA0">
              <w:rPr>
                <w:rFonts w:cs="Calibri"/>
                <w:b/>
                <w:szCs w:val="20"/>
              </w:rPr>
              <w:t>Performance Report (PPR)</w:t>
            </w:r>
            <w:r w:rsidRPr="00485F0E">
              <w:rPr>
                <w:rFonts w:cs="Calibri"/>
                <w:b/>
                <w:szCs w:val="20"/>
              </w:rPr>
              <w:t xml:space="preserve"> </w:t>
            </w:r>
          </w:p>
        </w:tc>
        <w:tc>
          <w:tcPr>
            <w:tcW w:w="5523" w:type="dxa"/>
          </w:tcPr>
          <w:p w14:paraId="4FB9AB2C" w14:textId="77777777" w:rsidR="002467FA" w:rsidRPr="00485F0E" w:rsidRDefault="002467FA" w:rsidP="005160D8">
            <w:pPr>
              <w:rPr>
                <w:rFonts w:cs="Calibri"/>
                <w:i/>
                <w:szCs w:val="20"/>
                <w:lang w:val="en-GB"/>
              </w:rPr>
            </w:pPr>
            <w:r w:rsidRPr="00485F0E">
              <w:rPr>
                <w:rFonts w:cs="Calibri"/>
                <w:i/>
                <w:szCs w:val="20"/>
                <w:highlight w:val="yellow"/>
                <w:lang w:val="en-GB"/>
              </w:rPr>
              <w:t>Add</w:t>
            </w:r>
          </w:p>
        </w:tc>
      </w:tr>
      <w:tr w:rsidR="002467FA" w:rsidRPr="00485F0E" w14:paraId="5297F587" w14:textId="77777777" w:rsidTr="005160D8">
        <w:trPr>
          <w:jc w:val="center"/>
        </w:trPr>
        <w:tc>
          <w:tcPr>
            <w:tcW w:w="7792" w:type="dxa"/>
          </w:tcPr>
          <w:p w14:paraId="16AF4D51" w14:textId="77777777" w:rsidR="002467FA" w:rsidRPr="00485F0E" w:rsidRDefault="002467FA" w:rsidP="005160D8">
            <w:pPr>
              <w:rPr>
                <w:rFonts w:cs="Calibri"/>
                <w:i/>
                <w:szCs w:val="20"/>
              </w:rPr>
            </w:pPr>
            <w:r w:rsidRPr="00485F0E">
              <w:rPr>
                <w:rFonts w:cs="Calibri"/>
                <w:b/>
                <w:szCs w:val="20"/>
              </w:rPr>
              <w:t xml:space="preserve">Monitoring of </w:t>
            </w:r>
            <w:r w:rsidRPr="00485F0E">
              <w:rPr>
                <w:rFonts w:cs="Calibri"/>
                <w:b/>
                <w:i/>
                <w:szCs w:val="20"/>
                <w:highlight w:val="yellow"/>
              </w:rPr>
              <w:t>[list project safeguards management frameworks and/or plans and gender action plans here; delete row if none]</w:t>
            </w:r>
          </w:p>
        </w:tc>
        <w:tc>
          <w:tcPr>
            <w:tcW w:w="5523" w:type="dxa"/>
          </w:tcPr>
          <w:p w14:paraId="5E35D778" w14:textId="77777777" w:rsidR="002467FA" w:rsidRPr="00485F0E" w:rsidRDefault="002467FA" w:rsidP="005160D8">
            <w:pPr>
              <w:rPr>
                <w:rFonts w:cs="Calibri"/>
                <w:i/>
                <w:szCs w:val="20"/>
                <w:highlight w:val="yellow"/>
              </w:rPr>
            </w:pPr>
            <w:r w:rsidRPr="00485F0E">
              <w:rPr>
                <w:rFonts w:cs="Calibri"/>
                <w:i/>
                <w:szCs w:val="20"/>
                <w:highlight w:val="yellow"/>
              </w:rPr>
              <w:t>Add as per plan</w:t>
            </w:r>
          </w:p>
        </w:tc>
      </w:tr>
      <w:tr w:rsidR="002467FA" w:rsidRPr="00485F0E" w14:paraId="66BDF38E" w14:textId="77777777" w:rsidTr="005160D8">
        <w:trPr>
          <w:trHeight w:val="305"/>
          <w:jc w:val="center"/>
        </w:trPr>
        <w:tc>
          <w:tcPr>
            <w:tcW w:w="7792" w:type="dxa"/>
          </w:tcPr>
          <w:p w14:paraId="2AB31B34" w14:textId="77777777" w:rsidR="002467FA" w:rsidRPr="00485F0E" w:rsidRDefault="002467FA" w:rsidP="005160D8">
            <w:pPr>
              <w:rPr>
                <w:rFonts w:cs="Calibri"/>
                <w:b/>
                <w:szCs w:val="20"/>
              </w:rPr>
            </w:pPr>
            <w:r w:rsidRPr="00485F0E">
              <w:rPr>
                <w:rFonts w:cs="Calibri"/>
                <w:b/>
                <w:szCs w:val="20"/>
              </w:rPr>
              <w:t xml:space="preserve">Supervision missions </w:t>
            </w:r>
          </w:p>
        </w:tc>
        <w:tc>
          <w:tcPr>
            <w:tcW w:w="5523" w:type="dxa"/>
          </w:tcPr>
          <w:p w14:paraId="34276798" w14:textId="77777777" w:rsidR="002467FA" w:rsidRPr="00485F0E" w:rsidRDefault="002467FA" w:rsidP="005160D8">
            <w:pPr>
              <w:rPr>
                <w:rFonts w:cs="Calibri"/>
                <w:i/>
                <w:iCs/>
                <w:szCs w:val="20"/>
                <w:highlight w:val="yellow"/>
                <w:lang w:val="en-GB"/>
              </w:rPr>
            </w:pPr>
            <w:r w:rsidRPr="00485F0E">
              <w:rPr>
                <w:rFonts w:cs="Calibri"/>
                <w:i/>
                <w:iCs/>
                <w:szCs w:val="20"/>
                <w:highlight w:val="yellow"/>
                <w:lang w:val="en-GB"/>
              </w:rPr>
              <w:t>Add</w:t>
            </w:r>
          </w:p>
        </w:tc>
      </w:tr>
      <w:tr w:rsidR="002467FA" w:rsidRPr="00485F0E" w14:paraId="3F31BD97" w14:textId="77777777" w:rsidTr="005160D8">
        <w:trPr>
          <w:trHeight w:val="305"/>
          <w:jc w:val="center"/>
        </w:trPr>
        <w:tc>
          <w:tcPr>
            <w:tcW w:w="7792" w:type="dxa"/>
          </w:tcPr>
          <w:p w14:paraId="2035776A" w14:textId="77777777" w:rsidR="002467FA" w:rsidRPr="00485F0E" w:rsidRDefault="002467FA" w:rsidP="005160D8">
            <w:pPr>
              <w:rPr>
                <w:rFonts w:cs="Calibri"/>
                <w:b/>
                <w:szCs w:val="20"/>
              </w:rPr>
            </w:pPr>
            <w:r w:rsidRPr="00485F0E">
              <w:rPr>
                <w:rFonts w:cs="Calibri"/>
                <w:b/>
                <w:szCs w:val="20"/>
              </w:rPr>
              <w:t>Learning missions</w:t>
            </w:r>
          </w:p>
        </w:tc>
        <w:tc>
          <w:tcPr>
            <w:tcW w:w="5523" w:type="dxa"/>
          </w:tcPr>
          <w:p w14:paraId="3E32D568" w14:textId="77777777" w:rsidR="002467FA" w:rsidRPr="00485F0E" w:rsidDel="00B93196" w:rsidRDefault="002467FA" w:rsidP="005160D8">
            <w:pPr>
              <w:rPr>
                <w:rFonts w:cs="Calibri"/>
                <w:i/>
                <w:iCs/>
                <w:szCs w:val="20"/>
                <w:highlight w:val="yellow"/>
                <w:lang w:val="en-GB"/>
              </w:rPr>
            </w:pPr>
            <w:r w:rsidRPr="00485F0E">
              <w:rPr>
                <w:rFonts w:cs="Calibri"/>
                <w:i/>
                <w:iCs/>
                <w:szCs w:val="20"/>
                <w:highlight w:val="yellow"/>
                <w:lang w:val="en-GB"/>
              </w:rPr>
              <w:t>Add</w:t>
            </w:r>
          </w:p>
        </w:tc>
      </w:tr>
      <w:tr w:rsidR="002467FA" w:rsidRPr="00485F0E" w14:paraId="1E77F348" w14:textId="77777777" w:rsidTr="005160D8">
        <w:trPr>
          <w:trHeight w:val="755"/>
          <w:jc w:val="center"/>
        </w:trPr>
        <w:tc>
          <w:tcPr>
            <w:tcW w:w="7792" w:type="dxa"/>
          </w:tcPr>
          <w:p w14:paraId="72431648" w14:textId="58998645" w:rsidR="002467FA" w:rsidRPr="00770CA0" w:rsidRDefault="002467FA" w:rsidP="005160D8">
            <w:pPr>
              <w:rPr>
                <w:rFonts w:eastAsia="Malgun Gothic" w:cs="Calibri"/>
                <w:b/>
                <w:szCs w:val="20"/>
                <w:lang w:eastAsia="ko-KR"/>
              </w:rPr>
            </w:pPr>
            <w:r w:rsidRPr="00485F0E">
              <w:rPr>
                <w:rFonts w:cs="Calibri"/>
                <w:b/>
                <w:szCs w:val="20"/>
              </w:rPr>
              <w:t xml:space="preserve">Independent Mid-term Review (MTR): </w:t>
            </w:r>
            <w:r w:rsidR="00FC513B">
              <w:rPr>
                <w:rFonts w:cs="Calibri"/>
                <w:b/>
                <w:i/>
                <w:iCs/>
                <w:szCs w:val="20"/>
                <w:highlight w:val="yellow"/>
              </w:rPr>
              <w:t>T</w:t>
            </w:r>
            <w:r w:rsidRPr="00485F0E">
              <w:rPr>
                <w:rFonts w:cs="Calibri"/>
                <w:b/>
                <w:i/>
                <w:iCs/>
                <w:szCs w:val="20"/>
                <w:highlight w:val="yellow"/>
              </w:rPr>
              <w:t>he independent</w:t>
            </w:r>
            <w:r w:rsidR="009A0C2B">
              <w:rPr>
                <w:rFonts w:cs="Calibri"/>
                <w:b/>
                <w:i/>
                <w:iCs/>
                <w:szCs w:val="20"/>
                <w:highlight w:val="yellow"/>
              </w:rPr>
              <w:t xml:space="preserve"> or semi-independent</w:t>
            </w:r>
            <w:r w:rsidRPr="00485F0E">
              <w:rPr>
                <w:rFonts w:cs="Calibri"/>
                <w:b/>
                <w:i/>
                <w:iCs/>
                <w:szCs w:val="20"/>
                <w:highlight w:val="yellow"/>
              </w:rPr>
              <w:t xml:space="preserve"> </w:t>
            </w:r>
            <w:r w:rsidR="00FC513B">
              <w:rPr>
                <w:rFonts w:cs="Calibri"/>
                <w:b/>
                <w:i/>
                <w:iCs/>
                <w:szCs w:val="20"/>
                <w:highlight w:val="yellow"/>
              </w:rPr>
              <w:t>MTR</w:t>
            </w:r>
            <w:r w:rsidRPr="00485F0E">
              <w:rPr>
                <w:rFonts w:cs="Calibri"/>
                <w:b/>
                <w:i/>
                <w:iCs/>
                <w:szCs w:val="20"/>
                <w:highlight w:val="yellow"/>
              </w:rPr>
              <w:t xml:space="preserve"> </w:t>
            </w:r>
            <w:r w:rsidR="00FC513B">
              <w:rPr>
                <w:rFonts w:cs="Calibri"/>
                <w:b/>
                <w:i/>
                <w:iCs/>
                <w:szCs w:val="20"/>
                <w:highlight w:val="yellow"/>
              </w:rPr>
              <w:t xml:space="preserve">will </w:t>
            </w:r>
            <w:r w:rsidRPr="00485F0E">
              <w:rPr>
                <w:rFonts w:cs="Calibri"/>
                <w:b/>
                <w:i/>
                <w:iCs/>
                <w:szCs w:val="20"/>
                <w:highlight w:val="yellow"/>
              </w:rPr>
              <w:t>be commissioned by UNDP</w:t>
            </w:r>
            <w:r w:rsidR="002F657B">
              <w:rPr>
                <w:rFonts w:cs="Calibri"/>
                <w:b/>
                <w:i/>
                <w:iCs/>
                <w:szCs w:val="20"/>
                <w:highlight w:val="yellow"/>
              </w:rPr>
              <w:t>,</w:t>
            </w:r>
            <w:r w:rsidRPr="00485F0E">
              <w:rPr>
                <w:rFonts w:cs="Calibri"/>
                <w:b/>
                <w:i/>
                <w:iCs/>
                <w:szCs w:val="20"/>
                <w:highlight w:val="yellow"/>
              </w:rPr>
              <w:t xml:space="preserve"> </w:t>
            </w:r>
            <w:r w:rsidRPr="00485F0E">
              <w:rPr>
                <w:rFonts w:cs="Calibri"/>
                <w:b/>
                <w:bCs/>
                <w:i/>
                <w:iCs/>
                <w:szCs w:val="20"/>
                <w:highlight w:val="yellow"/>
              </w:rPr>
              <w:t xml:space="preserve">not the </w:t>
            </w:r>
            <w:r w:rsidR="00F1424A">
              <w:rPr>
                <w:rFonts w:cs="Calibri"/>
                <w:b/>
                <w:bCs/>
                <w:i/>
                <w:iCs/>
                <w:szCs w:val="20"/>
                <w:highlight w:val="yellow"/>
              </w:rPr>
              <w:t xml:space="preserve">Implementing </w:t>
            </w:r>
            <w:r w:rsidR="009A0C2B">
              <w:rPr>
                <w:rFonts w:cs="Calibri"/>
                <w:b/>
                <w:bCs/>
                <w:i/>
                <w:iCs/>
                <w:szCs w:val="20"/>
                <w:highlight w:val="yellow"/>
              </w:rPr>
              <w:t>P</w:t>
            </w:r>
            <w:r w:rsidR="00F1424A">
              <w:rPr>
                <w:rFonts w:cs="Calibri"/>
                <w:b/>
                <w:bCs/>
                <w:i/>
                <w:iCs/>
                <w:szCs w:val="20"/>
                <w:highlight w:val="yellow"/>
              </w:rPr>
              <w:t>artner</w:t>
            </w:r>
            <w:r w:rsidRPr="00485F0E">
              <w:rPr>
                <w:rFonts w:cs="Calibri"/>
                <w:b/>
                <w:bCs/>
                <w:i/>
                <w:iCs/>
                <w:szCs w:val="20"/>
                <w:highlight w:val="yellow"/>
              </w:rPr>
              <w:t xml:space="preserve"> or PMU</w:t>
            </w:r>
            <w:r w:rsidRPr="00B60159">
              <w:rPr>
                <w:rFonts w:cs="Calibri"/>
                <w:b/>
                <w:bCs/>
                <w:i/>
                <w:iCs/>
                <w:szCs w:val="20"/>
                <w:highlight w:val="yellow"/>
              </w:rPr>
              <w:t>.</w:t>
            </w:r>
            <w:r w:rsidR="009A0C2B" w:rsidRPr="00770CA0">
              <w:rPr>
                <w:rFonts w:cs="Calibri"/>
                <w:b/>
                <w:bCs/>
                <w:i/>
                <w:iCs/>
                <w:szCs w:val="20"/>
                <w:highlight w:val="yellow"/>
              </w:rPr>
              <w:t xml:space="preserve"> </w:t>
            </w:r>
            <w:r w:rsidR="00343149" w:rsidRPr="004F6736">
              <w:rPr>
                <w:rFonts w:eastAsia="Malgun Gothic" w:cs="Calibri"/>
                <w:b/>
                <w:i/>
                <w:szCs w:val="20"/>
                <w:highlight w:val="yellow"/>
                <w:lang w:eastAsia="ko-KR"/>
              </w:rPr>
              <w:t>C</w:t>
            </w:r>
            <w:r w:rsidR="00557A61" w:rsidRPr="004F6736">
              <w:rPr>
                <w:rFonts w:eastAsia="Malgun Gothic" w:cs="Calibri"/>
                <w:b/>
                <w:i/>
                <w:szCs w:val="20"/>
                <w:highlight w:val="yellow"/>
                <w:lang w:eastAsia="ko-KR"/>
              </w:rPr>
              <w:t>osts</w:t>
            </w:r>
            <w:r w:rsidR="007B6307" w:rsidRPr="004F6736">
              <w:rPr>
                <w:rFonts w:eastAsia="Malgun Gothic" w:cs="Calibri"/>
                <w:b/>
                <w:i/>
                <w:szCs w:val="20"/>
                <w:highlight w:val="yellow"/>
                <w:lang w:eastAsia="ko-KR"/>
              </w:rPr>
              <w:t xml:space="preserve"> </w:t>
            </w:r>
            <w:r w:rsidR="00343149" w:rsidRPr="004F6736">
              <w:rPr>
                <w:rFonts w:eastAsia="Malgun Gothic" w:cs="Calibri"/>
                <w:b/>
                <w:i/>
                <w:szCs w:val="20"/>
                <w:highlight w:val="yellow"/>
                <w:lang w:eastAsia="ko-KR"/>
              </w:rPr>
              <w:t xml:space="preserve">associated with the </w:t>
            </w:r>
            <w:r w:rsidR="007B6307" w:rsidRPr="004F6736">
              <w:rPr>
                <w:rFonts w:eastAsia="Malgun Gothic" w:cs="Calibri"/>
                <w:b/>
                <w:i/>
                <w:szCs w:val="20"/>
                <w:highlight w:val="yellow"/>
                <w:lang w:eastAsia="ko-KR"/>
              </w:rPr>
              <w:t>supervision</w:t>
            </w:r>
            <w:r w:rsidR="00343149" w:rsidRPr="004F6736">
              <w:rPr>
                <w:rFonts w:eastAsia="Malgun Gothic" w:cs="Calibri"/>
                <w:b/>
                <w:i/>
                <w:szCs w:val="20"/>
                <w:highlight w:val="yellow"/>
                <w:lang w:eastAsia="ko-KR"/>
              </w:rPr>
              <w:t xml:space="preserve"> and </w:t>
            </w:r>
            <w:r w:rsidR="007B6307" w:rsidRPr="004F6736">
              <w:rPr>
                <w:rFonts w:eastAsia="Malgun Gothic" w:cs="Calibri"/>
                <w:b/>
                <w:i/>
                <w:szCs w:val="20"/>
                <w:highlight w:val="yellow"/>
                <w:lang w:eastAsia="ko-KR"/>
              </w:rPr>
              <w:t xml:space="preserve">development </w:t>
            </w:r>
            <w:r w:rsidR="007B6307" w:rsidRPr="000B6F7F">
              <w:rPr>
                <w:rFonts w:eastAsia="Malgun Gothic" w:cs="Calibri"/>
                <w:b/>
                <w:i/>
                <w:szCs w:val="20"/>
                <w:highlight w:val="yellow"/>
                <w:lang w:eastAsia="ko-KR"/>
              </w:rPr>
              <w:t>of the MTR</w:t>
            </w:r>
            <w:r w:rsidR="00557A61" w:rsidRPr="000B6F7F">
              <w:rPr>
                <w:rFonts w:eastAsia="Malgun Gothic" w:cs="Calibri"/>
                <w:b/>
                <w:i/>
                <w:szCs w:val="20"/>
                <w:highlight w:val="yellow"/>
                <w:lang w:eastAsia="ko-KR"/>
              </w:rPr>
              <w:t xml:space="preserve"> will </w:t>
            </w:r>
            <w:r w:rsidR="00A137F9" w:rsidRPr="000B6F7F">
              <w:rPr>
                <w:rFonts w:eastAsia="Malgun Gothic" w:cs="Calibri"/>
                <w:b/>
                <w:i/>
                <w:szCs w:val="20"/>
                <w:highlight w:val="yellow"/>
                <w:lang w:eastAsia="ko-KR"/>
              </w:rPr>
              <w:t>be charged to the Fee budget for regular</w:t>
            </w:r>
            <w:r w:rsidR="00AE6B03" w:rsidRPr="000B6F7F">
              <w:rPr>
                <w:rFonts w:eastAsia="Malgun Gothic" w:cs="Calibri"/>
                <w:b/>
                <w:i/>
                <w:szCs w:val="20"/>
                <w:highlight w:val="yellow"/>
                <w:lang w:eastAsia="ko-KR"/>
              </w:rPr>
              <w:t>, LLA, and innovation</w:t>
            </w:r>
            <w:r w:rsidR="00A137F9" w:rsidRPr="000B6F7F">
              <w:rPr>
                <w:rFonts w:eastAsia="Malgun Gothic" w:cs="Calibri"/>
                <w:b/>
                <w:i/>
                <w:szCs w:val="20"/>
                <w:highlight w:val="yellow"/>
                <w:lang w:eastAsia="ko-KR"/>
              </w:rPr>
              <w:t xml:space="preserve"> </w:t>
            </w:r>
            <w:r w:rsidR="000B6F7F" w:rsidRPr="000B6F7F">
              <w:rPr>
                <w:rFonts w:eastAsia="Malgun Gothic" w:cs="Calibri"/>
                <w:b/>
                <w:i/>
                <w:szCs w:val="20"/>
                <w:highlight w:val="yellow"/>
                <w:lang w:eastAsia="ko-KR"/>
              </w:rPr>
              <w:t>projects</w:t>
            </w:r>
            <w:r w:rsidR="00A137F9" w:rsidRPr="000B6F7F">
              <w:rPr>
                <w:rFonts w:eastAsia="Malgun Gothic" w:cs="Calibri"/>
                <w:b/>
                <w:i/>
                <w:szCs w:val="20"/>
                <w:highlight w:val="yellow"/>
                <w:lang w:eastAsia="ko-KR"/>
              </w:rPr>
              <w:t>.</w:t>
            </w:r>
            <w:r w:rsidR="00230179" w:rsidRPr="000B6F7F">
              <w:rPr>
                <w:rFonts w:eastAsia="Malgun Gothic" w:cs="Calibri"/>
                <w:b/>
                <w:i/>
                <w:szCs w:val="20"/>
                <w:highlight w:val="yellow"/>
                <w:lang w:eastAsia="ko-KR"/>
              </w:rPr>
              <w:t xml:space="preserve"> </w:t>
            </w:r>
            <w:r w:rsidR="00230179" w:rsidRPr="007C64B5">
              <w:rPr>
                <w:rFonts w:eastAsia="Malgun Gothic" w:cs="Calibri"/>
                <w:b/>
                <w:i/>
                <w:szCs w:val="20"/>
                <w:highlight w:val="yellow"/>
                <w:lang w:eastAsia="ko-KR"/>
              </w:rPr>
              <w:t>(For details, please find the AF</w:t>
            </w:r>
            <w:r w:rsidR="006241AE" w:rsidRPr="007C64B5">
              <w:rPr>
                <w:rFonts w:eastAsia="Malgun Gothic" w:cs="Calibri"/>
                <w:b/>
                <w:i/>
                <w:szCs w:val="20"/>
                <w:highlight w:val="yellow"/>
                <w:lang w:eastAsia="ko-KR"/>
              </w:rPr>
              <w:t xml:space="preserve"> table on </w:t>
            </w:r>
            <w:hyperlink r:id="rId66" w:history="1">
              <w:r w:rsidR="006241AE" w:rsidRPr="007C64B5">
                <w:rPr>
                  <w:rStyle w:val="Hyperlink"/>
                  <w:rFonts w:eastAsia="Malgun Gothic" w:cs="Calibri"/>
                  <w:b/>
                  <w:i/>
                  <w:szCs w:val="20"/>
                  <w:highlight w:val="yellow"/>
                  <w:lang w:eastAsia="ko-KR"/>
                </w:rPr>
                <w:t>harmonization of costs and fees</w:t>
              </w:r>
            </w:hyperlink>
            <w:r w:rsidR="006241AE" w:rsidRPr="007C64B5">
              <w:rPr>
                <w:rFonts w:eastAsia="Malgun Gothic" w:cs="Calibri"/>
                <w:b/>
                <w:i/>
                <w:szCs w:val="20"/>
                <w:highlight w:val="yellow"/>
                <w:lang w:eastAsia="ko-KR"/>
              </w:rPr>
              <w:t>)</w:t>
            </w:r>
            <w:r w:rsidR="002B766E" w:rsidRPr="007C64B5">
              <w:rPr>
                <w:rFonts w:eastAsia="Malgun Gothic" w:cs="Calibri"/>
                <w:b/>
                <w:i/>
                <w:szCs w:val="20"/>
                <w:highlight w:val="yellow"/>
                <w:lang w:eastAsia="ko-KR"/>
              </w:rPr>
              <w:t>.</w:t>
            </w:r>
          </w:p>
        </w:tc>
        <w:tc>
          <w:tcPr>
            <w:tcW w:w="5523" w:type="dxa"/>
          </w:tcPr>
          <w:p w14:paraId="0A178550" w14:textId="2101A170" w:rsidR="007273C6" w:rsidRDefault="007273C6" w:rsidP="005160D8">
            <w:pPr>
              <w:rPr>
                <w:rFonts w:cs="Arial"/>
                <w:i/>
                <w:iCs/>
              </w:rPr>
            </w:pPr>
          </w:p>
          <w:p w14:paraId="743F192D" w14:textId="77777777" w:rsidR="001E6403" w:rsidRDefault="007273C6" w:rsidP="005160D8">
            <w:pPr>
              <w:rPr>
                <w:rFonts w:cs="Arial"/>
                <w:i/>
                <w:iCs/>
              </w:rPr>
            </w:pPr>
            <w:r w:rsidRPr="00770CA0">
              <w:rPr>
                <w:rFonts w:cs="Arial"/>
                <w:i/>
                <w:iCs/>
                <w:highlight w:val="yellow"/>
              </w:rPr>
              <w:t>Add</w:t>
            </w:r>
          </w:p>
          <w:p w14:paraId="12BAAC7D" w14:textId="2A38552A" w:rsidR="002467FA" w:rsidRPr="00485F0E" w:rsidRDefault="00B31253" w:rsidP="005160D8">
            <w:pPr>
              <w:rPr>
                <w:rFonts w:cs="Arial"/>
                <w:i/>
                <w:highlight w:val="yellow"/>
              </w:rPr>
            </w:pPr>
            <w:r w:rsidRPr="00770CA0">
              <w:rPr>
                <w:rFonts w:cs="Arial"/>
                <w:i/>
                <w:iCs/>
              </w:rPr>
              <w:t>(</w:t>
            </w:r>
            <w:r w:rsidR="001E6403">
              <w:rPr>
                <w:rFonts w:cs="Arial"/>
                <w:i/>
                <w:iCs/>
              </w:rPr>
              <w:t>MTR</w:t>
            </w:r>
            <w:r w:rsidR="001A260D">
              <w:rPr>
                <w:rFonts w:cs="Arial"/>
                <w:i/>
                <w:iCs/>
              </w:rPr>
              <w:t xml:space="preserve"> costs will be c</w:t>
            </w:r>
            <w:r w:rsidRPr="00770CA0">
              <w:rPr>
                <w:rFonts w:cs="Arial"/>
                <w:i/>
                <w:iCs/>
              </w:rPr>
              <w:t>harged to Fee budget)</w:t>
            </w:r>
          </w:p>
        </w:tc>
      </w:tr>
      <w:tr w:rsidR="002467FA" w:rsidRPr="00485F0E" w14:paraId="3BFD8039" w14:textId="505B907F" w:rsidTr="00DE2B59">
        <w:trPr>
          <w:jc w:val="center"/>
        </w:trPr>
        <w:tc>
          <w:tcPr>
            <w:tcW w:w="7792" w:type="dxa"/>
          </w:tcPr>
          <w:p w14:paraId="7ABCC9A6" w14:textId="0B4A70DB" w:rsidR="002467FA" w:rsidRPr="00485F0E" w:rsidRDefault="002467FA" w:rsidP="005160D8">
            <w:pPr>
              <w:rPr>
                <w:rFonts w:cs="Calibri"/>
                <w:b/>
                <w:bCs/>
                <w:i/>
                <w:iCs/>
                <w:szCs w:val="20"/>
              </w:rPr>
            </w:pPr>
            <w:r w:rsidRPr="00485F0E">
              <w:rPr>
                <w:rFonts w:cs="Calibri"/>
                <w:b/>
                <w:szCs w:val="20"/>
              </w:rPr>
              <w:t xml:space="preserve">Independent </w:t>
            </w:r>
            <w:r w:rsidR="00AC44BD">
              <w:rPr>
                <w:rFonts w:cs="Calibri"/>
                <w:b/>
                <w:szCs w:val="20"/>
              </w:rPr>
              <w:t>Final</w:t>
            </w:r>
            <w:r w:rsidRPr="00485F0E">
              <w:rPr>
                <w:rFonts w:cs="Calibri"/>
                <w:b/>
                <w:szCs w:val="20"/>
              </w:rPr>
              <w:t xml:space="preserve"> Evaluation (</w:t>
            </w:r>
            <w:r w:rsidR="009A0C2B">
              <w:rPr>
                <w:rFonts w:cs="Calibri"/>
                <w:b/>
                <w:szCs w:val="20"/>
              </w:rPr>
              <w:t>F</w:t>
            </w:r>
            <w:r w:rsidRPr="00485F0E">
              <w:rPr>
                <w:rFonts w:cs="Calibri"/>
                <w:b/>
                <w:szCs w:val="20"/>
              </w:rPr>
              <w:t xml:space="preserve">E): </w:t>
            </w:r>
            <w:r w:rsidR="007C64B5">
              <w:rPr>
                <w:rFonts w:cs="Calibri"/>
                <w:b/>
                <w:i/>
                <w:iCs/>
                <w:szCs w:val="20"/>
                <w:highlight w:val="yellow"/>
              </w:rPr>
              <w:t>T</w:t>
            </w:r>
            <w:r w:rsidRPr="00485F0E">
              <w:rPr>
                <w:rFonts w:cs="Calibri"/>
                <w:b/>
                <w:i/>
                <w:iCs/>
                <w:szCs w:val="20"/>
                <w:highlight w:val="yellow"/>
              </w:rPr>
              <w:t xml:space="preserve">he independent </w:t>
            </w:r>
            <w:r w:rsidR="007C64B5">
              <w:rPr>
                <w:rFonts w:cs="Calibri"/>
                <w:b/>
                <w:i/>
                <w:iCs/>
                <w:szCs w:val="20"/>
                <w:highlight w:val="yellow"/>
              </w:rPr>
              <w:t>FE</w:t>
            </w:r>
            <w:r w:rsidRPr="00485F0E">
              <w:rPr>
                <w:rFonts w:cs="Calibri"/>
                <w:b/>
                <w:i/>
                <w:iCs/>
                <w:szCs w:val="20"/>
                <w:highlight w:val="yellow"/>
              </w:rPr>
              <w:t xml:space="preserve"> </w:t>
            </w:r>
            <w:r w:rsidR="007C64B5">
              <w:rPr>
                <w:rFonts w:cs="Calibri"/>
                <w:b/>
                <w:bCs/>
                <w:i/>
                <w:iCs/>
                <w:szCs w:val="20"/>
                <w:highlight w:val="yellow"/>
              </w:rPr>
              <w:t>w</w:t>
            </w:r>
            <w:r w:rsidR="00D54649">
              <w:rPr>
                <w:rFonts w:cs="Calibri"/>
                <w:b/>
                <w:bCs/>
                <w:i/>
                <w:iCs/>
                <w:szCs w:val="20"/>
                <w:highlight w:val="yellow"/>
              </w:rPr>
              <w:t>ill</w:t>
            </w:r>
            <w:r w:rsidR="007C64B5">
              <w:rPr>
                <w:rFonts w:cs="Calibri"/>
                <w:b/>
                <w:bCs/>
                <w:i/>
                <w:iCs/>
                <w:szCs w:val="20"/>
                <w:highlight w:val="yellow"/>
              </w:rPr>
              <w:t xml:space="preserve"> </w:t>
            </w:r>
            <w:r w:rsidRPr="00485F0E">
              <w:rPr>
                <w:rFonts w:cs="Calibri"/>
                <w:b/>
                <w:bCs/>
                <w:i/>
                <w:iCs/>
                <w:szCs w:val="20"/>
                <w:highlight w:val="yellow"/>
              </w:rPr>
              <w:t>be commissioned by UNDP</w:t>
            </w:r>
            <w:r w:rsidR="002F657B">
              <w:rPr>
                <w:rFonts w:cs="Calibri"/>
                <w:b/>
                <w:bCs/>
                <w:i/>
                <w:iCs/>
                <w:szCs w:val="20"/>
                <w:highlight w:val="yellow"/>
              </w:rPr>
              <w:t>,</w:t>
            </w:r>
            <w:r w:rsidRPr="00485F0E">
              <w:rPr>
                <w:rFonts w:cs="Calibri"/>
                <w:b/>
                <w:bCs/>
                <w:i/>
                <w:iCs/>
                <w:szCs w:val="20"/>
                <w:highlight w:val="yellow"/>
              </w:rPr>
              <w:t xml:space="preserve"> not the </w:t>
            </w:r>
            <w:r w:rsidR="00F1424A">
              <w:rPr>
                <w:rFonts w:cs="Calibri"/>
                <w:b/>
                <w:bCs/>
                <w:i/>
                <w:iCs/>
                <w:szCs w:val="20"/>
                <w:highlight w:val="yellow"/>
              </w:rPr>
              <w:t xml:space="preserve">Implementing </w:t>
            </w:r>
            <w:r w:rsidR="009A0C2B">
              <w:rPr>
                <w:rFonts w:cs="Calibri"/>
                <w:b/>
                <w:bCs/>
                <w:i/>
                <w:iCs/>
                <w:szCs w:val="20"/>
                <w:highlight w:val="yellow"/>
              </w:rPr>
              <w:t>P</w:t>
            </w:r>
            <w:r w:rsidR="00F1424A">
              <w:rPr>
                <w:rFonts w:cs="Calibri"/>
                <w:b/>
                <w:bCs/>
                <w:i/>
                <w:iCs/>
                <w:szCs w:val="20"/>
                <w:highlight w:val="yellow"/>
              </w:rPr>
              <w:t>artner</w:t>
            </w:r>
            <w:r w:rsidRPr="00485F0E">
              <w:rPr>
                <w:rFonts w:cs="Calibri"/>
                <w:b/>
                <w:bCs/>
                <w:i/>
                <w:iCs/>
                <w:szCs w:val="20"/>
                <w:highlight w:val="yellow"/>
              </w:rPr>
              <w:t xml:space="preserve"> or the PMU.</w:t>
            </w:r>
            <w:r w:rsidR="00B60159" w:rsidRPr="004F6736">
              <w:rPr>
                <w:rFonts w:eastAsia="Malgun Gothic" w:cs="Calibri"/>
                <w:b/>
                <w:i/>
                <w:szCs w:val="20"/>
                <w:highlight w:val="yellow"/>
                <w:lang w:eastAsia="ko-KR"/>
              </w:rPr>
              <w:t xml:space="preserve"> </w:t>
            </w:r>
            <w:r w:rsidR="002F657B" w:rsidRPr="004F6736">
              <w:rPr>
                <w:rFonts w:eastAsia="Malgun Gothic" w:cs="Calibri"/>
                <w:b/>
                <w:i/>
                <w:szCs w:val="20"/>
                <w:highlight w:val="yellow"/>
                <w:lang w:eastAsia="ko-KR"/>
              </w:rPr>
              <w:t>C</w:t>
            </w:r>
            <w:r w:rsidR="007434BD" w:rsidRPr="004F6736">
              <w:rPr>
                <w:rFonts w:eastAsia="Malgun Gothic" w:cs="Calibri"/>
                <w:b/>
                <w:i/>
                <w:szCs w:val="20"/>
                <w:highlight w:val="yellow"/>
                <w:lang w:eastAsia="ko-KR"/>
              </w:rPr>
              <w:t>ost</w:t>
            </w:r>
            <w:r w:rsidR="002F657B" w:rsidRPr="004F6736">
              <w:rPr>
                <w:rFonts w:eastAsia="Malgun Gothic" w:cs="Calibri"/>
                <w:b/>
                <w:i/>
                <w:szCs w:val="20"/>
                <w:highlight w:val="yellow"/>
                <w:lang w:eastAsia="ko-KR"/>
              </w:rPr>
              <w:t>s</w:t>
            </w:r>
            <w:r w:rsidR="009B14B6" w:rsidRPr="004F6736">
              <w:rPr>
                <w:rFonts w:eastAsia="Malgun Gothic" w:cs="Calibri"/>
                <w:b/>
                <w:i/>
                <w:szCs w:val="20"/>
                <w:highlight w:val="yellow"/>
                <w:lang w:eastAsia="ko-KR"/>
              </w:rPr>
              <w:t xml:space="preserve"> </w:t>
            </w:r>
            <w:r w:rsidR="002F657B" w:rsidRPr="004F6736">
              <w:rPr>
                <w:rFonts w:eastAsia="Malgun Gothic" w:cs="Calibri"/>
                <w:b/>
                <w:i/>
                <w:szCs w:val="20"/>
                <w:highlight w:val="yellow"/>
                <w:lang w:eastAsia="ko-KR"/>
              </w:rPr>
              <w:t xml:space="preserve">associated with the </w:t>
            </w:r>
            <w:r w:rsidR="009B14B6" w:rsidRPr="004F6736">
              <w:rPr>
                <w:rFonts w:eastAsia="Malgun Gothic" w:cs="Calibri"/>
                <w:b/>
                <w:i/>
                <w:szCs w:val="20"/>
                <w:highlight w:val="yellow"/>
                <w:lang w:eastAsia="ko-KR"/>
              </w:rPr>
              <w:t>supervision</w:t>
            </w:r>
            <w:r w:rsidR="002F657B" w:rsidRPr="004F6736">
              <w:rPr>
                <w:rFonts w:eastAsia="Malgun Gothic" w:cs="Calibri"/>
                <w:b/>
                <w:i/>
                <w:szCs w:val="20"/>
                <w:highlight w:val="yellow"/>
                <w:lang w:eastAsia="ko-KR"/>
              </w:rPr>
              <w:t xml:space="preserve"> and </w:t>
            </w:r>
            <w:r w:rsidR="009B14B6" w:rsidRPr="004F6736">
              <w:rPr>
                <w:rFonts w:eastAsia="Malgun Gothic" w:cs="Calibri"/>
                <w:b/>
                <w:i/>
                <w:szCs w:val="20"/>
                <w:highlight w:val="yellow"/>
                <w:lang w:eastAsia="ko-KR"/>
              </w:rPr>
              <w:t>development of the FE</w:t>
            </w:r>
            <w:r w:rsidR="007434BD" w:rsidRPr="004F6736">
              <w:rPr>
                <w:rFonts w:eastAsia="Malgun Gothic" w:cs="Calibri"/>
                <w:b/>
                <w:i/>
                <w:szCs w:val="20"/>
                <w:highlight w:val="yellow"/>
                <w:lang w:eastAsia="ko-KR"/>
              </w:rPr>
              <w:t xml:space="preserve"> will be charged to the Fee budget for regular</w:t>
            </w:r>
            <w:r w:rsidR="0085305E" w:rsidRPr="004F6736">
              <w:rPr>
                <w:rFonts w:eastAsia="Malgun Gothic" w:cs="Calibri"/>
                <w:b/>
                <w:i/>
                <w:szCs w:val="20"/>
                <w:highlight w:val="yellow"/>
                <w:lang w:eastAsia="ko-KR"/>
              </w:rPr>
              <w:t xml:space="preserve">, LLA, and </w:t>
            </w:r>
            <w:r w:rsidR="00E05676" w:rsidRPr="004F6736">
              <w:rPr>
                <w:rFonts w:eastAsia="Malgun Gothic" w:cs="Calibri"/>
                <w:b/>
                <w:i/>
                <w:szCs w:val="20"/>
                <w:highlight w:val="yellow"/>
                <w:lang w:eastAsia="ko-KR"/>
              </w:rPr>
              <w:t>innovation projects</w:t>
            </w:r>
            <w:r w:rsidR="007434BD" w:rsidRPr="004F6736">
              <w:rPr>
                <w:rFonts w:eastAsia="Malgun Gothic" w:cs="Calibri"/>
                <w:b/>
                <w:i/>
                <w:szCs w:val="20"/>
                <w:highlight w:val="yellow"/>
                <w:lang w:eastAsia="ko-KR"/>
              </w:rPr>
              <w:t xml:space="preserve">. </w:t>
            </w:r>
            <w:r w:rsidR="009B14B6" w:rsidRPr="004F6736">
              <w:rPr>
                <w:rFonts w:eastAsia="Malgun Gothic" w:cs="Calibri"/>
                <w:b/>
                <w:i/>
                <w:szCs w:val="20"/>
                <w:highlight w:val="yellow"/>
                <w:lang w:eastAsia="ko-KR"/>
              </w:rPr>
              <w:t xml:space="preserve"> (For details, please find the AF table on </w:t>
            </w:r>
            <w:hyperlink r:id="rId67" w:history="1">
              <w:r w:rsidR="009B14B6" w:rsidRPr="00E47DB4">
                <w:rPr>
                  <w:rStyle w:val="Hyperlink"/>
                  <w:rFonts w:eastAsia="Malgun Gothic" w:cs="Calibri"/>
                  <w:b/>
                  <w:i/>
                  <w:szCs w:val="20"/>
                  <w:highlight w:val="yellow"/>
                  <w:lang w:eastAsia="ko-KR"/>
                </w:rPr>
                <w:t>harmonization of costs and fees</w:t>
              </w:r>
            </w:hyperlink>
            <w:r w:rsidR="009B14B6" w:rsidRPr="00E47DB4">
              <w:rPr>
                <w:rFonts w:eastAsia="Malgun Gothic" w:cs="Calibri"/>
                <w:b/>
                <w:i/>
                <w:szCs w:val="20"/>
                <w:highlight w:val="yellow"/>
                <w:lang w:eastAsia="ko-KR"/>
              </w:rPr>
              <w:t>).</w:t>
            </w:r>
          </w:p>
          <w:p w14:paraId="3790E3DC" w14:textId="45B7158F" w:rsidR="002467FA" w:rsidRPr="00485F0E" w:rsidRDefault="002467FA" w:rsidP="005160D8">
            <w:pPr>
              <w:rPr>
                <w:rFonts w:cs="Calibri"/>
                <w:b/>
                <w:szCs w:val="20"/>
              </w:rPr>
            </w:pPr>
          </w:p>
        </w:tc>
        <w:tc>
          <w:tcPr>
            <w:tcW w:w="5523" w:type="dxa"/>
          </w:tcPr>
          <w:p w14:paraId="7C52A4E3" w14:textId="3AD11E4B" w:rsidR="007273C6" w:rsidRDefault="007273C6" w:rsidP="005160D8">
            <w:pPr>
              <w:tabs>
                <w:tab w:val="center" w:pos="1216"/>
              </w:tabs>
              <w:rPr>
                <w:rFonts w:cs="Arial"/>
                <w:i/>
              </w:rPr>
            </w:pPr>
          </w:p>
          <w:p w14:paraId="7F11F9A9" w14:textId="77777777" w:rsidR="001E6403" w:rsidRDefault="007273C6" w:rsidP="005160D8">
            <w:pPr>
              <w:tabs>
                <w:tab w:val="center" w:pos="1216"/>
              </w:tabs>
              <w:rPr>
                <w:rFonts w:cs="Arial"/>
                <w:i/>
              </w:rPr>
            </w:pPr>
            <w:r w:rsidRPr="00770CA0">
              <w:rPr>
                <w:rFonts w:cs="Arial"/>
                <w:i/>
                <w:highlight w:val="yellow"/>
              </w:rPr>
              <w:t>Add</w:t>
            </w:r>
            <w:r>
              <w:rPr>
                <w:rFonts w:cs="Arial"/>
                <w:i/>
              </w:rPr>
              <w:t xml:space="preserve"> </w:t>
            </w:r>
          </w:p>
          <w:p w14:paraId="4C8240D1" w14:textId="1CDCFC8C" w:rsidR="002467FA" w:rsidRPr="00485F0E" w:rsidRDefault="00AC44BD" w:rsidP="005160D8">
            <w:pPr>
              <w:tabs>
                <w:tab w:val="center" w:pos="1216"/>
              </w:tabs>
              <w:rPr>
                <w:rFonts w:cs="Arial"/>
              </w:rPr>
            </w:pPr>
            <w:r>
              <w:rPr>
                <w:rFonts w:cs="Arial"/>
                <w:i/>
              </w:rPr>
              <w:t>(</w:t>
            </w:r>
            <w:r w:rsidR="001E6403">
              <w:rPr>
                <w:rFonts w:cs="Arial"/>
                <w:i/>
              </w:rPr>
              <w:t>FE</w:t>
            </w:r>
            <w:r w:rsidR="001A260D">
              <w:rPr>
                <w:rFonts w:cs="Arial"/>
                <w:i/>
              </w:rPr>
              <w:t xml:space="preserve"> will be c</w:t>
            </w:r>
            <w:r>
              <w:rPr>
                <w:rFonts w:cs="Arial"/>
                <w:i/>
              </w:rPr>
              <w:t>harged to Fee budget)</w:t>
            </w:r>
          </w:p>
        </w:tc>
      </w:tr>
      <w:tr w:rsidR="002467FA" w:rsidRPr="00485F0E" w14:paraId="053EFDCA" w14:textId="77777777" w:rsidTr="00DE2B59">
        <w:trPr>
          <w:jc w:val="center"/>
        </w:trPr>
        <w:tc>
          <w:tcPr>
            <w:tcW w:w="7792" w:type="dxa"/>
          </w:tcPr>
          <w:p w14:paraId="072CCC93" w14:textId="77777777" w:rsidR="002467FA" w:rsidRPr="00485F0E" w:rsidRDefault="002467FA" w:rsidP="005160D8">
            <w:pPr>
              <w:rPr>
                <w:rFonts w:cs="Calibri"/>
                <w:b/>
                <w:i/>
                <w:iCs/>
                <w:szCs w:val="20"/>
              </w:rPr>
            </w:pPr>
            <w:r w:rsidRPr="00485F0E">
              <w:rPr>
                <w:rFonts w:cs="Calibri"/>
                <w:b/>
                <w:i/>
                <w:iCs/>
                <w:szCs w:val="20"/>
                <w:highlight w:val="yellow"/>
              </w:rPr>
              <w:t xml:space="preserve">Add other project M&amp;E activities </w:t>
            </w:r>
            <w:r w:rsidRPr="00485F0E">
              <w:rPr>
                <w:rFonts w:cs="Calibri"/>
                <w:b/>
                <w:bCs/>
                <w:i/>
                <w:iCs/>
                <w:szCs w:val="20"/>
                <w:highlight w:val="yellow"/>
              </w:rPr>
              <w:t>noting this</w:t>
            </w:r>
            <w:r w:rsidRPr="00485F0E">
              <w:rPr>
                <w:rFonts w:cs="Calibri"/>
                <w:b/>
                <w:i/>
                <w:iCs/>
                <w:szCs w:val="20"/>
                <w:highlight w:val="yellow"/>
              </w:rPr>
              <w:t xml:space="preserve"> cannot include audit costs as these must be charged to the Project Management Costs.</w:t>
            </w:r>
          </w:p>
        </w:tc>
        <w:tc>
          <w:tcPr>
            <w:tcW w:w="5523" w:type="dxa"/>
          </w:tcPr>
          <w:p w14:paraId="5CB0C9EA" w14:textId="77777777" w:rsidR="002467FA" w:rsidRPr="00485F0E" w:rsidRDefault="002467FA" w:rsidP="005160D8">
            <w:pPr>
              <w:tabs>
                <w:tab w:val="center" w:pos="1216"/>
              </w:tabs>
              <w:rPr>
                <w:rFonts w:cs="Calibri"/>
                <w:i/>
                <w:szCs w:val="20"/>
                <w:highlight w:val="yellow"/>
              </w:rPr>
            </w:pPr>
          </w:p>
        </w:tc>
      </w:tr>
      <w:tr w:rsidR="002467FA" w:rsidRPr="00485F0E" w14:paraId="31EEAA4B" w14:textId="77777777" w:rsidTr="00DE2B59">
        <w:trPr>
          <w:jc w:val="center"/>
        </w:trPr>
        <w:tc>
          <w:tcPr>
            <w:tcW w:w="7792" w:type="dxa"/>
            <w:shd w:val="clear" w:color="auto" w:fill="E6E6E6"/>
          </w:tcPr>
          <w:p w14:paraId="5C9AD173" w14:textId="24776600" w:rsidR="002467FA" w:rsidRDefault="002467FA" w:rsidP="005160D8">
            <w:pPr>
              <w:rPr>
                <w:rFonts w:cs="Calibri"/>
                <w:b/>
                <w:szCs w:val="20"/>
              </w:rPr>
            </w:pPr>
            <w:r w:rsidRPr="00485F0E">
              <w:rPr>
                <w:rFonts w:cs="Calibri"/>
                <w:b/>
                <w:szCs w:val="20"/>
              </w:rPr>
              <w:t xml:space="preserve">TOTAL indicative COST </w:t>
            </w:r>
            <w:r w:rsidR="00191C98">
              <w:rPr>
                <w:rFonts w:cs="Calibri"/>
                <w:b/>
                <w:szCs w:val="20"/>
              </w:rPr>
              <w:t>(</w:t>
            </w:r>
            <w:r w:rsidR="00AD726B">
              <w:rPr>
                <w:rFonts w:cs="Calibri"/>
                <w:b/>
                <w:szCs w:val="20"/>
              </w:rPr>
              <w:t>P</w:t>
            </w:r>
            <w:r w:rsidR="00191C98">
              <w:rPr>
                <w:rFonts w:cs="Calibri"/>
                <w:b/>
                <w:szCs w:val="20"/>
              </w:rPr>
              <w:t>roject budget)</w:t>
            </w:r>
          </w:p>
          <w:p w14:paraId="46A9612A" w14:textId="77777777" w:rsidR="002467FA" w:rsidRPr="00485F0E" w:rsidRDefault="002467FA" w:rsidP="00AD726B">
            <w:pPr>
              <w:rPr>
                <w:rFonts w:cs="Calibri"/>
                <w:szCs w:val="20"/>
              </w:rPr>
            </w:pPr>
          </w:p>
        </w:tc>
        <w:tc>
          <w:tcPr>
            <w:tcW w:w="5523" w:type="dxa"/>
            <w:shd w:val="clear" w:color="auto" w:fill="E6E6E6"/>
          </w:tcPr>
          <w:p w14:paraId="6B0174E7" w14:textId="77777777" w:rsidR="002467FA" w:rsidRPr="00485F0E" w:rsidRDefault="002467FA" w:rsidP="005160D8">
            <w:pPr>
              <w:rPr>
                <w:rFonts w:cs="Calibri"/>
                <w:i/>
                <w:szCs w:val="20"/>
                <w:highlight w:val="yellow"/>
              </w:rPr>
            </w:pPr>
            <w:r w:rsidRPr="00485F0E">
              <w:rPr>
                <w:rFonts w:cs="Calibri"/>
                <w:i/>
                <w:szCs w:val="20"/>
                <w:highlight w:val="yellow"/>
              </w:rPr>
              <w:lastRenderedPageBreak/>
              <w:t xml:space="preserve"> </w:t>
            </w:r>
          </w:p>
        </w:tc>
      </w:tr>
      <w:tr w:rsidR="00AD726B" w:rsidRPr="00485F0E" w14:paraId="2042EA22" w14:textId="77777777" w:rsidTr="00DE2B59">
        <w:trPr>
          <w:trHeight w:val="332"/>
          <w:jc w:val="center"/>
        </w:trPr>
        <w:tc>
          <w:tcPr>
            <w:tcW w:w="7792" w:type="dxa"/>
            <w:shd w:val="clear" w:color="auto" w:fill="E6E6E6"/>
          </w:tcPr>
          <w:p w14:paraId="363B7DB3" w14:textId="1027E64A" w:rsidR="00AD726B" w:rsidRPr="00485F0E" w:rsidRDefault="00AD726B" w:rsidP="005160D8">
            <w:pPr>
              <w:rPr>
                <w:rFonts w:cs="Calibri"/>
                <w:b/>
                <w:szCs w:val="20"/>
              </w:rPr>
            </w:pPr>
            <w:r>
              <w:rPr>
                <w:rFonts w:cs="Calibri"/>
                <w:b/>
                <w:szCs w:val="20"/>
              </w:rPr>
              <w:t>TOTAL indicative evaluation cost (Fee budget)</w:t>
            </w:r>
          </w:p>
        </w:tc>
        <w:tc>
          <w:tcPr>
            <w:tcW w:w="5523" w:type="dxa"/>
            <w:shd w:val="clear" w:color="auto" w:fill="E6E6E6"/>
          </w:tcPr>
          <w:p w14:paraId="23521D83" w14:textId="77777777" w:rsidR="00AD726B" w:rsidRPr="00485F0E" w:rsidRDefault="00AD726B" w:rsidP="005160D8">
            <w:pPr>
              <w:rPr>
                <w:rFonts w:cs="Calibri"/>
                <w:i/>
                <w:szCs w:val="20"/>
                <w:highlight w:val="yellow"/>
              </w:rPr>
            </w:pPr>
          </w:p>
        </w:tc>
      </w:tr>
    </w:tbl>
    <w:p w14:paraId="2C07DA23" w14:textId="77777777" w:rsidR="002467FA" w:rsidRPr="00485F0E" w:rsidRDefault="002467FA" w:rsidP="00CE177C">
      <w:pPr>
        <w:keepNext/>
        <w:pBdr>
          <w:top w:val="single" w:sz="4" w:space="1" w:color="auto"/>
        </w:pBdr>
        <w:tabs>
          <w:tab w:val="num" w:pos="720"/>
        </w:tabs>
        <w:suppressAutoHyphens/>
        <w:spacing w:after="0"/>
        <w:outlineLvl w:val="0"/>
        <w:rPr>
          <w:b/>
          <w:smallCaps/>
          <w:spacing w:val="-2"/>
          <w:sz w:val="28"/>
          <w:szCs w:val="20"/>
        </w:rPr>
        <w:sectPr w:rsidR="002467FA" w:rsidRPr="00485F0E" w:rsidSect="002467FA">
          <w:headerReference w:type="default" r:id="rId68"/>
          <w:headerReference w:type="first" r:id="rId69"/>
          <w:pgSz w:w="15840" w:h="12240" w:orient="landscape" w:code="1"/>
          <w:pgMar w:top="1440" w:right="1440" w:bottom="1440" w:left="1440" w:header="720" w:footer="432" w:gutter="0"/>
          <w:cols w:space="708"/>
          <w:titlePg/>
          <w:docGrid w:linePitch="360"/>
        </w:sectPr>
      </w:pPr>
    </w:p>
    <w:p w14:paraId="1042B655" w14:textId="77777777" w:rsidR="00360879" w:rsidRPr="002C3A2D" w:rsidRDefault="00360879" w:rsidP="007247A6">
      <w:pPr>
        <w:rPr>
          <w:rFonts w:asciiTheme="majorHAnsi" w:hAnsiTheme="majorHAnsi" w:cstheme="majorHAnsi"/>
          <w:b/>
          <w:bCs/>
          <w:sz w:val="22"/>
          <w:szCs w:val="22"/>
        </w:rPr>
      </w:pPr>
    </w:p>
    <w:p w14:paraId="33E17C61" w14:textId="77777777" w:rsidR="003E3ABA" w:rsidRPr="0094521D" w:rsidRDefault="003E3ABA" w:rsidP="0094521D">
      <w:pPr>
        <w:pStyle w:val="Heading1"/>
      </w:pPr>
      <w:bookmarkStart w:id="18" w:name="_Toc217394024"/>
      <w:r w:rsidRPr="0094521D">
        <w:t>Governance and Management Arrangements</w:t>
      </w:r>
      <w:bookmarkEnd w:id="18"/>
      <w:r w:rsidRPr="0094521D">
        <w:t xml:space="preserve"> </w:t>
      </w:r>
    </w:p>
    <w:p w14:paraId="6C6D7239" w14:textId="77777777" w:rsidR="00A04E6F" w:rsidRPr="002C3A2D" w:rsidRDefault="00A04E6F" w:rsidP="007247A6">
      <w:pPr>
        <w:spacing w:after="0"/>
        <w:rPr>
          <w:rFonts w:asciiTheme="majorHAnsi" w:hAnsiTheme="majorHAnsi" w:cstheme="majorHAnsi"/>
          <w:b/>
          <w:i/>
          <w:noProof/>
          <w:sz w:val="22"/>
          <w:szCs w:val="22"/>
          <w:lang w:eastAsia="zh-CN"/>
        </w:rPr>
      </w:pPr>
    </w:p>
    <w:p w14:paraId="2ECDBCA7" w14:textId="77777777" w:rsidR="0033451D" w:rsidRPr="00485F0E" w:rsidRDefault="0033451D" w:rsidP="0033451D">
      <w:pPr>
        <w:spacing w:after="0"/>
        <w:rPr>
          <w:rFonts w:cs="Arial"/>
          <w:i/>
          <w:noProof/>
          <w:szCs w:val="20"/>
          <w:highlight w:val="yellow"/>
          <w:lang w:eastAsia="zh-CN"/>
        </w:rPr>
      </w:pPr>
      <w:r w:rsidRPr="00485F0E">
        <w:rPr>
          <w:rFonts w:cs="Arial"/>
          <w:b/>
          <w:bCs/>
          <w:i/>
          <w:iCs/>
          <w:noProof/>
          <w:highlight w:val="yellow"/>
          <w:lang w:eastAsia="zh-CN"/>
        </w:rPr>
        <w:t>Guidance to project developer</w:t>
      </w:r>
      <w:r w:rsidRPr="00485F0E">
        <w:rPr>
          <w:rFonts w:cs="Arial"/>
          <w:i/>
          <w:iCs/>
          <w:noProof/>
          <w:highlight w:val="yellow"/>
          <w:lang w:eastAsia="zh-CN"/>
        </w:rPr>
        <w:t>:</w:t>
      </w:r>
      <w:r w:rsidRPr="00485F0E">
        <w:rPr>
          <w:rFonts w:eastAsia="Times New Roman" w:cs="Calibri"/>
          <w:i/>
          <w:iCs/>
          <w:color w:val="0000FF"/>
          <w:u w:val="single"/>
        </w:rPr>
        <w:t xml:space="preserve"> </w:t>
      </w:r>
    </w:p>
    <w:p w14:paraId="25CB2278" w14:textId="77777777" w:rsidR="0033451D" w:rsidRPr="00485F0E" w:rsidRDefault="0033451D" w:rsidP="0033451D">
      <w:pPr>
        <w:spacing w:after="0"/>
        <w:rPr>
          <w:rFonts w:cs="Arial"/>
          <w:i/>
          <w:noProof/>
          <w:szCs w:val="20"/>
          <w:highlight w:val="yellow"/>
          <w:lang w:eastAsia="zh-CN"/>
        </w:rPr>
      </w:pPr>
    </w:p>
    <w:p w14:paraId="7CF61A3A" w14:textId="04C3AFC7" w:rsidR="0033451D" w:rsidRPr="00485F0E" w:rsidRDefault="0033451D" w:rsidP="0033451D">
      <w:pPr>
        <w:spacing w:after="0"/>
        <w:rPr>
          <w:rFonts w:eastAsia="Times New Roman" w:cs="Calibri"/>
          <w:i/>
          <w:color w:val="000000"/>
          <w:szCs w:val="20"/>
        </w:rPr>
      </w:pPr>
      <w:r w:rsidRPr="00485F0E">
        <w:rPr>
          <w:rFonts w:cs="Arial"/>
          <w:i/>
          <w:noProof/>
          <w:szCs w:val="20"/>
          <w:highlight w:val="yellow"/>
          <w:lang w:eastAsia="zh-CN"/>
        </w:rPr>
        <w:t xml:space="preserve">As stated in the UNDP POPP, </w:t>
      </w:r>
      <w:r w:rsidRPr="00485F0E">
        <w:rPr>
          <w:rFonts w:eastAsia="Times New Roman" w:cs="Calibri"/>
          <w:i/>
          <w:color w:val="000000"/>
          <w:szCs w:val="20"/>
          <w:highlight w:val="yellow"/>
        </w:rPr>
        <w:t xml:space="preserve">project developers and the UNDP Country office must ensure compliance with UNDP policies on selection of </w:t>
      </w:r>
      <w:r w:rsidR="00F1424A">
        <w:rPr>
          <w:rFonts w:eastAsia="Times New Roman" w:cs="Calibri"/>
          <w:i/>
          <w:color w:val="000000"/>
          <w:szCs w:val="20"/>
          <w:highlight w:val="yellow"/>
        </w:rPr>
        <w:t>Implementing partner</w:t>
      </w:r>
      <w:r w:rsidRPr="00485F0E">
        <w:rPr>
          <w:rFonts w:eastAsia="Times New Roman" w:cs="Calibri"/>
          <w:i/>
          <w:color w:val="000000"/>
          <w:szCs w:val="20"/>
          <w:highlight w:val="yellow"/>
        </w:rPr>
        <w:t xml:space="preserve"> and Responsible Parties. Refer to the link here: </w:t>
      </w:r>
      <w:r w:rsidR="008E1ECC" w:rsidRPr="008E1ECC">
        <w:t xml:space="preserve"> </w:t>
      </w:r>
      <w:hyperlink r:id="rId70" w:history="1">
        <w:r w:rsidR="00113D71" w:rsidRPr="00113D71">
          <w:rPr>
            <w:rStyle w:val="Hyperlink"/>
          </w:rPr>
          <w:t>https://popp.undp.org/policy-page/select-responsible-parties-and-grantees</w:t>
        </w:r>
      </w:hyperlink>
    </w:p>
    <w:p w14:paraId="08590B99" w14:textId="77777777" w:rsidR="0033451D" w:rsidRPr="00485F0E" w:rsidRDefault="0033451D" w:rsidP="0033451D">
      <w:pPr>
        <w:spacing w:before="100" w:beforeAutospacing="1" w:after="100" w:afterAutospacing="1"/>
        <w:rPr>
          <w:rFonts w:eastAsia="Times New Roman" w:cs="Calibri"/>
          <w:i/>
          <w:iCs/>
          <w:color w:val="000000"/>
          <w:highlight w:val="yellow"/>
          <w:u w:val="single"/>
        </w:rPr>
      </w:pPr>
      <w:r w:rsidRPr="00485F0E">
        <w:rPr>
          <w:rFonts w:eastAsia="Times New Roman" w:cs="Calibri"/>
          <w:i/>
          <w:iCs/>
          <w:color w:val="000000"/>
          <w:highlight w:val="yellow"/>
          <w:u w:val="single"/>
        </w:rPr>
        <w:t>Explain the roles and responsibilities of the parties involved in governing and managing the project. Minimum requirements for a project’s governance arrangements include stakeholder representation (i.e., UNDP, national partners, beneficiary representatives, donors, etc.) with authority to make decisions regarding the project. Describe how target groups will be engaged in decision making for the project, to ensure their voice and participation. The project’s management arrangements must include, at minimum, a project manager and project assurance that advises the project governance mechanism. This section should specify the minimum frequency the governance mechanism will convene (i.e., at least annually.)</w:t>
      </w:r>
    </w:p>
    <w:p w14:paraId="5B1EAF0B" w14:textId="097C2ACB" w:rsidR="0033451D" w:rsidRPr="00485F0E" w:rsidRDefault="0033451D" w:rsidP="0033451D">
      <w:pPr>
        <w:spacing w:before="100" w:beforeAutospacing="1" w:after="100" w:afterAutospacing="1"/>
        <w:rPr>
          <w:rFonts w:eastAsia="Times New Roman" w:cs="Calibri"/>
          <w:i/>
          <w:iCs/>
          <w:color w:val="000000"/>
          <w:highlight w:val="yellow"/>
        </w:rPr>
      </w:pPr>
      <w:r w:rsidRPr="00485F0E">
        <w:rPr>
          <w:rFonts w:eastAsia="Times New Roman" w:cs="Calibri"/>
          <w:b/>
          <w:bCs/>
          <w:i/>
          <w:iCs/>
          <w:color w:val="000000"/>
          <w:highlight w:val="yellow"/>
          <w:u w:val="single"/>
        </w:rPr>
        <w:t>UNDP due diligence tools PCAT and HACT</w:t>
      </w:r>
      <w:r w:rsidRPr="00485F0E">
        <w:rPr>
          <w:rFonts w:eastAsia="Times New Roman" w:cs="Calibri"/>
          <w:b/>
          <w:bCs/>
          <w:i/>
          <w:iCs/>
          <w:color w:val="000000"/>
          <w:highlight w:val="yellow"/>
        </w:rPr>
        <w:t xml:space="preserve">: </w:t>
      </w:r>
      <w:r w:rsidRPr="00485F0E">
        <w:rPr>
          <w:rFonts w:eastAsia="Times New Roman" w:cs="Calibri"/>
          <w:i/>
          <w:iCs/>
          <w:color w:val="000000"/>
          <w:highlight w:val="yellow"/>
        </w:rPr>
        <w:t xml:space="preserve">The partner capacity assessment tool (PCAT) and the HACT capacity assessment completed early in the </w:t>
      </w:r>
      <w:r w:rsidR="009667E9">
        <w:rPr>
          <w:rFonts w:eastAsia="Times New Roman" w:cs="Calibri"/>
          <w:i/>
          <w:iCs/>
          <w:color w:val="000000"/>
          <w:highlight w:val="yellow"/>
        </w:rPr>
        <w:t xml:space="preserve">AF PFG phase </w:t>
      </w:r>
      <w:r w:rsidRPr="00485F0E">
        <w:rPr>
          <w:rFonts w:eastAsia="Times New Roman" w:cs="Calibri"/>
          <w:i/>
          <w:iCs/>
          <w:color w:val="000000"/>
          <w:highlight w:val="yellow"/>
        </w:rPr>
        <w:t xml:space="preserve">should be used to inform the completion of the project organization structure. The </w:t>
      </w:r>
      <w:hyperlink r:id="rId71">
        <w:r w:rsidRPr="00485F0E">
          <w:rPr>
            <w:rFonts w:eastAsia="Times New Roman" w:cs="Calibri"/>
            <w:i/>
            <w:iCs/>
            <w:color w:val="0000FF"/>
            <w:highlight w:val="yellow"/>
            <w:u w:val="single"/>
          </w:rPr>
          <w:t>partner capacity assessment tool considers project management capacities and the HACT assessment</w:t>
        </w:r>
      </w:hyperlink>
      <w:r w:rsidRPr="00485F0E">
        <w:rPr>
          <w:rFonts w:eastAsia="Times New Roman" w:cs="Calibri"/>
          <w:i/>
          <w:iCs/>
          <w:color w:val="000000"/>
          <w:highlight w:val="yellow"/>
        </w:rPr>
        <w:t xml:space="preserve"> help to identify capacity gaps in the partner’s financial management system and practices, and to determine ways and means of addressing them. The assessment also informs decisions on the use of national implementation and the role of UNDP in providing support services at the request of the </w:t>
      </w:r>
      <w:r w:rsidR="00F1424A">
        <w:rPr>
          <w:rFonts w:eastAsia="Times New Roman" w:cs="Calibri"/>
          <w:i/>
          <w:iCs/>
          <w:color w:val="000000"/>
          <w:highlight w:val="yellow"/>
        </w:rPr>
        <w:t>Implementing partner</w:t>
      </w:r>
      <w:r w:rsidRPr="00485F0E">
        <w:rPr>
          <w:rFonts w:eastAsia="Times New Roman" w:cs="Calibri"/>
          <w:i/>
          <w:iCs/>
          <w:color w:val="000000"/>
          <w:highlight w:val="yellow"/>
        </w:rPr>
        <w:t>. The costs of completing the PCAT and HACT assessments, if not already completed, are to be charged to the P</w:t>
      </w:r>
      <w:r w:rsidR="002A6CEB">
        <w:rPr>
          <w:rFonts w:eastAsia="Malgun Gothic" w:cs="Calibri" w:hint="eastAsia"/>
          <w:i/>
          <w:iCs/>
          <w:color w:val="000000"/>
          <w:highlight w:val="yellow"/>
          <w:lang w:eastAsia="ko-KR"/>
        </w:rPr>
        <w:t>F</w:t>
      </w:r>
      <w:r w:rsidRPr="00485F0E">
        <w:rPr>
          <w:rFonts w:eastAsia="Times New Roman" w:cs="Calibri"/>
          <w:i/>
          <w:iCs/>
          <w:color w:val="000000"/>
          <w:highlight w:val="yellow"/>
        </w:rPr>
        <w:t xml:space="preserve">G budget. </w:t>
      </w:r>
    </w:p>
    <w:p w14:paraId="432E1742" w14:textId="77777777" w:rsidR="0033451D" w:rsidRPr="00485F0E" w:rsidRDefault="0033451D" w:rsidP="0033451D">
      <w:pPr>
        <w:rPr>
          <w:rFonts w:cs="Arial"/>
          <w:i/>
          <w:szCs w:val="20"/>
          <w:u w:val="single"/>
          <w:lang w:eastAsia="zh-CN"/>
        </w:rPr>
      </w:pPr>
      <w:r w:rsidRPr="00485F0E">
        <w:rPr>
          <w:rFonts w:eastAsia="Times New Roman" w:cs="Calibri"/>
          <w:b/>
          <w:i/>
          <w:color w:val="000000"/>
          <w:szCs w:val="20"/>
          <w:highlight w:val="yellow"/>
          <w:u w:val="single"/>
        </w:rPr>
        <w:t>Project governance structure</w:t>
      </w:r>
      <w:r w:rsidRPr="00485F0E">
        <w:rPr>
          <w:rFonts w:eastAsia="Times New Roman" w:cs="Calibri"/>
          <w:i/>
          <w:color w:val="000000"/>
          <w:szCs w:val="20"/>
          <w:highlight w:val="yellow"/>
        </w:rPr>
        <w:t>: Choose one of the options presented below (delete the other options).</w:t>
      </w:r>
      <w:r w:rsidRPr="00485F0E">
        <w:rPr>
          <w:rFonts w:cs="Arial"/>
          <w:i/>
          <w:szCs w:val="20"/>
          <w:highlight w:val="yellow"/>
          <w:lang w:eastAsia="zh-CN"/>
        </w:rPr>
        <w:t xml:space="preserve"> For a NIM project, do not delete the following sentence “</w:t>
      </w:r>
      <w:r w:rsidRPr="00485F0E">
        <w:rPr>
          <w:rFonts w:cs="Arial"/>
          <w:i/>
          <w:szCs w:val="20"/>
          <w:highlight w:val="yellow"/>
          <w:u w:val="single"/>
          <w:lang w:eastAsia="zh-CN"/>
        </w:rPr>
        <w:t xml:space="preserve">In case consensus cannot be reached within the Board, the UNDP </w:t>
      </w:r>
      <w:r w:rsidRPr="00485F0E">
        <w:rPr>
          <w:rFonts w:eastAsia="Times New Roman" w:cs="Arial"/>
          <w:i/>
          <w:szCs w:val="20"/>
          <w:highlight w:val="yellow"/>
          <w:u w:val="single"/>
        </w:rPr>
        <w:t>Resident Representative (or their designate) will mediate to find consensus and, if this cannot be found, will take the final decision to ensure project implementation is not unduly delayed.</w:t>
      </w:r>
    </w:p>
    <w:p w14:paraId="5A3F05C8" w14:textId="77777777" w:rsidR="0033451D" w:rsidRPr="00485F0E" w:rsidRDefault="0033451D" w:rsidP="0033451D">
      <w:pPr>
        <w:spacing w:before="100" w:beforeAutospacing="1" w:after="100" w:afterAutospacing="1"/>
        <w:rPr>
          <w:rFonts w:eastAsia="Times New Roman" w:cs="Calibri"/>
          <w:i/>
          <w:color w:val="000000"/>
        </w:rPr>
      </w:pPr>
      <w:r w:rsidRPr="00485F0E">
        <w:rPr>
          <w:rFonts w:eastAsia="Times New Roman" w:cs="Calibri"/>
          <w:i/>
          <w:color w:val="000000"/>
          <w:highlight w:val="yellow"/>
        </w:rPr>
        <w:t>The project governance structure should reflect in all circumstances a clear functional separation between those performing an oversight function and those performing an execution function. These functions are explained below (delete these two images from the final project document).</w:t>
      </w:r>
    </w:p>
    <w:p w14:paraId="777E2C5A" w14:textId="3025EC73" w:rsidR="009A3CD9" w:rsidRPr="0028184D" w:rsidRDefault="009A3CD9" w:rsidP="0033451D">
      <w:pPr>
        <w:spacing w:before="100" w:beforeAutospacing="1" w:after="100" w:afterAutospacing="1"/>
        <w:rPr>
          <w:rFonts w:eastAsia="Malgun Gothic" w:cs="Calibri"/>
          <w:i/>
          <w:color w:val="000000"/>
          <w:highlight w:val="yellow"/>
          <w:lang w:eastAsia="ko-KR"/>
        </w:rPr>
      </w:pPr>
    </w:p>
    <w:p w14:paraId="75C345BD" w14:textId="11BC1906" w:rsidR="0033451D" w:rsidRDefault="0033451D" w:rsidP="0033451D">
      <w:pPr>
        <w:spacing w:before="100" w:beforeAutospacing="1" w:after="100" w:afterAutospacing="1"/>
        <w:rPr>
          <w:rFonts w:eastAsia="Malgun Gothic" w:cs="Calibri"/>
          <w:i/>
          <w:color w:val="000000"/>
          <w:highlight w:val="yellow"/>
          <w:lang w:eastAsia="ko-KR"/>
        </w:rPr>
      </w:pPr>
    </w:p>
    <w:p w14:paraId="7BE54D58" w14:textId="048F11E3" w:rsidR="00066878" w:rsidRPr="0028184D" w:rsidRDefault="00066878" w:rsidP="0033451D">
      <w:pPr>
        <w:spacing w:before="100" w:beforeAutospacing="1" w:after="100" w:afterAutospacing="1"/>
        <w:rPr>
          <w:rFonts w:eastAsia="Malgun Gothic" w:cs="Calibri"/>
          <w:i/>
          <w:color w:val="000000"/>
          <w:highlight w:val="yellow"/>
          <w:lang w:eastAsia="ko-KR"/>
        </w:rPr>
      </w:pPr>
      <w:r w:rsidRPr="00066878">
        <w:rPr>
          <w:rFonts w:eastAsia="Malgun Gothic" w:cs="Calibri"/>
          <w:i/>
          <w:noProof/>
          <w:color w:val="000000"/>
          <w:lang w:eastAsia="ko-KR"/>
        </w:rPr>
        <w:lastRenderedPageBreak/>
        <w:drawing>
          <wp:inline distT="0" distB="0" distL="0" distR="0" wp14:anchorId="7FADF319" wp14:editId="222CC235">
            <wp:extent cx="5943600" cy="3347720"/>
            <wp:effectExtent l="0" t="0" r="0" b="5080"/>
            <wp:docPr id="1506446719" name="Picture 1" descr="A diagram of a projec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6446719" name="Picture 1" descr="A diagram of a project&#10;&#10;AI-generated content may be incorrect."/>
                    <pic:cNvPicPr/>
                  </pic:nvPicPr>
                  <pic:blipFill>
                    <a:blip r:embed="rId72"/>
                    <a:stretch>
                      <a:fillRect/>
                    </a:stretch>
                  </pic:blipFill>
                  <pic:spPr>
                    <a:xfrm>
                      <a:off x="0" y="0"/>
                      <a:ext cx="5943600" cy="3347720"/>
                    </a:xfrm>
                    <a:prstGeom prst="rect">
                      <a:avLst/>
                    </a:prstGeom>
                  </pic:spPr>
                </pic:pic>
              </a:graphicData>
            </a:graphic>
          </wp:inline>
        </w:drawing>
      </w:r>
    </w:p>
    <w:p w14:paraId="5F576C2E" w14:textId="21CE9E26" w:rsidR="0033451D" w:rsidRPr="00485F0E" w:rsidRDefault="0033451D" w:rsidP="0033451D">
      <w:pPr>
        <w:spacing w:after="0"/>
        <w:rPr>
          <w:rFonts w:cs="Arial"/>
          <w:i/>
          <w:lang w:eastAsia="zh-CN"/>
        </w:rPr>
      </w:pPr>
      <w:r w:rsidRPr="00485F0E">
        <w:rPr>
          <w:i/>
          <w:highlight w:val="yellow"/>
        </w:rPr>
        <w:t xml:space="preserve">If changes are made to the project organization structure during financial clearance, the RTA must ensure this section of the project document is the same as that presented in </w:t>
      </w:r>
      <w:r w:rsidR="00427DF2">
        <w:rPr>
          <w:i/>
          <w:highlight w:val="yellow"/>
        </w:rPr>
        <w:t>the relevant official project proposal document submitted to the AF.</w:t>
      </w:r>
    </w:p>
    <w:p w14:paraId="6EB17134" w14:textId="77777777" w:rsidR="0033451D" w:rsidRPr="00485F0E" w:rsidRDefault="0033451D" w:rsidP="0033451D">
      <w:pPr>
        <w:spacing w:after="0"/>
        <w:rPr>
          <w:rFonts w:cs="Arial"/>
          <w:b/>
          <w:noProof/>
          <w:szCs w:val="20"/>
          <w:lang w:eastAsia="zh-CN"/>
        </w:rPr>
      </w:pPr>
    </w:p>
    <w:p w14:paraId="2850C37D" w14:textId="77777777" w:rsidR="0033451D" w:rsidRPr="00485F0E" w:rsidRDefault="0033451D" w:rsidP="0033451D">
      <w:pPr>
        <w:spacing w:after="0"/>
        <w:rPr>
          <w:rFonts w:cs="Arial"/>
          <w:b/>
          <w:noProof/>
          <w:szCs w:val="20"/>
          <w:lang w:eastAsia="zh-CN"/>
        </w:rPr>
      </w:pPr>
    </w:p>
    <w:p w14:paraId="3D6865F5" w14:textId="77777777" w:rsidR="0033451D" w:rsidRPr="00485F0E" w:rsidRDefault="0033451D" w:rsidP="0033451D">
      <w:pPr>
        <w:spacing w:after="0"/>
        <w:rPr>
          <w:rFonts w:cs="Arial"/>
          <w:b/>
          <w:szCs w:val="20"/>
        </w:rPr>
      </w:pPr>
      <w:r w:rsidRPr="00485F0E">
        <w:rPr>
          <w:rFonts w:cs="Arial"/>
          <w:b/>
          <w:noProof/>
          <w:szCs w:val="20"/>
          <w:lang w:eastAsia="zh-CN"/>
        </w:rPr>
        <w:t xml:space="preserve">Section 1: General roles and responsibilities in the projects’ governance mechanism </w:t>
      </w:r>
    </w:p>
    <w:p w14:paraId="691C2FC8" w14:textId="77777777" w:rsidR="0033451D" w:rsidRPr="00485F0E" w:rsidRDefault="0033451D" w:rsidP="0033451D">
      <w:pPr>
        <w:spacing w:after="0"/>
        <w:rPr>
          <w:rFonts w:cs="Arial"/>
          <w:noProof/>
          <w:szCs w:val="20"/>
          <w:lang w:eastAsia="zh-CN"/>
        </w:rPr>
      </w:pPr>
    </w:p>
    <w:p w14:paraId="79620C4E" w14:textId="61326CAB" w:rsidR="0033451D" w:rsidRPr="00485F0E" w:rsidRDefault="00F1424A" w:rsidP="0033451D">
      <w:pPr>
        <w:spacing w:after="0"/>
        <w:rPr>
          <w:rFonts w:cs="Arial"/>
          <w:i/>
          <w:lang w:eastAsia="zh-CN"/>
        </w:rPr>
      </w:pPr>
      <w:r>
        <w:rPr>
          <w:rFonts w:cs="Arial"/>
          <w:u w:val="single"/>
          <w:lang w:eastAsia="zh-CN"/>
        </w:rPr>
        <w:t>Implementing partner</w:t>
      </w:r>
      <w:r w:rsidR="0033451D" w:rsidRPr="00485F0E">
        <w:rPr>
          <w:rFonts w:cs="Arial"/>
          <w:lang w:eastAsia="zh-CN"/>
        </w:rPr>
        <w:t xml:space="preserve">: The </w:t>
      </w:r>
      <w:r>
        <w:rPr>
          <w:rFonts w:cs="Arial"/>
          <w:lang w:eastAsia="zh-CN"/>
        </w:rPr>
        <w:t>Implementing partner</w:t>
      </w:r>
      <w:r w:rsidR="0033451D" w:rsidRPr="00485F0E">
        <w:rPr>
          <w:rFonts w:cs="Arial"/>
          <w:lang w:eastAsia="zh-CN"/>
        </w:rPr>
        <w:t xml:space="preserve"> for this project is (</w:t>
      </w:r>
      <w:r w:rsidR="0033451D" w:rsidRPr="00350157">
        <w:rPr>
          <w:rFonts w:cs="Arial"/>
          <w:color w:val="FF0000"/>
          <w:highlight w:val="yellow"/>
          <w:lang w:eastAsia="zh-CN"/>
        </w:rPr>
        <w:t>insert name</w:t>
      </w:r>
      <w:r w:rsidR="0033451D" w:rsidRPr="00485F0E">
        <w:rPr>
          <w:rFonts w:cs="Arial"/>
          <w:lang w:eastAsia="zh-CN"/>
        </w:rPr>
        <w:t xml:space="preserve">). </w:t>
      </w:r>
      <w:r w:rsidR="0033451D" w:rsidRPr="00485F0E">
        <w:rPr>
          <w:rFonts w:cs="Arial"/>
          <w:i/>
          <w:highlight w:val="yellow"/>
          <w:lang w:eastAsia="zh-CN"/>
        </w:rPr>
        <w:t xml:space="preserve">[Must be </w:t>
      </w:r>
      <w:r w:rsidR="0033451D" w:rsidRPr="00485F0E">
        <w:rPr>
          <w:rFonts w:cs="Arial"/>
          <w:b/>
          <w:i/>
          <w:highlight w:val="yellow"/>
          <w:u w:val="single"/>
          <w:lang w:eastAsia="zh-CN"/>
        </w:rPr>
        <w:t xml:space="preserve">one </w:t>
      </w:r>
      <w:r w:rsidR="0033451D" w:rsidRPr="00485F0E">
        <w:rPr>
          <w:rFonts w:cs="Arial"/>
          <w:i/>
          <w:highlight w:val="yellow"/>
          <w:lang w:eastAsia="zh-CN"/>
        </w:rPr>
        <w:t xml:space="preserve">of the following: Government entity OR UNDP OR United Nations Agency or Civil Society including non-governmental organizations or non-UN intergovernmental organization. There can only be one </w:t>
      </w:r>
      <w:r>
        <w:rPr>
          <w:rFonts w:cs="Arial"/>
          <w:i/>
          <w:highlight w:val="yellow"/>
          <w:lang w:eastAsia="zh-CN"/>
        </w:rPr>
        <w:t>Implementing partner</w:t>
      </w:r>
      <w:r w:rsidR="0033451D" w:rsidRPr="00485F0E">
        <w:rPr>
          <w:rFonts w:cs="Arial"/>
          <w:i/>
          <w:highlight w:val="yellow"/>
          <w:lang w:eastAsia="zh-CN"/>
        </w:rPr>
        <w:t xml:space="preserve"> for one Project Document. Please do not add anything additional on the implementation modality (covered in the cover page) or the SBAA (which is already described in the Legal Context section]</w:t>
      </w:r>
      <w:r w:rsidR="0033451D" w:rsidRPr="00485F0E">
        <w:rPr>
          <w:rFonts w:cs="Arial"/>
          <w:i/>
          <w:iCs/>
          <w:noProof/>
          <w:lang w:eastAsia="zh-CN"/>
        </w:rPr>
        <w:t xml:space="preserve"> </w:t>
      </w:r>
    </w:p>
    <w:p w14:paraId="417F07D1" w14:textId="77777777" w:rsidR="0033451D" w:rsidRPr="00485F0E" w:rsidRDefault="0033451D" w:rsidP="0033451D">
      <w:pPr>
        <w:spacing w:after="0"/>
        <w:rPr>
          <w:rFonts w:cs="Arial"/>
          <w:i/>
          <w:noProof/>
          <w:szCs w:val="20"/>
          <w:lang w:eastAsia="zh-CN"/>
        </w:rPr>
      </w:pPr>
    </w:p>
    <w:p w14:paraId="415BC3F4" w14:textId="6973F726" w:rsidR="0033451D" w:rsidRPr="00485F0E" w:rsidRDefault="0033451D" w:rsidP="0033451D">
      <w:pPr>
        <w:spacing w:after="0"/>
        <w:rPr>
          <w:rFonts w:cs="Arial"/>
          <w:szCs w:val="20"/>
          <w:lang w:eastAsia="zh-CN"/>
        </w:rPr>
      </w:pPr>
      <w:r w:rsidRPr="00485F0E">
        <w:rPr>
          <w:rFonts w:cs="Arial"/>
          <w:szCs w:val="20"/>
          <w:lang w:eastAsia="zh-CN"/>
        </w:rPr>
        <w:t xml:space="preserve">The </w:t>
      </w:r>
      <w:r w:rsidR="00F1424A">
        <w:rPr>
          <w:rFonts w:cs="Arial"/>
          <w:szCs w:val="20"/>
          <w:lang w:eastAsia="zh-CN"/>
        </w:rPr>
        <w:t xml:space="preserve">Implementing </w:t>
      </w:r>
      <w:r w:rsidR="009B684F">
        <w:rPr>
          <w:rFonts w:cs="Arial"/>
          <w:szCs w:val="20"/>
          <w:lang w:eastAsia="zh-CN"/>
        </w:rPr>
        <w:t>partner</w:t>
      </w:r>
      <w:r w:rsidR="009B684F" w:rsidRPr="00485F0E">
        <w:rPr>
          <w:rFonts w:cs="Arial"/>
          <w:szCs w:val="20"/>
          <w:lang w:eastAsia="zh-CN"/>
        </w:rPr>
        <w:t xml:space="preserve"> is</w:t>
      </w:r>
      <w:r w:rsidRPr="00485F0E">
        <w:rPr>
          <w:rFonts w:cs="Arial"/>
          <w:szCs w:val="20"/>
          <w:lang w:eastAsia="zh-CN"/>
        </w:rPr>
        <w:t xml:space="preserve"> the entity to which the UNDP Administrator has entrusted the implementation of UNDP assistance specified in this signed project document along with the assumption of full responsibility and accountability for the effective use of UNDP resources and the delivery of outputs, as set forth in this document.</w:t>
      </w:r>
    </w:p>
    <w:p w14:paraId="7879381C" w14:textId="77777777" w:rsidR="0033451D" w:rsidRPr="00485F0E" w:rsidRDefault="0033451D" w:rsidP="0033451D">
      <w:pPr>
        <w:spacing w:after="0"/>
        <w:rPr>
          <w:rFonts w:cs="Arial"/>
          <w:szCs w:val="20"/>
          <w:lang w:eastAsia="zh-CN"/>
        </w:rPr>
      </w:pPr>
    </w:p>
    <w:p w14:paraId="5D6A8D85" w14:textId="1DCA88D6" w:rsidR="0033451D" w:rsidRPr="00485F0E" w:rsidRDefault="0033451D" w:rsidP="0033451D">
      <w:pPr>
        <w:spacing w:after="0"/>
        <w:rPr>
          <w:rFonts w:cs="Arial"/>
          <w:szCs w:val="20"/>
          <w:lang w:eastAsia="zh-CN"/>
        </w:rPr>
      </w:pPr>
      <w:r w:rsidRPr="00485F0E">
        <w:rPr>
          <w:rFonts w:cs="Arial"/>
          <w:szCs w:val="20"/>
          <w:lang w:eastAsia="zh-CN"/>
        </w:rPr>
        <w:t xml:space="preserve">The </w:t>
      </w:r>
      <w:r w:rsidR="00F1424A">
        <w:rPr>
          <w:rFonts w:cs="Arial"/>
          <w:szCs w:val="20"/>
          <w:lang w:eastAsia="zh-CN"/>
        </w:rPr>
        <w:t>Implementing partner</w:t>
      </w:r>
      <w:r w:rsidRPr="00485F0E" w:rsidDel="00435569">
        <w:rPr>
          <w:rFonts w:cs="Arial"/>
          <w:szCs w:val="20"/>
          <w:lang w:eastAsia="zh-CN"/>
        </w:rPr>
        <w:t xml:space="preserve"> </w:t>
      </w:r>
      <w:r w:rsidRPr="00485F0E">
        <w:rPr>
          <w:rFonts w:cs="Arial"/>
          <w:szCs w:val="20"/>
          <w:lang w:eastAsia="zh-CN"/>
        </w:rPr>
        <w:t>is responsible for executing this project. Specific tasks include:</w:t>
      </w:r>
    </w:p>
    <w:p w14:paraId="5BC41130" w14:textId="7DF03CCD" w:rsidR="0033451D" w:rsidRPr="00485F0E" w:rsidRDefault="0033451D" w:rsidP="00BB12C2">
      <w:pPr>
        <w:numPr>
          <w:ilvl w:val="0"/>
          <w:numId w:val="15"/>
        </w:numPr>
        <w:spacing w:after="0"/>
        <w:rPr>
          <w:rFonts w:cs="Calibri"/>
          <w:szCs w:val="20"/>
        </w:rPr>
      </w:pPr>
      <w:r w:rsidRPr="00485F0E">
        <w:rPr>
          <w:szCs w:val="20"/>
        </w:rPr>
        <w:t xml:space="preserve">Project planning, coordination, management, monitoring, evaluation and reporting. This includes </w:t>
      </w:r>
      <w:r w:rsidRPr="00485F0E">
        <w:rPr>
          <w:rFonts w:cs="Calibri"/>
          <w:szCs w:val="20"/>
        </w:rPr>
        <w:t xml:space="preserve">providing all required information and data necessary for timely, comprehensive and evidence-based project reporting, including results and financial data, as necessary. The </w:t>
      </w:r>
      <w:r w:rsidR="00F1424A">
        <w:rPr>
          <w:rFonts w:cs="Calibri"/>
          <w:szCs w:val="20"/>
        </w:rPr>
        <w:t>Implementing</w:t>
      </w:r>
      <w:r w:rsidR="00F1424A" w:rsidDel="00991B17">
        <w:rPr>
          <w:rFonts w:cs="Calibri"/>
          <w:szCs w:val="20"/>
        </w:rPr>
        <w:t xml:space="preserve"> </w:t>
      </w:r>
      <w:r w:rsidR="00F1424A">
        <w:rPr>
          <w:rFonts w:cs="Calibri"/>
          <w:szCs w:val="20"/>
        </w:rPr>
        <w:t>partner</w:t>
      </w:r>
      <w:r w:rsidRPr="00485F0E">
        <w:rPr>
          <w:rFonts w:cs="Calibri"/>
          <w:szCs w:val="20"/>
        </w:rPr>
        <w:t xml:space="preserve"> will strive to ensure project-level M&amp;E is undertaken by national institutes and is aligned with national systems so that the data used and generated by the project supports national systems. </w:t>
      </w:r>
    </w:p>
    <w:p w14:paraId="0BD45188" w14:textId="77777777" w:rsidR="0033451D" w:rsidRPr="00516D78" w:rsidRDefault="0033451D" w:rsidP="00BB12C2">
      <w:pPr>
        <w:numPr>
          <w:ilvl w:val="0"/>
          <w:numId w:val="15"/>
        </w:numPr>
        <w:spacing w:after="0"/>
        <w:rPr>
          <w:szCs w:val="20"/>
        </w:rPr>
      </w:pPr>
      <w:r w:rsidRPr="00516D78">
        <w:rPr>
          <w:szCs w:val="20"/>
        </w:rPr>
        <w:t xml:space="preserve">Overseeing the management of project risks as included in this project document and new risks that may emerge during project implementation. </w:t>
      </w:r>
    </w:p>
    <w:p w14:paraId="6B4881E1" w14:textId="77777777" w:rsidR="0033451D" w:rsidRPr="00485F0E" w:rsidRDefault="0033451D" w:rsidP="00BB12C2">
      <w:pPr>
        <w:numPr>
          <w:ilvl w:val="0"/>
          <w:numId w:val="15"/>
        </w:numPr>
        <w:spacing w:after="0"/>
        <w:rPr>
          <w:szCs w:val="20"/>
        </w:rPr>
      </w:pPr>
      <w:r w:rsidRPr="00485F0E">
        <w:rPr>
          <w:szCs w:val="20"/>
        </w:rPr>
        <w:t>Procurement of goods and services, including human resources.</w:t>
      </w:r>
    </w:p>
    <w:p w14:paraId="57AB8CC6" w14:textId="77777777" w:rsidR="0033451D" w:rsidRPr="00485F0E" w:rsidRDefault="0033451D" w:rsidP="00BB12C2">
      <w:pPr>
        <w:numPr>
          <w:ilvl w:val="0"/>
          <w:numId w:val="15"/>
        </w:numPr>
        <w:spacing w:after="0"/>
        <w:rPr>
          <w:szCs w:val="20"/>
        </w:rPr>
      </w:pPr>
      <w:r w:rsidRPr="00485F0E">
        <w:rPr>
          <w:szCs w:val="20"/>
        </w:rPr>
        <w:t>Financial management, including overseeing financial expenditures against project budgets.</w:t>
      </w:r>
    </w:p>
    <w:p w14:paraId="6B446177" w14:textId="77777777" w:rsidR="0033451D" w:rsidRPr="00485F0E" w:rsidRDefault="0033451D" w:rsidP="00BB12C2">
      <w:pPr>
        <w:numPr>
          <w:ilvl w:val="0"/>
          <w:numId w:val="15"/>
        </w:numPr>
        <w:spacing w:after="0"/>
        <w:rPr>
          <w:szCs w:val="20"/>
        </w:rPr>
      </w:pPr>
      <w:r w:rsidRPr="00485F0E">
        <w:rPr>
          <w:szCs w:val="20"/>
        </w:rPr>
        <w:t>Approving and signing the multiyear workplan.</w:t>
      </w:r>
    </w:p>
    <w:p w14:paraId="395C14C2" w14:textId="77777777" w:rsidR="0033451D" w:rsidRPr="00485F0E" w:rsidRDefault="0033451D" w:rsidP="00BB12C2">
      <w:pPr>
        <w:numPr>
          <w:ilvl w:val="0"/>
          <w:numId w:val="15"/>
        </w:numPr>
        <w:spacing w:after="0"/>
        <w:rPr>
          <w:szCs w:val="20"/>
        </w:rPr>
      </w:pPr>
      <w:r w:rsidRPr="00485F0E">
        <w:rPr>
          <w:szCs w:val="20"/>
        </w:rPr>
        <w:t>Approving and signing the combined delivery report at the end of the year; and,</w:t>
      </w:r>
    </w:p>
    <w:p w14:paraId="1C951A24" w14:textId="77777777" w:rsidR="0033451D" w:rsidRPr="00485F0E" w:rsidRDefault="0033451D" w:rsidP="00BB12C2">
      <w:pPr>
        <w:numPr>
          <w:ilvl w:val="0"/>
          <w:numId w:val="15"/>
        </w:numPr>
        <w:spacing w:after="0"/>
        <w:rPr>
          <w:szCs w:val="20"/>
        </w:rPr>
      </w:pPr>
      <w:r w:rsidRPr="00485F0E">
        <w:rPr>
          <w:szCs w:val="20"/>
        </w:rPr>
        <w:t>Signing the financial report or the funding authorization and certificate of expenditures.</w:t>
      </w:r>
    </w:p>
    <w:p w14:paraId="1F188B61" w14:textId="77777777" w:rsidR="0033451D" w:rsidRPr="00485F0E" w:rsidRDefault="0033451D" w:rsidP="0033451D">
      <w:pPr>
        <w:spacing w:after="0"/>
        <w:rPr>
          <w:rFonts w:cs="Arial"/>
          <w:noProof/>
          <w:szCs w:val="20"/>
          <w:lang w:eastAsia="zh-CN"/>
        </w:rPr>
      </w:pPr>
    </w:p>
    <w:p w14:paraId="0BA7D9D7" w14:textId="3BFC3F66" w:rsidR="0033451D" w:rsidRPr="00485F0E" w:rsidRDefault="0033451D" w:rsidP="0033451D">
      <w:pPr>
        <w:spacing w:after="0"/>
        <w:rPr>
          <w:i/>
          <w:szCs w:val="20"/>
          <w:highlight w:val="yellow"/>
        </w:rPr>
      </w:pPr>
      <w:r w:rsidRPr="00485F0E">
        <w:rPr>
          <w:szCs w:val="20"/>
          <w:u w:val="single"/>
        </w:rPr>
        <w:t>Responsible Parties</w:t>
      </w:r>
      <w:r w:rsidRPr="00485F0E">
        <w:rPr>
          <w:szCs w:val="20"/>
        </w:rPr>
        <w:t>:</w:t>
      </w:r>
      <w:r w:rsidRPr="00485F0E">
        <w:rPr>
          <w:b/>
          <w:szCs w:val="20"/>
        </w:rPr>
        <w:t xml:space="preserve"> </w:t>
      </w:r>
      <w:r w:rsidRPr="00485F0E">
        <w:rPr>
          <w:i/>
          <w:szCs w:val="20"/>
          <w:highlight w:val="yellow"/>
        </w:rPr>
        <w:t xml:space="preserve">Explain the Responsible parties and their role in the delivery of outputs on behalf of the </w:t>
      </w:r>
      <w:r w:rsidR="00F1424A">
        <w:rPr>
          <w:i/>
          <w:szCs w:val="20"/>
          <w:highlight w:val="yellow"/>
        </w:rPr>
        <w:t>implementing partner</w:t>
      </w:r>
      <w:r w:rsidRPr="00485F0E">
        <w:rPr>
          <w:i/>
          <w:szCs w:val="20"/>
          <w:highlight w:val="yellow"/>
        </w:rPr>
        <w:t>.</w:t>
      </w:r>
    </w:p>
    <w:p w14:paraId="415CB92A" w14:textId="77777777" w:rsidR="0033451D" w:rsidRPr="00485F0E" w:rsidRDefault="0033451D" w:rsidP="0033451D">
      <w:pPr>
        <w:spacing w:after="0"/>
        <w:rPr>
          <w:i/>
          <w:szCs w:val="20"/>
          <w:highlight w:val="yellow"/>
        </w:rPr>
      </w:pPr>
    </w:p>
    <w:p w14:paraId="1D38529B" w14:textId="743528AF" w:rsidR="0033451D" w:rsidRPr="00485F0E" w:rsidRDefault="0033451D" w:rsidP="0033451D">
      <w:pPr>
        <w:spacing w:after="0"/>
        <w:rPr>
          <w:i/>
          <w:szCs w:val="20"/>
          <w:highlight w:val="yellow"/>
        </w:rPr>
      </w:pPr>
      <w:r w:rsidRPr="00485F0E">
        <w:rPr>
          <w:i/>
          <w:szCs w:val="20"/>
          <w:highlight w:val="yellow"/>
        </w:rPr>
        <w:t xml:space="preserve">An </w:t>
      </w:r>
      <w:r w:rsidR="00F1424A">
        <w:rPr>
          <w:i/>
          <w:szCs w:val="20"/>
          <w:highlight w:val="yellow"/>
        </w:rPr>
        <w:t>implementing</w:t>
      </w:r>
      <w:r w:rsidR="00F1424A" w:rsidDel="004F3973">
        <w:rPr>
          <w:i/>
          <w:szCs w:val="20"/>
          <w:highlight w:val="yellow"/>
        </w:rPr>
        <w:t xml:space="preserve"> </w:t>
      </w:r>
      <w:r w:rsidR="00F1424A">
        <w:rPr>
          <w:i/>
          <w:szCs w:val="20"/>
          <w:highlight w:val="yellow"/>
        </w:rPr>
        <w:t>partner</w:t>
      </w:r>
      <w:r w:rsidRPr="00485F0E">
        <w:rPr>
          <w:i/>
          <w:szCs w:val="20"/>
          <w:highlight w:val="yellow"/>
        </w:rPr>
        <w:t xml:space="preserve"> may enter into a written agreement with other organizations, known as responsible parties, to provide goods and/or services to the project, carry out project activities and/or produce outputs using the project budget. </w:t>
      </w:r>
      <w:r w:rsidR="00F1424A">
        <w:rPr>
          <w:i/>
          <w:szCs w:val="20"/>
          <w:highlight w:val="yellow"/>
        </w:rPr>
        <w:t>Implementing</w:t>
      </w:r>
      <w:r w:rsidR="00F1424A" w:rsidDel="004F3973">
        <w:rPr>
          <w:i/>
          <w:szCs w:val="20"/>
          <w:highlight w:val="yellow"/>
        </w:rPr>
        <w:t xml:space="preserve"> </w:t>
      </w:r>
      <w:r w:rsidR="00F1424A">
        <w:rPr>
          <w:i/>
          <w:szCs w:val="20"/>
          <w:highlight w:val="yellow"/>
        </w:rPr>
        <w:t>partner</w:t>
      </w:r>
      <w:r w:rsidRPr="00485F0E">
        <w:rPr>
          <w:i/>
          <w:szCs w:val="20"/>
          <w:highlight w:val="yellow"/>
        </w:rPr>
        <w:t>s use responsible parties to take advantage of their specialized skills, to mitigate risk and to relieve administrative burdens.</w:t>
      </w:r>
    </w:p>
    <w:p w14:paraId="14C5CFB0" w14:textId="77777777" w:rsidR="0033451D" w:rsidRPr="00485F0E" w:rsidRDefault="0033451D" w:rsidP="0033451D">
      <w:pPr>
        <w:spacing w:after="0"/>
        <w:rPr>
          <w:i/>
          <w:szCs w:val="20"/>
          <w:highlight w:val="yellow"/>
        </w:rPr>
      </w:pPr>
    </w:p>
    <w:p w14:paraId="03BD6271" w14:textId="25FAD2BE" w:rsidR="0033451D" w:rsidRPr="00485F0E" w:rsidRDefault="0033451D" w:rsidP="0033451D">
      <w:pPr>
        <w:spacing w:after="0"/>
        <w:rPr>
          <w:i/>
          <w:szCs w:val="20"/>
          <w:highlight w:val="yellow"/>
        </w:rPr>
      </w:pPr>
      <w:proofErr w:type="gramStart"/>
      <w:r w:rsidRPr="00485F0E">
        <w:rPr>
          <w:b/>
          <w:i/>
          <w:szCs w:val="20"/>
          <w:highlight w:val="yellow"/>
        </w:rPr>
        <w:t xml:space="preserve">By definition, </w:t>
      </w:r>
      <w:r w:rsidRPr="00485F0E">
        <w:rPr>
          <w:b/>
          <w:bCs/>
          <w:i/>
          <w:szCs w:val="20"/>
          <w:highlight w:val="yellow"/>
        </w:rPr>
        <w:t>UNDP</w:t>
      </w:r>
      <w:proofErr w:type="gramEnd"/>
      <w:r w:rsidRPr="00485F0E">
        <w:rPr>
          <w:b/>
          <w:bCs/>
          <w:i/>
          <w:szCs w:val="20"/>
          <w:highlight w:val="yellow"/>
        </w:rPr>
        <w:t xml:space="preserve"> cannot be a responsible party</w:t>
      </w:r>
      <w:r w:rsidRPr="00485F0E">
        <w:rPr>
          <w:b/>
          <w:i/>
          <w:szCs w:val="20"/>
          <w:highlight w:val="yellow"/>
        </w:rPr>
        <w:t xml:space="preserve"> in a UNDP project. </w:t>
      </w:r>
      <w:r w:rsidRPr="00485F0E">
        <w:rPr>
          <w:i/>
          <w:szCs w:val="20"/>
          <w:highlight w:val="yellow"/>
        </w:rPr>
        <w:t xml:space="preserve">In cases when UNDP provides support services to a project, UNDP does so in a separate capacity termed country office support (COS) and </w:t>
      </w:r>
      <w:r w:rsidR="00845997">
        <w:rPr>
          <w:rFonts w:eastAsia="Malgun Gothic" w:hint="eastAsia"/>
          <w:i/>
          <w:szCs w:val="20"/>
          <w:highlight w:val="yellow"/>
          <w:lang w:eastAsia="ko-KR"/>
        </w:rPr>
        <w:t xml:space="preserve">if COS involves execution services, </w:t>
      </w:r>
      <w:r>
        <w:rPr>
          <w:rFonts w:eastAsia="Malgun Gothic"/>
          <w:i/>
          <w:szCs w:val="20"/>
          <w:highlight w:val="yellow"/>
          <w:lang w:eastAsia="ko-KR"/>
        </w:rPr>
        <w:t xml:space="preserve">this must be pre-approved by the </w:t>
      </w:r>
      <w:r w:rsidR="001C289E" w:rsidDel="001035F0">
        <w:rPr>
          <w:rFonts w:eastAsia="Malgun Gothic"/>
          <w:i/>
          <w:szCs w:val="20"/>
          <w:highlight w:val="yellow"/>
          <w:lang w:eastAsia="ko-KR"/>
        </w:rPr>
        <w:t>AF</w:t>
      </w:r>
      <w:r w:rsidR="00845997">
        <w:rPr>
          <w:rFonts w:eastAsia="Malgun Gothic" w:hint="eastAsia"/>
          <w:i/>
          <w:szCs w:val="20"/>
          <w:highlight w:val="yellow"/>
          <w:lang w:eastAsia="ko-KR"/>
        </w:rPr>
        <w:t xml:space="preserve">. </w:t>
      </w:r>
    </w:p>
    <w:p w14:paraId="137631D1" w14:textId="77777777" w:rsidR="0033451D" w:rsidRPr="00485F0E" w:rsidRDefault="0033451D" w:rsidP="0033451D">
      <w:pPr>
        <w:spacing w:after="0"/>
        <w:rPr>
          <w:i/>
          <w:szCs w:val="20"/>
          <w:highlight w:val="yellow"/>
          <w:lang w:val="en-GB"/>
        </w:rPr>
      </w:pPr>
    </w:p>
    <w:p w14:paraId="3861CB36" w14:textId="46F12BFE" w:rsidR="0033451D" w:rsidRPr="00485F0E" w:rsidRDefault="0033451D" w:rsidP="0033451D">
      <w:pPr>
        <w:spacing w:after="0"/>
        <w:rPr>
          <w:i/>
          <w:szCs w:val="20"/>
          <w:highlight w:val="yellow"/>
        </w:rPr>
      </w:pPr>
      <w:r w:rsidRPr="00485F0E">
        <w:rPr>
          <w:i/>
          <w:szCs w:val="20"/>
          <w:highlight w:val="yellow"/>
          <w:lang w:val="en-GB"/>
        </w:rPr>
        <w:t xml:space="preserve">For projects implemented by partners other than UNDP, the relevant legal instrument of the partner institution should be used. </w:t>
      </w:r>
      <w:r w:rsidRPr="00485F0E">
        <w:rPr>
          <w:i/>
          <w:szCs w:val="20"/>
          <w:highlight w:val="yellow"/>
        </w:rPr>
        <w:t xml:space="preserve">Responsible parties are directly accountable to the </w:t>
      </w:r>
      <w:r w:rsidR="00F1424A">
        <w:rPr>
          <w:i/>
          <w:szCs w:val="20"/>
          <w:highlight w:val="yellow"/>
        </w:rPr>
        <w:t>implementing partner</w:t>
      </w:r>
      <w:r w:rsidRPr="00485F0E">
        <w:rPr>
          <w:i/>
          <w:szCs w:val="20"/>
          <w:highlight w:val="yellow"/>
        </w:rPr>
        <w:t xml:space="preserve"> in accordance with the terms of their agreement or contract with the </w:t>
      </w:r>
      <w:r w:rsidR="00F1424A">
        <w:rPr>
          <w:i/>
          <w:szCs w:val="20"/>
          <w:highlight w:val="yellow"/>
        </w:rPr>
        <w:t>implementing partner</w:t>
      </w:r>
      <w:r w:rsidRPr="00485F0E">
        <w:rPr>
          <w:i/>
          <w:szCs w:val="20"/>
          <w:highlight w:val="yellow"/>
        </w:rPr>
        <w:t xml:space="preserve">. </w:t>
      </w:r>
    </w:p>
    <w:p w14:paraId="1ABD9782" w14:textId="77777777" w:rsidR="0033451D" w:rsidRPr="00485F0E" w:rsidRDefault="0033451D" w:rsidP="0033451D">
      <w:pPr>
        <w:spacing w:after="0"/>
        <w:rPr>
          <w:i/>
          <w:szCs w:val="20"/>
          <w:highlight w:val="yellow"/>
        </w:rPr>
      </w:pPr>
    </w:p>
    <w:p w14:paraId="766A153D" w14:textId="2D3194F4" w:rsidR="0033451D" w:rsidRPr="00485F0E" w:rsidRDefault="0033451D" w:rsidP="0033451D">
      <w:pPr>
        <w:spacing w:after="0"/>
        <w:rPr>
          <w:b/>
          <w:bCs/>
          <w:i/>
          <w:szCs w:val="20"/>
        </w:rPr>
      </w:pPr>
      <w:r w:rsidRPr="00485F0E">
        <w:rPr>
          <w:b/>
          <w:bCs/>
          <w:i/>
          <w:szCs w:val="20"/>
          <w:highlight w:val="yellow"/>
        </w:rPr>
        <w:t xml:space="preserve">Given that responsible parties play an execution role and are directly accountable to the </w:t>
      </w:r>
      <w:r w:rsidR="00F1424A">
        <w:rPr>
          <w:b/>
          <w:bCs/>
          <w:i/>
          <w:szCs w:val="20"/>
          <w:highlight w:val="yellow"/>
        </w:rPr>
        <w:t>implementing partner</w:t>
      </w:r>
      <w:r w:rsidRPr="00485F0E">
        <w:rPr>
          <w:b/>
          <w:bCs/>
          <w:i/>
          <w:szCs w:val="20"/>
          <w:highlight w:val="yellow"/>
        </w:rPr>
        <w:t xml:space="preserve">, </w:t>
      </w:r>
      <w:r w:rsidRPr="00485F0E">
        <w:rPr>
          <w:b/>
          <w:bCs/>
          <w:i/>
          <w:szCs w:val="20"/>
          <w:highlight w:val="yellow"/>
          <w:u w:val="single"/>
        </w:rPr>
        <w:t xml:space="preserve">responsible parties should never serve on the Project Board </w:t>
      </w:r>
      <w:r w:rsidRPr="00485F0E">
        <w:rPr>
          <w:b/>
          <w:bCs/>
          <w:i/>
          <w:szCs w:val="20"/>
          <w:highlight w:val="yellow"/>
        </w:rPr>
        <w:t>to avoid a conflict of interest.</w:t>
      </w:r>
    </w:p>
    <w:p w14:paraId="5EBDBC25" w14:textId="77777777" w:rsidR="0033451D" w:rsidRPr="00485F0E" w:rsidRDefault="0033451D" w:rsidP="0033451D">
      <w:pPr>
        <w:spacing w:after="0"/>
        <w:rPr>
          <w:i/>
          <w:szCs w:val="20"/>
          <w:highlight w:val="yellow"/>
        </w:rPr>
      </w:pPr>
    </w:p>
    <w:p w14:paraId="2FE7C25E" w14:textId="155698D6" w:rsidR="0033451D" w:rsidRPr="00485F0E" w:rsidRDefault="0033451D" w:rsidP="0033451D">
      <w:pPr>
        <w:spacing w:after="0"/>
        <w:rPr>
          <w:i/>
          <w:szCs w:val="20"/>
          <w:highlight w:val="yellow"/>
        </w:rPr>
      </w:pPr>
      <w:r w:rsidRPr="00485F0E">
        <w:rPr>
          <w:i/>
          <w:highlight w:val="yellow"/>
        </w:rPr>
        <w:t xml:space="preserve">Note that responsible parties are not required to be engaged by a UNDP legal instrument unless UNDP is the </w:t>
      </w:r>
      <w:r w:rsidR="00F1424A">
        <w:rPr>
          <w:i/>
          <w:highlight w:val="yellow"/>
        </w:rPr>
        <w:t>Implementing partner</w:t>
      </w:r>
      <w:r w:rsidRPr="00485F0E">
        <w:rPr>
          <w:i/>
          <w:highlight w:val="yellow"/>
        </w:rPr>
        <w:t xml:space="preserve"> of the project. If UNDP is the </w:t>
      </w:r>
      <w:r w:rsidR="00F1424A">
        <w:rPr>
          <w:i/>
          <w:highlight w:val="yellow"/>
        </w:rPr>
        <w:t>implementing partner</w:t>
      </w:r>
      <w:r w:rsidRPr="00485F0E">
        <w:rPr>
          <w:i/>
          <w:highlight w:val="yellow"/>
        </w:rPr>
        <w:t xml:space="preserve"> for this project, or UNDP provides country office support (support to NIM) which includes the engagement of responsible parties by UNDP on behalf of the IP (if approved by the </w:t>
      </w:r>
      <w:r w:rsidR="0031584B" w:rsidDel="001035F0">
        <w:rPr>
          <w:i/>
          <w:highlight w:val="yellow"/>
        </w:rPr>
        <w:t>AF</w:t>
      </w:r>
      <w:r w:rsidRPr="00485F0E">
        <w:rPr>
          <w:i/>
          <w:highlight w:val="yellow"/>
        </w:rPr>
        <w:t xml:space="preserve">), and the responsible parties have been identified, include the legal instruments used by UNDP to engage a responsible party in Annex to this Project Document. </w:t>
      </w:r>
    </w:p>
    <w:p w14:paraId="69184B57" w14:textId="77777777" w:rsidR="0033451D" w:rsidRPr="00485F0E" w:rsidRDefault="0033451D" w:rsidP="0033451D">
      <w:pPr>
        <w:spacing w:after="0"/>
        <w:rPr>
          <w:i/>
          <w:szCs w:val="20"/>
          <w:highlight w:val="yellow"/>
        </w:rPr>
      </w:pPr>
    </w:p>
    <w:p w14:paraId="640F3579" w14:textId="77777777" w:rsidR="0033451D" w:rsidRPr="00485F0E" w:rsidRDefault="0033451D" w:rsidP="0033451D">
      <w:pPr>
        <w:spacing w:after="0"/>
        <w:rPr>
          <w:i/>
          <w:highlight w:val="yellow"/>
        </w:rPr>
      </w:pPr>
      <w:r w:rsidRPr="00485F0E">
        <w:rPr>
          <w:i/>
          <w:highlight w:val="yellow"/>
        </w:rPr>
        <w:t>When identified in advance, list the roles and responsibilities of the Responsible Parties in the project and include them in the Project Organization Structure diagram</w:t>
      </w:r>
      <w:r w:rsidRPr="00485F0E">
        <w:rPr>
          <w:i/>
          <w:iCs/>
          <w:highlight w:val="yellow"/>
        </w:rPr>
        <w:t xml:space="preserve"> noting that they cannot serve on the Project Board</w:t>
      </w:r>
      <w:r w:rsidRPr="00485F0E">
        <w:rPr>
          <w:i/>
          <w:highlight w:val="yellow"/>
        </w:rPr>
        <w:t xml:space="preserve">. </w:t>
      </w:r>
    </w:p>
    <w:p w14:paraId="3683603D" w14:textId="77777777" w:rsidR="0033451D" w:rsidRPr="00485F0E" w:rsidRDefault="0033451D" w:rsidP="0033451D">
      <w:pPr>
        <w:spacing w:after="0"/>
        <w:rPr>
          <w:i/>
          <w:szCs w:val="20"/>
        </w:rPr>
      </w:pPr>
    </w:p>
    <w:p w14:paraId="690FD29C" w14:textId="35C3AAEA" w:rsidR="0033451D" w:rsidRPr="00485F0E" w:rsidRDefault="0033451D" w:rsidP="0033451D">
      <w:pPr>
        <w:spacing w:after="0"/>
        <w:rPr>
          <w:i/>
        </w:rPr>
      </w:pPr>
      <w:r w:rsidRPr="00485F0E">
        <w:rPr>
          <w:i/>
          <w:iCs/>
          <w:highlight w:val="yellow"/>
        </w:rPr>
        <w:t xml:space="preserve">For further guidance on the selection and engagement of Responsible Parties, please refer to the relevant </w:t>
      </w:r>
      <w:r w:rsidR="00FA5142">
        <w:t xml:space="preserve">section </w:t>
      </w:r>
      <w:r w:rsidRPr="00485F0E">
        <w:rPr>
          <w:i/>
          <w:iCs/>
          <w:highlight w:val="yellow"/>
        </w:rPr>
        <w:t xml:space="preserve">of the </w:t>
      </w:r>
      <w:hyperlink r:id="rId73" w:history="1">
        <w:r w:rsidRPr="00FA5142">
          <w:rPr>
            <w:rStyle w:val="Hyperlink"/>
            <w:i/>
            <w:iCs/>
            <w:highlight w:val="yellow"/>
          </w:rPr>
          <w:t>UNDP POPP PPM</w:t>
        </w:r>
      </w:hyperlink>
      <w:r w:rsidRPr="00485F0E">
        <w:rPr>
          <w:i/>
          <w:iCs/>
          <w:highlight w:val="yellow"/>
        </w:rPr>
        <w:t>.</w:t>
      </w:r>
    </w:p>
    <w:p w14:paraId="1F0F8B55" w14:textId="77777777" w:rsidR="0033451D" w:rsidRPr="00485F0E" w:rsidRDefault="0033451D" w:rsidP="0033451D">
      <w:pPr>
        <w:spacing w:after="0"/>
        <w:rPr>
          <w:rFonts w:cs="Arial"/>
          <w:i/>
          <w:noProof/>
          <w:szCs w:val="20"/>
          <w:lang w:eastAsia="zh-CN"/>
        </w:rPr>
      </w:pPr>
    </w:p>
    <w:p w14:paraId="3260FB7F" w14:textId="77777777" w:rsidR="0033451D" w:rsidRPr="00485F0E" w:rsidRDefault="0033451D" w:rsidP="0033451D">
      <w:pPr>
        <w:spacing w:after="0"/>
        <w:rPr>
          <w:i/>
          <w:szCs w:val="20"/>
        </w:rPr>
      </w:pPr>
      <w:r w:rsidRPr="00485F0E">
        <w:rPr>
          <w:szCs w:val="20"/>
          <w:u w:val="single"/>
        </w:rPr>
        <w:t>Project stakeholders and target groups</w:t>
      </w:r>
      <w:r w:rsidRPr="00485F0E">
        <w:rPr>
          <w:szCs w:val="20"/>
        </w:rPr>
        <w:t xml:space="preserve">: </w:t>
      </w:r>
      <w:r w:rsidRPr="000B6F7F">
        <w:rPr>
          <w:i/>
          <w:szCs w:val="20"/>
          <w:highlight w:val="yellow"/>
        </w:rPr>
        <w:t>Describe how project target groups will be engaged in decision making for the project.</w:t>
      </w:r>
    </w:p>
    <w:p w14:paraId="4D9CF2C7" w14:textId="77777777" w:rsidR="0033451D" w:rsidRPr="00485F0E" w:rsidRDefault="0033451D" w:rsidP="0033451D">
      <w:pPr>
        <w:rPr>
          <w:szCs w:val="20"/>
        </w:rPr>
      </w:pPr>
    </w:p>
    <w:p w14:paraId="191AAC9D" w14:textId="12FBA96F" w:rsidR="0033451D" w:rsidRPr="00485F0E" w:rsidRDefault="0033451D" w:rsidP="0033451D">
      <w:pPr>
        <w:spacing w:after="0"/>
      </w:pPr>
      <w:r w:rsidRPr="3883462D">
        <w:rPr>
          <w:u w:val="single"/>
        </w:rPr>
        <w:t>UNDP:</w:t>
      </w:r>
      <w:r>
        <w:t xml:space="preserve"> UNDP is accountable to the </w:t>
      </w:r>
      <w:r w:rsidR="0031584B" w:rsidDel="000539E1">
        <w:t>AF</w:t>
      </w:r>
      <w:r>
        <w:t xml:space="preserve"> for the implementation of this project. This includes overseeing project execution undertaken by the </w:t>
      </w:r>
      <w:r w:rsidR="00F1424A">
        <w:t>Implementing partner</w:t>
      </w:r>
      <w:r>
        <w:t xml:space="preserve"> to ensure that the project is being carried out in accordance with UNDP and </w:t>
      </w:r>
      <w:r w:rsidR="0031584B" w:rsidDel="00C55BD4">
        <w:t>AF</w:t>
      </w:r>
      <w:r>
        <w:t xml:space="preserve"> policies and procedures and the standards and provisions outlined in the Delegation of Authority (DOA) letter for this project. </w:t>
      </w:r>
      <w:r w:rsidRPr="3883462D">
        <w:rPr>
          <w:b/>
        </w:rPr>
        <w:t xml:space="preserve">The UNDP </w:t>
      </w:r>
      <w:r w:rsidR="6C750D10" w:rsidRPr="3883462D">
        <w:rPr>
          <w:b/>
          <w:bCs/>
        </w:rPr>
        <w:t>BPPS</w:t>
      </w:r>
      <w:r w:rsidRPr="3883462D" w:rsidDel="004C3FD4">
        <w:rPr>
          <w:b/>
        </w:rPr>
        <w:t xml:space="preserve"> </w:t>
      </w:r>
      <w:r w:rsidRPr="3883462D">
        <w:rPr>
          <w:b/>
        </w:rPr>
        <w:t xml:space="preserve">Executive Coordinator, in consultation with UNDP </w:t>
      </w:r>
      <w:r w:rsidR="5208E522" w:rsidRPr="3883462D">
        <w:rPr>
          <w:b/>
          <w:bCs/>
        </w:rPr>
        <w:t xml:space="preserve">Regional </w:t>
      </w:r>
      <w:r w:rsidRPr="3883462D">
        <w:rPr>
          <w:b/>
          <w:bCs/>
        </w:rPr>
        <w:t>Bureau</w:t>
      </w:r>
      <w:r w:rsidR="3F83A3F9" w:rsidRPr="3883462D">
        <w:rPr>
          <w:b/>
          <w:bCs/>
        </w:rPr>
        <w:t xml:space="preserve"> Director</w:t>
      </w:r>
      <w:r w:rsidRPr="3883462D">
        <w:rPr>
          <w:b/>
        </w:rPr>
        <w:t xml:space="preserve">, retains the right to revoke the project DOA, suspend or cancel this </w:t>
      </w:r>
      <w:r w:rsidR="0031584B" w:rsidRPr="3883462D" w:rsidDel="00C55BD4">
        <w:rPr>
          <w:b/>
        </w:rPr>
        <w:t>AF</w:t>
      </w:r>
      <w:r w:rsidRPr="3883462D">
        <w:rPr>
          <w:b/>
        </w:rPr>
        <w:t xml:space="preserve"> project.</w:t>
      </w:r>
      <w:r>
        <w:t xml:space="preserve"> UNDP is responsible for the Project Assurance function in the project governance structure and presents to the Project Board and attends Project Board meetings as a non-voting member. </w:t>
      </w:r>
    </w:p>
    <w:p w14:paraId="2F5CC13A" w14:textId="77777777" w:rsidR="0033451D" w:rsidRPr="00485F0E" w:rsidRDefault="0033451D" w:rsidP="0033451D">
      <w:pPr>
        <w:spacing w:after="0"/>
        <w:rPr>
          <w:i/>
          <w:szCs w:val="20"/>
          <w:highlight w:val="yellow"/>
        </w:rPr>
      </w:pPr>
    </w:p>
    <w:p w14:paraId="146D9EC5" w14:textId="28D109A1" w:rsidR="0033451D" w:rsidRPr="00485F0E" w:rsidRDefault="0033451D">
      <w:pPr>
        <w:spacing w:after="0" w:line="259" w:lineRule="auto"/>
        <w:rPr>
          <w:i/>
          <w:highlight w:val="yellow"/>
        </w:rPr>
      </w:pPr>
      <w:r w:rsidRPr="00485F0E">
        <w:rPr>
          <w:i/>
          <w:highlight w:val="yellow"/>
        </w:rPr>
        <w:t xml:space="preserve">Add following sentence if </w:t>
      </w:r>
      <w:r w:rsidR="52F1BDD9" w:rsidRPr="3883462D">
        <w:rPr>
          <w:i/>
          <w:iCs/>
          <w:highlight w:val="yellow"/>
        </w:rPr>
        <w:t>UNDP is involved in any execution role in the project (DIM or COS to NIM)</w:t>
      </w:r>
      <w:r w:rsidRPr="3883462D">
        <w:rPr>
          <w:i/>
          <w:iCs/>
          <w:highlight w:val="yellow"/>
        </w:rPr>
        <w:t>:</w:t>
      </w:r>
      <w:r w:rsidRPr="00485F0E">
        <w:rPr>
          <w:i/>
          <w:highlight w:val="yellow"/>
        </w:rPr>
        <w:t xml:space="preserve"> </w:t>
      </w:r>
      <w:r w:rsidRPr="00485F0E">
        <w:rPr>
          <w:highlight w:val="yellow"/>
        </w:rPr>
        <w:t xml:space="preserve">A firewall will be maintained between the delivery of project oversight and quality assurance performed by UNDP and charged to the </w:t>
      </w:r>
      <w:r w:rsidR="0031584B" w:rsidDel="00FD789A">
        <w:rPr>
          <w:highlight w:val="yellow"/>
        </w:rPr>
        <w:t>AF</w:t>
      </w:r>
      <w:r w:rsidRPr="00485F0E">
        <w:rPr>
          <w:highlight w:val="yellow"/>
        </w:rPr>
        <w:t xml:space="preserve"> Fee and any support to project execution performed by UNDP (as requested by and agreed to by both the </w:t>
      </w:r>
      <w:r w:rsidR="00F1424A">
        <w:rPr>
          <w:highlight w:val="yellow"/>
        </w:rPr>
        <w:t>Implementing partner</w:t>
      </w:r>
      <w:r w:rsidRPr="00485F0E">
        <w:rPr>
          <w:highlight w:val="yellow"/>
        </w:rPr>
        <w:t xml:space="preserve"> and </w:t>
      </w:r>
      <w:r w:rsidR="0031584B" w:rsidDel="00FD789A">
        <w:rPr>
          <w:highlight w:val="yellow"/>
        </w:rPr>
        <w:t>AF</w:t>
      </w:r>
      <w:r w:rsidRPr="00485F0E">
        <w:rPr>
          <w:highlight w:val="yellow"/>
        </w:rPr>
        <w:t xml:space="preserve">) may be charged to the </w:t>
      </w:r>
      <w:r w:rsidR="0031584B" w:rsidDel="00FD789A">
        <w:rPr>
          <w:highlight w:val="yellow"/>
        </w:rPr>
        <w:t>AF</w:t>
      </w:r>
      <w:r w:rsidRPr="00485F0E">
        <w:rPr>
          <w:highlight w:val="yellow"/>
        </w:rPr>
        <w:t xml:space="preserve"> project management costs (</w:t>
      </w:r>
      <w:r w:rsidR="003140DE">
        <w:rPr>
          <w:highlight w:val="yellow"/>
        </w:rPr>
        <w:t>In case of dual execution, it needs pre-approval from the AF Secretariat</w:t>
      </w:r>
      <w:r w:rsidRPr="00485F0E">
        <w:rPr>
          <w:highlight w:val="yellow"/>
        </w:rPr>
        <w:t xml:space="preserve">). The segregation of functions and firewall provisions for UNDP in this case is described in the next section. </w:t>
      </w:r>
    </w:p>
    <w:p w14:paraId="4C70B718" w14:textId="77777777" w:rsidR="0033451D" w:rsidRPr="00485F0E" w:rsidRDefault="0033451D" w:rsidP="0033451D">
      <w:pPr>
        <w:spacing w:after="0"/>
        <w:rPr>
          <w:i/>
          <w:szCs w:val="20"/>
          <w:highlight w:val="yellow"/>
        </w:rPr>
      </w:pPr>
    </w:p>
    <w:p w14:paraId="1B2CF128" w14:textId="2CA4A4B1" w:rsidR="0033451D" w:rsidRPr="00485F0E" w:rsidRDefault="0033451D" w:rsidP="0033451D">
      <w:pPr>
        <w:spacing w:after="0"/>
        <w:rPr>
          <w:i/>
          <w:szCs w:val="20"/>
        </w:rPr>
      </w:pPr>
      <w:r w:rsidRPr="00485F0E">
        <w:rPr>
          <w:i/>
          <w:szCs w:val="20"/>
          <w:highlight w:val="yellow"/>
        </w:rPr>
        <w:lastRenderedPageBreak/>
        <w:t xml:space="preserve">Add following sentence if the </w:t>
      </w:r>
      <w:r w:rsidR="00F1424A">
        <w:rPr>
          <w:i/>
          <w:szCs w:val="20"/>
          <w:highlight w:val="yellow"/>
        </w:rPr>
        <w:t>implementing partner</w:t>
      </w:r>
      <w:r w:rsidRPr="00485F0E">
        <w:rPr>
          <w:i/>
          <w:szCs w:val="20"/>
          <w:highlight w:val="yellow"/>
        </w:rPr>
        <w:t xml:space="preserve"> is UNDP: </w:t>
      </w:r>
      <w:r w:rsidRPr="00485F0E">
        <w:rPr>
          <w:iCs/>
          <w:szCs w:val="20"/>
          <w:highlight w:val="yellow"/>
        </w:rPr>
        <w:t xml:space="preserve">A </w:t>
      </w:r>
      <w:r w:rsidRPr="00485F0E">
        <w:rPr>
          <w:szCs w:val="20"/>
          <w:highlight w:val="yellow"/>
        </w:rPr>
        <w:t>strict firewall will be maintained between the delivery of project oversight and quality assurance performed by UNDP and project execution undertaken by UNDP. The segregation of functions and firewall provisions within UNDP in this case is described in the next section.</w:t>
      </w:r>
    </w:p>
    <w:p w14:paraId="262C526A" w14:textId="77777777" w:rsidR="0033451D" w:rsidRPr="00485F0E" w:rsidRDefault="0033451D" w:rsidP="0033451D">
      <w:pPr>
        <w:spacing w:after="0"/>
        <w:rPr>
          <w:rFonts w:cs="Arial"/>
          <w:b/>
          <w:noProof/>
          <w:szCs w:val="20"/>
          <w:lang w:eastAsia="zh-CN"/>
        </w:rPr>
      </w:pPr>
    </w:p>
    <w:p w14:paraId="0D627FE8" w14:textId="77777777" w:rsidR="0033451D" w:rsidRPr="00485F0E" w:rsidRDefault="0033451D" w:rsidP="0033451D">
      <w:pPr>
        <w:spacing w:after="0"/>
        <w:rPr>
          <w:rFonts w:cs="Arial"/>
          <w:b/>
          <w:u w:val="single"/>
          <w:lang w:eastAsia="zh-CN"/>
        </w:rPr>
      </w:pPr>
      <w:r w:rsidRPr="00485F0E">
        <w:rPr>
          <w:rFonts w:cs="Arial"/>
          <w:b/>
          <w:lang w:eastAsia="zh-CN"/>
        </w:rPr>
        <w:t>Section 2: Project governance structure (</w:t>
      </w:r>
      <w:r w:rsidRPr="00485F0E">
        <w:rPr>
          <w:rFonts w:cs="Arial"/>
          <w:b/>
          <w:i/>
          <w:highlight w:val="yellow"/>
          <w:lang w:eastAsia="zh-CN"/>
        </w:rPr>
        <w:t xml:space="preserve">choose </w:t>
      </w:r>
      <w:r w:rsidRPr="00485F0E">
        <w:rPr>
          <w:rFonts w:cs="Arial"/>
          <w:b/>
          <w:i/>
          <w:highlight w:val="yellow"/>
          <w:u w:val="single"/>
          <w:lang w:eastAsia="zh-CN"/>
        </w:rPr>
        <w:t>one of the options below and delete the options not chosen</w:t>
      </w:r>
      <w:r w:rsidRPr="00485F0E">
        <w:rPr>
          <w:rFonts w:cs="Arial"/>
          <w:b/>
          <w:highlight w:val="yellow"/>
          <w:u w:val="single"/>
          <w:lang w:eastAsia="zh-CN"/>
        </w:rPr>
        <w:t>).</w:t>
      </w:r>
    </w:p>
    <w:p w14:paraId="16D1A121" w14:textId="77777777" w:rsidR="0033451D" w:rsidRPr="00485F0E" w:rsidRDefault="0033451D" w:rsidP="0033451D">
      <w:pPr>
        <w:spacing w:after="0"/>
        <w:rPr>
          <w:rFonts w:cs="Arial"/>
          <w:i/>
          <w:iCs/>
          <w:noProof/>
          <w:szCs w:val="20"/>
          <w:lang w:eastAsia="zh-CN"/>
        </w:rPr>
      </w:pPr>
    </w:p>
    <w:p w14:paraId="031F2B29" w14:textId="77777777" w:rsidR="0033451D" w:rsidRPr="00485F0E" w:rsidRDefault="0033451D" w:rsidP="00BB12C2">
      <w:pPr>
        <w:numPr>
          <w:ilvl w:val="0"/>
          <w:numId w:val="30"/>
        </w:numPr>
        <w:contextualSpacing/>
        <w:rPr>
          <w:rFonts w:cs="Arial"/>
          <w:b/>
          <w:i/>
          <w:szCs w:val="20"/>
          <w:highlight w:val="yellow"/>
        </w:rPr>
      </w:pPr>
      <w:r w:rsidRPr="00485F0E">
        <w:rPr>
          <w:rFonts w:cs="Arial"/>
          <w:b/>
          <w:bCs/>
          <w:i/>
          <w:iCs/>
          <w:szCs w:val="20"/>
          <w:highlight w:val="yellow"/>
        </w:rPr>
        <w:t>Options for Country Projects</w:t>
      </w:r>
    </w:p>
    <w:p w14:paraId="5DC771E6" w14:textId="1A02D147" w:rsidR="0033451D" w:rsidRPr="00485F0E" w:rsidRDefault="0033451D" w:rsidP="0033451D">
      <w:pPr>
        <w:rPr>
          <w:i/>
          <w:iCs/>
        </w:rPr>
      </w:pPr>
      <w:r w:rsidRPr="00485F0E">
        <w:rPr>
          <w:i/>
          <w:iCs/>
          <w:highlight w:val="yellow"/>
        </w:rPr>
        <w:t xml:space="preserve">Option 1: to be used when the project is fully nationally implemented by a Government Entity, CSO, or UN Agency </w:t>
      </w:r>
      <w:r w:rsidR="00F1424A">
        <w:rPr>
          <w:i/>
          <w:iCs/>
          <w:highlight w:val="yellow"/>
        </w:rPr>
        <w:t>Implementing partner</w:t>
      </w:r>
      <w:r w:rsidRPr="00485F0E">
        <w:rPr>
          <w:i/>
          <w:iCs/>
          <w:highlight w:val="yellow"/>
        </w:rPr>
        <w:t xml:space="preserve"> </w:t>
      </w:r>
      <w:r w:rsidRPr="00485F0E">
        <w:rPr>
          <w:b/>
          <w:i/>
          <w:highlight w:val="yellow"/>
          <w:u w:val="single"/>
        </w:rPr>
        <w:t>and</w:t>
      </w:r>
      <w:r w:rsidRPr="00485F0E">
        <w:rPr>
          <w:i/>
          <w:iCs/>
          <w:highlight w:val="yellow"/>
        </w:rPr>
        <w:t xml:space="preserve"> where UNDP </w:t>
      </w:r>
      <w:r w:rsidRPr="00485F0E">
        <w:rPr>
          <w:b/>
          <w:i/>
          <w:highlight w:val="yellow"/>
          <w:u w:val="single"/>
        </w:rPr>
        <w:t>is not</w:t>
      </w:r>
      <w:r w:rsidRPr="00485F0E">
        <w:rPr>
          <w:i/>
          <w:iCs/>
          <w:highlight w:val="yellow"/>
          <w:u w:val="single"/>
        </w:rPr>
        <w:t xml:space="preserve"> </w:t>
      </w:r>
      <w:r w:rsidRPr="00485F0E">
        <w:rPr>
          <w:i/>
          <w:iCs/>
          <w:highlight w:val="yellow"/>
        </w:rPr>
        <w:t xml:space="preserve">providing execution support to the </w:t>
      </w:r>
      <w:r w:rsidR="00F1424A">
        <w:rPr>
          <w:i/>
          <w:iCs/>
          <w:highlight w:val="yellow"/>
        </w:rPr>
        <w:t>Implementing partner</w:t>
      </w:r>
      <w:r w:rsidRPr="00485F0E">
        <w:rPr>
          <w:i/>
          <w:iCs/>
        </w:rPr>
        <w:t xml:space="preserve"> </w:t>
      </w:r>
    </w:p>
    <w:p w14:paraId="476972A0" w14:textId="1CF4D12E" w:rsidR="0033451D" w:rsidRPr="00485F0E" w:rsidRDefault="0033451D" w:rsidP="0033451D">
      <w:pPr>
        <w:rPr>
          <w:i/>
          <w:iCs/>
        </w:rPr>
      </w:pPr>
    </w:p>
    <w:p w14:paraId="335F4E73" w14:textId="66230B1A" w:rsidR="0033451D" w:rsidRPr="00485F0E" w:rsidRDefault="007F474E" w:rsidP="0033451D">
      <w:pPr>
        <w:rPr>
          <w:i/>
          <w:iCs/>
        </w:rPr>
      </w:pPr>
      <w:r w:rsidRPr="007F474E">
        <w:rPr>
          <w:i/>
          <w:iCs/>
          <w:noProof/>
        </w:rPr>
        <w:drawing>
          <wp:inline distT="0" distB="0" distL="0" distR="0" wp14:anchorId="696DC121" wp14:editId="5E1DE7DF">
            <wp:extent cx="5943600" cy="3279775"/>
            <wp:effectExtent l="0" t="0" r="0" b="0"/>
            <wp:docPr id="331292684" name="Picture 1" descr="A diagram of a projec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1292684" name="Picture 1" descr="A diagram of a project&#10;&#10;AI-generated content may be incorrect."/>
                    <pic:cNvPicPr/>
                  </pic:nvPicPr>
                  <pic:blipFill>
                    <a:blip r:embed="rId74"/>
                    <a:stretch>
                      <a:fillRect/>
                    </a:stretch>
                  </pic:blipFill>
                  <pic:spPr>
                    <a:xfrm>
                      <a:off x="0" y="0"/>
                      <a:ext cx="5943600" cy="3279775"/>
                    </a:xfrm>
                    <a:prstGeom prst="rect">
                      <a:avLst/>
                    </a:prstGeom>
                  </pic:spPr>
                </pic:pic>
              </a:graphicData>
            </a:graphic>
          </wp:inline>
        </w:drawing>
      </w:r>
    </w:p>
    <w:p w14:paraId="6A5161F3" w14:textId="3FD989D7" w:rsidR="0033451D" w:rsidRPr="00485F0E" w:rsidRDefault="0033451D" w:rsidP="0033451D">
      <w:pPr>
        <w:rPr>
          <w:rFonts w:eastAsia="Times New Roman" w:cs="Arial"/>
          <w:color w:val="000000"/>
          <w:szCs w:val="20"/>
        </w:rPr>
      </w:pPr>
      <w:r w:rsidRPr="00485F0E">
        <w:rPr>
          <w:rFonts w:cs="Arial"/>
          <w:bCs/>
          <w:szCs w:val="20"/>
        </w:rPr>
        <w:t xml:space="preserve">The UNDP Resident Representative assumes full </w:t>
      </w:r>
      <w:r w:rsidRPr="00485F0E">
        <w:rPr>
          <w:rFonts w:eastAsia="Times New Roman" w:cs="Arial"/>
          <w:bCs/>
          <w:color w:val="000000"/>
          <w:szCs w:val="20"/>
        </w:rPr>
        <w:t>responsibility and accountability for oversight and quality assurance of</w:t>
      </w:r>
      <w:r w:rsidRPr="00485F0E">
        <w:rPr>
          <w:rFonts w:eastAsia="Times New Roman" w:cs="Arial"/>
          <w:color w:val="000000"/>
          <w:szCs w:val="20"/>
        </w:rPr>
        <w:t xml:space="preserve"> this Project and ensures its timely implementation in compliance with the </w:t>
      </w:r>
      <w:r w:rsidR="00C41CD4">
        <w:rPr>
          <w:rFonts w:eastAsia="Times New Roman" w:cs="Arial"/>
          <w:color w:val="000000"/>
          <w:szCs w:val="20"/>
        </w:rPr>
        <w:t>AF</w:t>
      </w:r>
      <w:r w:rsidR="0031584B">
        <w:rPr>
          <w:rFonts w:eastAsia="Times New Roman" w:cs="Arial"/>
          <w:color w:val="000000"/>
          <w:szCs w:val="20"/>
        </w:rPr>
        <w:t>AF</w:t>
      </w:r>
      <w:r w:rsidRPr="00485F0E">
        <w:rPr>
          <w:rFonts w:eastAsia="Times New Roman" w:cs="Arial"/>
          <w:color w:val="000000"/>
          <w:szCs w:val="20"/>
        </w:rPr>
        <w:t>-specific requirements and UNDP’s Programme and Operations Policies and Procedures (POPP), its Financial Regulations and Rules and Internal Control Framework.</w:t>
      </w:r>
      <w:r w:rsidRPr="00485F0E">
        <w:rPr>
          <w:rFonts w:cs="Arial"/>
          <w:szCs w:val="20"/>
        </w:rPr>
        <w:t xml:space="preserve"> A representative of the UNDP Country Office will assume the assurance role and will present assurance findings to the Project </w:t>
      </w:r>
      <w:r w:rsidR="008F1243" w:rsidRPr="00485F0E">
        <w:rPr>
          <w:rFonts w:cs="Arial"/>
          <w:szCs w:val="20"/>
        </w:rPr>
        <w:t>Board and</w:t>
      </w:r>
      <w:r w:rsidRPr="00485F0E">
        <w:rPr>
          <w:rFonts w:cs="Arial"/>
          <w:szCs w:val="20"/>
        </w:rPr>
        <w:t xml:space="preserve"> therefore </w:t>
      </w:r>
      <w:r w:rsidR="008F1243" w:rsidRPr="00485F0E">
        <w:rPr>
          <w:rFonts w:cs="Arial"/>
          <w:szCs w:val="20"/>
        </w:rPr>
        <w:t>attend</w:t>
      </w:r>
      <w:r w:rsidRPr="00485F0E">
        <w:rPr>
          <w:rFonts w:cs="Arial"/>
          <w:szCs w:val="20"/>
        </w:rPr>
        <w:t xml:space="preserve"> Project Board meetings as a non-voting member. </w:t>
      </w:r>
    </w:p>
    <w:p w14:paraId="4F278EC1" w14:textId="77777777" w:rsidR="0033451D" w:rsidRPr="00485F0E" w:rsidRDefault="0033451D" w:rsidP="0033451D">
      <w:pPr>
        <w:rPr>
          <w:i/>
          <w:iCs/>
          <w:highlight w:val="yellow"/>
        </w:rPr>
      </w:pPr>
    </w:p>
    <w:p w14:paraId="3B9C5609" w14:textId="42085077" w:rsidR="0033451D" w:rsidRPr="00485F0E" w:rsidRDefault="0033451D" w:rsidP="0033451D">
      <w:pPr>
        <w:rPr>
          <w:i/>
          <w:iCs/>
        </w:rPr>
      </w:pPr>
      <w:r w:rsidRPr="00485F0E">
        <w:rPr>
          <w:i/>
          <w:iCs/>
          <w:highlight w:val="yellow"/>
        </w:rPr>
        <w:t xml:space="preserve">Option 2: (support to NIM) when UNDP is providing country support services to the </w:t>
      </w:r>
      <w:r w:rsidR="00F1424A">
        <w:rPr>
          <w:i/>
          <w:iCs/>
          <w:highlight w:val="yellow"/>
        </w:rPr>
        <w:t>Implementing partner</w:t>
      </w:r>
      <w:r w:rsidRPr="00485F0E">
        <w:rPr>
          <w:i/>
          <w:iCs/>
          <w:highlight w:val="yellow"/>
        </w:rPr>
        <w:t xml:space="preserve"> via a Country Office as agreed in the LOA included in Annex, and provided that such an execution support arrangement has been duly approved by the </w:t>
      </w:r>
      <w:r w:rsidR="0031584B" w:rsidDel="00836B7E">
        <w:rPr>
          <w:i/>
          <w:iCs/>
          <w:highlight w:val="yellow"/>
        </w:rPr>
        <w:t>AF</w:t>
      </w:r>
      <w:r w:rsidRPr="00485F0E">
        <w:rPr>
          <w:i/>
          <w:iCs/>
          <w:highlight w:val="yellow"/>
        </w:rPr>
        <w:t xml:space="preserve"> </w:t>
      </w:r>
      <w:r w:rsidR="000C0313">
        <w:rPr>
          <w:i/>
          <w:iCs/>
          <w:highlight w:val="yellow"/>
        </w:rPr>
        <w:t>prior to the Board Approval</w:t>
      </w:r>
    </w:p>
    <w:p w14:paraId="779D5B87" w14:textId="31E1BB6C" w:rsidR="0033451D" w:rsidRPr="00485F0E" w:rsidRDefault="0033451D" w:rsidP="0033451D">
      <w:pPr>
        <w:spacing w:after="0"/>
        <w:rPr>
          <w:rFonts w:cs="Arial"/>
          <w:b/>
        </w:rPr>
      </w:pPr>
    </w:p>
    <w:p w14:paraId="6ACD3616" w14:textId="6A1B4E26" w:rsidR="0033451D" w:rsidRPr="00485F0E" w:rsidRDefault="00E65872" w:rsidP="0033451D">
      <w:pPr>
        <w:spacing w:after="0"/>
        <w:rPr>
          <w:rFonts w:cs="Calibri"/>
          <w:b/>
        </w:rPr>
      </w:pPr>
      <w:r>
        <w:rPr>
          <w:noProof/>
        </w:rPr>
        <w:lastRenderedPageBreak/>
        <w:drawing>
          <wp:inline distT="0" distB="0" distL="0" distR="0" wp14:anchorId="6024F870" wp14:editId="1F63C285">
            <wp:extent cx="5943600" cy="3371850"/>
            <wp:effectExtent l="0" t="0" r="0" b="0"/>
            <wp:docPr id="374909911" name="Picture 1" descr="A diagram of a projec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4909911" name="Picture 1" descr="A diagram of a project&#10;&#10;AI-generated content may be incorrect."/>
                    <pic:cNvPicPr/>
                  </pic:nvPicPr>
                  <pic:blipFill>
                    <a:blip r:embed="rId75"/>
                    <a:stretch>
                      <a:fillRect/>
                    </a:stretch>
                  </pic:blipFill>
                  <pic:spPr>
                    <a:xfrm>
                      <a:off x="0" y="0"/>
                      <a:ext cx="5943600" cy="3371850"/>
                    </a:xfrm>
                    <a:prstGeom prst="rect">
                      <a:avLst/>
                    </a:prstGeom>
                  </pic:spPr>
                </pic:pic>
              </a:graphicData>
            </a:graphic>
          </wp:inline>
        </w:drawing>
      </w:r>
    </w:p>
    <w:p w14:paraId="5DA0E77F" w14:textId="78660C57" w:rsidR="0033451D" w:rsidRPr="00485F0E" w:rsidRDefault="0033451D" w:rsidP="0033451D">
      <w:pPr>
        <w:rPr>
          <w:rFonts w:eastAsia="Times New Roman" w:cs="Arial"/>
          <w:color w:val="000000"/>
          <w:szCs w:val="20"/>
        </w:rPr>
      </w:pPr>
      <w:r w:rsidRPr="00485F0E">
        <w:rPr>
          <w:rFonts w:cs="Arial"/>
          <w:bCs/>
          <w:szCs w:val="20"/>
        </w:rPr>
        <w:t xml:space="preserve">The UNDP Resident Representative assumes full </w:t>
      </w:r>
      <w:r w:rsidRPr="00485F0E">
        <w:rPr>
          <w:rFonts w:eastAsia="Times New Roman" w:cs="Arial"/>
          <w:bCs/>
          <w:color w:val="000000"/>
          <w:szCs w:val="20"/>
        </w:rPr>
        <w:t>responsibility and accountability for oversight and quality assurance of</w:t>
      </w:r>
      <w:r w:rsidRPr="00485F0E">
        <w:rPr>
          <w:rFonts w:eastAsia="Times New Roman" w:cs="Arial"/>
          <w:color w:val="000000"/>
          <w:szCs w:val="20"/>
        </w:rPr>
        <w:t xml:space="preserve"> this Project and ensures its timely implementation in compliance with the </w:t>
      </w:r>
      <w:r w:rsidR="0031584B" w:rsidDel="002568A9">
        <w:rPr>
          <w:rFonts w:eastAsia="Times New Roman" w:cs="Arial"/>
          <w:color w:val="000000"/>
          <w:szCs w:val="20"/>
        </w:rPr>
        <w:t>AF</w:t>
      </w:r>
      <w:r w:rsidRPr="00485F0E">
        <w:rPr>
          <w:rFonts w:eastAsia="Times New Roman" w:cs="Arial"/>
          <w:color w:val="000000"/>
          <w:szCs w:val="20"/>
        </w:rPr>
        <w:t>-specific requirements and UNDP’s Programme and Operations Policies and Procedures (POPP), its Financial Regulations and Rules and Internal Control Framework.</w:t>
      </w:r>
      <w:r w:rsidRPr="00485F0E">
        <w:rPr>
          <w:rFonts w:cs="Arial"/>
          <w:szCs w:val="20"/>
        </w:rPr>
        <w:t xml:space="preserve"> A representative of the UNDP Country Office will assume the assurance role and will present assurance findings to the Project </w:t>
      </w:r>
      <w:proofErr w:type="gramStart"/>
      <w:r w:rsidRPr="00485F0E">
        <w:rPr>
          <w:rFonts w:cs="Arial"/>
          <w:szCs w:val="20"/>
        </w:rPr>
        <w:t>Board, and</w:t>
      </w:r>
      <w:proofErr w:type="gramEnd"/>
      <w:r w:rsidRPr="00485F0E">
        <w:rPr>
          <w:rFonts w:cs="Arial"/>
          <w:szCs w:val="20"/>
        </w:rPr>
        <w:t xml:space="preserve"> therefore </w:t>
      </w:r>
      <w:proofErr w:type="gramStart"/>
      <w:r w:rsidRPr="00485F0E">
        <w:rPr>
          <w:rFonts w:cs="Arial"/>
          <w:szCs w:val="20"/>
        </w:rPr>
        <w:t>attends</w:t>
      </w:r>
      <w:proofErr w:type="gramEnd"/>
      <w:r w:rsidRPr="00485F0E">
        <w:rPr>
          <w:rFonts w:cs="Arial"/>
          <w:szCs w:val="20"/>
        </w:rPr>
        <w:t xml:space="preserve"> Project Board meetings as a non-voting member. </w:t>
      </w:r>
    </w:p>
    <w:p w14:paraId="00DDD692" w14:textId="77777777" w:rsidR="0033451D" w:rsidRPr="00485F0E" w:rsidRDefault="0033451D" w:rsidP="0033451D">
      <w:pPr>
        <w:spacing w:after="0"/>
        <w:rPr>
          <w:szCs w:val="20"/>
          <w:u w:val="single"/>
        </w:rPr>
      </w:pPr>
    </w:p>
    <w:p w14:paraId="597D53F0" w14:textId="4A82489D" w:rsidR="0033451D" w:rsidRPr="00485F0E" w:rsidRDefault="0033451D" w:rsidP="0033451D">
      <w:pPr>
        <w:spacing w:after="0"/>
        <w:rPr>
          <w:rFonts w:eastAsia="Times New Roman" w:cs="Calibri"/>
          <w:color w:val="000000"/>
          <w:szCs w:val="20"/>
        </w:rPr>
      </w:pPr>
      <w:r w:rsidRPr="00485F0E">
        <w:rPr>
          <w:b/>
          <w:bCs/>
          <w:szCs w:val="20"/>
        </w:rPr>
        <w:t xml:space="preserve">UNDP </w:t>
      </w:r>
      <w:r w:rsidR="003853F5">
        <w:rPr>
          <w:b/>
          <w:bCs/>
          <w:szCs w:val="20"/>
        </w:rPr>
        <w:t xml:space="preserve">operational </w:t>
      </w:r>
      <w:r w:rsidRPr="00485F0E">
        <w:rPr>
          <w:b/>
          <w:bCs/>
          <w:szCs w:val="20"/>
        </w:rPr>
        <w:t>project support</w:t>
      </w:r>
      <w:r w:rsidRPr="00485F0E">
        <w:rPr>
          <w:b/>
          <w:szCs w:val="20"/>
        </w:rPr>
        <w:t xml:space="preserve"> </w:t>
      </w:r>
      <w:r w:rsidRPr="00485F0E">
        <w:rPr>
          <w:b/>
          <w:i/>
          <w:iCs/>
          <w:szCs w:val="20"/>
        </w:rPr>
        <w:t>(</w:t>
      </w:r>
      <w:r w:rsidRPr="00485F0E">
        <w:rPr>
          <w:b/>
          <w:i/>
          <w:szCs w:val="20"/>
          <w:highlight w:val="yellow"/>
        </w:rPr>
        <w:t xml:space="preserve">only add paragraph if the </w:t>
      </w:r>
      <w:r w:rsidR="0031584B" w:rsidDel="002568A9">
        <w:rPr>
          <w:b/>
          <w:i/>
          <w:szCs w:val="20"/>
          <w:highlight w:val="yellow"/>
        </w:rPr>
        <w:t>AF</w:t>
      </w:r>
      <w:r w:rsidRPr="00485F0E">
        <w:rPr>
          <w:b/>
          <w:i/>
          <w:szCs w:val="20"/>
          <w:highlight w:val="yellow"/>
        </w:rPr>
        <w:t xml:space="preserve"> has agreed to UNDP support services)</w:t>
      </w:r>
      <w:r w:rsidRPr="00485F0E">
        <w:rPr>
          <w:i/>
          <w:szCs w:val="20"/>
        </w:rPr>
        <w:t>:</w:t>
      </w:r>
      <w:r w:rsidRPr="00485F0E">
        <w:rPr>
          <w:szCs w:val="20"/>
        </w:rPr>
        <w:t xml:space="preserve"> </w:t>
      </w:r>
      <w:r w:rsidRPr="00485F0E">
        <w:rPr>
          <w:rFonts w:eastAsia="Times New Roman" w:cs="Calibri"/>
          <w:color w:val="000000"/>
          <w:szCs w:val="20"/>
        </w:rPr>
        <w:t xml:space="preserve">The </w:t>
      </w:r>
      <w:r w:rsidR="00F1424A">
        <w:rPr>
          <w:rFonts w:eastAsia="Times New Roman" w:cs="Calibri"/>
          <w:color w:val="000000"/>
          <w:szCs w:val="20"/>
        </w:rPr>
        <w:t>Implementing partner</w:t>
      </w:r>
      <w:r w:rsidRPr="00485F0E">
        <w:rPr>
          <w:rFonts w:eastAsia="Times New Roman" w:cs="Calibri"/>
          <w:color w:val="000000"/>
          <w:szCs w:val="20"/>
        </w:rPr>
        <w:t xml:space="preserve"> and </w:t>
      </w:r>
      <w:r w:rsidR="00C41CD4">
        <w:rPr>
          <w:rFonts w:eastAsia="Times New Roman" w:cs="Calibri"/>
          <w:color w:val="000000"/>
          <w:szCs w:val="20"/>
        </w:rPr>
        <w:t>AF</w:t>
      </w:r>
      <w:r w:rsidRPr="00485F0E">
        <w:rPr>
          <w:rFonts w:eastAsia="Times New Roman" w:cs="Calibri"/>
          <w:color w:val="000000"/>
          <w:szCs w:val="20"/>
        </w:rPr>
        <w:t xml:space="preserve"> </w:t>
      </w:r>
      <w:r w:rsidR="0036179B">
        <w:rPr>
          <w:rFonts w:eastAsia="Malgun Gothic" w:cs="Calibri" w:hint="eastAsia"/>
          <w:color w:val="000000"/>
          <w:szCs w:val="20"/>
          <w:lang w:eastAsia="ko-KR"/>
        </w:rPr>
        <w:t>DA</w:t>
      </w:r>
      <w:r w:rsidRPr="00485F0E">
        <w:rPr>
          <w:rFonts w:eastAsia="Times New Roman" w:cs="Calibri"/>
          <w:color w:val="000000"/>
          <w:szCs w:val="20"/>
        </w:rPr>
        <w:t xml:space="preserve"> have requested UNDP to provide </w:t>
      </w:r>
      <w:r w:rsidR="001D184B">
        <w:rPr>
          <w:rFonts w:eastAsia="Times New Roman" w:cs="Calibri"/>
          <w:color w:val="000000"/>
          <w:szCs w:val="20"/>
        </w:rPr>
        <w:t xml:space="preserve">operational </w:t>
      </w:r>
      <w:r w:rsidRPr="00485F0E">
        <w:rPr>
          <w:rFonts w:eastAsia="Times New Roman" w:cs="Calibri"/>
          <w:color w:val="000000"/>
          <w:szCs w:val="20"/>
        </w:rPr>
        <w:t xml:space="preserve">support services in the amount of </w:t>
      </w:r>
      <w:r w:rsidRPr="00485F0E">
        <w:rPr>
          <w:rFonts w:eastAsia="Times New Roman" w:cs="Calibri"/>
          <w:i/>
          <w:color w:val="FF0000"/>
          <w:szCs w:val="20"/>
        </w:rPr>
        <w:t xml:space="preserve">USD$ [add total amount listed in the letter included in Annex] </w:t>
      </w:r>
      <w:r w:rsidRPr="00485F0E">
        <w:rPr>
          <w:rFonts w:eastAsia="Times New Roman" w:cs="Calibri"/>
          <w:szCs w:val="20"/>
        </w:rPr>
        <w:t xml:space="preserve">for the full duration of the project, and the </w:t>
      </w:r>
      <w:r w:rsidR="0031584B" w:rsidDel="002568A9">
        <w:rPr>
          <w:rFonts w:eastAsia="Times New Roman" w:cs="Calibri"/>
          <w:szCs w:val="20"/>
        </w:rPr>
        <w:t>AF</w:t>
      </w:r>
      <w:r w:rsidRPr="00485F0E">
        <w:rPr>
          <w:rFonts w:eastAsia="Times New Roman" w:cs="Calibri"/>
          <w:szCs w:val="20"/>
        </w:rPr>
        <w:t xml:space="preserve"> has agreed for UNDP to provide such execution support services </w:t>
      </w:r>
      <w:r w:rsidRPr="00485F0E">
        <w:rPr>
          <w:rFonts w:eastAsia="Times New Roman" w:cs="Calibri"/>
          <w:szCs w:val="20"/>
          <w:highlight w:val="yellow"/>
        </w:rPr>
        <w:t xml:space="preserve">[and </w:t>
      </w:r>
      <w:r w:rsidR="00C3259F">
        <w:rPr>
          <w:rFonts w:eastAsia="Malgun Gothic" w:cs="Calibri" w:hint="eastAsia"/>
          <w:szCs w:val="20"/>
          <w:highlight w:val="yellow"/>
          <w:lang w:eastAsia="ko-KR"/>
        </w:rPr>
        <w:t>these support services are reflected transparently in the project</w:t>
      </w:r>
      <w:r w:rsidR="00C3259F">
        <w:rPr>
          <w:rFonts w:eastAsia="Malgun Gothic" w:cs="Calibri"/>
          <w:szCs w:val="20"/>
          <w:highlight w:val="yellow"/>
          <w:lang w:eastAsia="ko-KR"/>
        </w:rPr>
        <w:t>’</w:t>
      </w:r>
      <w:r w:rsidR="00C3259F">
        <w:rPr>
          <w:rFonts w:eastAsia="Malgun Gothic" w:cs="Calibri" w:hint="eastAsia"/>
          <w:szCs w:val="20"/>
          <w:highlight w:val="yellow"/>
          <w:lang w:eastAsia="ko-KR"/>
        </w:rPr>
        <w:t>s execution budget submitted to and approved by the AF as part of the overall project proposal</w:t>
      </w:r>
      <w:r w:rsidRPr="00485F0E">
        <w:rPr>
          <w:rFonts w:eastAsia="Times New Roman" w:cs="Calibri"/>
          <w:szCs w:val="20"/>
          <w:highlight w:val="yellow"/>
        </w:rPr>
        <w:t>] OR [provided however that such costs will not be charged to the project budget but will be fully covered by non-</w:t>
      </w:r>
      <w:r w:rsidR="0031584B" w:rsidDel="002568A9">
        <w:rPr>
          <w:rFonts w:eastAsia="Times New Roman" w:cs="Calibri"/>
          <w:szCs w:val="20"/>
          <w:highlight w:val="yellow"/>
        </w:rPr>
        <w:t>AF</w:t>
      </w:r>
      <w:r w:rsidRPr="00485F0E">
        <w:rPr>
          <w:rFonts w:eastAsia="Times New Roman" w:cs="Calibri"/>
          <w:szCs w:val="20"/>
          <w:highlight w:val="yellow"/>
        </w:rPr>
        <w:t xml:space="preserve"> resources]</w:t>
      </w:r>
      <w:r w:rsidRPr="00485F0E">
        <w:rPr>
          <w:rFonts w:eastAsia="Times New Roman" w:cs="Calibri"/>
          <w:szCs w:val="20"/>
        </w:rPr>
        <w:t xml:space="preserve"> </w:t>
      </w:r>
      <w:r w:rsidRPr="00485F0E">
        <w:rPr>
          <w:rFonts w:eastAsia="Times New Roman" w:cs="Calibri"/>
          <w:b/>
          <w:bCs/>
          <w:color w:val="FF0000"/>
          <w:szCs w:val="20"/>
          <w:highlight w:val="yellow"/>
        </w:rPr>
        <w:t>(Please delete as appropriate)</w:t>
      </w:r>
      <w:r w:rsidRPr="00485F0E" w:rsidDel="001F7F0E">
        <w:rPr>
          <w:rFonts w:eastAsia="Times New Roman" w:cs="Calibri"/>
          <w:color w:val="000000"/>
          <w:szCs w:val="20"/>
        </w:rPr>
        <w:t xml:space="preserve">. </w:t>
      </w:r>
      <w:r w:rsidRPr="00485F0E">
        <w:rPr>
          <w:rFonts w:eastAsia="Times New Roman" w:cs="Calibri"/>
          <w:color w:val="000000"/>
          <w:szCs w:val="20"/>
        </w:rPr>
        <w:t xml:space="preserve">The execution </w:t>
      </w:r>
      <w:r w:rsidR="004E6618">
        <w:rPr>
          <w:rFonts w:eastAsia="Times New Roman" w:cs="Calibri"/>
          <w:color w:val="000000"/>
          <w:szCs w:val="20"/>
        </w:rPr>
        <w:t xml:space="preserve">operational </w:t>
      </w:r>
      <w:r w:rsidRPr="00485F0E">
        <w:rPr>
          <w:rFonts w:eastAsia="Times New Roman" w:cs="Calibri"/>
          <w:color w:val="000000"/>
          <w:szCs w:val="20"/>
        </w:rPr>
        <w:t xml:space="preserve">support services – whether financed from the project budget or other sources - have been set out in detail and agreed between UNDP Country Office and the </w:t>
      </w:r>
      <w:r w:rsidR="00F1424A">
        <w:rPr>
          <w:rFonts w:eastAsia="Times New Roman" w:cs="Calibri"/>
          <w:color w:val="000000"/>
          <w:szCs w:val="20"/>
        </w:rPr>
        <w:t>Implementing partner</w:t>
      </w:r>
      <w:r w:rsidRPr="00485F0E">
        <w:rPr>
          <w:rFonts w:eastAsia="Times New Roman" w:cs="Calibri"/>
          <w:color w:val="000000"/>
          <w:szCs w:val="20"/>
        </w:rPr>
        <w:t xml:space="preserve"> in a Letter of Agreement (LOA). This LOA is attached to this Project Document.</w:t>
      </w:r>
    </w:p>
    <w:p w14:paraId="380A012B" w14:textId="77777777" w:rsidR="0033451D" w:rsidRPr="00485F0E" w:rsidRDefault="0033451D" w:rsidP="0033451D">
      <w:pPr>
        <w:spacing w:after="0"/>
        <w:rPr>
          <w:rFonts w:eastAsia="Times New Roman" w:cs="Calibri"/>
          <w:color w:val="000000"/>
          <w:szCs w:val="20"/>
        </w:rPr>
      </w:pPr>
    </w:p>
    <w:p w14:paraId="72DBB1E6" w14:textId="30CE4500" w:rsidR="0033451D" w:rsidRPr="00485F0E" w:rsidDel="00741D8D" w:rsidRDefault="0033451D" w:rsidP="0033451D">
      <w:pPr>
        <w:shd w:val="clear" w:color="auto" w:fill="FFFFFF"/>
        <w:spacing w:after="0"/>
        <w:rPr>
          <w:szCs w:val="20"/>
        </w:rPr>
      </w:pPr>
      <w:r w:rsidRPr="00485F0E">
        <w:rPr>
          <w:szCs w:val="20"/>
        </w:rPr>
        <w:t xml:space="preserve">To ensure the strict independence required by the </w:t>
      </w:r>
      <w:r w:rsidR="0031584B" w:rsidDel="002568A9">
        <w:rPr>
          <w:szCs w:val="20"/>
        </w:rPr>
        <w:t>AF</w:t>
      </w:r>
      <w:r w:rsidRPr="00485F0E">
        <w:rPr>
          <w:szCs w:val="20"/>
        </w:rPr>
        <w:t xml:space="preserve"> and in accordance with the UNDP Internal Control Framework, these execution services will be delivered independent from the </w:t>
      </w:r>
      <w:r w:rsidR="0031584B" w:rsidDel="002568A9">
        <w:rPr>
          <w:szCs w:val="20"/>
        </w:rPr>
        <w:t>AF</w:t>
      </w:r>
      <w:r w:rsidRPr="00485F0E">
        <w:rPr>
          <w:szCs w:val="20"/>
        </w:rPr>
        <w:t>-specific oversight and quality assurance services.</w:t>
      </w:r>
    </w:p>
    <w:p w14:paraId="7144B83E" w14:textId="77777777" w:rsidR="0033451D" w:rsidRPr="00485F0E" w:rsidRDefault="0033451D" w:rsidP="0033451D">
      <w:pPr>
        <w:rPr>
          <w:i/>
          <w:iCs/>
          <w:highlight w:val="yellow"/>
        </w:rPr>
      </w:pPr>
    </w:p>
    <w:p w14:paraId="745D0DBE" w14:textId="7439D183" w:rsidR="0033451D" w:rsidRPr="00485F0E" w:rsidRDefault="0033451D" w:rsidP="0033451D">
      <w:pPr>
        <w:rPr>
          <w:i/>
          <w:iCs/>
          <w:highlight w:val="yellow"/>
        </w:rPr>
      </w:pPr>
      <w:r w:rsidRPr="00485F0E">
        <w:rPr>
          <w:i/>
          <w:iCs/>
          <w:highlight w:val="yellow"/>
        </w:rPr>
        <w:t xml:space="preserve">Option 3: when the UNDP Country Office is the </w:t>
      </w:r>
      <w:r w:rsidR="00F1424A">
        <w:rPr>
          <w:i/>
          <w:iCs/>
          <w:highlight w:val="yellow"/>
        </w:rPr>
        <w:t>Implementing partner</w:t>
      </w:r>
      <w:r w:rsidRPr="00485F0E">
        <w:rPr>
          <w:i/>
          <w:iCs/>
          <w:highlight w:val="yellow"/>
        </w:rPr>
        <w:t xml:space="preserve"> (Country Office DIM)</w:t>
      </w:r>
    </w:p>
    <w:p w14:paraId="30E52F88" w14:textId="77777777" w:rsidR="0033451D" w:rsidRPr="00485F0E" w:rsidRDefault="0033451D" w:rsidP="0033451D">
      <w:pPr>
        <w:rPr>
          <w:i/>
          <w:iCs/>
          <w:highlight w:val="yellow"/>
        </w:rPr>
      </w:pPr>
    </w:p>
    <w:p w14:paraId="635D3179" w14:textId="53E47EDD" w:rsidR="0033451D" w:rsidRPr="00485F0E" w:rsidRDefault="0033451D" w:rsidP="0033451D">
      <w:pPr>
        <w:rPr>
          <w:i/>
          <w:iCs/>
          <w:highlight w:val="yellow"/>
        </w:rPr>
      </w:pPr>
    </w:p>
    <w:p w14:paraId="093FCA39" w14:textId="195E9C1D" w:rsidR="0033451D" w:rsidRPr="00485F0E" w:rsidRDefault="0046606F" w:rsidP="0033451D">
      <w:pPr>
        <w:rPr>
          <w:i/>
          <w:iCs/>
          <w:highlight w:val="yellow"/>
        </w:rPr>
      </w:pPr>
      <w:r w:rsidRPr="0046606F">
        <w:rPr>
          <w:i/>
          <w:iCs/>
          <w:noProof/>
        </w:rPr>
        <w:lastRenderedPageBreak/>
        <w:drawing>
          <wp:inline distT="0" distB="0" distL="0" distR="0" wp14:anchorId="5D97CB31" wp14:editId="4BE49C0F">
            <wp:extent cx="5943600" cy="3282315"/>
            <wp:effectExtent l="0" t="0" r="0" b="0"/>
            <wp:docPr id="565685759" name="Picture 1" descr="A diagram of a projec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5685759" name="Picture 1" descr="A diagram of a project&#10;&#10;AI-generated content may be incorrect."/>
                    <pic:cNvPicPr/>
                  </pic:nvPicPr>
                  <pic:blipFill>
                    <a:blip r:embed="rId76"/>
                    <a:stretch>
                      <a:fillRect/>
                    </a:stretch>
                  </pic:blipFill>
                  <pic:spPr>
                    <a:xfrm>
                      <a:off x="0" y="0"/>
                      <a:ext cx="5943600" cy="3282315"/>
                    </a:xfrm>
                    <a:prstGeom prst="rect">
                      <a:avLst/>
                    </a:prstGeom>
                  </pic:spPr>
                </pic:pic>
              </a:graphicData>
            </a:graphic>
          </wp:inline>
        </w:drawing>
      </w:r>
    </w:p>
    <w:p w14:paraId="6F3DA952" w14:textId="12A6935E" w:rsidR="0033451D" w:rsidRPr="00485F0E" w:rsidRDefault="0033451D" w:rsidP="0033451D">
      <w:pPr>
        <w:shd w:val="clear" w:color="auto" w:fill="FFFFFF"/>
        <w:spacing w:after="0"/>
        <w:rPr>
          <w:rFonts w:cs="Arial"/>
        </w:rPr>
      </w:pPr>
      <w:r w:rsidRPr="00485F0E">
        <w:rPr>
          <w:rFonts w:cs="Arial"/>
        </w:rPr>
        <w:t xml:space="preserve">The UNDP Resident Representative assumes full </w:t>
      </w:r>
      <w:r w:rsidRPr="00485F0E">
        <w:rPr>
          <w:rFonts w:eastAsia="Times New Roman" w:cs="Arial"/>
          <w:color w:val="000000"/>
        </w:rPr>
        <w:t xml:space="preserve">responsibility and accountability for oversight and quality assurance of this Project and ensures its timely implementation in compliance with the </w:t>
      </w:r>
      <w:r w:rsidR="0031584B">
        <w:rPr>
          <w:rFonts w:eastAsia="Times New Roman" w:cs="Arial"/>
          <w:color w:val="000000"/>
        </w:rPr>
        <w:t>AF</w:t>
      </w:r>
      <w:r w:rsidRPr="00485F0E">
        <w:rPr>
          <w:rFonts w:eastAsia="Times New Roman" w:cs="Arial"/>
          <w:color w:val="000000"/>
        </w:rPr>
        <w:t>-specific requirements and UNDP’s Programme and Operations Policies and Procedures (POPP), its Financial Regulations and Rules and Internal Control Framework.</w:t>
      </w:r>
      <w:r w:rsidRPr="00485F0E">
        <w:rPr>
          <w:rFonts w:cs="Arial"/>
        </w:rPr>
        <w:t xml:space="preserve"> A representative of the UNDP Country Office will assume the assurance role and will present assurance findings to the Project </w:t>
      </w:r>
      <w:proofErr w:type="gramStart"/>
      <w:r w:rsidRPr="00485F0E">
        <w:rPr>
          <w:rFonts w:cs="Arial"/>
        </w:rPr>
        <w:t>Board, and</w:t>
      </w:r>
      <w:proofErr w:type="gramEnd"/>
      <w:r w:rsidRPr="00485F0E">
        <w:rPr>
          <w:rFonts w:cs="Arial"/>
        </w:rPr>
        <w:t xml:space="preserve"> therefore </w:t>
      </w:r>
      <w:proofErr w:type="gramStart"/>
      <w:r w:rsidRPr="00485F0E">
        <w:rPr>
          <w:rFonts w:cs="Arial"/>
        </w:rPr>
        <w:t>attends</w:t>
      </w:r>
      <w:proofErr w:type="gramEnd"/>
      <w:r w:rsidRPr="00485F0E">
        <w:rPr>
          <w:rFonts w:cs="Arial"/>
        </w:rPr>
        <w:t xml:space="preserve"> Project Board meetings as a non-voting member.</w:t>
      </w:r>
    </w:p>
    <w:p w14:paraId="2B95ACF8" w14:textId="77777777" w:rsidR="0033451D" w:rsidRPr="00485F0E" w:rsidRDefault="0033451D" w:rsidP="0033451D">
      <w:pPr>
        <w:shd w:val="clear" w:color="auto" w:fill="FFFFFF"/>
        <w:spacing w:after="0"/>
        <w:rPr>
          <w:rFonts w:cs="Arial"/>
        </w:rPr>
      </w:pPr>
    </w:p>
    <w:p w14:paraId="28197B70" w14:textId="592E961B" w:rsidR="0033451D" w:rsidRPr="00485F0E" w:rsidRDefault="0033451D" w:rsidP="0033451D">
      <w:pPr>
        <w:spacing w:after="0"/>
      </w:pPr>
      <w:r w:rsidRPr="00485F0E">
        <w:rPr>
          <w:b/>
        </w:rPr>
        <w:t xml:space="preserve">UNDP Execution Role </w:t>
      </w:r>
      <w:r w:rsidRPr="00485F0E">
        <w:rPr>
          <w:b/>
          <w:i/>
        </w:rPr>
        <w:t>(</w:t>
      </w:r>
      <w:r w:rsidRPr="00485F0E">
        <w:rPr>
          <w:b/>
          <w:i/>
          <w:highlight w:val="yellow"/>
        </w:rPr>
        <w:t xml:space="preserve">only add paragraph if the </w:t>
      </w:r>
      <w:r w:rsidR="0031584B" w:rsidDel="00B55E71">
        <w:rPr>
          <w:b/>
          <w:i/>
          <w:highlight w:val="yellow"/>
        </w:rPr>
        <w:t>AF</w:t>
      </w:r>
      <w:r w:rsidRPr="00485F0E">
        <w:rPr>
          <w:b/>
          <w:i/>
          <w:highlight w:val="yellow"/>
        </w:rPr>
        <w:t xml:space="preserve"> has agreed to UNDP execution under DIM)</w:t>
      </w:r>
      <w:r w:rsidRPr="00485F0E">
        <w:rPr>
          <w:i/>
        </w:rPr>
        <w:t>:</w:t>
      </w:r>
      <w:r w:rsidRPr="00485F0E">
        <w:t xml:space="preserve"> </w:t>
      </w:r>
      <w:r w:rsidRPr="00485F0E">
        <w:rPr>
          <w:rFonts w:eastAsia="Times New Roman" w:cs="Calibri"/>
          <w:color w:val="000000"/>
        </w:rPr>
        <w:t xml:space="preserve">The </w:t>
      </w:r>
      <w:r w:rsidR="00C41CD4">
        <w:rPr>
          <w:rFonts w:eastAsia="Times New Roman" w:cs="Calibri"/>
          <w:color w:val="000000"/>
        </w:rPr>
        <w:t>AF</w:t>
      </w:r>
      <w:r w:rsidRPr="00485F0E">
        <w:rPr>
          <w:rFonts w:eastAsia="Times New Roman" w:cs="Calibri"/>
          <w:color w:val="000000"/>
        </w:rPr>
        <w:t xml:space="preserve"> </w:t>
      </w:r>
      <w:r w:rsidR="00B55E71">
        <w:rPr>
          <w:rFonts w:eastAsia="Times New Roman" w:cs="Calibri"/>
          <w:color w:val="000000"/>
        </w:rPr>
        <w:t>Designated Authority</w:t>
      </w:r>
      <w:r w:rsidRPr="00485F0E">
        <w:rPr>
          <w:rFonts w:eastAsia="Times New Roman" w:cs="Calibri"/>
          <w:color w:val="000000"/>
        </w:rPr>
        <w:t xml:space="preserve">, UNDP and the </w:t>
      </w:r>
      <w:r w:rsidR="0031584B" w:rsidDel="00B55E71">
        <w:rPr>
          <w:rFonts w:eastAsia="Times New Roman" w:cs="Calibri"/>
          <w:color w:val="000000"/>
        </w:rPr>
        <w:t>AF</w:t>
      </w:r>
      <w:r w:rsidRPr="00485F0E">
        <w:rPr>
          <w:rFonts w:eastAsia="Times New Roman" w:cs="Calibri"/>
          <w:color w:val="000000"/>
        </w:rPr>
        <w:t xml:space="preserve"> have agreed </w:t>
      </w:r>
      <w:r w:rsidRPr="00485F0E">
        <w:rPr>
          <w:rFonts w:eastAsia="Times New Roman" w:cs="Calibri"/>
        </w:rPr>
        <w:t xml:space="preserve">for UNDP to fully execute the project under the DIM modality and for the cost of these services to be charged to the project budget. </w:t>
      </w:r>
      <w:r w:rsidRPr="00485F0E">
        <w:t xml:space="preserve">To ensure the strict independence required by the </w:t>
      </w:r>
      <w:r w:rsidR="00C41CD4">
        <w:t>AF</w:t>
      </w:r>
      <w:r w:rsidRPr="00485F0E">
        <w:t xml:space="preserve"> and in accordance with the UNDP Internal Control Framework, these execution services will be delivered independent from the </w:t>
      </w:r>
      <w:r w:rsidR="0031584B" w:rsidDel="00B55E71">
        <w:t>AF</w:t>
      </w:r>
      <w:r w:rsidRPr="00485F0E">
        <w:t>-specific oversight and quality assurance services.</w:t>
      </w:r>
    </w:p>
    <w:p w14:paraId="74A14D41" w14:textId="77777777" w:rsidR="0033451D" w:rsidRPr="00485F0E" w:rsidRDefault="0033451D" w:rsidP="0033451D">
      <w:pPr>
        <w:shd w:val="clear" w:color="auto" w:fill="FFFFFF"/>
        <w:spacing w:after="0"/>
        <w:rPr>
          <w:rFonts w:cs="Arial"/>
        </w:rPr>
      </w:pPr>
    </w:p>
    <w:p w14:paraId="6B1DA116" w14:textId="77777777" w:rsidR="0033451D" w:rsidRPr="00485F0E" w:rsidDel="00741D8D" w:rsidRDefault="0033451D" w:rsidP="0033451D">
      <w:pPr>
        <w:shd w:val="clear" w:color="auto" w:fill="FFFFFF"/>
        <w:spacing w:after="0"/>
        <w:rPr>
          <w:rFonts w:cs="Arial"/>
          <w:lang w:eastAsia="zh-CN"/>
        </w:rPr>
      </w:pPr>
      <w:r w:rsidRPr="00485F0E">
        <w:rPr>
          <w:rFonts w:cs="Arial"/>
        </w:rPr>
        <w:t xml:space="preserve"> </w:t>
      </w:r>
    </w:p>
    <w:p w14:paraId="6AB9A72D" w14:textId="6B417B2C" w:rsidR="0033451D" w:rsidRPr="00485F0E" w:rsidRDefault="0033451D" w:rsidP="00BB12C2">
      <w:pPr>
        <w:numPr>
          <w:ilvl w:val="0"/>
          <w:numId w:val="30"/>
        </w:numPr>
        <w:contextualSpacing/>
        <w:rPr>
          <w:rFonts w:cs="Arial"/>
          <w:b/>
          <w:i/>
          <w:szCs w:val="20"/>
          <w:highlight w:val="yellow"/>
        </w:rPr>
      </w:pPr>
      <w:r w:rsidRPr="00485F0E">
        <w:rPr>
          <w:rFonts w:cs="Arial"/>
          <w:b/>
          <w:bCs/>
          <w:i/>
          <w:iCs/>
          <w:szCs w:val="20"/>
          <w:highlight w:val="yellow"/>
        </w:rPr>
        <w:t xml:space="preserve">Options for Regional and Global Projects (as approved by </w:t>
      </w:r>
      <w:r w:rsidR="0031584B" w:rsidDel="002A51A7">
        <w:rPr>
          <w:rFonts w:cs="Arial"/>
          <w:b/>
          <w:bCs/>
          <w:i/>
          <w:iCs/>
          <w:szCs w:val="20"/>
          <w:highlight w:val="yellow"/>
        </w:rPr>
        <w:t>AF</w:t>
      </w:r>
      <w:r w:rsidRPr="00485F0E">
        <w:rPr>
          <w:rFonts w:cs="Arial"/>
          <w:b/>
          <w:bCs/>
          <w:i/>
          <w:iCs/>
          <w:szCs w:val="20"/>
          <w:highlight w:val="yellow"/>
        </w:rPr>
        <w:t>)</w:t>
      </w:r>
    </w:p>
    <w:p w14:paraId="6F4F4F9F" w14:textId="77777777" w:rsidR="0033451D" w:rsidRPr="00485F0E" w:rsidRDefault="0033451D" w:rsidP="0033451D">
      <w:pPr>
        <w:rPr>
          <w:i/>
          <w:iCs/>
          <w:highlight w:val="yellow"/>
        </w:rPr>
      </w:pPr>
    </w:p>
    <w:p w14:paraId="50AE84A4" w14:textId="4A1F405E" w:rsidR="0033451D" w:rsidRPr="00485F0E" w:rsidRDefault="0033451D" w:rsidP="0033451D">
      <w:pPr>
        <w:rPr>
          <w:i/>
          <w:iCs/>
        </w:rPr>
      </w:pPr>
      <w:r w:rsidRPr="00485F0E">
        <w:rPr>
          <w:i/>
          <w:iCs/>
          <w:highlight w:val="yellow"/>
        </w:rPr>
        <w:t xml:space="preserve">Option 4: when the UNDP regional hub is the </w:t>
      </w:r>
      <w:r w:rsidR="00F1424A">
        <w:rPr>
          <w:i/>
          <w:iCs/>
          <w:highlight w:val="yellow"/>
        </w:rPr>
        <w:t>implementing partner</w:t>
      </w:r>
      <w:r w:rsidRPr="00485F0E">
        <w:rPr>
          <w:i/>
          <w:iCs/>
          <w:highlight w:val="yellow"/>
        </w:rPr>
        <w:t xml:space="preserve"> (Regional DIM</w:t>
      </w:r>
      <w:r w:rsidRPr="00485F0E">
        <w:rPr>
          <w:i/>
          <w:iCs/>
        </w:rPr>
        <w:t>)</w:t>
      </w:r>
    </w:p>
    <w:p w14:paraId="52236769" w14:textId="00364D7B" w:rsidR="0033451D" w:rsidRPr="00485F0E" w:rsidRDefault="0033451D" w:rsidP="0033451D"/>
    <w:p w14:paraId="281A8C13" w14:textId="15072A3B" w:rsidR="00BD1878" w:rsidRDefault="00BD1878" w:rsidP="0033451D">
      <w:pPr>
        <w:rPr>
          <w:rFonts w:eastAsia="Malgun Gothic" w:cs="Arial"/>
          <w:bCs/>
          <w:szCs w:val="20"/>
          <w:lang w:eastAsia="ko-KR"/>
        </w:rPr>
      </w:pPr>
      <w:r w:rsidRPr="00BD1878">
        <w:rPr>
          <w:rFonts w:eastAsia="Malgun Gothic" w:cs="Arial"/>
          <w:bCs/>
          <w:noProof/>
          <w:szCs w:val="20"/>
          <w:lang w:eastAsia="ko-KR"/>
        </w:rPr>
        <w:lastRenderedPageBreak/>
        <w:drawing>
          <wp:inline distT="0" distB="0" distL="0" distR="0" wp14:anchorId="4EEBC544" wp14:editId="33B6E1BE">
            <wp:extent cx="5943600" cy="3242945"/>
            <wp:effectExtent l="0" t="0" r="0" b="0"/>
            <wp:docPr id="4896362" name="Picture 1" descr="A diagram of a projec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96362" name="Picture 1" descr="A diagram of a project&#10;&#10;AI-generated content may be incorrect."/>
                    <pic:cNvPicPr/>
                  </pic:nvPicPr>
                  <pic:blipFill>
                    <a:blip r:embed="rId77"/>
                    <a:stretch>
                      <a:fillRect/>
                    </a:stretch>
                  </pic:blipFill>
                  <pic:spPr>
                    <a:xfrm>
                      <a:off x="0" y="0"/>
                      <a:ext cx="5943600" cy="3242945"/>
                    </a:xfrm>
                    <a:prstGeom prst="rect">
                      <a:avLst/>
                    </a:prstGeom>
                  </pic:spPr>
                </pic:pic>
              </a:graphicData>
            </a:graphic>
          </wp:inline>
        </w:drawing>
      </w:r>
    </w:p>
    <w:p w14:paraId="33430D33" w14:textId="47FDC475" w:rsidR="0033451D" w:rsidRPr="00485F0E" w:rsidRDefault="0033451D" w:rsidP="0033451D">
      <w:pPr>
        <w:rPr>
          <w:rFonts w:eastAsia="Times New Roman" w:cs="Arial"/>
          <w:color w:val="000000"/>
          <w:szCs w:val="20"/>
        </w:rPr>
      </w:pPr>
      <w:r w:rsidRPr="00485F0E">
        <w:rPr>
          <w:rFonts w:cs="Arial"/>
          <w:bCs/>
          <w:szCs w:val="20"/>
        </w:rPr>
        <w:t xml:space="preserve">The UNDP Regional Hub Director assumes full </w:t>
      </w:r>
      <w:r w:rsidRPr="00485F0E">
        <w:rPr>
          <w:rFonts w:eastAsia="Times New Roman" w:cs="Arial"/>
          <w:bCs/>
          <w:color w:val="000000"/>
          <w:szCs w:val="20"/>
        </w:rPr>
        <w:t>responsibility and accountability for oversight and quality assurance of</w:t>
      </w:r>
      <w:r w:rsidRPr="00485F0E">
        <w:rPr>
          <w:rFonts w:eastAsia="Times New Roman" w:cs="Arial"/>
          <w:color w:val="000000"/>
          <w:szCs w:val="20"/>
        </w:rPr>
        <w:t xml:space="preserve"> this Project and ensures its timely implementation in compliance with the </w:t>
      </w:r>
      <w:r w:rsidR="0031584B" w:rsidDel="002A51A7">
        <w:rPr>
          <w:rFonts w:eastAsia="Times New Roman" w:cs="Arial"/>
          <w:color w:val="000000"/>
          <w:szCs w:val="20"/>
        </w:rPr>
        <w:t>AF</w:t>
      </w:r>
      <w:r w:rsidRPr="00485F0E">
        <w:rPr>
          <w:rFonts w:eastAsia="Times New Roman" w:cs="Arial"/>
          <w:color w:val="000000"/>
          <w:szCs w:val="20"/>
        </w:rPr>
        <w:t>-specific requirements and UNDP’s Programme and Operations Policies and Procedures (POPP), its Financial Regulations and Rules and Internal Control Framework.</w:t>
      </w:r>
      <w:r w:rsidRPr="00485F0E">
        <w:rPr>
          <w:rFonts w:cs="Arial"/>
          <w:szCs w:val="20"/>
        </w:rPr>
        <w:t xml:space="preserve"> A UNDP Regional Bureau representative in the Hub will assume the assurance role and will present assurance findings to the Project </w:t>
      </w:r>
      <w:proofErr w:type="gramStart"/>
      <w:r w:rsidRPr="00485F0E">
        <w:rPr>
          <w:rFonts w:cs="Arial"/>
          <w:szCs w:val="20"/>
        </w:rPr>
        <w:t>Board, and</w:t>
      </w:r>
      <w:proofErr w:type="gramEnd"/>
      <w:r w:rsidRPr="00485F0E">
        <w:rPr>
          <w:rFonts w:cs="Arial"/>
          <w:szCs w:val="20"/>
        </w:rPr>
        <w:t xml:space="preserve"> therefore </w:t>
      </w:r>
      <w:proofErr w:type="gramStart"/>
      <w:r w:rsidRPr="00485F0E">
        <w:rPr>
          <w:rFonts w:cs="Arial"/>
          <w:szCs w:val="20"/>
        </w:rPr>
        <w:t>attends</w:t>
      </w:r>
      <w:proofErr w:type="gramEnd"/>
      <w:r w:rsidRPr="00485F0E">
        <w:rPr>
          <w:rFonts w:cs="Arial"/>
          <w:szCs w:val="20"/>
        </w:rPr>
        <w:t xml:space="preserve"> Project Board meetings as a non-voting member. </w:t>
      </w:r>
    </w:p>
    <w:p w14:paraId="2E5E2024" w14:textId="77777777" w:rsidR="0033451D" w:rsidRPr="00485F0E" w:rsidRDefault="0033451D" w:rsidP="0033451D">
      <w:pPr>
        <w:rPr>
          <w:rFonts w:eastAsia="Times New Roman" w:cs="Calibri"/>
          <w:color w:val="000000"/>
          <w:szCs w:val="20"/>
          <w:u w:val="single"/>
        </w:rPr>
      </w:pPr>
    </w:p>
    <w:p w14:paraId="6C03CAE9" w14:textId="6D669F7B" w:rsidR="0033451D" w:rsidRPr="00485F0E" w:rsidRDefault="0033451D" w:rsidP="0033451D">
      <w:pPr>
        <w:rPr>
          <w:i/>
          <w:iCs/>
        </w:rPr>
      </w:pPr>
      <w:r w:rsidRPr="00485F0E">
        <w:rPr>
          <w:i/>
          <w:iCs/>
          <w:highlight w:val="yellow"/>
        </w:rPr>
        <w:t xml:space="preserve">Option 5: when BPPS is the </w:t>
      </w:r>
      <w:r w:rsidR="00F1424A">
        <w:rPr>
          <w:i/>
          <w:iCs/>
          <w:highlight w:val="yellow"/>
        </w:rPr>
        <w:t>implementing partner</w:t>
      </w:r>
      <w:r w:rsidRPr="00485F0E">
        <w:rPr>
          <w:i/>
          <w:iCs/>
          <w:highlight w:val="yellow"/>
        </w:rPr>
        <w:t xml:space="preserve"> (Global DIM</w:t>
      </w:r>
      <w:r w:rsidRPr="00485F0E">
        <w:rPr>
          <w:i/>
          <w:iCs/>
        </w:rPr>
        <w:t>)</w:t>
      </w:r>
    </w:p>
    <w:p w14:paraId="688C3192" w14:textId="2057B78C" w:rsidR="0033451D" w:rsidRPr="00485F0E" w:rsidRDefault="0033451D" w:rsidP="0033451D">
      <w:r w:rsidRPr="00485F0E">
        <w:rPr>
          <w:noProof/>
        </w:rPr>
        <w:t xml:space="preserve"> </w:t>
      </w:r>
    </w:p>
    <w:p w14:paraId="2471C28E" w14:textId="77777777" w:rsidR="00271D9C" w:rsidRDefault="00271D9C" w:rsidP="0033451D">
      <w:pPr>
        <w:rPr>
          <w:rFonts w:eastAsia="Malgun Gothic" w:cs="Arial"/>
          <w:szCs w:val="20"/>
          <w:lang w:eastAsia="ko-KR"/>
        </w:rPr>
      </w:pPr>
    </w:p>
    <w:p w14:paraId="4A2B5420" w14:textId="7504E71C" w:rsidR="00271D9C" w:rsidRDefault="00271D9C" w:rsidP="0033451D">
      <w:pPr>
        <w:rPr>
          <w:rFonts w:eastAsia="Malgun Gothic" w:cs="Arial"/>
          <w:szCs w:val="20"/>
          <w:lang w:eastAsia="ko-KR"/>
        </w:rPr>
      </w:pPr>
      <w:r w:rsidRPr="00271D9C">
        <w:rPr>
          <w:rFonts w:eastAsia="Malgun Gothic" w:cs="Arial"/>
          <w:noProof/>
          <w:szCs w:val="20"/>
          <w:lang w:eastAsia="ko-KR"/>
        </w:rPr>
        <w:drawing>
          <wp:inline distT="0" distB="0" distL="0" distR="0" wp14:anchorId="58231A00" wp14:editId="54D48C4C">
            <wp:extent cx="5943600" cy="3250565"/>
            <wp:effectExtent l="0" t="0" r="0" b="6985"/>
            <wp:docPr id="1045169072" name="Picture 1" descr="A diagram of a projec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5169072" name="Picture 1" descr="A diagram of a project&#10;&#10;AI-generated content may be incorrect."/>
                    <pic:cNvPicPr/>
                  </pic:nvPicPr>
                  <pic:blipFill>
                    <a:blip r:embed="rId78"/>
                    <a:stretch>
                      <a:fillRect/>
                    </a:stretch>
                  </pic:blipFill>
                  <pic:spPr>
                    <a:xfrm>
                      <a:off x="0" y="0"/>
                      <a:ext cx="5943600" cy="3250565"/>
                    </a:xfrm>
                    <a:prstGeom prst="rect">
                      <a:avLst/>
                    </a:prstGeom>
                  </pic:spPr>
                </pic:pic>
              </a:graphicData>
            </a:graphic>
          </wp:inline>
        </w:drawing>
      </w:r>
    </w:p>
    <w:p w14:paraId="6556A1A7" w14:textId="7D34F94D" w:rsidR="0033451D" w:rsidRPr="00485F0E" w:rsidRDefault="0033451D" w:rsidP="0033451D">
      <w:pPr>
        <w:rPr>
          <w:rFonts w:eastAsia="Times New Roman" w:cs="Arial"/>
          <w:color w:val="000000"/>
          <w:szCs w:val="20"/>
        </w:rPr>
      </w:pPr>
      <w:r w:rsidRPr="00516D78">
        <w:rPr>
          <w:rFonts w:cs="Arial"/>
          <w:szCs w:val="20"/>
        </w:rPr>
        <w:lastRenderedPageBreak/>
        <w:t xml:space="preserve">UNDP BPPS assumes full </w:t>
      </w:r>
      <w:r w:rsidRPr="00516D78">
        <w:rPr>
          <w:rFonts w:eastAsia="Times New Roman" w:cs="Arial"/>
          <w:color w:val="000000"/>
          <w:szCs w:val="20"/>
        </w:rPr>
        <w:t>responsibility and accountability for oversight and quality assurance of this Project</w:t>
      </w:r>
      <w:r w:rsidRPr="00485F0E">
        <w:rPr>
          <w:rFonts w:eastAsia="Times New Roman" w:cs="Arial"/>
          <w:color w:val="000000"/>
          <w:szCs w:val="20"/>
        </w:rPr>
        <w:t xml:space="preserve"> and ensures its timely implementation in compliance with the </w:t>
      </w:r>
      <w:r w:rsidR="0031584B" w:rsidDel="002A51A7">
        <w:rPr>
          <w:rFonts w:eastAsia="Times New Roman" w:cs="Arial"/>
          <w:color w:val="000000"/>
          <w:szCs w:val="20"/>
        </w:rPr>
        <w:t>AF</w:t>
      </w:r>
      <w:r w:rsidRPr="00485F0E">
        <w:rPr>
          <w:rFonts w:eastAsia="Times New Roman" w:cs="Arial"/>
          <w:color w:val="000000"/>
          <w:szCs w:val="20"/>
        </w:rPr>
        <w:t>-specific requirements and UNDP’s Programme and Operations Policies and Procedures (POPP), its Financial Regulations and Rules and Internal Control Framework.</w:t>
      </w:r>
      <w:r w:rsidRPr="00485F0E">
        <w:rPr>
          <w:rFonts w:cs="Arial"/>
          <w:szCs w:val="20"/>
        </w:rPr>
        <w:t xml:space="preserve"> A UNDP BPPS </w:t>
      </w:r>
      <w:r w:rsidR="00271D9C">
        <w:rPr>
          <w:rFonts w:eastAsia="Malgun Gothic" w:cs="Arial" w:hint="eastAsia"/>
          <w:szCs w:val="20"/>
          <w:lang w:eastAsia="ko-KR"/>
        </w:rPr>
        <w:t>Planet Hub</w:t>
      </w:r>
      <w:r>
        <w:rPr>
          <w:rFonts w:eastAsia="Malgun Gothic" w:cs="Arial"/>
          <w:szCs w:val="20"/>
          <w:lang w:eastAsia="ko-KR"/>
        </w:rPr>
        <w:t xml:space="preserve"> </w:t>
      </w:r>
      <w:r w:rsidRPr="00485F0E">
        <w:rPr>
          <w:rFonts w:cs="Arial"/>
          <w:szCs w:val="20"/>
        </w:rPr>
        <w:t xml:space="preserve">representative will assume the assurance role and will present assurance findings to the Project </w:t>
      </w:r>
      <w:proofErr w:type="gramStart"/>
      <w:r w:rsidRPr="00485F0E">
        <w:rPr>
          <w:rFonts w:cs="Arial"/>
          <w:szCs w:val="20"/>
        </w:rPr>
        <w:t>Board, and</w:t>
      </w:r>
      <w:proofErr w:type="gramEnd"/>
      <w:r w:rsidRPr="00485F0E">
        <w:rPr>
          <w:rFonts w:cs="Arial"/>
          <w:szCs w:val="20"/>
        </w:rPr>
        <w:t xml:space="preserve"> therefore </w:t>
      </w:r>
      <w:r w:rsidR="008905D7" w:rsidRPr="00485F0E">
        <w:rPr>
          <w:rFonts w:cs="Arial"/>
          <w:szCs w:val="20"/>
        </w:rPr>
        <w:t>attend</w:t>
      </w:r>
      <w:r w:rsidRPr="00485F0E">
        <w:rPr>
          <w:rFonts w:cs="Arial"/>
          <w:szCs w:val="20"/>
        </w:rPr>
        <w:t xml:space="preserve"> Project Board meetings as a non-voting member. </w:t>
      </w:r>
    </w:p>
    <w:p w14:paraId="478467EC" w14:textId="77777777" w:rsidR="0033451D" w:rsidRPr="00485F0E" w:rsidRDefault="0033451D" w:rsidP="0033451D">
      <w:pPr>
        <w:spacing w:after="0"/>
        <w:rPr>
          <w:rFonts w:cs="Calibri"/>
          <w:b/>
          <w:bCs/>
          <w:szCs w:val="20"/>
        </w:rPr>
      </w:pPr>
    </w:p>
    <w:p w14:paraId="3D93A3EC" w14:textId="5F64FB34" w:rsidR="0033451D" w:rsidRPr="00485F0E" w:rsidRDefault="0033451D" w:rsidP="0033451D">
      <w:pPr>
        <w:rPr>
          <w:i/>
          <w:iCs/>
        </w:rPr>
      </w:pPr>
      <w:r w:rsidRPr="00485F0E">
        <w:rPr>
          <w:i/>
          <w:iCs/>
          <w:highlight w:val="yellow"/>
        </w:rPr>
        <w:t xml:space="preserve">Option 6: when CSO or other UN Agency is the </w:t>
      </w:r>
      <w:r w:rsidR="00F1424A">
        <w:rPr>
          <w:i/>
          <w:iCs/>
          <w:highlight w:val="yellow"/>
        </w:rPr>
        <w:t>implementing partner</w:t>
      </w:r>
      <w:r w:rsidRPr="00485F0E">
        <w:rPr>
          <w:i/>
          <w:iCs/>
          <w:highlight w:val="yellow"/>
        </w:rPr>
        <w:t xml:space="preserve"> (i.e. Regional/Global Agency or CSO Execution</w:t>
      </w:r>
      <w:r w:rsidRPr="00485F0E">
        <w:rPr>
          <w:i/>
          <w:iCs/>
        </w:rPr>
        <w:t>)</w:t>
      </w:r>
    </w:p>
    <w:p w14:paraId="640470BF" w14:textId="77777777" w:rsidR="0033451D" w:rsidRPr="00485F0E" w:rsidRDefault="0033451D" w:rsidP="0033451D">
      <w:pPr>
        <w:shd w:val="clear" w:color="auto" w:fill="FFFFFF"/>
        <w:spacing w:after="0"/>
        <w:rPr>
          <w:rFonts w:cs="Arial"/>
          <w:noProof/>
          <w:szCs w:val="20"/>
          <w:lang w:eastAsia="zh-CN"/>
        </w:rPr>
      </w:pPr>
    </w:p>
    <w:p w14:paraId="74D9B9D7" w14:textId="113E1E8F" w:rsidR="00002595" w:rsidRDefault="00002595" w:rsidP="0033451D">
      <w:pPr>
        <w:rPr>
          <w:rFonts w:eastAsia="Malgun Gothic" w:cs="Arial"/>
          <w:lang w:eastAsia="ko-KR"/>
        </w:rPr>
      </w:pPr>
    </w:p>
    <w:p w14:paraId="19662B54" w14:textId="197DCD51" w:rsidR="0033451D" w:rsidRPr="00485F0E" w:rsidRDefault="00002595" w:rsidP="0033451D">
      <w:pPr>
        <w:rPr>
          <w:rFonts w:cs="Arial"/>
        </w:rPr>
      </w:pPr>
      <w:r w:rsidRPr="00002595">
        <w:rPr>
          <w:rFonts w:cs="Arial"/>
          <w:noProof/>
        </w:rPr>
        <w:drawing>
          <wp:inline distT="0" distB="0" distL="0" distR="0" wp14:anchorId="770B7167" wp14:editId="66CF9875">
            <wp:extent cx="5943600" cy="3406140"/>
            <wp:effectExtent l="0" t="0" r="0" b="3810"/>
            <wp:docPr id="387132214" name="Picture 1" descr="A diagram of a projec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7132214" name="Picture 1" descr="A diagram of a project&#10;&#10;AI-generated content may be incorrect."/>
                    <pic:cNvPicPr/>
                  </pic:nvPicPr>
                  <pic:blipFill>
                    <a:blip r:embed="rId79"/>
                    <a:stretch>
                      <a:fillRect/>
                    </a:stretch>
                  </pic:blipFill>
                  <pic:spPr>
                    <a:xfrm>
                      <a:off x="0" y="0"/>
                      <a:ext cx="5943600" cy="3406140"/>
                    </a:xfrm>
                    <a:prstGeom prst="rect">
                      <a:avLst/>
                    </a:prstGeom>
                  </pic:spPr>
                </pic:pic>
              </a:graphicData>
            </a:graphic>
          </wp:inline>
        </w:drawing>
      </w:r>
      <w:r w:rsidR="0033451D" w:rsidRPr="00516D78">
        <w:rPr>
          <w:rFonts w:cs="Arial"/>
        </w:rPr>
        <w:t xml:space="preserve">UNDP BPPS </w:t>
      </w:r>
      <w:r>
        <w:rPr>
          <w:rFonts w:eastAsia="Malgun Gothic" w:cs="Arial" w:hint="eastAsia"/>
          <w:lang w:eastAsia="ko-KR"/>
        </w:rPr>
        <w:t xml:space="preserve">Planet </w:t>
      </w:r>
      <w:r w:rsidR="008905D7">
        <w:rPr>
          <w:rFonts w:eastAsia="Malgun Gothic" w:cs="Arial"/>
          <w:lang w:eastAsia="ko-KR"/>
        </w:rPr>
        <w:t xml:space="preserve">Hub </w:t>
      </w:r>
      <w:r w:rsidR="008905D7" w:rsidRPr="00516D78">
        <w:rPr>
          <w:rFonts w:cs="Arial"/>
        </w:rPr>
        <w:t>assumes</w:t>
      </w:r>
      <w:r w:rsidR="0033451D" w:rsidRPr="00516D78">
        <w:rPr>
          <w:rFonts w:cs="Arial"/>
        </w:rPr>
        <w:t xml:space="preserve"> full </w:t>
      </w:r>
      <w:r w:rsidR="0033451D" w:rsidRPr="00516D78">
        <w:rPr>
          <w:rFonts w:eastAsia="Times New Roman" w:cs="Arial"/>
          <w:color w:val="000000"/>
        </w:rPr>
        <w:t>responsibility and accountability for oversight and quality assurance of this Project</w:t>
      </w:r>
      <w:r w:rsidR="0033451D" w:rsidRPr="00485F0E">
        <w:rPr>
          <w:rFonts w:eastAsia="Times New Roman" w:cs="Arial"/>
          <w:color w:val="000000"/>
        </w:rPr>
        <w:t xml:space="preserve"> and ensures its timely implementation in compliance with the </w:t>
      </w:r>
      <w:r w:rsidR="0031584B" w:rsidDel="002A51A7">
        <w:rPr>
          <w:rFonts w:eastAsia="Times New Roman" w:cs="Arial"/>
          <w:color w:val="000000"/>
        </w:rPr>
        <w:t>AF</w:t>
      </w:r>
      <w:r w:rsidR="0033451D" w:rsidRPr="00485F0E">
        <w:rPr>
          <w:rFonts w:eastAsia="Times New Roman" w:cs="Arial"/>
          <w:color w:val="000000"/>
        </w:rPr>
        <w:t>-specific requirements and UNDP’s Programme and Operations Policies and Procedures (POPP), its Financial Regulations and Rules and Internal Control Framework.</w:t>
      </w:r>
      <w:r w:rsidR="0033451D" w:rsidRPr="00485F0E">
        <w:rPr>
          <w:rFonts w:cs="Arial"/>
        </w:rPr>
        <w:t xml:space="preserve"> A UNDP BPPS</w:t>
      </w:r>
      <w:r>
        <w:rPr>
          <w:rFonts w:eastAsia="Malgun Gothic" w:cs="Arial" w:hint="eastAsia"/>
          <w:lang w:eastAsia="ko-KR"/>
        </w:rPr>
        <w:t xml:space="preserve"> Planet Hub</w:t>
      </w:r>
      <w:r w:rsidR="0033451D" w:rsidRPr="00485F0E">
        <w:rPr>
          <w:rFonts w:cs="Arial"/>
        </w:rPr>
        <w:t xml:space="preserve"> representative will assume the assurance role and will present assurance findings to the Project </w:t>
      </w:r>
      <w:r w:rsidR="008905D7" w:rsidRPr="00485F0E">
        <w:rPr>
          <w:rFonts w:cs="Arial"/>
        </w:rPr>
        <w:t>Board and</w:t>
      </w:r>
      <w:r w:rsidR="0033451D" w:rsidRPr="00485F0E">
        <w:rPr>
          <w:rFonts w:cs="Arial"/>
        </w:rPr>
        <w:t xml:space="preserve"> therefore </w:t>
      </w:r>
      <w:r w:rsidR="008905D7" w:rsidRPr="00485F0E">
        <w:rPr>
          <w:rFonts w:cs="Arial"/>
        </w:rPr>
        <w:t>attend</w:t>
      </w:r>
      <w:r w:rsidR="0033451D" w:rsidRPr="00485F0E">
        <w:rPr>
          <w:rFonts w:cs="Arial"/>
        </w:rPr>
        <w:t xml:space="preserve"> Project Board meetings as a non-voting member. </w:t>
      </w:r>
    </w:p>
    <w:p w14:paraId="7F98E41E" w14:textId="77777777" w:rsidR="0033451D" w:rsidRPr="00485F0E" w:rsidRDefault="0033451D" w:rsidP="0033451D">
      <w:pPr>
        <w:shd w:val="clear" w:color="auto" w:fill="FFFFFF"/>
        <w:spacing w:after="0"/>
        <w:rPr>
          <w:rFonts w:cs="Arial"/>
          <w:lang w:eastAsia="zh-CN"/>
        </w:rPr>
      </w:pPr>
    </w:p>
    <w:p w14:paraId="2774525A" w14:textId="77777777" w:rsidR="0033451D" w:rsidRPr="00485F0E" w:rsidRDefault="0033451D" w:rsidP="0033451D">
      <w:pPr>
        <w:spacing w:after="0"/>
        <w:rPr>
          <w:rFonts w:cs="Arial"/>
          <w:b/>
          <w:lang w:eastAsia="zh-CN"/>
        </w:rPr>
      </w:pPr>
      <w:r w:rsidRPr="00485F0E">
        <w:rPr>
          <w:rFonts w:cs="Arial"/>
          <w:b/>
          <w:bCs/>
          <w:noProof/>
          <w:szCs w:val="20"/>
          <w:lang w:eastAsia="zh-CN"/>
        </w:rPr>
        <w:t>Section 3:</w:t>
      </w:r>
      <w:r w:rsidRPr="00485F0E">
        <w:rPr>
          <w:rFonts w:cs="Arial"/>
          <w:b/>
          <w:bCs/>
          <w:noProof/>
          <w:lang w:eastAsia="zh-CN"/>
        </w:rPr>
        <w:t xml:space="preserve"> </w:t>
      </w:r>
      <w:r w:rsidRPr="00485F0E">
        <w:rPr>
          <w:rFonts w:cs="Arial"/>
          <w:b/>
          <w:lang w:eastAsia="zh-CN"/>
        </w:rPr>
        <w:t>Segregation of duties and firewalls vis-à-vis UNDP representation on the project board:</w:t>
      </w:r>
    </w:p>
    <w:p w14:paraId="34881F7D" w14:textId="77777777" w:rsidR="0033451D" w:rsidRPr="00485F0E" w:rsidRDefault="0033451D" w:rsidP="0033451D">
      <w:pPr>
        <w:spacing w:after="0"/>
        <w:rPr>
          <w:rFonts w:cs="Arial"/>
          <w:b/>
          <w:lang w:eastAsia="zh-CN"/>
        </w:rPr>
      </w:pPr>
    </w:p>
    <w:p w14:paraId="652CBB40" w14:textId="491BE73C" w:rsidR="0033451D" w:rsidRPr="00485F0E" w:rsidRDefault="0033451D" w:rsidP="0033451D">
      <w:pPr>
        <w:spacing w:after="0"/>
        <w:rPr>
          <w:rFonts w:cs="Arial"/>
          <w:bCs/>
          <w:noProof/>
          <w:szCs w:val="20"/>
          <w:lang w:eastAsia="zh-CN"/>
        </w:rPr>
      </w:pPr>
      <w:r w:rsidRPr="00485F0E">
        <w:rPr>
          <w:rFonts w:cs="Arial"/>
          <w:bCs/>
          <w:noProof/>
          <w:szCs w:val="20"/>
          <w:lang w:eastAsia="zh-CN"/>
        </w:rPr>
        <w:t xml:space="preserve">As noted in the </w:t>
      </w:r>
      <w:r w:rsidR="00B67812">
        <w:rPr>
          <w:rFonts w:eastAsia="Malgun Gothic" w:cs="Arial" w:hint="eastAsia"/>
          <w:bCs/>
          <w:noProof/>
          <w:szCs w:val="20"/>
          <w:lang w:eastAsia="ko-KR"/>
        </w:rPr>
        <w:t xml:space="preserve">AF Decision B.18/30, </w:t>
      </w:r>
      <w:r w:rsidR="001A6BC8">
        <w:rPr>
          <w:rFonts w:eastAsia="Malgun Gothic" w:cs="Arial" w:hint="eastAsia"/>
          <w:bCs/>
          <w:noProof/>
          <w:szCs w:val="20"/>
          <w:lang w:eastAsia="ko-KR"/>
        </w:rPr>
        <w:t xml:space="preserve">as a principle, there should be a separation between implementing and execution services, with the latter being provided by AF Partner Agencies only on an exceptional basis and at a written request by the recipient country. </w:t>
      </w:r>
      <w:r w:rsidR="007D4636">
        <w:rPr>
          <w:rFonts w:eastAsia="Malgun Gothic" w:cs="Arial" w:hint="eastAsia"/>
          <w:bCs/>
          <w:noProof/>
          <w:szCs w:val="20"/>
          <w:lang w:eastAsia="ko-KR"/>
        </w:rPr>
        <w:t>In such cases</w:t>
      </w:r>
      <w:r>
        <w:rPr>
          <w:rFonts w:eastAsia="Malgun Gothic" w:cs="Arial"/>
          <w:szCs w:val="20"/>
          <w:lang w:eastAsia="ko-KR"/>
        </w:rPr>
        <w:t xml:space="preserve"> </w:t>
      </w:r>
      <w:r w:rsidRPr="00485F0E">
        <w:rPr>
          <w:rFonts w:cs="Arial"/>
          <w:bCs/>
          <w:noProof/>
          <w:szCs w:val="20"/>
          <w:lang w:eastAsia="zh-CN"/>
        </w:rPr>
        <w:t xml:space="preserve">where a </w:t>
      </w:r>
      <w:r w:rsidR="0031584B" w:rsidDel="002A51A7">
        <w:rPr>
          <w:rFonts w:cs="Arial"/>
          <w:bCs/>
          <w:noProof/>
          <w:szCs w:val="20"/>
          <w:lang w:eastAsia="zh-CN"/>
        </w:rPr>
        <w:t>AF</w:t>
      </w:r>
      <w:r w:rsidRPr="00485F0E">
        <w:rPr>
          <w:rFonts w:cs="Arial"/>
          <w:bCs/>
          <w:noProof/>
          <w:szCs w:val="20"/>
          <w:lang w:eastAsia="zh-CN"/>
        </w:rPr>
        <w:t xml:space="preserve"> Partner Agency (i.e. UNDP) carries out both implementation oversight and execution of a project, the </w:t>
      </w:r>
      <w:r w:rsidR="0031584B" w:rsidDel="002A51A7">
        <w:rPr>
          <w:rFonts w:cs="Arial"/>
          <w:bCs/>
          <w:noProof/>
          <w:szCs w:val="20"/>
          <w:lang w:eastAsia="zh-CN"/>
        </w:rPr>
        <w:t>AF</w:t>
      </w:r>
      <w:r w:rsidRPr="00485F0E">
        <w:rPr>
          <w:rFonts w:cs="Arial"/>
          <w:bCs/>
          <w:noProof/>
          <w:szCs w:val="20"/>
          <w:lang w:eastAsia="zh-CN"/>
        </w:rPr>
        <w:t xml:space="preserve"> Partner Agency (i.e. UNDP) must separate its project implementation oversight and execution duties, and describe in the relevant project</w:t>
      </w:r>
      <w:r w:rsidRPr="00485F0E">
        <w:rPr>
          <w:bCs/>
        </w:rPr>
        <w:t xml:space="preserve"> </w:t>
      </w:r>
      <w:r w:rsidRPr="00485F0E">
        <w:rPr>
          <w:rFonts w:cs="Arial"/>
          <w:bCs/>
          <w:noProof/>
          <w:szCs w:val="20"/>
          <w:lang w:eastAsia="zh-CN"/>
        </w:rPr>
        <w:t xml:space="preserve">document a: 1) Satisfactory institutional arrangement for the separation of implementation oversight and executing functions in different departments of the </w:t>
      </w:r>
      <w:r w:rsidR="0031584B" w:rsidDel="002A51A7">
        <w:rPr>
          <w:rFonts w:cs="Arial"/>
          <w:bCs/>
          <w:noProof/>
          <w:szCs w:val="20"/>
          <w:lang w:eastAsia="zh-CN"/>
        </w:rPr>
        <w:t>AF</w:t>
      </w:r>
      <w:r w:rsidRPr="00485F0E">
        <w:rPr>
          <w:rFonts w:cs="Arial"/>
          <w:bCs/>
          <w:noProof/>
          <w:szCs w:val="20"/>
          <w:lang w:eastAsia="zh-CN"/>
        </w:rPr>
        <w:t xml:space="preserve"> Partner Agency; and 2) Clear lines of responsibility, reporting and accountability within the </w:t>
      </w:r>
      <w:r w:rsidR="00C41CD4">
        <w:rPr>
          <w:rFonts w:cs="Arial"/>
          <w:bCs/>
          <w:noProof/>
          <w:szCs w:val="20"/>
          <w:lang w:eastAsia="zh-CN"/>
        </w:rPr>
        <w:t>AF</w:t>
      </w:r>
      <w:r w:rsidR="002A51A7">
        <w:rPr>
          <w:rFonts w:cs="Arial"/>
          <w:bCs/>
          <w:noProof/>
          <w:szCs w:val="20"/>
          <w:lang w:eastAsia="zh-CN"/>
        </w:rPr>
        <w:t xml:space="preserve"> </w:t>
      </w:r>
      <w:r w:rsidRPr="00485F0E">
        <w:rPr>
          <w:rFonts w:cs="Arial"/>
          <w:bCs/>
          <w:noProof/>
          <w:szCs w:val="20"/>
          <w:lang w:eastAsia="zh-CN"/>
        </w:rPr>
        <w:t>Partner Agency between the project implementation oversight and</w:t>
      </w:r>
    </w:p>
    <w:p w14:paraId="001872FA" w14:textId="77777777" w:rsidR="0033451D" w:rsidRPr="00485F0E" w:rsidRDefault="0033451D" w:rsidP="0033451D">
      <w:pPr>
        <w:spacing w:after="0"/>
        <w:rPr>
          <w:rFonts w:cs="Arial"/>
          <w:bCs/>
          <w:noProof/>
          <w:szCs w:val="20"/>
          <w:lang w:eastAsia="zh-CN"/>
        </w:rPr>
      </w:pPr>
      <w:r w:rsidRPr="00485F0E">
        <w:rPr>
          <w:rFonts w:cs="Arial"/>
          <w:bCs/>
          <w:noProof/>
          <w:szCs w:val="20"/>
          <w:lang w:eastAsia="zh-CN"/>
        </w:rPr>
        <w:t>execution functions.</w:t>
      </w:r>
    </w:p>
    <w:p w14:paraId="44FF8370" w14:textId="77777777" w:rsidR="0033451D" w:rsidRPr="00485F0E" w:rsidRDefault="0033451D" w:rsidP="0033451D">
      <w:pPr>
        <w:spacing w:after="0"/>
        <w:rPr>
          <w:rFonts w:cs="Arial"/>
          <w:bCs/>
          <w:noProof/>
          <w:szCs w:val="20"/>
          <w:lang w:eastAsia="zh-CN"/>
        </w:rPr>
      </w:pPr>
    </w:p>
    <w:p w14:paraId="19623662" w14:textId="7A1134ED" w:rsidR="0033451D" w:rsidRPr="00485F0E" w:rsidRDefault="0033451D" w:rsidP="0033451D">
      <w:pPr>
        <w:spacing w:after="0"/>
        <w:rPr>
          <w:iCs/>
          <w:szCs w:val="20"/>
        </w:rPr>
      </w:pPr>
      <w:r w:rsidRPr="00485F0E">
        <w:rPr>
          <w:i/>
          <w:szCs w:val="20"/>
          <w:highlight w:val="yellow"/>
        </w:rPr>
        <w:t xml:space="preserve">Add following sentence if Option 1 or 6 was selected and the </w:t>
      </w:r>
      <w:r w:rsidR="00F1424A">
        <w:rPr>
          <w:i/>
          <w:szCs w:val="20"/>
          <w:highlight w:val="yellow"/>
        </w:rPr>
        <w:t>implementing partner</w:t>
      </w:r>
      <w:r w:rsidRPr="00485F0E">
        <w:rPr>
          <w:i/>
          <w:szCs w:val="20"/>
          <w:highlight w:val="yellow"/>
        </w:rPr>
        <w:t xml:space="preserve"> </w:t>
      </w:r>
      <w:r w:rsidRPr="00485F0E">
        <w:rPr>
          <w:i/>
          <w:szCs w:val="20"/>
          <w:highlight w:val="yellow"/>
          <w:u w:val="single"/>
        </w:rPr>
        <w:t>is not</w:t>
      </w:r>
      <w:r w:rsidRPr="00485F0E">
        <w:rPr>
          <w:i/>
          <w:szCs w:val="20"/>
          <w:highlight w:val="yellow"/>
        </w:rPr>
        <w:t xml:space="preserve"> UNDP and if UNDP </w:t>
      </w:r>
      <w:r w:rsidRPr="00485F0E">
        <w:rPr>
          <w:i/>
          <w:szCs w:val="20"/>
          <w:highlight w:val="yellow"/>
          <w:u w:val="single"/>
        </w:rPr>
        <w:t>is not</w:t>
      </w:r>
      <w:r w:rsidRPr="00485F0E">
        <w:rPr>
          <w:i/>
          <w:szCs w:val="20"/>
          <w:highlight w:val="yellow"/>
        </w:rPr>
        <w:t xml:space="preserve"> </w:t>
      </w:r>
      <w:r w:rsidRPr="00485F0E">
        <w:rPr>
          <w:iCs/>
          <w:szCs w:val="20"/>
          <w:highlight w:val="yellow"/>
        </w:rPr>
        <w:t xml:space="preserve">performing </w:t>
      </w:r>
      <w:r w:rsidRPr="00485F0E">
        <w:rPr>
          <w:i/>
          <w:szCs w:val="20"/>
          <w:highlight w:val="yellow"/>
        </w:rPr>
        <w:t xml:space="preserve">ANY support to execution for the </w:t>
      </w:r>
      <w:r w:rsidR="00F1424A">
        <w:rPr>
          <w:i/>
          <w:szCs w:val="20"/>
          <w:highlight w:val="yellow"/>
        </w:rPr>
        <w:t>implementing partner</w:t>
      </w:r>
      <w:r w:rsidRPr="00485F0E">
        <w:rPr>
          <w:i/>
          <w:szCs w:val="20"/>
          <w:highlight w:val="yellow"/>
        </w:rPr>
        <w:t xml:space="preserve">: </w:t>
      </w:r>
      <w:r w:rsidRPr="00485F0E">
        <w:rPr>
          <w:iCs/>
          <w:szCs w:val="20"/>
        </w:rPr>
        <w:t xml:space="preserve">In this case, UNDP is only performing an </w:t>
      </w:r>
      <w:r w:rsidRPr="00485F0E">
        <w:rPr>
          <w:iCs/>
          <w:szCs w:val="20"/>
        </w:rPr>
        <w:lastRenderedPageBreak/>
        <w:t>implementation oversight role in the project vis-à-vis our role in the project board and in the project assurance function and therefore a full separation of project implementation oversight and execution duties has been assured.</w:t>
      </w:r>
    </w:p>
    <w:p w14:paraId="67CD14C8" w14:textId="77777777" w:rsidR="0033451D" w:rsidRPr="00485F0E" w:rsidRDefault="0033451D" w:rsidP="0033451D">
      <w:pPr>
        <w:spacing w:after="0"/>
        <w:rPr>
          <w:i/>
          <w:szCs w:val="20"/>
          <w:highlight w:val="yellow"/>
        </w:rPr>
      </w:pPr>
    </w:p>
    <w:p w14:paraId="41A32BED" w14:textId="69D4472E" w:rsidR="0033451D" w:rsidRPr="00485F0E" w:rsidRDefault="0033451D" w:rsidP="0033451D">
      <w:pPr>
        <w:spacing w:after="0"/>
        <w:rPr>
          <w:iCs/>
          <w:color w:val="FF0000"/>
          <w:szCs w:val="20"/>
        </w:rPr>
      </w:pPr>
      <w:r w:rsidRPr="00485F0E">
        <w:rPr>
          <w:i/>
          <w:szCs w:val="20"/>
          <w:highlight w:val="yellow"/>
        </w:rPr>
        <w:t xml:space="preserve">Add following sentence if Option 2 was selected and the </w:t>
      </w:r>
      <w:r w:rsidR="00F1424A">
        <w:rPr>
          <w:i/>
          <w:szCs w:val="20"/>
          <w:highlight w:val="yellow"/>
        </w:rPr>
        <w:t>implementing partner</w:t>
      </w:r>
      <w:r w:rsidRPr="00485F0E">
        <w:rPr>
          <w:i/>
          <w:szCs w:val="20"/>
          <w:highlight w:val="yellow"/>
        </w:rPr>
        <w:t xml:space="preserve"> </w:t>
      </w:r>
      <w:r w:rsidRPr="00485F0E">
        <w:rPr>
          <w:i/>
          <w:szCs w:val="20"/>
          <w:highlight w:val="yellow"/>
          <w:u w:val="single"/>
        </w:rPr>
        <w:t>is not</w:t>
      </w:r>
      <w:r w:rsidRPr="00485F0E">
        <w:rPr>
          <w:i/>
          <w:szCs w:val="20"/>
          <w:highlight w:val="yellow"/>
        </w:rPr>
        <w:t xml:space="preserve"> UNDP, but UNDP is performing ANY support to execution for the </w:t>
      </w:r>
      <w:r w:rsidR="00F1424A">
        <w:rPr>
          <w:i/>
          <w:szCs w:val="20"/>
          <w:highlight w:val="yellow"/>
        </w:rPr>
        <w:t>implementing partner</w:t>
      </w:r>
      <w:r w:rsidRPr="00485F0E">
        <w:rPr>
          <w:i/>
          <w:szCs w:val="20"/>
          <w:highlight w:val="yellow"/>
        </w:rPr>
        <w:t xml:space="preserve">: </w:t>
      </w:r>
      <w:r w:rsidRPr="00485F0E">
        <w:rPr>
          <w:iCs/>
          <w:szCs w:val="20"/>
        </w:rPr>
        <w:t xml:space="preserve">In this case, UNDP’s implementation oversight role in the project – as represented in the project board and via the project assurance function – is performed by </w:t>
      </w:r>
      <w:r w:rsidRPr="00485F0E">
        <w:rPr>
          <w:iCs/>
          <w:color w:val="FF0000"/>
          <w:szCs w:val="20"/>
          <w:highlight w:val="yellow"/>
        </w:rPr>
        <w:t>[</w:t>
      </w:r>
      <w:r w:rsidRPr="00485F0E">
        <w:rPr>
          <w:b/>
          <w:bCs/>
          <w:iCs/>
          <w:color w:val="FF0000"/>
          <w:szCs w:val="20"/>
          <w:highlight w:val="yellow"/>
        </w:rPr>
        <w:t>indicate UNDP person on Project Board and UNDP person providing project assurance.</w:t>
      </w:r>
      <w:r w:rsidRPr="00485F0E">
        <w:rPr>
          <w:b/>
          <w:bCs/>
          <w:iCs/>
          <w:szCs w:val="20"/>
          <w:highlight w:val="yellow"/>
        </w:rPr>
        <w:t>]</w:t>
      </w:r>
      <w:r w:rsidRPr="00485F0E">
        <w:rPr>
          <w:iCs/>
          <w:szCs w:val="20"/>
        </w:rPr>
        <w:t xml:space="preserve"> UNDP’s execution role in the project (as requested by the </w:t>
      </w:r>
      <w:r w:rsidR="00F1424A">
        <w:rPr>
          <w:iCs/>
          <w:szCs w:val="20"/>
        </w:rPr>
        <w:t>implementing partner</w:t>
      </w:r>
      <w:r w:rsidRPr="00485F0E">
        <w:rPr>
          <w:iCs/>
          <w:szCs w:val="20"/>
        </w:rPr>
        <w:t xml:space="preserve"> and approved by the </w:t>
      </w:r>
      <w:r w:rsidR="0031584B" w:rsidDel="002A51A7">
        <w:rPr>
          <w:iCs/>
          <w:szCs w:val="20"/>
        </w:rPr>
        <w:t>AF</w:t>
      </w:r>
      <w:r w:rsidRPr="00485F0E">
        <w:rPr>
          <w:iCs/>
          <w:szCs w:val="20"/>
        </w:rPr>
        <w:t xml:space="preserve">) is performed by </w:t>
      </w:r>
      <w:r w:rsidRPr="00485F0E">
        <w:rPr>
          <w:b/>
          <w:bCs/>
          <w:iCs/>
          <w:color w:val="FF0000"/>
          <w:szCs w:val="20"/>
          <w:highlight w:val="yellow"/>
        </w:rPr>
        <w:t>[indicate UNDP function/person, which must be different than the UNDP person performing the assurance function listed above],</w:t>
      </w:r>
      <w:r w:rsidRPr="00485F0E">
        <w:rPr>
          <w:b/>
          <w:bCs/>
          <w:iCs/>
          <w:color w:val="FF0000"/>
          <w:szCs w:val="20"/>
        </w:rPr>
        <w:t xml:space="preserve"> </w:t>
      </w:r>
      <w:r w:rsidRPr="00485F0E">
        <w:rPr>
          <w:iCs/>
          <w:szCs w:val="20"/>
        </w:rPr>
        <w:t>who will report to</w:t>
      </w:r>
      <w:r w:rsidRPr="00485F0E">
        <w:rPr>
          <w:b/>
          <w:bCs/>
          <w:iCs/>
          <w:szCs w:val="20"/>
        </w:rPr>
        <w:t xml:space="preserve"> </w:t>
      </w:r>
      <w:r w:rsidRPr="00485F0E">
        <w:rPr>
          <w:b/>
          <w:bCs/>
          <w:iCs/>
          <w:color w:val="FF0000"/>
          <w:szCs w:val="20"/>
          <w:highlight w:val="yellow"/>
        </w:rPr>
        <w:t>[clarify the reporting lines, which will not involve the UNDP unit performing the assurance function].</w:t>
      </w:r>
    </w:p>
    <w:p w14:paraId="2BD8F2D3" w14:textId="77777777" w:rsidR="0033451D" w:rsidRPr="00485F0E" w:rsidRDefault="0033451D" w:rsidP="0033451D">
      <w:pPr>
        <w:spacing w:after="0"/>
        <w:rPr>
          <w:i/>
          <w:szCs w:val="20"/>
          <w:highlight w:val="yellow"/>
        </w:rPr>
      </w:pPr>
    </w:p>
    <w:p w14:paraId="3CE84652" w14:textId="0FBB9B29" w:rsidR="0033451D" w:rsidRPr="00485F0E" w:rsidRDefault="0033451D" w:rsidP="0033451D">
      <w:pPr>
        <w:spacing w:after="0"/>
        <w:rPr>
          <w:rFonts w:cs="Arial"/>
          <w:bCs/>
          <w:noProof/>
          <w:color w:val="FF0000"/>
          <w:szCs w:val="20"/>
          <w:lang w:eastAsia="zh-CN"/>
        </w:rPr>
      </w:pPr>
      <w:r w:rsidRPr="00485F0E">
        <w:rPr>
          <w:i/>
          <w:szCs w:val="20"/>
          <w:highlight w:val="yellow"/>
        </w:rPr>
        <w:t xml:space="preserve">Add following sentence if Options 3, 4 or 5 were selected and the </w:t>
      </w:r>
      <w:r w:rsidR="00F1424A">
        <w:rPr>
          <w:i/>
          <w:szCs w:val="20"/>
          <w:highlight w:val="yellow"/>
        </w:rPr>
        <w:t>implementing partner</w:t>
      </w:r>
      <w:r w:rsidRPr="00485F0E">
        <w:rPr>
          <w:i/>
          <w:szCs w:val="20"/>
          <w:highlight w:val="yellow"/>
        </w:rPr>
        <w:t xml:space="preserve"> is UNDP: </w:t>
      </w:r>
      <w:r w:rsidRPr="00485F0E">
        <w:rPr>
          <w:iCs/>
          <w:szCs w:val="20"/>
        </w:rPr>
        <w:t xml:space="preserve">UNDP’s implementation oversight role in the project – as represented in the project board and via the project assurance function – is performed by </w:t>
      </w:r>
      <w:r w:rsidRPr="00485F0E">
        <w:rPr>
          <w:iCs/>
          <w:color w:val="FF0000"/>
          <w:szCs w:val="20"/>
        </w:rPr>
        <w:t>[</w:t>
      </w:r>
      <w:r w:rsidRPr="00485F0E">
        <w:rPr>
          <w:b/>
          <w:bCs/>
          <w:iCs/>
          <w:color w:val="FF0000"/>
          <w:szCs w:val="20"/>
          <w:highlight w:val="yellow"/>
        </w:rPr>
        <w:t>indicate UNDP person on Project Board and UNDP person providing project assurance</w:t>
      </w:r>
      <w:r w:rsidRPr="00485F0E">
        <w:rPr>
          <w:b/>
          <w:bCs/>
          <w:iCs/>
          <w:color w:val="FF0000"/>
          <w:szCs w:val="20"/>
        </w:rPr>
        <w:t xml:space="preserve">] </w:t>
      </w:r>
      <w:r w:rsidRPr="00485F0E">
        <w:rPr>
          <w:iCs/>
          <w:szCs w:val="20"/>
        </w:rPr>
        <w:t xml:space="preserve">UNDP’s execution role in the project is performed by </w:t>
      </w:r>
      <w:r w:rsidRPr="00485F0E">
        <w:rPr>
          <w:b/>
          <w:bCs/>
          <w:iCs/>
          <w:color w:val="FF0000"/>
          <w:szCs w:val="20"/>
          <w:highlight w:val="yellow"/>
        </w:rPr>
        <w:t>[indicate UNDP function/persons, different than those listed above],</w:t>
      </w:r>
      <w:r w:rsidRPr="00485F0E">
        <w:rPr>
          <w:iCs/>
          <w:szCs w:val="20"/>
        </w:rPr>
        <w:t xml:space="preserve"> who will report to</w:t>
      </w:r>
      <w:r w:rsidRPr="00485F0E">
        <w:rPr>
          <w:b/>
          <w:bCs/>
          <w:iCs/>
          <w:szCs w:val="20"/>
          <w:highlight w:val="yellow"/>
        </w:rPr>
        <w:t xml:space="preserve"> </w:t>
      </w:r>
      <w:r w:rsidRPr="00485F0E">
        <w:rPr>
          <w:b/>
          <w:bCs/>
          <w:iCs/>
          <w:color w:val="FF0000"/>
          <w:szCs w:val="20"/>
          <w:highlight w:val="yellow"/>
        </w:rPr>
        <w:t>[clarify the reporting lines, which will not involve the UNDP person performing the assurance function].</w:t>
      </w:r>
      <w:r w:rsidRPr="00485F0E">
        <w:rPr>
          <w:b/>
          <w:bCs/>
          <w:iCs/>
          <w:color w:val="FF0000"/>
          <w:szCs w:val="20"/>
        </w:rPr>
        <w:t xml:space="preserve"> </w:t>
      </w:r>
    </w:p>
    <w:p w14:paraId="35DE7E13" w14:textId="77777777" w:rsidR="0033451D" w:rsidRPr="00485F0E" w:rsidRDefault="0033451D" w:rsidP="0033451D">
      <w:pPr>
        <w:spacing w:after="0"/>
        <w:rPr>
          <w:rFonts w:cs="Arial"/>
          <w:b/>
          <w:bCs/>
          <w:noProof/>
          <w:szCs w:val="20"/>
          <w:lang w:eastAsia="zh-CN"/>
        </w:rPr>
      </w:pPr>
    </w:p>
    <w:p w14:paraId="339760EA" w14:textId="77777777" w:rsidR="0033451D" w:rsidRPr="00485F0E" w:rsidRDefault="0033451D" w:rsidP="0033451D">
      <w:pPr>
        <w:shd w:val="clear" w:color="auto" w:fill="FFFFFF"/>
        <w:spacing w:after="0"/>
        <w:rPr>
          <w:rFonts w:cs="Arial"/>
          <w:noProof/>
          <w:szCs w:val="20"/>
          <w:u w:val="single"/>
          <w:lang w:eastAsia="zh-CN"/>
        </w:rPr>
      </w:pPr>
    </w:p>
    <w:p w14:paraId="516DCBD2" w14:textId="77777777" w:rsidR="0033451D" w:rsidRPr="00485F0E" w:rsidRDefault="0033451D" w:rsidP="0033451D">
      <w:pPr>
        <w:shd w:val="clear" w:color="auto" w:fill="FFFFFF"/>
        <w:spacing w:after="0"/>
        <w:rPr>
          <w:rFonts w:cs="Arial"/>
          <w:b/>
          <w:lang w:eastAsia="zh-CN"/>
        </w:rPr>
      </w:pPr>
      <w:r w:rsidRPr="00485F0E">
        <w:rPr>
          <w:rFonts w:cs="Arial"/>
          <w:b/>
          <w:u w:val="single"/>
          <w:lang w:eastAsia="zh-CN"/>
        </w:rPr>
        <w:t xml:space="preserve">Section 4: Roles and </w:t>
      </w:r>
      <w:r w:rsidRPr="00485F0E">
        <w:rPr>
          <w:rFonts w:cs="Arial"/>
          <w:b/>
          <w:bCs/>
          <w:u w:val="single"/>
          <w:lang w:eastAsia="zh-CN"/>
        </w:rPr>
        <w:t>Responsibilities</w:t>
      </w:r>
      <w:r w:rsidRPr="00485F0E">
        <w:rPr>
          <w:rFonts w:cs="Arial"/>
          <w:b/>
          <w:u w:val="single"/>
          <w:lang w:eastAsia="zh-CN"/>
        </w:rPr>
        <w:t xml:space="preserve"> of the Project Organization </w:t>
      </w:r>
      <w:r w:rsidRPr="00485F0E">
        <w:rPr>
          <w:rFonts w:cs="Arial"/>
          <w:b/>
          <w:bCs/>
          <w:u w:val="single"/>
          <w:lang w:eastAsia="zh-CN"/>
        </w:rPr>
        <w:t>Structure</w:t>
      </w:r>
      <w:r w:rsidRPr="00485F0E">
        <w:rPr>
          <w:rFonts w:cs="Arial"/>
          <w:b/>
          <w:u w:val="single"/>
          <w:lang w:eastAsia="zh-CN"/>
        </w:rPr>
        <w:t>:</w:t>
      </w:r>
      <w:r w:rsidRPr="00485F0E">
        <w:rPr>
          <w:rFonts w:cs="Arial"/>
          <w:b/>
          <w:lang w:eastAsia="zh-CN"/>
        </w:rPr>
        <w:t xml:space="preserve"> </w:t>
      </w:r>
    </w:p>
    <w:p w14:paraId="7C3116D2" w14:textId="77777777" w:rsidR="0033451D" w:rsidRPr="00485F0E" w:rsidRDefault="0033451D" w:rsidP="0033451D">
      <w:pPr>
        <w:shd w:val="clear" w:color="auto" w:fill="FFFFFF"/>
        <w:spacing w:after="0"/>
        <w:rPr>
          <w:rFonts w:cs="Calibri"/>
          <w:noProof/>
          <w:szCs w:val="20"/>
          <w:lang w:eastAsia="zh-CN"/>
        </w:rPr>
      </w:pPr>
    </w:p>
    <w:p w14:paraId="024566D6" w14:textId="77777777" w:rsidR="0033451D" w:rsidRPr="00485F0E" w:rsidRDefault="0033451D" w:rsidP="00BB12C2">
      <w:pPr>
        <w:numPr>
          <w:ilvl w:val="0"/>
          <w:numId w:val="35"/>
        </w:numPr>
        <w:shd w:val="clear" w:color="auto" w:fill="FFFFFF"/>
        <w:spacing w:after="0"/>
        <w:rPr>
          <w:rFonts w:cs="Calibri"/>
          <w:b/>
          <w:bCs/>
          <w:noProof/>
          <w:szCs w:val="20"/>
          <w:lang w:eastAsia="zh-CN"/>
        </w:rPr>
      </w:pPr>
      <w:r w:rsidRPr="00485F0E">
        <w:rPr>
          <w:rFonts w:cs="Calibri"/>
          <w:b/>
          <w:bCs/>
          <w:noProof/>
          <w:szCs w:val="20"/>
          <w:lang w:eastAsia="zh-CN"/>
        </w:rPr>
        <w:t xml:space="preserve">Project Board: </w:t>
      </w:r>
      <w:r w:rsidRPr="00485F0E">
        <w:rPr>
          <w:rFonts w:cs="Calibri"/>
          <w:szCs w:val="20"/>
          <w:lang w:eastAsia="zh-CN"/>
        </w:rPr>
        <w:t xml:space="preserve">All UNDP projects must be governed by a multi-stakeholder board or committee established to review performance based on monitoring and evaluation, and implementation issues to ensure quality delivery of results. The Project Board (also called the Project Steering Committee) is the most senior, dedicated oversight body for a project. </w:t>
      </w:r>
    </w:p>
    <w:p w14:paraId="3B86CCA0" w14:textId="77777777" w:rsidR="0033451D" w:rsidRPr="00485F0E" w:rsidRDefault="0033451D" w:rsidP="0033451D">
      <w:pPr>
        <w:shd w:val="clear" w:color="auto" w:fill="FFFFFF"/>
        <w:spacing w:after="0"/>
        <w:rPr>
          <w:rFonts w:cs="Calibri"/>
          <w:noProof/>
          <w:szCs w:val="20"/>
          <w:lang w:eastAsia="zh-CN"/>
        </w:rPr>
      </w:pPr>
    </w:p>
    <w:p w14:paraId="3D64E866" w14:textId="77777777" w:rsidR="0033451D" w:rsidRPr="00485F0E" w:rsidRDefault="0033451D" w:rsidP="0033451D">
      <w:pPr>
        <w:shd w:val="clear" w:color="auto" w:fill="FFFFFF"/>
        <w:spacing w:after="0"/>
        <w:rPr>
          <w:rFonts w:cs="Calibri"/>
          <w:noProof/>
          <w:szCs w:val="20"/>
          <w:lang w:eastAsia="zh-CN"/>
        </w:rPr>
      </w:pPr>
      <w:r w:rsidRPr="00485F0E">
        <w:rPr>
          <w:rFonts w:cs="Calibri"/>
          <w:noProof/>
          <w:szCs w:val="20"/>
          <w:lang w:eastAsia="zh-CN"/>
        </w:rPr>
        <w:t>The two main (mandatory) roles of the project board are as follows:</w:t>
      </w:r>
    </w:p>
    <w:p w14:paraId="63346C77" w14:textId="77777777" w:rsidR="0033451D" w:rsidRPr="00485F0E" w:rsidRDefault="0033451D" w:rsidP="0033451D">
      <w:pPr>
        <w:shd w:val="clear" w:color="auto" w:fill="FFFFFF"/>
        <w:spacing w:after="0"/>
        <w:rPr>
          <w:rFonts w:cs="Calibri"/>
          <w:noProof/>
          <w:szCs w:val="20"/>
          <w:lang w:eastAsia="zh-CN"/>
        </w:rPr>
      </w:pPr>
    </w:p>
    <w:p w14:paraId="6D320225" w14:textId="799F9C12" w:rsidR="0033451D" w:rsidRPr="00485F0E" w:rsidRDefault="0033451D" w:rsidP="00BB12C2">
      <w:pPr>
        <w:numPr>
          <w:ilvl w:val="0"/>
          <w:numId w:val="29"/>
        </w:numPr>
        <w:shd w:val="clear" w:color="auto" w:fill="FFFFFF"/>
        <w:spacing w:after="0"/>
        <w:rPr>
          <w:rFonts w:cs="Calibri"/>
          <w:szCs w:val="20"/>
          <w:lang w:eastAsia="zh-CN"/>
        </w:rPr>
      </w:pPr>
      <w:r w:rsidRPr="00485F0E">
        <w:rPr>
          <w:rFonts w:cs="Calibri"/>
          <w:b/>
          <w:bCs/>
          <w:noProof/>
          <w:szCs w:val="20"/>
          <w:lang w:eastAsia="zh-CN"/>
        </w:rPr>
        <w:t xml:space="preserve">High-level oversight of the execution of the project by the </w:t>
      </w:r>
      <w:r w:rsidR="00F1424A">
        <w:rPr>
          <w:rFonts w:cs="Calibri"/>
          <w:b/>
          <w:bCs/>
          <w:noProof/>
          <w:szCs w:val="20"/>
          <w:lang w:eastAsia="zh-CN"/>
        </w:rPr>
        <w:t>Implementing partnerImplementing partner</w:t>
      </w:r>
      <w:r w:rsidRPr="00485F0E">
        <w:rPr>
          <w:rFonts w:cs="Calibri"/>
          <w:noProof/>
          <w:szCs w:val="20"/>
          <w:lang w:eastAsia="zh-CN"/>
        </w:rPr>
        <w:t xml:space="preserve"> (as explained in the</w:t>
      </w:r>
      <w:r w:rsidR="00FF4260">
        <w:rPr>
          <w:rFonts w:cs="Calibri"/>
          <w:noProof/>
          <w:szCs w:val="20"/>
          <w:lang w:eastAsia="zh-CN"/>
        </w:rPr>
        <w:t xml:space="preserve"> Provide Oversight </w:t>
      </w:r>
      <w:r w:rsidRPr="00485F0E">
        <w:rPr>
          <w:rFonts w:cs="Calibri"/>
          <w:noProof/>
          <w:szCs w:val="20"/>
          <w:lang w:eastAsia="zh-CN"/>
        </w:rPr>
        <w:t xml:space="preserve"> </w:t>
      </w:r>
      <w:r w:rsidR="00A22115">
        <w:rPr>
          <w:rFonts w:cs="Calibri"/>
          <w:noProof/>
          <w:szCs w:val="20"/>
          <w:lang w:eastAsia="zh-CN"/>
        </w:rPr>
        <w:t>(</w:t>
      </w:r>
      <w:r w:rsidR="00FF4260" w:rsidRPr="00FF4260">
        <w:t>https://popp.undp.org/document/provide-oversight</w:t>
      </w:r>
      <w:r w:rsidR="00A22115">
        <w:t>)</w:t>
      </w:r>
      <w:r w:rsidRPr="00485F0E">
        <w:rPr>
          <w:rFonts w:cs="Calibri"/>
          <w:noProof/>
          <w:szCs w:val="20"/>
          <w:lang w:eastAsia="zh-CN"/>
        </w:rPr>
        <w:t>section of the</w:t>
      </w:r>
      <w:r w:rsidRPr="00485F0E">
        <w:rPr>
          <w:rFonts w:cs="Calibri"/>
          <w:szCs w:val="20"/>
          <w:lang w:eastAsia="zh-CN"/>
        </w:rPr>
        <w:t xml:space="preserve"> P</w:t>
      </w:r>
      <w:r w:rsidRPr="00485F0E">
        <w:rPr>
          <w:rFonts w:cs="Calibri"/>
          <w:noProof/>
          <w:szCs w:val="20"/>
          <w:lang w:eastAsia="zh-CN"/>
        </w:rPr>
        <w:t>OPP</w:t>
      </w:r>
      <w:r w:rsidRPr="00485F0E">
        <w:rPr>
          <w:rFonts w:cs="Calibri"/>
          <w:szCs w:val="20"/>
          <w:lang w:eastAsia="zh-CN"/>
        </w:rPr>
        <w:t>)</w:t>
      </w:r>
      <w:r w:rsidRPr="00485F0E">
        <w:rPr>
          <w:rFonts w:cs="Calibri"/>
          <w:noProof/>
          <w:szCs w:val="20"/>
          <w:lang w:eastAsia="zh-CN"/>
        </w:rPr>
        <w:t xml:space="preserve">. This is the primary function of the project board and includes </w:t>
      </w:r>
      <w:r w:rsidRPr="009C61AB">
        <w:rPr>
          <w:rFonts w:cs="Calibri"/>
          <w:szCs w:val="20"/>
          <w:lang w:eastAsia="zh-CN"/>
        </w:rPr>
        <w:t>annual (and as-needed) assessments of any major risks to the project, and decisions/agreements on any management actions or remedial measures to address them effectively.</w:t>
      </w:r>
      <w:r w:rsidRPr="00485F0E">
        <w:rPr>
          <w:rFonts w:cs="Calibri"/>
          <w:szCs w:val="20"/>
          <w:lang w:eastAsia="zh-CN"/>
        </w:rPr>
        <w:t xml:space="preserve"> </w:t>
      </w:r>
      <w:r w:rsidRPr="00485F0E">
        <w:rPr>
          <w:rFonts w:cs="Calibri"/>
          <w:szCs w:val="20"/>
        </w:rPr>
        <w:t>The Project Board reviews evidence of project performance based on monitoring, evaluation and reporting, including progress reports, evaluations, risk logs and the combined delivery report.</w:t>
      </w:r>
      <w:r w:rsidRPr="00485F0E">
        <w:rPr>
          <w:rFonts w:ascii="Times New Roman" w:hAnsi="Times New Roman"/>
          <w:szCs w:val="20"/>
        </w:rPr>
        <w:t xml:space="preserve"> </w:t>
      </w:r>
      <w:r w:rsidRPr="00485F0E">
        <w:rPr>
          <w:rFonts w:cs="Calibri"/>
          <w:szCs w:val="20"/>
        </w:rPr>
        <w:t xml:space="preserve">The Project Board is </w:t>
      </w:r>
      <w:r w:rsidRPr="00485F0E">
        <w:rPr>
          <w:rFonts w:cs="Calibri"/>
          <w:noProof/>
          <w:szCs w:val="20"/>
          <w:lang w:eastAsia="zh-CN"/>
        </w:rPr>
        <w:t>responsible for taking corrective action as needed to ensure the project achieves the desired results.</w:t>
      </w:r>
    </w:p>
    <w:p w14:paraId="32893B61" w14:textId="30175A05" w:rsidR="0033451D" w:rsidRPr="00485F0E" w:rsidRDefault="0033451D" w:rsidP="00BB12C2">
      <w:pPr>
        <w:numPr>
          <w:ilvl w:val="0"/>
          <w:numId w:val="29"/>
        </w:numPr>
        <w:shd w:val="clear" w:color="auto" w:fill="FFFFFF"/>
        <w:spacing w:after="0"/>
        <w:rPr>
          <w:rFonts w:ascii="Times New Roman" w:hAnsi="Times New Roman" w:cs="Arial"/>
          <w:szCs w:val="20"/>
          <w:lang w:eastAsia="zh-CN"/>
        </w:rPr>
      </w:pPr>
      <w:r w:rsidRPr="00485F0E">
        <w:rPr>
          <w:rFonts w:cs="Arial"/>
          <w:b/>
          <w:szCs w:val="20"/>
          <w:lang w:eastAsia="zh-CN"/>
        </w:rPr>
        <w:t>Approval of</w:t>
      </w:r>
      <w:r w:rsidRPr="00485F0E">
        <w:rPr>
          <w:rFonts w:cs="Arial"/>
          <w:b/>
          <w:bCs/>
          <w:noProof/>
          <w:szCs w:val="20"/>
          <w:lang w:eastAsia="zh-CN"/>
        </w:rPr>
        <w:t xml:space="preserve"> strategic</w:t>
      </w:r>
      <w:r w:rsidRPr="00485F0E">
        <w:rPr>
          <w:rFonts w:cs="Arial"/>
          <w:b/>
          <w:szCs w:val="20"/>
          <w:lang w:eastAsia="zh-CN"/>
        </w:rPr>
        <w:t xml:space="preserve"> </w:t>
      </w:r>
      <w:r w:rsidRPr="00485F0E">
        <w:rPr>
          <w:rFonts w:cs="Arial"/>
          <w:b/>
          <w:bCs/>
          <w:szCs w:val="20"/>
          <w:lang w:eastAsia="zh-CN"/>
        </w:rPr>
        <w:t>project</w:t>
      </w:r>
      <w:r w:rsidRPr="00485F0E">
        <w:rPr>
          <w:rFonts w:cs="Arial"/>
          <w:b/>
          <w:szCs w:val="20"/>
          <w:lang w:eastAsia="zh-CN"/>
        </w:rPr>
        <w:t xml:space="preserve"> execution </w:t>
      </w:r>
      <w:r w:rsidRPr="00485F0E">
        <w:rPr>
          <w:rFonts w:cs="Arial"/>
          <w:b/>
          <w:bCs/>
          <w:noProof/>
          <w:szCs w:val="20"/>
          <w:lang w:eastAsia="zh-CN"/>
        </w:rPr>
        <w:t>decisions</w:t>
      </w:r>
      <w:r w:rsidRPr="00485F0E">
        <w:rPr>
          <w:rFonts w:cs="Arial"/>
          <w:b/>
          <w:szCs w:val="20"/>
          <w:lang w:eastAsia="zh-CN"/>
        </w:rPr>
        <w:t xml:space="preserve"> of the </w:t>
      </w:r>
      <w:r w:rsidR="00F1424A">
        <w:rPr>
          <w:rFonts w:cs="Arial"/>
          <w:b/>
          <w:szCs w:val="20"/>
          <w:lang w:eastAsia="zh-CN"/>
        </w:rPr>
        <w:t>Implementing partner</w:t>
      </w:r>
      <w:r w:rsidRPr="00485F0E">
        <w:rPr>
          <w:rFonts w:cs="Arial"/>
          <w:b/>
          <w:szCs w:val="20"/>
          <w:lang w:eastAsia="zh-CN"/>
        </w:rPr>
        <w:t xml:space="preserve"> </w:t>
      </w:r>
      <w:r w:rsidRPr="00485F0E">
        <w:rPr>
          <w:rFonts w:cs="Arial"/>
          <w:szCs w:val="20"/>
          <w:lang w:eastAsia="zh-CN"/>
        </w:rPr>
        <w:t xml:space="preserve">with a view to </w:t>
      </w:r>
      <w:r w:rsidRPr="009C61AB">
        <w:rPr>
          <w:rFonts w:cs="Arial"/>
          <w:szCs w:val="20"/>
          <w:lang w:eastAsia="zh-CN"/>
        </w:rPr>
        <w:t>assess and manage risks,</w:t>
      </w:r>
      <w:r w:rsidRPr="00485F0E">
        <w:rPr>
          <w:rFonts w:cs="Arial"/>
          <w:szCs w:val="20"/>
          <w:lang w:eastAsia="zh-CN"/>
        </w:rPr>
        <w:t xml:space="preserve"> monitor and ensure the overall achievement of projected results and impacts and ensure long term sustainability of project execution decisions of the </w:t>
      </w:r>
      <w:r w:rsidR="00F1424A">
        <w:rPr>
          <w:rFonts w:cs="Arial"/>
          <w:szCs w:val="20"/>
          <w:lang w:eastAsia="zh-CN"/>
        </w:rPr>
        <w:t>Implementing partner</w:t>
      </w:r>
      <w:r w:rsidRPr="00485F0E">
        <w:rPr>
          <w:rFonts w:cs="Arial"/>
          <w:b/>
          <w:szCs w:val="20"/>
          <w:lang w:eastAsia="zh-CN"/>
        </w:rPr>
        <w:t xml:space="preserve"> </w:t>
      </w:r>
      <w:r w:rsidRPr="00485F0E">
        <w:rPr>
          <w:rFonts w:cs="Arial"/>
          <w:szCs w:val="20"/>
          <w:lang w:eastAsia="zh-CN"/>
        </w:rPr>
        <w:t xml:space="preserve">(as explained in the </w:t>
      </w:r>
      <w:hyperlink r:id="rId80" w:history="1">
        <w:r w:rsidR="00221B50" w:rsidRPr="00485F0E">
          <w:rPr>
            <w:rFonts w:cs="Arial"/>
            <w:color w:val="0000FF"/>
            <w:szCs w:val="20"/>
            <w:u w:val="single"/>
            <w:lang w:eastAsia="zh-CN"/>
          </w:rPr>
          <w:t>Manage Change</w:t>
        </w:r>
      </w:hyperlink>
      <w:r w:rsidR="005014F6">
        <w:t xml:space="preserve"> </w:t>
      </w:r>
      <w:r w:rsidRPr="00485F0E">
        <w:rPr>
          <w:rFonts w:cs="Arial"/>
          <w:szCs w:val="20"/>
          <w:lang w:eastAsia="zh-CN"/>
        </w:rPr>
        <w:t>section of the POPP).</w:t>
      </w:r>
      <w:r w:rsidR="009D5AD5">
        <w:rPr>
          <w:rFonts w:cs="Arial"/>
          <w:szCs w:val="20"/>
          <w:lang w:eastAsia="zh-CN"/>
        </w:rPr>
        <w:t xml:space="preserve"> </w:t>
      </w:r>
      <w:r w:rsidRPr="00485F0E">
        <w:rPr>
          <w:rFonts w:cs="Arial"/>
          <w:szCs w:val="20"/>
          <w:lang w:eastAsia="zh-CN"/>
        </w:rPr>
        <w:t xml:space="preserve"> </w:t>
      </w:r>
    </w:p>
    <w:p w14:paraId="55B7CE7B" w14:textId="77777777" w:rsidR="0033451D" w:rsidRPr="00485F0E" w:rsidRDefault="0033451D" w:rsidP="0033451D">
      <w:pPr>
        <w:shd w:val="clear" w:color="auto" w:fill="FFFFFF"/>
        <w:spacing w:after="0"/>
        <w:rPr>
          <w:rFonts w:cs="Calibri"/>
          <w:szCs w:val="20"/>
        </w:rPr>
      </w:pPr>
    </w:p>
    <w:p w14:paraId="07792126" w14:textId="77777777" w:rsidR="0033451D" w:rsidRPr="00485F0E" w:rsidRDefault="0033451D" w:rsidP="0033451D">
      <w:pPr>
        <w:shd w:val="clear" w:color="auto" w:fill="FFFFFF"/>
        <w:spacing w:after="0"/>
        <w:rPr>
          <w:rFonts w:cs="Calibri"/>
          <w:noProof/>
          <w:szCs w:val="20"/>
          <w:lang w:eastAsia="zh-CN"/>
        </w:rPr>
      </w:pPr>
      <w:r w:rsidRPr="00485F0E">
        <w:rPr>
          <w:rFonts w:cs="Calibri"/>
          <w:b/>
          <w:bCs/>
          <w:noProof/>
          <w:szCs w:val="20"/>
          <w:lang w:eastAsia="zh-CN"/>
        </w:rPr>
        <w:t>Requirements to serve on the Project Board</w:t>
      </w:r>
      <w:r w:rsidRPr="00485F0E">
        <w:rPr>
          <w:rFonts w:cs="Calibri"/>
          <w:noProof/>
          <w:szCs w:val="20"/>
          <w:lang w:eastAsia="zh-CN"/>
        </w:rPr>
        <w:t xml:space="preserve">: </w:t>
      </w:r>
      <w:r w:rsidRPr="00485F0E">
        <w:rPr>
          <w:rFonts w:cs="Calibri"/>
          <w:i/>
          <w:iCs/>
          <w:noProof/>
          <w:szCs w:val="20"/>
          <w:highlight w:val="yellow"/>
          <w:lang w:eastAsia="zh-CN"/>
        </w:rPr>
        <w:t>to be included in the TOR of the Project Board</w:t>
      </w:r>
    </w:p>
    <w:p w14:paraId="4CF967D3" w14:textId="77777777" w:rsidR="0033451D" w:rsidRPr="00485F0E" w:rsidRDefault="0033451D" w:rsidP="00BB12C2">
      <w:pPr>
        <w:numPr>
          <w:ilvl w:val="0"/>
          <w:numId w:val="31"/>
        </w:numPr>
        <w:shd w:val="clear" w:color="auto" w:fill="FFFFFF"/>
        <w:spacing w:after="0"/>
        <w:rPr>
          <w:rFonts w:cs="Arial"/>
          <w:szCs w:val="20"/>
          <w:lang w:eastAsia="zh-CN"/>
        </w:rPr>
      </w:pPr>
      <w:r w:rsidRPr="00485F0E">
        <w:rPr>
          <w:rFonts w:cs="Arial"/>
          <w:noProof/>
          <w:szCs w:val="20"/>
          <w:lang w:eastAsia="zh-CN"/>
        </w:rPr>
        <w:t>A</w:t>
      </w:r>
      <w:proofErr w:type="spellStart"/>
      <w:r w:rsidRPr="00485F0E">
        <w:rPr>
          <w:rFonts w:cs="Arial"/>
          <w:szCs w:val="20"/>
          <w:lang w:eastAsia="zh-CN"/>
        </w:rPr>
        <w:t>gree</w:t>
      </w:r>
      <w:proofErr w:type="spellEnd"/>
      <w:r w:rsidRPr="00485F0E">
        <w:rPr>
          <w:rFonts w:cs="Arial"/>
          <w:szCs w:val="20"/>
          <w:lang w:eastAsia="zh-CN"/>
        </w:rPr>
        <w:t xml:space="preserve"> to the Terms of Reference of the Board and the rules on protocols, quorum and minuting.</w:t>
      </w:r>
    </w:p>
    <w:p w14:paraId="1710EC43" w14:textId="77777777" w:rsidR="0033451D" w:rsidRPr="00485F0E" w:rsidRDefault="0033451D" w:rsidP="00BB12C2">
      <w:pPr>
        <w:numPr>
          <w:ilvl w:val="0"/>
          <w:numId w:val="31"/>
        </w:numPr>
        <w:shd w:val="clear" w:color="auto" w:fill="FFFFFF"/>
        <w:spacing w:after="0"/>
        <w:rPr>
          <w:rFonts w:cs="Arial"/>
          <w:szCs w:val="20"/>
          <w:lang w:eastAsia="zh-CN"/>
        </w:rPr>
      </w:pPr>
      <w:r w:rsidRPr="00485F0E">
        <w:rPr>
          <w:rFonts w:cs="Arial"/>
          <w:noProof/>
          <w:szCs w:val="20"/>
          <w:lang w:eastAsia="zh-CN"/>
        </w:rPr>
        <w:t>M</w:t>
      </w:r>
      <w:proofErr w:type="spellStart"/>
      <w:r w:rsidRPr="00485F0E">
        <w:rPr>
          <w:rFonts w:cs="Arial"/>
          <w:szCs w:val="20"/>
          <w:lang w:eastAsia="zh-CN"/>
        </w:rPr>
        <w:t>eet</w:t>
      </w:r>
      <w:proofErr w:type="spellEnd"/>
      <w:r w:rsidRPr="00485F0E">
        <w:rPr>
          <w:rFonts w:cs="Arial"/>
          <w:szCs w:val="20"/>
          <w:lang w:eastAsia="zh-CN"/>
        </w:rPr>
        <w:t xml:space="preserve"> annually; at least once.</w:t>
      </w:r>
    </w:p>
    <w:p w14:paraId="7F447B50" w14:textId="77777777" w:rsidR="0033451D" w:rsidRPr="00485F0E" w:rsidRDefault="0033451D" w:rsidP="00BB12C2">
      <w:pPr>
        <w:numPr>
          <w:ilvl w:val="0"/>
          <w:numId w:val="31"/>
        </w:numPr>
        <w:spacing w:after="0"/>
        <w:rPr>
          <w:rFonts w:cs="Calibri"/>
        </w:rPr>
      </w:pPr>
      <w:r w:rsidRPr="00485F0E">
        <w:rPr>
          <w:rFonts w:cs="Arial"/>
          <w:noProof/>
          <w:lang w:eastAsia="zh-CN"/>
        </w:rPr>
        <w:t>D</w:t>
      </w:r>
      <w:proofErr w:type="spellStart"/>
      <w:r w:rsidRPr="00485F0E">
        <w:rPr>
          <w:rFonts w:cs="Arial"/>
          <w:lang w:eastAsia="zh-CN"/>
        </w:rPr>
        <w:t>isclose</w:t>
      </w:r>
      <w:proofErr w:type="spellEnd"/>
      <w:r w:rsidRPr="00485F0E">
        <w:rPr>
          <w:rFonts w:cs="Arial"/>
          <w:lang w:eastAsia="zh-CN"/>
        </w:rPr>
        <w:t xml:space="preserve"> any conflict of interest in performing the functions of a Project Board member</w:t>
      </w:r>
      <w:r w:rsidRPr="00485F0E">
        <w:rPr>
          <w:rFonts w:cs="Calibri"/>
        </w:rPr>
        <w:t xml:space="preserve"> and take all measures to avoid any real or perceived conflicts of interest. This disclosure must be documented and kept on record by UNDP.</w:t>
      </w:r>
    </w:p>
    <w:p w14:paraId="013B9604" w14:textId="77777777" w:rsidR="0033451D" w:rsidRPr="00485F0E" w:rsidRDefault="0033451D" w:rsidP="00BB12C2">
      <w:pPr>
        <w:numPr>
          <w:ilvl w:val="0"/>
          <w:numId w:val="31"/>
        </w:numPr>
        <w:shd w:val="clear" w:color="auto" w:fill="FFFFFF"/>
        <w:spacing w:after="0"/>
        <w:rPr>
          <w:rFonts w:cs="Arial"/>
          <w:szCs w:val="20"/>
          <w:lang w:eastAsia="zh-CN"/>
        </w:rPr>
      </w:pPr>
      <w:r w:rsidRPr="00485F0E">
        <w:rPr>
          <w:rFonts w:cs="Arial"/>
          <w:noProof/>
          <w:szCs w:val="20"/>
          <w:lang w:eastAsia="zh-CN"/>
        </w:rPr>
        <w:t>D</w:t>
      </w:r>
      <w:proofErr w:type="spellStart"/>
      <w:r w:rsidRPr="00485F0E">
        <w:rPr>
          <w:rFonts w:cs="Arial"/>
          <w:szCs w:val="20"/>
          <w:lang w:eastAsia="zh-CN"/>
        </w:rPr>
        <w:t>ischarge</w:t>
      </w:r>
      <w:proofErr w:type="spellEnd"/>
      <w:r w:rsidRPr="00485F0E">
        <w:rPr>
          <w:rFonts w:cs="Arial"/>
          <w:szCs w:val="20"/>
          <w:lang w:eastAsia="zh-CN"/>
        </w:rPr>
        <w:t xml:space="preserve"> the functions of the Project Board in accordance with UNDP policies and procedures.</w:t>
      </w:r>
    </w:p>
    <w:p w14:paraId="65F6C4EF" w14:textId="77777777" w:rsidR="0033451D" w:rsidRPr="00485F0E" w:rsidRDefault="0033451D" w:rsidP="00BB12C2">
      <w:pPr>
        <w:numPr>
          <w:ilvl w:val="0"/>
          <w:numId w:val="31"/>
        </w:numPr>
        <w:shd w:val="clear" w:color="auto" w:fill="FFFFFF"/>
        <w:spacing w:after="0"/>
        <w:rPr>
          <w:rFonts w:cs="Calibri"/>
          <w:noProof/>
          <w:szCs w:val="20"/>
          <w:lang w:eastAsia="zh-CN"/>
        </w:rPr>
      </w:pPr>
      <w:r w:rsidRPr="00485F0E">
        <w:rPr>
          <w:rFonts w:cs="Calibri"/>
          <w:szCs w:val="20"/>
        </w:rPr>
        <w:t>Ensure highest levels of transparency and ensure Project Board meeting minutes are recorded and shared with project stakeholders.</w:t>
      </w:r>
    </w:p>
    <w:p w14:paraId="46EDE87B" w14:textId="77777777" w:rsidR="0033451D" w:rsidRPr="00485F0E" w:rsidRDefault="0033451D" w:rsidP="0033451D">
      <w:pPr>
        <w:shd w:val="clear" w:color="auto" w:fill="FFFFFF"/>
        <w:spacing w:after="0"/>
        <w:rPr>
          <w:rFonts w:cs="Calibri"/>
          <w:b/>
          <w:bCs/>
          <w:noProof/>
          <w:szCs w:val="20"/>
          <w:lang w:eastAsia="zh-CN"/>
        </w:rPr>
      </w:pPr>
    </w:p>
    <w:p w14:paraId="2FFC8BF4" w14:textId="77777777" w:rsidR="0033451D" w:rsidRPr="00485F0E" w:rsidRDefault="0033451D" w:rsidP="0033451D">
      <w:pPr>
        <w:shd w:val="clear" w:color="auto" w:fill="FFFFFF"/>
        <w:spacing w:after="0"/>
        <w:rPr>
          <w:rFonts w:cs="Arial"/>
          <w:noProof/>
          <w:lang w:eastAsia="zh-CN"/>
        </w:rPr>
      </w:pPr>
      <w:r w:rsidRPr="00485F0E">
        <w:rPr>
          <w:rFonts w:cs="Arial"/>
          <w:b/>
          <w:bCs/>
          <w:noProof/>
          <w:lang w:eastAsia="zh-CN"/>
        </w:rPr>
        <w:t>Responsibilities of the Project Board</w:t>
      </w:r>
      <w:r w:rsidRPr="00485F0E">
        <w:rPr>
          <w:rFonts w:cs="Arial"/>
          <w:noProof/>
          <w:lang w:eastAsia="zh-CN"/>
        </w:rPr>
        <w:t xml:space="preserve">: </w:t>
      </w:r>
      <w:r w:rsidRPr="00485F0E">
        <w:rPr>
          <w:rFonts w:cs="Arial"/>
          <w:i/>
          <w:iCs/>
          <w:noProof/>
          <w:highlight w:val="yellow"/>
          <w:lang w:eastAsia="zh-CN"/>
        </w:rPr>
        <w:t>to be included in the TOR of the Project Board</w:t>
      </w:r>
    </w:p>
    <w:p w14:paraId="0691DE3F" w14:textId="77777777" w:rsidR="0033451D" w:rsidRPr="00485F0E" w:rsidRDefault="0033451D" w:rsidP="00BB12C2">
      <w:pPr>
        <w:numPr>
          <w:ilvl w:val="0"/>
          <w:numId w:val="32"/>
        </w:numPr>
        <w:shd w:val="clear" w:color="auto" w:fill="FFFFFF"/>
        <w:spacing w:after="0"/>
        <w:rPr>
          <w:rFonts w:eastAsia="Times New Roman" w:cs="Calibri"/>
          <w:szCs w:val="20"/>
        </w:rPr>
      </w:pPr>
      <w:r w:rsidRPr="00485F0E">
        <w:rPr>
          <w:rFonts w:cs="Calibri"/>
          <w:szCs w:val="20"/>
        </w:rPr>
        <w:lastRenderedPageBreak/>
        <w:t>Consensus decision making:</w:t>
      </w:r>
    </w:p>
    <w:p w14:paraId="2507B8C2" w14:textId="77777777" w:rsidR="0033451D" w:rsidRPr="00485F0E" w:rsidRDefault="0033451D" w:rsidP="00BB12C2">
      <w:pPr>
        <w:numPr>
          <w:ilvl w:val="1"/>
          <w:numId w:val="32"/>
        </w:numPr>
        <w:shd w:val="clear" w:color="auto" w:fill="FFFFFF"/>
        <w:spacing w:after="0"/>
        <w:rPr>
          <w:rFonts w:eastAsia="Times New Roman" w:cs="Calibri"/>
          <w:szCs w:val="20"/>
        </w:rPr>
      </w:pPr>
      <w:r w:rsidRPr="00485F0E">
        <w:rPr>
          <w:rFonts w:eastAsia="Times New Roman" w:cs="Calibri"/>
          <w:szCs w:val="20"/>
        </w:rPr>
        <w:t xml:space="preserve">The project board </w:t>
      </w:r>
      <w:proofErr w:type="gramStart"/>
      <w:r w:rsidRPr="00485F0E">
        <w:rPr>
          <w:rFonts w:eastAsia="Times New Roman" w:cs="Calibri"/>
          <w:szCs w:val="20"/>
        </w:rPr>
        <w:t>provides overall</w:t>
      </w:r>
      <w:proofErr w:type="gramEnd"/>
      <w:r w:rsidRPr="00485F0E">
        <w:rPr>
          <w:rFonts w:eastAsia="Times New Roman" w:cs="Calibri"/>
          <w:szCs w:val="20"/>
        </w:rPr>
        <w:t xml:space="preserve"> </w:t>
      </w:r>
      <w:proofErr w:type="spellStart"/>
      <w:r w:rsidRPr="00485F0E">
        <w:rPr>
          <w:rFonts w:eastAsia="Times New Roman" w:cs="Calibri"/>
          <w:szCs w:val="20"/>
        </w:rPr>
        <w:t>overall</w:t>
      </w:r>
      <w:proofErr w:type="spellEnd"/>
      <w:r w:rsidRPr="00485F0E">
        <w:rPr>
          <w:rFonts w:eastAsia="Times New Roman" w:cs="Calibri"/>
          <w:szCs w:val="20"/>
        </w:rPr>
        <w:t xml:space="preserve"> guidance and direction to the project, ensuring it remains within any specified constraints, and providing overall oversight of the project implementation. </w:t>
      </w:r>
    </w:p>
    <w:p w14:paraId="3447A1DA" w14:textId="77777777" w:rsidR="0033451D" w:rsidRPr="00485F0E" w:rsidRDefault="0033451D" w:rsidP="00BB12C2">
      <w:pPr>
        <w:numPr>
          <w:ilvl w:val="1"/>
          <w:numId w:val="32"/>
        </w:numPr>
        <w:shd w:val="clear" w:color="auto" w:fill="FFFFFF"/>
        <w:spacing w:after="0"/>
        <w:rPr>
          <w:rFonts w:eastAsia="Times New Roman" w:cs="Calibri"/>
          <w:szCs w:val="20"/>
        </w:rPr>
      </w:pPr>
      <w:r w:rsidRPr="00485F0E">
        <w:rPr>
          <w:rFonts w:eastAsia="Times New Roman" w:cs="Calibri"/>
          <w:szCs w:val="20"/>
        </w:rPr>
        <w:t>Review project performance based on monitoring, evaluation and reporting, including progress reports, risk logs and the combined delivery report;</w:t>
      </w:r>
    </w:p>
    <w:p w14:paraId="3B18E497" w14:textId="77777777" w:rsidR="0033451D" w:rsidRPr="00485F0E" w:rsidRDefault="0033451D" w:rsidP="00BB12C2">
      <w:pPr>
        <w:numPr>
          <w:ilvl w:val="1"/>
          <w:numId w:val="32"/>
        </w:numPr>
        <w:shd w:val="clear" w:color="auto" w:fill="FFFFFF"/>
        <w:spacing w:after="0"/>
        <w:rPr>
          <w:rFonts w:eastAsia="Times New Roman" w:cs="Calibri"/>
          <w:szCs w:val="20"/>
        </w:rPr>
      </w:pPr>
      <w:r w:rsidRPr="00485F0E">
        <w:rPr>
          <w:rFonts w:cs="Calibri"/>
          <w:szCs w:val="20"/>
        </w:rPr>
        <w:t xml:space="preserve">The project board is responsible for making management decisions by consensus. </w:t>
      </w:r>
    </w:p>
    <w:p w14:paraId="450637C4" w14:textId="77777777" w:rsidR="0033451D" w:rsidRPr="00485F0E" w:rsidRDefault="0033451D" w:rsidP="00BB12C2">
      <w:pPr>
        <w:numPr>
          <w:ilvl w:val="1"/>
          <w:numId w:val="32"/>
        </w:numPr>
        <w:shd w:val="clear" w:color="auto" w:fill="FFFFFF"/>
        <w:spacing w:after="0"/>
        <w:rPr>
          <w:rFonts w:eastAsia="Times New Roman" w:cs="Calibri"/>
          <w:szCs w:val="20"/>
        </w:rPr>
      </w:pPr>
      <w:r w:rsidRPr="00485F0E">
        <w:rPr>
          <w:rFonts w:cs="Calibri"/>
          <w:noProof/>
          <w:szCs w:val="20"/>
          <w:lang w:eastAsia="zh-CN"/>
        </w:rPr>
        <w:t xml:space="preserve">In order to ensure UNDP’s ultimate accountability, Project Board decisions should be made in accordance with standards that shall ensure management for development results, best value money, fairness, integrity, transparency and effective international competition. </w:t>
      </w:r>
    </w:p>
    <w:p w14:paraId="1A963BEA" w14:textId="77777777" w:rsidR="0033451D" w:rsidRPr="00485F0E" w:rsidRDefault="0033451D" w:rsidP="00BB12C2">
      <w:pPr>
        <w:numPr>
          <w:ilvl w:val="1"/>
          <w:numId w:val="32"/>
        </w:numPr>
        <w:shd w:val="clear" w:color="auto" w:fill="FFFFFF"/>
        <w:spacing w:after="0"/>
        <w:rPr>
          <w:rFonts w:eastAsia="Times New Roman" w:cs="Calibri"/>
          <w:szCs w:val="20"/>
        </w:rPr>
      </w:pPr>
      <w:r w:rsidRPr="00485F0E">
        <w:rPr>
          <w:rFonts w:cs="Calibri"/>
          <w:noProof/>
          <w:szCs w:val="20"/>
          <w:lang w:eastAsia="zh-CN"/>
        </w:rPr>
        <w:t xml:space="preserve">In case consensus cannot be reached within the Board, the UNDP representative on the board </w:t>
      </w:r>
      <w:r w:rsidRPr="00485F0E">
        <w:rPr>
          <w:rFonts w:eastAsia="Times New Roman" w:cs="Calibri"/>
          <w:szCs w:val="20"/>
        </w:rPr>
        <w:t>will mediate to find consensus and, if this cannot be found, will take the final decision to ensure project implementation is not unduly delayed</w:t>
      </w:r>
      <w:r w:rsidRPr="00485F0E">
        <w:rPr>
          <w:rFonts w:eastAsia="Times New Roman" w:cs="Calibri"/>
          <w:i/>
          <w:szCs w:val="20"/>
          <w:highlight w:val="yellow"/>
        </w:rPr>
        <w:t>. (Do not edit or delete this sentence!)</w:t>
      </w:r>
    </w:p>
    <w:p w14:paraId="10852E18" w14:textId="77777777" w:rsidR="0033451D" w:rsidRPr="00485F0E" w:rsidRDefault="0033451D" w:rsidP="00BB12C2">
      <w:pPr>
        <w:numPr>
          <w:ilvl w:val="0"/>
          <w:numId w:val="32"/>
        </w:numPr>
        <w:shd w:val="clear" w:color="auto" w:fill="FFFFFF"/>
        <w:spacing w:after="0"/>
        <w:rPr>
          <w:rFonts w:eastAsia="Times New Roman" w:cs="Calibri"/>
          <w:szCs w:val="20"/>
        </w:rPr>
      </w:pPr>
      <w:r w:rsidRPr="00485F0E">
        <w:rPr>
          <w:rFonts w:cs="Calibri"/>
          <w:szCs w:val="20"/>
        </w:rPr>
        <w:t xml:space="preserve">Oversee project execution: </w:t>
      </w:r>
    </w:p>
    <w:p w14:paraId="6045F707" w14:textId="77777777" w:rsidR="0033451D" w:rsidRPr="00485F0E" w:rsidRDefault="0033451D" w:rsidP="00BB12C2">
      <w:pPr>
        <w:numPr>
          <w:ilvl w:val="1"/>
          <w:numId w:val="32"/>
        </w:numPr>
        <w:spacing w:after="0"/>
        <w:rPr>
          <w:szCs w:val="20"/>
        </w:rPr>
      </w:pPr>
      <w:r w:rsidRPr="00485F0E">
        <w:rPr>
          <w:rFonts w:cs="Calibri"/>
          <w:szCs w:val="20"/>
        </w:rPr>
        <w:t>Agree on project manager’s tolerances as required, within the parameters outlined in the project document, and provide</w:t>
      </w:r>
      <w:r w:rsidRPr="00485F0E">
        <w:rPr>
          <w:szCs w:val="20"/>
        </w:rPr>
        <w:t xml:space="preserve"> direction and advice for exceptional situations when the project manager’s tolerances are exceeded.</w:t>
      </w:r>
    </w:p>
    <w:p w14:paraId="7722BD1A" w14:textId="0280F0AC" w:rsidR="0033451D" w:rsidRPr="00485F0E" w:rsidRDefault="0033451D" w:rsidP="00BB12C2">
      <w:pPr>
        <w:numPr>
          <w:ilvl w:val="0"/>
          <w:numId w:val="34"/>
        </w:numPr>
        <w:spacing w:after="0"/>
        <w:rPr>
          <w:rFonts w:eastAsia="Times New Roman" w:cs="Calibri"/>
          <w:color w:val="000000"/>
          <w:szCs w:val="20"/>
        </w:rPr>
      </w:pPr>
      <w:r w:rsidRPr="00485F0E">
        <w:rPr>
          <w:rFonts w:cs="Calibri"/>
          <w:szCs w:val="20"/>
        </w:rPr>
        <w:t xml:space="preserve">Appraise annual work plans prepared by the </w:t>
      </w:r>
      <w:r w:rsidR="00F1424A">
        <w:rPr>
          <w:rFonts w:cs="Calibri"/>
          <w:szCs w:val="20"/>
        </w:rPr>
        <w:t>Implementing partner</w:t>
      </w:r>
      <w:r w:rsidRPr="00485F0E">
        <w:rPr>
          <w:rFonts w:cs="Calibri"/>
          <w:szCs w:val="20"/>
        </w:rPr>
        <w:t xml:space="preserve"> for the Project; r</w:t>
      </w:r>
      <w:r w:rsidRPr="00485F0E">
        <w:rPr>
          <w:rFonts w:eastAsia="Times New Roman" w:cs="Calibri"/>
          <w:color w:val="000000"/>
          <w:szCs w:val="20"/>
        </w:rPr>
        <w:t xml:space="preserve">eview combined delivery reports prior to certification by the </w:t>
      </w:r>
      <w:r w:rsidR="00F1424A">
        <w:rPr>
          <w:rFonts w:eastAsia="Times New Roman" w:cs="Calibri"/>
          <w:color w:val="000000"/>
          <w:szCs w:val="20"/>
        </w:rPr>
        <w:t>implementing partner</w:t>
      </w:r>
      <w:r w:rsidRPr="00485F0E">
        <w:rPr>
          <w:rFonts w:eastAsia="Times New Roman" w:cs="Calibri"/>
          <w:color w:val="000000"/>
          <w:szCs w:val="20"/>
        </w:rPr>
        <w:t>.</w:t>
      </w:r>
    </w:p>
    <w:p w14:paraId="0ABD8E6D" w14:textId="77777777" w:rsidR="0033451D" w:rsidRPr="009C61AB" w:rsidRDefault="0033451D" w:rsidP="00BB12C2">
      <w:pPr>
        <w:numPr>
          <w:ilvl w:val="0"/>
          <w:numId w:val="34"/>
        </w:numPr>
        <w:spacing w:after="0"/>
        <w:rPr>
          <w:rFonts w:cs="Arial"/>
          <w:szCs w:val="20"/>
          <w:lang w:val="en-GB"/>
        </w:rPr>
      </w:pPr>
      <w:r w:rsidRPr="009C61AB">
        <w:rPr>
          <w:rFonts w:cs="Arial"/>
          <w:szCs w:val="20"/>
          <w:lang w:val="en-GB"/>
        </w:rPr>
        <w:t>Address any high-level project issues as raised by the project manager and project assurance;</w:t>
      </w:r>
    </w:p>
    <w:p w14:paraId="250DA85E" w14:textId="1C16BA35" w:rsidR="0033451D" w:rsidRPr="00485F0E" w:rsidRDefault="0033451D" w:rsidP="00BB12C2">
      <w:pPr>
        <w:numPr>
          <w:ilvl w:val="0"/>
          <w:numId w:val="34"/>
        </w:numPr>
        <w:spacing w:after="0"/>
        <w:rPr>
          <w:rFonts w:cs="Arial"/>
          <w:szCs w:val="20"/>
          <w:lang w:val="en-GB"/>
        </w:rPr>
      </w:pPr>
      <w:r w:rsidRPr="00485F0E">
        <w:rPr>
          <w:rFonts w:cs="Arial"/>
          <w:szCs w:val="20"/>
          <w:lang w:val="en-GB"/>
        </w:rPr>
        <w:t xml:space="preserve">Advise on major and minor amendments to the project within the parameters set by UNDP and the donor and refer such proposed major and minor amendments to the UNDP BPPS </w:t>
      </w:r>
      <w:r w:rsidR="00E96899">
        <w:rPr>
          <w:rFonts w:eastAsia="Malgun Gothic" w:cs="Arial" w:hint="eastAsia"/>
          <w:szCs w:val="20"/>
          <w:lang w:val="en-GB" w:eastAsia="ko-KR"/>
        </w:rPr>
        <w:t>Q&amp;I Hub</w:t>
      </w:r>
      <w:r w:rsidR="00DE4527">
        <w:rPr>
          <w:rFonts w:eastAsia="Malgun Gothic" w:cs="Arial" w:hint="eastAsia"/>
          <w:szCs w:val="20"/>
          <w:lang w:val="en-GB" w:eastAsia="ko-KR"/>
        </w:rPr>
        <w:t xml:space="preserve"> </w:t>
      </w:r>
      <w:r w:rsidRPr="00485F0E">
        <w:rPr>
          <w:rFonts w:cs="Arial"/>
          <w:szCs w:val="20"/>
          <w:lang w:val="en-GB"/>
        </w:rPr>
        <w:t xml:space="preserve">Executive Coordinator (and the </w:t>
      </w:r>
      <w:r w:rsidR="0031584B" w:rsidDel="002A51A7">
        <w:rPr>
          <w:rFonts w:cs="Arial"/>
          <w:szCs w:val="20"/>
          <w:lang w:val="en-GB"/>
        </w:rPr>
        <w:t>AF</w:t>
      </w:r>
      <w:r w:rsidRPr="00485F0E">
        <w:rPr>
          <w:rFonts w:cs="Arial"/>
          <w:szCs w:val="20"/>
          <w:lang w:val="en-GB"/>
        </w:rPr>
        <w:t xml:space="preserve">, as required by </w:t>
      </w:r>
      <w:r w:rsidR="0031584B" w:rsidDel="002A51A7">
        <w:rPr>
          <w:rFonts w:cs="Arial"/>
          <w:szCs w:val="20"/>
          <w:lang w:val="en-GB"/>
        </w:rPr>
        <w:t>AF</w:t>
      </w:r>
      <w:r w:rsidRPr="00485F0E">
        <w:rPr>
          <w:rFonts w:cs="Arial"/>
          <w:szCs w:val="20"/>
          <w:lang w:val="en-GB"/>
        </w:rPr>
        <w:t xml:space="preserve"> policies);</w:t>
      </w:r>
    </w:p>
    <w:p w14:paraId="1800DD8A" w14:textId="77777777" w:rsidR="0033451D" w:rsidRPr="00485F0E" w:rsidRDefault="0033451D" w:rsidP="00BB12C2">
      <w:pPr>
        <w:numPr>
          <w:ilvl w:val="0"/>
          <w:numId w:val="34"/>
        </w:numPr>
        <w:spacing w:after="0"/>
        <w:rPr>
          <w:rFonts w:cs="Arial"/>
          <w:szCs w:val="20"/>
          <w:lang w:val="en-GB"/>
        </w:rPr>
      </w:pPr>
      <w:r w:rsidRPr="00485F0E">
        <w:rPr>
          <w:rFonts w:cs="Arial"/>
          <w:szCs w:val="20"/>
          <w:lang w:val="en-GB"/>
        </w:rPr>
        <w:t>Provide high-level direction and recommendations to the project management unit to ensure that the agreed deliverables are produced satisfactorily and according to plans.</w:t>
      </w:r>
    </w:p>
    <w:p w14:paraId="743FC43B" w14:textId="77777777" w:rsidR="0033451D" w:rsidRPr="00485F0E" w:rsidRDefault="0033451D" w:rsidP="00BB12C2">
      <w:pPr>
        <w:numPr>
          <w:ilvl w:val="0"/>
          <w:numId w:val="34"/>
        </w:numPr>
        <w:spacing w:after="0"/>
        <w:rPr>
          <w:rFonts w:cs="Arial"/>
          <w:szCs w:val="20"/>
          <w:lang w:val="en-GB"/>
        </w:rPr>
      </w:pPr>
      <w:r w:rsidRPr="00485F0E">
        <w:rPr>
          <w:rFonts w:cs="Arial"/>
          <w:szCs w:val="20"/>
          <w:lang w:val="en-GB"/>
        </w:rPr>
        <w:t xml:space="preserve">Track and monitor co-financed activities and realisation of co-financing amounts of this project. </w:t>
      </w:r>
    </w:p>
    <w:p w14:paraId="4D58081D" w14:textId="4C8F63E0" w:rsidR="0033451D" w:rsidRPr="00485F0E" w:rsidRDefault="0033451D" w:rsidP="00BB12C2">
      <w:pPr>
        <w:numPr>
          <w:ilvl w:val="0"/>
          <w:numId w:val="34"/>
        </w:numPr>
        <w:spacing w:after="0"/>
        <w:rPr>
          <w:rFonts w:cs="Arial"/>
          <w:szCs w:val="20"/>
          <w:lang w:val="en-GB"/>
        </w:rPr>
      </w:pPr>
      <w:r w:rsidRPr="00485F0E">
        <w:rPr>
          <w:rFonts w:cs="Arial"/>
          <w:szCs w:val="20"/>
          <w:lang w:val="en-GB"/>
        </w:rPr>
        <w:t xml:space="preserve">Approve the Inception Report, </w:t>
      </w:r>
      <w:r w:rsidR="0031584B" w:rsidDel="002A51A7">
        <w:rPr>
          <w:rFonts w:cs="Arial"/>
          <w:szCs w:val="20"/>
          <w:lang w:val="en-GB"/>
        </w:rPr>
        <w:t>AF</w:t>
      </w:r>
      <w:r w:rsidRPr="00485F0E">
        <w:rPr>
          <w:rFonts w:cs="Arial"/>
          <w:szCs w:val="20"/>
          <w:lang w:val="en-GB"/>
        </w:rPr>
        <w:t xml:space="preserve"> annual project implementation reports, mid-term review and terminal evaluation reports.</w:t>
      </w:r>
    </w:p>
    <w:p w14:paraId="453C23F7" w14:textId="77777777" w:rsidR="0033451D" w:rsidRPr="00485F0E" w:rsidRDefault="0033451D" w:rsidP="00BB12C2">
      <w:pPr>
        <w:numPr>
          <w:ilvl w:val="0"/>
          <w:numId w:val="34"/>
        </w:numPr>
        <w:spacing w:after="0"/>
        <w:rPr>
          <w:rFonts w:cs="Arial"/>
          <w:szCs w:val="20"/>
          <w:lang w:val="en-GB"/>
        </w:rPr>
      </w:pPr>
      <w:r w:rsidRPr="00485F0E">
        <w:rPr>
          <w:rFonts w:cs="Arial"/>
          <w:szCs w:val="20"/>
          <w:lang w:val="en-GB"/>
        </w:rPr>
        <w:t xml:space="preserve">Ensure commitment of human resources to support project implementation, arbitrating any issues within the project. </w:t>
      </w:r>
    </w:p>
    <w:p w14:paraId="2F3C95FF" w14:textId="77777777" w:rsidR="0033451D" w:rsidRPr="009C61AB" w:rsidRDefault="0033451D" w:rsidP="00BB12C2">
      <w:pPr>
        <w:numPr>
          <w:ilvl w:val="0"/>
          <w:numId w:val="32"/>
        </w:numPr>
        <w:shd w:val="clear" w:color="auto" w:fill="FFFFFF"/>
        <w:spacing w:after="0"/>
        <w:rPr>
          <w:rFonts w:eastAsia="Times New Roman" w:cs="Calibri"/>
          <w:szCs w:val="20"/>
        </w:rPr>
      </w:pPr>
      <w:r w:rsidRPr="009C61AB">
        <w:rPr>
          <w:rFonts w:cs="Calibri"/>
          <w:szCs w:val="20"/>
        </w:rPr>
        <w:t>Risk Management:</w:t>
      </w:r>
    </w:p>
    <w:p w14:paraId="42531441" w14:textId="77777777" w:rsidR="0033451D" w:rsidRPr="009C61AB" w:rsidRDefault="0033451D" w:rsidP="00BB12C2">
      <w:pPr>
        <w:numPr>
          <w:ilvl w:val="1"/>
          <w:numId w:val="32"/>
        </w:numPr>
        <w:shd w:val="clear" w:color="auto" w:fill="FFFFFF"/>
        <w:spacing w:after="0"/>
        <w:rPr>
          <w:rFonts w:eastAsia="Times New Roman" w:cs="Calibri"/>
          <w:szCs w:val="20"/>
        </w:rPr>
      </w:pPr>
      <w:r w:rsidRPr="009C61AB">
        <w:rPr>
          <w:rFonts w:cs="Calibri"/>
          <w:szCs w:val="20"/>
        </w:rPr>
        <w:t xml:space="preserve">Provide guidance on evolving or materialized project risks and agree on possible mitigation and management actions to address specific risks. </w:t>
      </w:r>
    </w:p>
    <w:p w14:paraId="083CD96F" w14:textId="18488252" w:rsidR="0033451D" w:rsidRPr="009C61AB" w:rsidRDefault="0033451D" w:rsidP="00BB12C2">
      <w:pPr>
        <w:numPr>
          <w:ilvl w:val="1"/>
          <w:numId w:val="32"/>
        </w:numPr>
        <w:shd w:val="clear" w:color="auto" w:fill="FFFFFF"/>
        <w:spacing w:after="0"/>
        <w:rPr>
          <w:rFonts w:eastAsia="Times New Roman" w:cs="Calibri"/>
          <w:szCs w:val="20"/>
        </w:rPr>
      </w:pPr>
      <w:r w:rsidRPr="009C61AB">
        <w:rPr>
          <w:rFonts w:cs="Calibri"/>
          <w:szCs w:val="20"/>
        </w:rPr>
        <w:t xml:space="preserve">Review and update the project risk register and associated management plans based on the information prepared by the </w:t>
      </w:r>
      <w:r w:rsidR="00F1424A" w:rsidRPr="009C61AB">
        <w:rPr>
          <w:rFonts w:cs="Calibri"/>
          <w:szCs w:val="20"/>
        </w:rPr>
        <w:t>Implementing partner</w:t>
      </w:r>
      <w:r w:rsidRPr="009C61AB">
        <w:rPr>
          <w:rFonts w:cs="Calibri"/>
          <w:szCs w:val="20"/>
        </w:rPr>
        <w:t xml:space="preserve">. This includes risks related that can be directly managed by this project, as well as contextual risks that may affect project delivery or continued UNDP compliance and reputation but are outside of the control of the project. For example, social and environmental risks associated with co-financed activities or activities taking place in the project’s area of influence that have implications for the project. </w:t>
      </w:r>
    </w:p>
    <w:p w14:paraId="216E264E" w14:textId="77777777" w:rsidR="0033451D" w:rsidRPr="009C61AB" w:rsidRDefault="0033451D" w:rsidP="00BB12C2">
      <w:pPr>
        <w:numPr>
          <w:ilvl w:val="1"/>
          <w:numId w:val="32"/>
        </w:numPr>
        <w:shd w:val="clear" w:color="auto" w:fill="FFFFFF"/>
        <w:spacing w:after="0"/>
        <w:rPr>
          <w:rFonts w:eastAsia="Times New Roman" w:cs="Calibri"/>
          <w:szCs w:val="20"/>
        </w:rPr>
      </w:pPr>
      <w:r w:rsidRPr="009C61AB">
        <w:rPr>
          <w:rFonts w:cs="Calibri"/>
          <w:szCs w:val="20"/>
        </w:rPr>
        <w:t>Address project-level grievances.</w:t>
      </w:r>
    </w:p>
    <w:p w14:paraId="19C053E8" w14:textId="77777777" w:rsidR="0033451D" w:rsidRPr="00485F0E" w:rsidRDefault="0033451D" w:rsidP="00BB12C2">
      <w:pPr>
        <w:numPr>
          <w:ilvl w:val="0"/>
          <w:numId w:val="33"/>
        </w:numPr>
        <w:spacing w:after="0"/>
        <w:rPr>
          <w:rFonts w:cs="Arial"/>
          <w:lang w:val="en-GB"/>
        </w:rPr>
      </w:pPr>
      <w:r w:rsidRPr="00485F0E">
        <w:rPr>
          <w:rFonts w:cs="Arial"/>
          <w:szCs w:val="20"/>
          <w:lang w:val="en-GB"/>
        </w:rPr>
        <w:t>Coordination:</w:t>
      </w:r>
    </w:p>
    <w:p w14:paraId="025FAF65" w14:textId="77777777" w:rsidR="0033451D" w:rsidRPr="00485F0E" w:rsidRDefault="0033451D" w:rsidP="00BB12C2">
      <w:pPr>
        <w:numPr>
          <w:ilvl w:val="1"/>
          <w:numId w:val="33"/>
        </w:numPr>
        <w:spacing w:after="0"/>
        <w:rPr>
          <w:rFonts w:cs="Arial"/>
          <w:lang w:val="en-GB"/>
        </w:rPr>
      </w:pPr>
      <w:r w:rsidRPr="00485F0E">
        <w:rPr>
          <w:rFonts w:cs="Arial"/>
          <w:szCs w:val="20"/>
          <w:lang w:val="en-GB"/>
        </w:rPr>
        <w:t xml:space="preserve">Ensure coordination between various donor and government-funded projects and programmes. </w:t>
      </w:r>
    </w:p>
    <w:p w14:paraId="2BD86D71" w14:textId="77777777" w:rsidR="0033451D" w:rsidRPr="00485F0E" w:rsidRDefault="0033451D" w:rsidP="00BB12C2">
      <w:pPr>
        <w:numPr>
          <w:ilvl w:val="1"/>
          <w:numId w:val="33"/>
        </w:numPr>
        <w:spacing w:after="0"/>
        <w:rPr>
          <w:rFonts w:cs="Arial"/>
          <w:lang w:val="en-GB"/>
        </w:rPr>
      </w:pPr>
      <w:r w:rsidRPr="00485F0E">
        <w:rPr>
          <w:rFonts w:cs="Arial"/>
          <w:szCs w:val="20"/>
          <w:lang w:val="en-GB"/>
        </w:rPr>
        <w:t xml:space="preserve">Ensure coordination with various government agencies and their participation in project activities. </w:t>
      </w:r>
    </w:p>
    <w:p w14:paraId="28EB40ED" w14:textId="77777777" w:rsidR="0033451D" w:rsidRPr="00485F0E" w:rsidRDefault="0033451D" w:rsidP="0033451D">
      <w:pPr>
        <w:shd w:val="clear" w:color="auto" w:fill="FFFFFF"/>
        <w:spacing w:after="0"/>
        <w:rPr>
          <w:szCs w:val="20"/>
        </w:rPr>
      </w:pPr>
    </w:p>
    <w:p w14:paraId="64268968" w14:textId="77777777" w:rsidR="0033451D" w:rsidRPr="00485F0E" w:rsidRDefault="0033451D" w:rsidP="0033451D">
      <w:pPr>
        <w:shd w:val="clear" w:color="auto" w:fill="FFFFFF"/>
        <w:spacing w:after="0"/>
      </w:pPr>
      <w:r w:rsidRPr="00485F0E">
        <w:rPr>
          <w:b/>
          <w:bCs/>
        </w:rPr>
        <w:t>Composition of the Project Board</w:t>
      </w:r>
      <w:r w:rsidRPr="00485F0E">
        <w:t xml:space="preserve">: The composition of the Project Board must include individuals assigned to the following three roles: </w:t>
      </w:r>
    </w:p>
    <w:p w14:paraId="3572354C" w14:textId="77777777" w:rsidR="0033451D" w:rsidRPr="00485F0E" w:rsidRDefault="0033451D" w:rsidP="0033451D">
      <w:pPr>
        <w:spacing w:after="0"/>
      </w:pPr>
    </w:p>
    <w:p w14:paraId="79736844" w14:textId="43F5E50F" w:rsidR="0033451D" w:rsidRPr="00485F0E" w:rsidRDefault="0033451D" w:rsidP="00BB12C2">
      <w:pPr>
        <w:numPr>
          <w:ilvl w:val="0"/>
          <w:numId w:val="36"/>
        </w:numPr>
        <w:spacing w:after="0"/>
        <w:rPr>
          <w:i/>
          <w:szCs w:val="20"/>
        </w:rPr>
      </w:pPr>
      <w:r w:rsidRPr="00485F0E">
        <w:rPr>
          <w:b/>
          <w:bCs/>
          <w:szCs w:val="20"/>
        </w:rPr>
        <w:t>Project Executive:</w:t>
      </w:r>
      <w:r w:rsidRPr="00485F0E">
        <w:rPr>
          <w:szCs w:val="20"/>
        </w:rPr>
        <w:t xml:space="preserve"> This is an individual who represents ownership of the project</w:t>
      </w:r>
      <w:r w:rsidRPr="00485F0E">
        <w:rPr>
          <w:rFonts w:eastAsia="Times New Roman" w:cs="Calibri"/>
          <w:szCs w:val="20"/>
        </w:rPr>
        <w:t xml:space="preserve"> and chairs (or co-chairs) the Project Board. The Executive usually is the senior national counterpart for nationally implemented projects (typically from the same entity as the </w:t>
      </w:r>
      <w:r w:rsidR="00F1424A">
        <w:rPr>
          <w:rFonts w:eastAsia="Times New Roman" w:cs="Calibri"/>
          <w:szCs w:val="20"/>
        </w:rPr>
        <w:t>Implementing partner</w:t>
      </w:r>
      <w:r w:rsidRPr="00485F0E">
        <w:rPr>
          <w:rFonts w:eastAsia="Times New Roman" w:cs="Calibri"/>
          <w:szCs w:val="20"/>
        </w:rPr>
        <w:t xml:space="preserve">), and it must be UNDP for projects that are direct implementation (DIM). In exceptional cases, two individuals from different entities can co-share this role and/or co-chair the Project Board. If the project executive co-chairs the project board with </w:t>
      </w:r>
      <w:r w:rsidRPr="00485F0E">
        <w:rPr>
          <w:rFonts w:eastAsia="Times New Roman" w:cs="Calibri"/>
          <w:szCs w:val="20"/>
        </w:rPr>
        <w:lastRenderedPageBreak/>
        <w:t xml:space="preserve">representatives of another category, it typically does so with a development partner representative. </w:t>
      </w:r>
      <w:r w:rsidRPr="00485F0E">
        <w:rPr>
          <w:szCs w:val="20"/>
        </w:rPr>
        <w:t xml:space="preserve">The Project Executive is: </w:t>
      </w:r>
      <w:r w:rsidRPr="00485F0E">
        <w:rPr>
          <w:i/>
          <w:color w:val="FF0000"/>
          <w:szCs w:val="20"/>
          <w:highlight w:val="yellow"/>
        </w:rPr>
        <w:t>Add name(s) and title</w:t>
      </w:r>
      <w:r w:rsidRPr="00485F0E">
        <w:rPr>
          <w:i/>
          <w:szCs w:val="20"/>
          <w:highlight w:val="yellow"/>
        </w:rPr>
        <w:t>,</w:t>
      </w:r>
    </w:p>
    <w:p w14:paraId="5B73F9BA" w14:textId="3F615349" w:rsidR="0033451D" w:rsidRPr="00485F0E" w:rsidRDefault="0033451D" w:rsidP="00BB12C2">
      <w:pPr>
        <w:numPr>
          <w:ilvl w:val="0"/>
          <w:numId w:val="36"/>
        </w:numPr>
        <w:spacing w:after="0"/>
        <w:rPr>
          <w:i/>
          <w:szCs w:val="20"/>
        </w:rPr>
      </w:pPr>
      <w:r w:rsidRPr="00485F0E">
        <w:rPr>
          <w:b/>
          <w:bCs/>
          <w:szCs w:val="20"/>
        </w:rPr>
        <w:t>Beneficiary Representative(s):</w:t>
      </w:r>
      <w:r w:rsidRPr="00485F0E">
        <w:rPr>
          <w:szCs w:val="20"/>
        </w:rPr>
        <w:t xml:space="preserve"> </w:t>
      </w:r>
      <w:r w:rsidRPr="00485F0E">
        <w:rPr>
          <w:rFonts w:eastAsia="Times New Roman" w:cs="Calibri"/>
          <w:szCs w:val="20"/>
        </w:rPr>
        <w:t xml:space="preserve">Individuals or groups representing the interests of those groups of stakeholders who will ultimately benefit from the project. Their primary function within the board is to ensure the realization of project results from the perspective of project beneficiaries. Often representatives from civil society, industry associations, or other government entities benefiting from the project can fulfil this role. There can be multiple beneficiary representatives in </w:t>
      </w:r>
      <w:r w:rsidR="00B166F4" w:rsidRPr="00485F0E">
        <w:rPr>
          <w:rFonts w:eastAsia="Times New Roman" w:cs="Calibri"/>
          <w:szCs w:val="20"/>
        </w:rPr>
        <w:t>the</w:t>
      </w:r>
      <w:r w:rsidRPr="00485F0E">
        <w:rPr>
          <w:rFonts w:eastAsia="Times New Roman" w:cs="Calibri"/>
          <w:szCs w:val="20"/>
        </w:rPr>
        <w:t xml:space="preserve"> Project Board.</w:t>
      </w:r>
      <w:r w:rsidRPr="00485F0E">
        <w:rPr>
          <w:rFonts w:cs="Calibri"/>
          <w:szCs w:val="20"/>
        </w:rPr>
        <w:t xml:space="preserve"> </w:t>
      </w:r>
      <w:r w:rsidRPr="00485F0E">
        <w:rPr>
          <w:szCs w:val="20"/>
        </w:rPr>
        <w:t xml:space="preserve">The Beneficiary representative (s) is/are: </w:t>
      </w:r>
      <w:r w:rsidRPr="00485F0E">
        <w:rPr>
          <w:i/>
          <w:color w:val="FF0000"/>
          <w:szCs w:val="20"/>
          <w:highlight w:val="yellow"/>
        </w:rPr>
        <w:t>Add name(s) and title</w:t>
      </w:r>
    </w:p>
    <w:p w14:paraId="0B404CAF" w14:textId="7EFC0CBD" w:rsidR="0033451D" w:rsidRPr="00485F0E" w:rsidRDefault="0033451D" w:rsidP="00BB12C2">
      <w:pPr>
        <w:numPr>
          <w:ilvl w:val="0"/>
          <w:numId w:val="36"/>
        </w:numPr>
        <w:spacing w:after="0"/>
        <w:rPr>
          <w:i/>
          <w:szCs w:val="20"/>
        </w:rPr>
      </w:pPr>
      <w:r w:rsidRPr="00485F0E">
        <w:rPr>
          <w:b/>
          <w:szCs w:val="20"/>
        </w:rPr>
        <w:t>Development Partner(s):</w:t>
      </w:r>
      <w:r w:rsidRPr="00485F0E">
        <w:rPr>
          <w:szCs w:val="20"/>
        </w:rPr>
        <w:t xml:space="preserve"> </w:t>
      </w:r>
      <w:r w:rsidRPr="00485F0E">
        <w:rPr>
          <w:rFonts w:eastAsia="Times New Roman" w:cs="Calibri"/>
          <w:szCs w:val="20"/>
        </w:rPr>
        <w:t xml:space="preserve">Individuals or groups representing the interests of the parties concerned that provide funding, strategic guidance and/or technical expertise to the project. </w:t>
      </w:r>
      <w:r w:rsidRPr="00485F0E">
        <w:rPr>
          <w:szCs w:val="20"/>
        </w:rPr>
        <w:t xml:space="preserve">The Development Partner(s) is/are: </w:t>
      </w:r>
      <w:r w:rsidRPr="00485F0E">
        <w:rPr>
          <w:i/>
          <w:color w:val="FF0000"/>
          <w:szCs w:val="20"/>
          <w:highlight w:val="yellow"/>
        </w:rPr>
        <w:t>Add name (s) and titles (</w:t>
      </w:r>
      <w:r w:rsidRPr="00485F0E">
        <w:rPr>
          <w:i/>
          <w:szCs w:val="20"/>
          <w:highlight w:val="yellow"/>
        </w:rPr>
        <w:t xml:space="preserve">this is typically the UNDP Resident Representative or Deputy Resident Representative who will ensure the policies of UNDP and the </w:t>
      </w:r>
      <w:r w:rsidR="0031584B">
        <w:rPr>
          <w:i/>
          <w:szCs w:val="20"/>
          <w:highlight w:val="yellow"/>
        </w:rPr>
        <w:t>AF</w:t>
      </w:r>
      <w:r w:rsidRPr="00485F0E">
        <w:rPr>
          <w:i/>
          <w:szCs w:val="20"/>
          <w:highlight w:val="yellow"/>
        </w:rPr>
        <w:t xml:space="preserve"> are complied with. Other co-financing partners can also jointly hold this role. As noted </w:t>
      </w:r>
      <w:proofErr w:type="gramStart"/>
      <w:r w:rsidRPr="00485F0E">
        <w:rPr>
          <w:i/>
          <w:szCs w:val="20"/>
          <w:highlight w:val="yellow"/>
        </w:rPr>
        <w:t>above</w:t>
      </w:r>
      <w:proofErr w:type="gramEnd"/>
      <w:r w:rsidRPr="00485F0E">
        <w:rPr>
          <w:i/>
          <w:szCs w:val="20"/>
          <w:highlight w:val="yellow"/>
        </w:rPr>
        <w:t xml:space="preserve"> responsible parties cannot serve on the Project Board)</w:t>
      </w:r>
    </w:p>
    <w:p w14:paraId="3CCA8F92" w14:textId="77777777" w:rsidR="0033451D" w:rsidRPr="00485F0E" w:rsidRDefault="0033451D" w:rsidP="0033451D">
      <w:pPr>
        <w:rPr>
          <w:rFonts w:cs="Calibri"/>
          <w:noProof/>
          <w:szCs w:val="20"/>
          <w:u w:val="single"/>
          <w:lang w:eastAsia="zh-CN"/>
        </w:rPr>
      </w:pPr>
    </w:p>
    <w:p w14:paraId="41F29E25" w14:textId="77777777" w:rsidR="0033451D" w:rsidRPr="00485F0E" w:rsidRDefault="0033451D" w:rsidP="00BB12C2">
      <w:pPr>
        <w:numPr>
          <w:ilvl w:val="0"/>
          <w:numId w:val="35"/>
        </w:numPr>
        <w:spacing w:after="0"/>
        <w:rPr>
          <w:rFonts w:eastAsia="Times New Roman" w:cs="Calibri"/>
          <w:szCs w:val="20"/>
        </w:rPr>
      </w:pPr>
      <w:r w:rsidRPr="00485F0E" w:rsidDel="00AF0AB1">
        <w:rPr>
          <w:rFonts w:cs="Calibri"/>
          <w:b/>
          <w:szCs w:val="20"/>
          <w:u w:val="single"/>
          <w:lang w:eastAsia="zh-CN"/>
        </w:rPr>
        <w:t xml:space="preserve">Project Assurance: </w:t>
      </w:r>
      <w:r w:rsidRPr="00485F0E">
        <w:rPr>
          <w:rFonts w:eastAsia="Times New Roman" w:cs="Calibri"/>
          <w:szCs w:val="20"/>
        </w:rPr>
        <w:t>Project assurance is the responsibility of each project board member; however, UNDP has a distinct assurance role for all UNDP projects in carrying out objective and independent project oversight and monitoring functions. UNDP performs quality assurance and supports the Project Board (and Project Management Unit) by carrying out objective and independent project oversight and monitoring functions, including compliance with the risk management and social and environmental standards of UNDP. The Project Board cannot delegate any of its quality assurance responsibilities to the Project Manager. Project assurance is totally independent of project execution.</w:t>
      </w:r>
    </w:p>
    <w:p w14:paraId="13A9BD92" w14:textId="77777777" w:rsidR="0033451D" w:rsidRPr="00485F0E" w:rsidRDefault="0033451D" w:rsidP="0033451D">
      <w:pPr>
        <w:rPr>
          <w:rFonts w:eastAsia="Times New Roman" w:cs="Calibri"/>
          <w:szCs w:val="20"/>
        </w:rPr>
      </w:pPr>
    </w:p>
    <w:p w14:paraId="71DA527E" w14:textId="77777777" w:rsidR="0033451D" w:rsidRPr="00485F0E" w:rsidRDefault="0033451D" w:rsidP="0033451D">
      <w:pPr>
        <w:rPr>
          <w:rFonts w:eastAsia="Times New Roman" w:cs="Calibri"/>
          <w:szCs w:val="20"/>
        </w:rPr>
      </w:pPr>
      <w:r w:rsidRPr="00485F0E">
        <w:rPr>
          <w:rFonts w:eastAsia="Times New Roman" w:cs="Calibri"/>
          <w:szCs w:val="20"/>
        </w:rPr>
        <w:t xml:space="preserve">A designated representative of UNDP playing the project assurance role is expected to attend all board meetings and support board processes as a non-voting representative. It should be noted that while in certain cases UNDP’s project assurance role across the project may encompass activities happening at several levels (e.g. global, regional), at least one UNDP representative playing that function must, as part of their duties, </w:t>
      </w:r>
      <w:r w:rsidRPr="00485F0E">
        <w:rPr>
          <w:rFonts w:eastAsia="Times New Roman" w:cs="Calibri"/>
          <w:szCs w:val="20"/>
          <w:u w:val="single"/>
        </w:rPr>
        <w:t xml:space="preserve">specifically </w:t>
      </w:r>
      <w:r w:rsidRPr="00485F0E">
        <w:rPr>
          <w:rFonts w:eastAsia="Times New Roman" w:cs="Calibri"/>
          <w:szCs w:val="20"/>
        </w:rPr>
        <w:t xml:space="preserve">attend board meeting and provide board members with the required documentation required to perform their duties. The UNDP representative playing the main project assurance function is/are: </w:t>
      </w:r>
      <w:r w:rsidRPr="00485F0E">
        <w:rPr>
          <w:rFonts w:eastAsia="Times New Roman" w:cs="Calibri"/>
          <w:i/>
          <w:color w:val="FF0000"/>
          <w:szCs w:val="20"/>
          <w:highlight w:val="yellow"/>
        </w:rPr>
        <w:t>(insert name</w:t>
      </w:r>
      <w:r w:rsidRPr="00485F0E">
        <w:rPr>
          <w:rFonts w:eastAsia="Times New Roman" w:cs="Calibri"/>
          <w:i/>
          <w:szCs w:val="20"/>
          <w:highlight w:val="yellow"/>
        </w:rPr>
        <w:t>. for NIM projects this is typically CO programme or monitoring &amp; evaluation officer</w:t>
      </w:r>
      <w:r w:rsidRPr="00485F0E">
        <w:rPr>
          <w:rFonts w:eastAsia="Times New Roman" w:cs="Calibri"/>
          <w:i/>
          <w:szCs w:val="20"/>
        </w:rPr>
        <w:t>).</w:t>
      </w:r>
      <w:r w:rsidRPr="00485F0E">
        <w:rPr>
          <w:rFonts w:eastAsia="Times New Roman" w:cs="Calibri"/>
          <w:szCs w:val="20"/>
        </w:rPr>
        <w:t xml:space="preserve"> </w:t>
      </w:r>
    </w:p>
    <w:p w14:paraId="5F9B9E6A" w14:textId="77777777" w:rsidR="0033451D" w:rsidRPr="00485F0E" w:rsidRDefault="0033451D" w:rsidP="0033451D">
      <w:pPr>
        <w:rPr>
          <w:rFonts w:eastAsia="Times New Roman" w:cs="Calibri"/>
          <w:szCs w:val="20"/>
        </w:rPr>
      </w:pPr>
    </w:p>
    <w:p w14:paraId="70191F0C" w14:textId="3EB12AAB" w:rsidR="0033451D" w:rsidRPr="00485F0E" w:rsidRDefault="0033451D" w:rsidP="00BB12C2">
      <w:pPr>
        <w:numPr>
          <w:ilvl w:val="0"/>
          <w:numId w:val="35"/>
        </w:numPr>
        <w:spacing w:after="0"/>
        <w:rPr>
          <w:rFonts w:cs="Calibri"/>
          <w:noProof/>
          <w:szCs w:val="20"/>
          <w:lang w:eastAsia="zh-CN"/>
        </w:rPr>
      </w:pPr>
      <w:r w:rsidRPr="00485F0E">
        <w:rPr>
          <w:rFonts w:eastAsia="Times New Roman" w:cs="Calibri"/>
          <w:b/>
          <w:szCs w:val="20"/>
          <w:u w:val="single"/>
        </w:rPr>
        <w:t xml:space="preserve">Project Management – Execution of the Project: </w:t>
      </w:r>
      <w:r w:rsidRPr="00485F0E">
        <w:rPr>
          <w:rFonts w:cs="Calibri"/>
          <w:szCs w:val="20"/>
          <w:lang w:eastAsia="zh-CN"/>
        </w:rPr>
        <w:t xml:space="preserve">The Project Manager (PM) (also called project coordinator) is the senior most representative of the Project Management Unit (PMU) and is responsible for the overall day-to-day management of the project </w:t>
      </w:r>
      <w:r w:rsidRPr="00485F0E">
        <w:rPr>
          <w:rFonts w:cs="Calibri"/>
          <w:szCs w:val="20"/>
          <w:u w:val="single"/>
          <w:lang w:eastAsia="zh-CN"/>
        </w:rPr>
        <w:t xml:space="preserve">on behalf of the </w:t>
      </w:r>
      <w:r w:rsidR="00F1424A">
        <w:rPr>
          <w:rFonts w:cs="Calibri"/>
          <w:szCs w:val="20"/>
          <w:u w:val="single"/>
          <w:lang w:eastAsia="zh-CN"/>
        </w:rPr>
        <w:t>Implementing partner</w:t>
      </w:r>
      <w:r w:rsidRPr="00485F0E">
        <w:rPr>
          <w:rFonts w:cs="Calibri"/>
          <w:szCs w:val="20"/>
          <w:lang w:eastAsia="zh-CN"/>
        </w:rPr>
        <w:t>, including the mobilization of all project inputs, supervision over project staff, responsible parties, consultants and sub-contractors. The project manager typically presents key deliverables and documents to the board for their review and approval, including progress reports, annual work plans, adjustments to tolerance levels and risk registers.</w:t>
      </w:r>
      <w:r w:rsidRPr="00485F0E">
        <w:rPr>
          <w:rFonts w:cs="Calibri"/>
          <w:noProof/>
          <w:szCs w:val="20"/>
          <w:lang w:eastAsia="zh-CN"/>
        </w:rPr>
        <w:t xml:space="preserve"> </w:t>
      </w:r>
    </w:p>
    <w:p w14:paraId="0EC907B3" w14:textId="77777777" w:rsidR="0033451D" w:rsidRPr="00485F0E" w:rsidRDefault="0033451D" w:rsidP="0033451D">
      <w:pPr>
        <w:spacing w:after="0"/>
        <w:ind w:left="360"/>
        <w:rPr>
          <w:rFonts w:eastAsia="Times New Roman" w:cs="Calibri"/>
          <w:b/>
          <w:szCs w:val="20"/>
          <w:u w:val="single"/>
        </w:rPr>
      </w:pPr>
    </w:p>
    <w:p w14:paraId="513906B6" w14:textId="77777777" w:rsidR="0033451D" w:rsidRPr="00485F0E" w:rsidRDefault="0033451D" w:rsidP="0033451D">
      <w:pPr>
        <w:spacing w:after="0"/>
        <w:ind w:left="360"/>
        <w:rPr>
          <w:rFonts w:eastAsia="Times New Roman" w:cs="Calibri"/>
          <w:szCs w:val="20"/>
        </w:rPr>
      </w:pPr>
      <w:r w:rsidRPr="00485F0E">
        <w:rPr>
          <w:rFonts w:cs="Calibri"/>
          <w:i/>
          <w:szCs w:val="20"/>
          <w:highlight w:val="yellow"/>
          <w:lang w:eastAsia="zh-CN"/>
        </w:rPr>
        <w:t xml:space="preserve">Roles and responsibilities of the PMU members should be detailed in the respective Annex noting that the PMU cannot </w:t>
      </w:r>
      <w:proofErr w:type="gramStart"/>
      <w:r w:rsidRPr="00485F0E">
        <w:rPr>
          <w:rFonts w:cs="Calibri"/>
          <w:i/>
          <w:szCs w:val="20"/>
          <w:highlight w:val="yellow"/>
          <w:lang w:eastAsia="zh-CN"/>
        </w:rPr>
        <w:t xml:space="preserve">be </w:t>
      </w:r>
      <w:r w:rsidRPr="00485F0E">
        <w:rPr>
          <w:rFonts w:cs="Calibri"/>
          <w:i/>
          <w:iCs/>
          <w:noProof/>
          <w:szCs w:val="20"/>
          <w:highlight w:val="yellow"/>
          <w:lang w:eastAsia="zh-CN"/>
        </w:rPr>
        <w:t>located in</w:t>
      </w:r>
      <w:proofErr w:type="gramEnd"/>
      <w:r w:rsidRPr="00485F0E">
        <w:rPr>
          <w:rFonts w:cs="Calibri"/>
          <w:i/>
          <w:iCs/>
          <w:noProof/>
          <w:szCs w:val="20"/>
          <w:highlight w:val="yellow"/>
          <w:lang w:eastAsia="zh-CN"/>
        </w:rPr>
        <w:t xml:space="preserve"> the UNDP Country Office</w:t>
      </w:r>
      <w:r w:rsidRPr="00485F0E">
        <w:rPr>
          <w:rFonts w:cs="Calibri"/>
          <w:i/>
          <w:szCs w:val="20"/>
          <w:highlight w:val="yellow"/>
          <w:lang w:eastAsia="zh-CN"/>
        </w:rPr>
        <w:t xml:space="preserve">. </w:t>
      </w:r>
      <w:r w:rsidRPr="00485F0E">
        <w:rPr>
          <w:rFonts w:eastAsia="Times New Roman" w:cs="Calibri"/>
          <w:szCs w:val="20"/>
        </w:rPr>
        <w:t xml:space="preserve">A designated representative of the PMU is expected to attend all board meetings and support board processes as a non-voting representative. </w:t>
      </w:r>
    </w:p>
    <w:p w14:paraId="13C36629" w14:textId="77777777" w:rsidR="0033451D" w:rsidRPr="00485F0E" w:rsidRDefault="0033451D" w:rsidP="0033451D">
      <w:pPr>
        <w:spacing w:after="0"/>
        <w:ind w:left="360"/>
        <w:rPr>
          <w:rFonts w:cs="Calibri"/>
          <w:noProof/>
          <w:szCs w:val="20"/>
          <w:lang w:eastAsia="zh-CN"/>
        </w:rPr>
      </w:pPr>
    </w:p>
    <w:p w14:paraId="4A32F7E7" w14:textId="77777777" w:rsidR="0033451D" w:rsidRPr="00485F0E" w:rsidRDefault="0033451D" w:rsidP="0033451D">
      <w:pPr>
        <w:spacing w:after="0"/>
        <w:ind w:left="360"/>
        <w:rPr>
          <w:rFonts w:cs="Calibri"/>
          <w:noProof/>
          <w:szCs w:val="20"/>
          <w:lang w:eastAsia="zh-CN"/>
        </w:rPr>
      </w:pPr>
      <w:r w:rsidRPr="00485F0E">
        <w:rPr>
          <w:rFonts w:eastAsia="Times New Roman" w:cs="Calibri"/>
          <w:szCs w:val="20"/>
        </w:rPr>
        <w:t xml:space="preserve">The primary PMU representative attending board meetings is: </w:t>
      </w:r>
      <w:r w:rsidRPr="00485F0E">
        <w:rPr>
          <w:rFonts w:eastAsia="Times New Roman" w:cs="Calibri"/>
          <w:i/>
          <w:iCs/>
          <w:szCs w:val="20"/>
          <w:highlight w:val="yellow"/>
        </w:rPr>
        <w:t>(Add name and title)</w:t>
      </w:r>
      <w:r w:rsidRPr="00485F0E">
        <w:rPr>
          <w:rFonts w:eastAsia="Times New Roman" w:cs="Calibri"/>
          <w:szCs w:val="20"/>
        </w:rPr>
        <w:t xml:space="preserve"> </w:t>
      </w:r>
    </w:p>
    <w:p w14:paraId="205D3DEC" w14:textId="77777777" w:rsidR="0033451D" w:rsidRPr="00485F0E" w:rsidRDefault="0033451D" w:rsidP="0033451D">
      <w:pPr>
        <w:shd w:val="clear" w:color="auto" w:fill="FFFFFF"/>
        <w:spacing w:after="0"/>
        <w:rPr>
          <w:rFonts w:cs="Arial"/>
          <w:i/>
          <w:highlight w:val="yellow"/>
          <w:lang w:eastAsia="zh-CN"/>
        </w:rPr>
      </w:pPr>
    </w:p>
    <w:p w14:paraId="60A8D9E0" w14:textId="77777777" w:rsidR="000C4672" w:rsidRPr="002C3A2D" w:rsidRDefault="000C4672">
      <w:pPr>
        <w:spacing w:after="0"/>
        <w:rPr>
          <w:rFonts w:asciiTheme="majorHAnsi" w:hAnsiTheme="majorHAnsi" w:cstheme="majorHAnsi"/>
          <w:noProof/>
          <w:sz w:val="22"/>
          <w:szCs w:val="22"/>
          <w:lang w:eastAsia="zh-CN"/>
        </w:rPr>
      </w:pPr>
    </w:p>
    <w:p w14:paraId="46555EA4" w14:textId="541C9FC8" w:rsidR="00797171" w:rsidRDefault="00797171" w:rsidP="007247A6">
      <w:pPr>
        <w:spacing w:after="0"/>
        <w:rPr>
          <w:rFonts w:asciiTheme="minorHAnsi" w:eastAsia="Times New Roman" w:hAnsiTheme="minorHAnsi" w:cstheme="minorHAnsi"/>
          <w:sz w:val="22"/>
          <w:szCs w:val="22"/>
          <w:lang w:val="en-GB"/>
        </w:rPr>
      </w:pPr>
    </w:p>
    <w:p w14:paraId="7E7D9184" w14:textId="77777777" w:rsidR="00C80C96" w:rsidRPr="007247A6" w:rsidRDefault="00C80C96" w:rsidP="007247A6">
      <w:pPr>
        <w:spacing w:after="0"/>
        <w:rPr>
          <w:rFonts w:asciiTheme="majorHAnsi" w:eastAsia="Times New Roman" w:hAnsiTheme="majorHAnsi" w:cstheme="majorHAnsi"/>
          <w:color w:val="000000"/>
          <w:sz w:val="22"/>
          <w:szCs w:val="22"/>
          <w:lang w:val="en-GB"/>
        </w:rPr>
      </w:pPr>
    </w:p>
    <w:p w14:paraId="5089DBE7" w14:textId="10AF9D9B" w:rsidR="003E3ABA" w:rsidRPr="0094521D" w:rsidRDefault="003E3ABA" w:rsidP="0094521D">
      <w:pPr>
        <w:pStyle w:val="Heading1"/>
      </w:pPr>
      <w:bookmarkStart w:id="19" w:name="_Toc217394025"/>
      <w:r w:rsidRPr="0094521D">
        <w:t>Financial Planning and Management</w:t>
      </w:r>
      <w:bookmarkEnd w:id="19"/>
      <w:r w:rsidRPr="0094521D">
        <w:t xml:space="preserve"> </w:t>
      </w:r>
    </w:p>
    <w:p w14:paraId="53C61E49" w14:textId="77777777" w:rsidR="006674A2" w:rsidRPr="002C3A2D" w:rsidRDefault="006674A2" w:rsidP="007247A6">
      <w:pPr>
        <w:autoSpaceDE w:val="0"/>
        <w:autoSpaceDN w:val="0"/>
        <w:adjustRightInd w:val="0"/>
        <w:spacing w:after="0"/>
        <w:rPr>
          <w:rFonts w:asciiTheme="majorHAnsi" w:hAnsiTheme="majorHAnsi" w:cstheme="majorHAnsi"/>
          <w:b/>
          <w:i/>
          <w:color w:val="000000"/>
          <w:sz w:val="22"/>
          <w:szCs w:val="22"/>
        </w:rPr>
      </w:pPr>
    </w:p>
    <w:p w14:paraId="21BE2513" w14:textId="77777777" w:rsidR="00AC1208" w:rsidRDefault="00AC1208" w:rsidP="00AC1208">
      <w:pPr>
        <w:autoSpaceDE w:val="0"/>
        <w:autoSpaceDN w:val="0"/>
        <w:adjustRightInd w:val="0"/>
        <w:spacing w:after="0"/>
        <w:rPr>
          <w:i/>
          <w:color w:val="000000"/>
          <w:szCs w:val="20"/>
          <w:highlight w:val="yellow"/>
        </w:rPr>
      </w:pPr>
      <w:r w:rsidRPr="00485F0E">
        <w:rPr>
          <w:b/>
          <w:i/>
          <w:color w:val="000000"/>
          <w:szCs w:val="20"/>
          <w:highlight w:val="yellow"/>
        </w:rPr>
        <w:t>Guidance to project developer</w:t>
      </w:r>
      <w:r w:rsidRPr="00485F0E">
        <w:rPr>
          <w:i/>
          <w:color w:val="000000"/>
          <w:szCs w:val="20"/>
          <w:highlight w:val="yellow"/>
        </w:rPr>
        <w:t xml:space="preserve">: please complete missing text below. </w:t>
      </w:r>
    </w:p>
    <w:p w14:paraId="3FEF92DC" w14:textId="41719A99" w:rsidR="00946CDA" w:rsidRPr="00485F0E" w:rsidRDefault="00946CDA" w:rsidP="00946CDA">
      <w:pPr>
        <w:autoSpaceDE w:val="0"/>
        <w:autoSpaceDN w:val="0"/>
        <w:adjustRightInd w:val="0"/>
        <w:spacing w:after="0"/>
        <w:rPr>
          <w:color w:val="000000"/>
          <w:szCs w:val="20"/>
        </w:rPr>
      </w:pPr>
      <w:r>
        <w:rPr>
          <w:b/>
          <w:i/>
          <w:szCs w:val="20"/>
          <w:highlight w:val="yellow"/>
        </w:rPr>
        <w:lastRenderedPageBreak/>
        <w:t>AF Proposal</w:t>
      </w:r>
      <w:r w:rsidRPr="00485F0E">
        <w:rPr>
          <w:b/>
          <w:i/>
          <w:szCs w:val="20"/>
          <w:highlight w:val="yellow"/>
        </w:rPr>
        <w:t xml:space="preserve"> template</w:t>
      </w:r>
      <w:r w:rsidRPr="00485F0E">
        <w:rPr>
          <w:i/>
          <w:szCs w:val="20"/>
          <w:highlight w:val="yellow"/>
        </w:rPr>
        <w:t xml:space="preserve">: Align the technical content with </w:t>
      </w:r>
      <w:r w:rsidR="007C2E42">
        <w:rPr>
          <w:i/>
          <w:szCs w:val="20"/>
          <w:highlight w:val="yellow"/>
        </w:rPr>
        <w:t>the Project Components and Financing section</w:t>
      </w:r>
      <w:r w:rsidRPr="00485F0E">
        <w:rPr>
          <w:i/>
          <w:szCs w:val="20"/>
          <w:highlight w:val="yellow"/>
        </w:rPr>
        <w:t xml:space="preserve"> for the project by name and source.</w:t>
      </w:r>
    </w:p>
    <w:p w14:paraId="68CA9CD5" w14:textId="77777777" w:rsidR="00946CDA" w:rsidRPr="00485F0E" w:rsidRDefault="00946CDA" w:rsidP="00AC1208">
      <w:pPr>
        <w:autoSpaceDE w:val="0"/>
        <w:autoSpaceDN w:val="0"/>
        <w:adjustRightInd w:val="0"/>
        <w:spacing w:after="0"/>
        <w:rPr>
          <w:i/>
          <w:color w:val="000000"/>
          <w:szCs w:val="20"/>
          <w:highlight w:val="yellow"/>
        </w:rPr>
      </w:pPr>
    </w:p>
    <w:p w14:paraId="74A40154" w14:textId="77777777" w:rsidR="00AC1208" w:rsidRPr="00485F0E" w:rsidRDefault="00AC1208" w:rsidP="00AC1208">
      <w:pPr>
        <w:autoSpaceDE w:val="0"/>
        <w:autoSpaceDN w:val="0"/>
        <w:adjustRightInd w:val="0"/>
        <w:spacing w:after="0"/>
        <w:rPr>
          <w:color w:val="000000"/>
          <w:szCs w:val="20"/>
        </w:rPr>
      </w:pPr>
    </w:p>
    <w:p w14:paraId="52D3EB40" w14:textId="4EA89E70" w:rsidR="00AC1208" w:rsidRPr="00485F0E" w:rsidRDefault="00AC1208" w:rsidP="00AC1208">
      <w:pPr>
        <w:autoSpaceDE w:val="0"/>
        <w:autoSpaceDN w:val="0"/>
        <w:adjustRightInd w:val="0"/>
        <w:spacing w:after="0"/>
        <w:rPr>
          <w:color w:val="000000"/>
          <w:szCs w:val="20"/>
        </w:rPr>
      </w:pPr>
      <w:r w:rsidRPr="00485F0E">
        <w:rPr>
          <w:color w:val="000000"/>
          <w:szCs w:val="20"/>
        </w:rPr>
        <w:t xml:space="preserve">The total cost of the project is </w:t>
      </w:r>
      <w:r w:rsidRPr="00485F0E">
        <w:rPr>
          <w:i/>
          <w:color w:val="FF0000"/>
          <w:szCs w:val="20"/>
          <w:highlight w:val="yellow"/>
        </w:rPr>
        <w:t>USD XXX.</w:t>
      </w:r>
      <w:r w:rsidRPr="00485F0E">
        <w:rPr>
          <w:i/>
          <w:color w:val="FF0000"/>
          <w:szCs w:val="20"/>
        </w:rPr>
        <w:t xml:space="preserve"> </w:t>
      </w:r>
      <w:r w:rsidRPr="00485F0E">
        <w:rPr>
          <w:color w:val="000000"/>
          <w:szCs w:val="20"/>
        </w:rPr>
        <w:t xml:space="preserve">This is financed through </w:t>
      </w:r>
      <w:r w:rsidR="00241D41">
        <w:rPr>
          <w:color w:val="000000"/>
          <w:szCs w:val="20"/>
        </w:rPr>
        <w:t>an AF grant of USD XXX administered by UNDP, USD XXX in cash co-financing to be administered by UNDP, and additional support of USD XXX (including AF grants</w:t>
      </w:r>
      <w:r w:rsidRPr="00485F0E">
        <w:rPr>
          <w:color w:val="000000"/>
          <w:szCs w:val="20"/>
          <w:highlight w:val="yellow"/>
        </w:rPr>
        <w:t xml:space="preserve"> administered by other </w:t>
      </w:r>
      <w:r w:rsidR="00C41CD4">
        <w:rPr>
          <w:color w:val="000000"/>
          <w:szCs w:val="20"/>
          <w:highlight w:val="yellow"/>
        </w:rPr>
        <w:t>AF</w:t>
      </w:r>
      <w:r w:rsidRPr="00485F0E">
        <w:rPr>
          <w:color w:val="000000"/>
          <w:szCs w:val="20"/>
          <w:highlight w:val="yellow"/>
        </w:rPr>
        <w:t xml:space="preserve"> Agencies as relevant)</w:t>
      </w:r>
      <w:r w:rsidR="00241D41">
        <w:rPr>
          <w:color w:val="000000"/>
          <w:szCs w:val="20"/>
        </w:rPr>
        <w:t>.</w:t>
      </w:r>
      <w:r w:rsidRPr="00485F0E">
        <w:rPr>
          <w:color w:val="000000"/>
          <w:szCs w:val="20"/>
        </w:rPr>
        <w:t xml:space="preserve"> UNDP, as the </w:t>
      </w:r>
      <w:r w:rsidR="00C41CD4">
        <w:rPr>
          <w:color w:val="000000"/>
          <w:szCs w:val="20"/>
        </w:rPr>
        <w:t>AF</w:t>
      </w:r>
      <w:r w:rsidRPr="00485F0E">
        <w:rPr>
          <w:color w:val="000000"/>
          <w:szCs w:val="20"/>
        </w:rPr>
        <w:t xml:space="preserve"> Implementing Agency, is responsible for the oversight of the </w:t>
      </w:r>
      <w:r w:rsidR="00C41CD4">
        <w:rPr>
          <w:color w:val="000000"/>
          <w:szCs w:val="20"/>
        </w:rPr>
        <w:t>AF</w:t>
      </w:r>
      <w:r w:rsidRPr="00485F0E">
        <w:rPr>
          <w:color w:val="000000"/>
          <w:szCs w:val="20"/>
        </w:rPr>
        <w:t xml:space="preserve"> resources and the </w:t>
      </w:r>
      <w:r w:rsidRPr="00485F0E">
        <w:rPr>
          <w:color w:val="000000"/>
          <w:szCs w:val="20"/>
          <w:lang w:eastAsia="zh-CN"/>
        </w:rPr>
        <w:t xml:space="preserve">cash co-financing transferred to </w:t>
      </w:r>
      <w:r w:rsidR="00241D41">
        <w:rPr>
          <w:color w:val="000000"/>
          <w:szCs w:val="20"/>
          <w:lang w:eastAsia="zh-CN"/>
        </w:rPr>
        <w:t xml:space="preserve">the </w:t>
      </w:r>
      <w:r w:rsidRPr="00485F0E">
        <w:rPr>
          <w:color w:val="000000"/>
          <w:szCs w:val="20"/>
          <w:lang w:eastAsia="zh-CN"/>
        </w:rPr>
        <w:t>UNDP bank account only</w:t>
      </w:r>
      <w:r w:rsidRPr="00485F0E">
        <w:rPr>
          <w:color w:val="000000"/>
          <w:szCs w:val="20"/>
        </w:rPr>
        <w:t xml:space="preserve">. </w:t>
      </w:r>
    </w:p>
    <w:p w14:paraId="26F4DA48" w14:textId="77777777" w:rsidR="00AC1208" w:rsidRPr="00485F0E" w:rsidRDefault="00AC1208" w:rsidP="00AC1208">
      <w:pPr>
        <w:autoSpaceDE w:val="0"/>
        <w:autoSpaceDN w:val="0"/>
        <w:adjustRightInd w:val="0"/>
        <w:spacing w:after="0"/>
        <w:rPr>
          <w:color w:val="000000"/>
          <w:szCs w:val="20"/>
          <w:u w:val="single"/>
        </w:rPr>
      </w:pPr>
    </w:p>
    <w:p w14:paraId="1A66C271" w14:textId="4D0C186C" w:rsidR="00AC1208" w:rsidRPr="00485F0E" w:rsidRDefault="00AC1208" w:rsidP="00AC1208">
      <w:pPr>
        <w:autoSpaceDE w:val="0"/>
        <w:autoSpaceDN w:val="0"/>
        <w:adjustRightInd w:val="0"/>
        <w:spacing w:after="0"/>
        <w:rPr>
          <w:color w:val="000000"/>
        </w:rPr>
      </w:pPr>
      <w:r w:rsidRPr="00485F0E">
        <w:rPr>
          <w:b/>
          <w:color w:val="000000"/>
          <w:u w:val="single"/>
        </w:rPr>
        <w:t>Co-financing</w:t>
      </w:r>
      <w:r w:rsidR="00C41CD4">
        <w:rPr>
          <w:b/>
          <w:color w:val="000000"/>
          <w:u w:val="single"/>
        </w:rPr>
        <w:t xml:space="preserve"> (Note that co-financing is NOT a requirement for AF-financed projects)</w:t>
      </w:r>
      <w:r w:rsidRPr="00485F0E">
        <w:rPr>
          <w:color w:val="000000"/>
        </w:rPr>
        <w:t xml:space="preserve">: The actual realization of project co-financing amounts will be monitored by the UNDP Country Office and the PMU on an annual basis in the </w:t>
      </w:r>
      <w:r w:rsidR="00C41CD4">
        <w:rPr>
          <w:color w:val="000000"/>
        </w:rPr>
        <w:t>AF</w:t>
      </w:r>
      <w:r w:rsidRPr="00485F0E">
        <w:rPr>
          <w:color w:val="000000"/>
        </w:rPr>
        <w:t xml:space="preserve"> P</w:t>
      </w:r>
      <w:r w:rsidR="00073347">
        <w:rPr>
          <w:color w:val="000000"/>
        </w:rPr>
        <w:t>PR</w:t>
      </w:r>
      <w:r w:rsidRPr="00485F0E">
        <w:rPr>
          <w:color w:val="000000"/>
        </w:rPr>
        <w:t xml:space="preserve"> and will be reported to the </w:t>
      </w:r>
      <w:r w:rsidR="00C41CD4">
        <w:rPr>
          <w:color w:val="000000"/>
        </w:rPr>
        <w:t>AF</w:t>
      </w:r>
      <w:r w:rsidRPr="00485F0E">
        <w:rPr>
          <w:color w:val="000000"/>
        </w:rPr>
        <w:t xml:space="preserve"> during the </w:t>
      </w:r>
      <w:r w:rsidRPr="00485F0E">
        <w:rPr>
          <w:i/>
          <w:color w:val="000000"/>
          <w:highlight w:val="yellow"/>
        </w:rPr>
        <w:t>mid-term review</w:t>
      </w:r>
      <w:r w:rsidRPr="00485F0E">
        <w:rPr>
          <w:color w:val="000000"/>
        </w:rPr>
        <w:t xml:space="preserve"> and </w:t>
      </w:r>
      <w:r w:rsidR="00D15D87">
        <w:rPr>
          <w:color w:val="000000"/>
        </w:rPr>
        <w:t xml:space="preserve">final </w:t>
      </w:r>
      <w:r w:rsidRPr="00485F0E">
        <w:rPr>
          <w:color w:val="000000"/>
        </w:rPr>
        <w:t>evaluation process as follows:</w:t>
      </w:r>
    </w:p>
    <w:p w14:paraId="733E2B0F" w14:textId="77777777" w:rsidR="00AC1208" w:rsidRPr="00485F0E" w:rsidRDefault="00AC1208" w:rsidP="00AC1208">
      <w:pPr>
        <w:autoSpaceDE w:val="0"/>
        <w:autoSpaceDN w:val="0"/>
        <w:adjustRightInd w:val="0"/>
        <w:spacing w:after="0"/>
        <w:rPr>
          <w:color w:val="000000"/>
          <w:szCs w:val="20"/>
        </w:rPr>
      </w:pPr>
    </w:p>
    <w:tbl>
      <w:tblPr>
        <w:tblW w:w="699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30"/>
        <w:gridCol w:w="1845"/>
        <w:gridCol w:w="1470"/>
        <w:gridCol w:w="2445"/>
      </w:tblGrid>
      <w:tr w:rsidR="00D15D87" w:rsidRPr="00485F0E" w14:paraId="0FF0FF45" w14:textId="77777777" w:rsidTr="00D15D87">
        <w:trPr>
          <w:trHeight w:val="300"/>
          <w:jc w:val="center"/>
        </w:trPr>
        <w:tc>
          <w:tcPr>
            <w:tcW w:w="1230" w:type="dxa"/>
          </w:tcPr>
          <w:p w14:paraId="3306DFA0" w14:textId="77777777" w:rsidR="00D15D87" w:rsidRPr="00485F0E" w:rsidRDefault="00D15D87" w:rsidP="005160D8">
            <w:pPr>
              <w:autoSpaceDE w:val="0"/>
              <w:autoSpaceDN w:val="0"/>
              <w:adjustRightInd w:val="0"/>
              <w:spacing w:after="0"/>
              <w:rPr>
                <w:b/>
                <w:color w:val="000000"/>
                <w:sz w:val="18"/>
                <w:szCs w:val="18"/>
              </w:rPr>
            </w:pPr>
            <w:r w:rsidRPr="00485F0E">
              <w:rPr>
                <w:b/>
                <w:color w:val="000000"/>
                <w:sz w:val="18"/>
                <w:szCs w:val="18"/>
              </w:rPr>
              <w:t>Co-financing source</w:t>
            </w:r>
          </w:p>
        </w:tc>
        <w:tc>
          <w:tcPr>
            <w:tcW w:w="1845" w:type="dxa"/>
          </w:tcPr>
          <w:p w14:paraId="29BDDCA9" w14:textId="77777777" w:rsidR="00D15D87" w:rsidRPr="00485F0E" w:rsidRDefault="00D15D87" w:rsidP="005160D8">
            <w:pPr>
              <w:autoSpaceDE w:val="0"/>
              <w:autoSpaceDN w:val="0"/>
              <w:adjustRightInd w:val="0"/>
              <w:spacing w:after="0"/>
              <w:rPr>
                <w:b/>
                <w:color w:val="000000"/>
                <w:sz w:val="18"/>
                <w:szCs w:val="18"/>
              </w:rPr>
            </w:pPr>
            <w:r w:rsidRPr="00485F0E">
              <w:rPr>
                <w:b/>
                <w:color w:val="000000"/>
                <w:sz w:val="18"/>
                <w:szCs w:val="18"/>
              </w:rPr>
              <w:t>Co-financing type</w:t>
            </w:r>
          </w:p>
        </w:tc>
        <w:tc>
          <w:tcPr>
            <w:tcW w:w="1470" w:type="dxa"/>
          </w:tcPr>
          <w:p w14:paraId="73C70992" w14:textId="77777777" w:rsidR="00D15D87" w:rsidRPr="00485F0E" w:rsidRDefault="00D15D87" w:rsidP="005160D8">
            <w:pPr>
              <w:rPr>
                <w:b/>
                <w:bCs/>
                <w:color w:val="000000"/>
                <w:sz w:val="18"/>
                <w:szCs w:val="18"/>
              </w:rPr>
            </w:pPr>
            <w:r w:rsidRPr="00485F0E">
              <w:rPr>
                <w:b/>
                <w:bCs/>
                <w:color w:val="000000"/>
                <w:sz w:val="18"/>
                <w:szCs w:val="18"/>
              </w:rPr>
              <w:t xml:space="preserve">Name of Co-financier </w:t>
            </w:r>
          </w:p>
        </w:tc>
        <w:tc>
          <w:tcPr>
            <w:tcW w:w="2445" w:type="dxa"/>
          </w:tcPr>
          <w:p w14:paraId="331035E9" w14:textId="77777777" w:rsidR="00D15D87" w:rsidRPr="00485F0E" w:rsidRDefault="00D15D87" w:rsidP="005160D8">
            <w:pPr>
              <w:autoSpaceDE w:val="0"/>
              <w:autoSpaceDN w:val="0"/>
              <w:adjustRightInd w:val="0"/>
              <w:spacing w:after="0"/>
              <w:rPr>
                <w:b/>
                <w:color w:val="000000"/>
                <w:sz w:val="18"/>
                <w:szCs w:val="18"/>
              </w:rPr>
            </w:pPr>
            <w:r w:rsidRPr="00485F0E">
              <w:rPr>
                <w:b/>
                <w:color w:val="000000"/>
                <w:sz w:val="18"/>
                <w:szCs w:val="18"/>
              </w:rPr>
              <w:t>Co-financing amount</w:t>
            </w:r>
          </w:p>
        </w:tc>
      </w:tr>
      <w:tr w:rsidR="00D15D87" w:rsidRPr="00485F0E" w14:paraId="50830489" w14:textId="77777777" w:rsidTr="00D15D87">
        <w:trPr>
          <w:trHeight w:val="300"/>
          <w:jc w:val="center"/>
        </w:trPr>
        <w:tc>
          <w:tcPr>
            <w:tcW w:w="1230" w:type="dxa"/>
          </w:tcPr>
          <w:p w14:paraId="2B7DA274" w14:textId="77777777" w:rsidR="00D15D87" w:rsidRPr="00485F0E" w:rsidRDefault="00D15D87" w:rsidP="005160D8">
            <w:pPr>
              <w:autoSpaceDE w:val="0"/>
              <w:autoSpaceDN w:val="0"/>
              <w:adjustRightInd w:val="0"/>
              <w:spacing w:after="0"/>
              <w:rPr>
                <w:i/>
                <w:color w:val="000000"/>
                <w:sz w:val="18"/>
                <w:szCs w:val="18"/>
                <w:highlight w:val="yellow"/>
              </w:rPr>
            </w:pPr>
            <w:r w:rsidRPr="00485F0E">
              <w:rPr>
                <w:i/>
                <w:color w:val="000000"/>
                <w:sz w:val="18"/>
                <w:szCs w:val="18"/>
                <w:highlight w:val="yellow"/>
              </w:rPr>
              <w:t>(e.g. government, or NGO)</w:t>
            </w:r>
          </w:p>
        </w:tc>
        <w:tc>
          <w:tcPr>
            <w:tcW w:w="1845" w:type="dxa"/>
          </w:tcPr>
          <w:p w14:paraId="0DCE1250" w14:textId="17B2472B" w:rsidR="00D15D87" w:rsidRPr="00485F0E" w:rsidRDefault="00D15D87" w:rsidP="005160D8">
            <w:pPr>
              <w:autoSpaceDE w:val="0"/>
              <w:autoSpaceDN w:val="0"/>
              <w:adjustRightInd w:val="0"/>
              <w:spacing w:after="0"/>
              <w:rPr>
                <w:i/>
                <w:color w:val="000000"/>
                <w:sz w:val="18"/>
                <w:szCs w:val="18"/>
                <w:highlight w:val="yellow"/>
              </w:rPr>
            </w:pPr>
            <w:r w:rsidRPr="00485F0E">
              <w:rPr>
                <w:i/>
                <w:color w:val="000000"/>
                <w:sz w:val="18"/>
                <w:szCs w:val="18"/>
                <w:highlight w:val="yellow"/>
              </w:rPr>
              <w:t xml:space="preserve">(e.g. In kind) as per </w:t>
            </w:r>
            <w:r>
              <w:rPr>
                <w:i/>
                <w:color w:val="000000"/>
                <w:sz w:val="18"/>
                <w:szCs w:val="18"/>
                <w:highlight w:val="yellow"/>
              </w:rPr>
              <w:t>AF</w:t>
            </w:r>
            <w:r w:rsidRPr="00485F0E">
              <w:rPr>
                <w:i/>
                <w:color w:val="000000"/>
                <w:sz w:val="18"/>
                <w:szCs w:val="18"/>
                <w:highlight w:val="yellow"/>
              </w:rPr>
              <w:t xml:space="preserve"> </w:t>
            </w:r>
            <w:r>
              <w:rPr>
                <w:i/>
                <w:color w:val="000000"/>
                <w:sz w:val="18"/>
                <w:szCs w:val="18"/>
                <w:highlight w:val="yellow"/>
              </w:rPr>
              <w:t>Approval</w:t>
            </w:r>
          </w:p>
        </w:tc>
        <w:tc>
          <w:tcPr>
            <w:tcW w:w="1470" w:type="dxa"/>
          </w:tcPr>
          <w:p w14:paraId="35A13631" w14:textId="77777777" w:rsidR="00D15D87" w:rsidRPr="00485F0E" w:rsidRDefault="00D15D87" w:rsidP="005160D8">
            <w:pPr>
              <w:rPr>
                <w:i/>
                <w:iCs/>
                <w:color w:val="000000"/>
                <w:sz w:val="18"/>
                <w:szCs w:val="18"/>
                <w:highlight w:val="yellow"/>
              </w:rPr>
            </w:pPr>
          </w:p>
        </w:tc>
        <w:tc>
          <w:tcPr>
            <w:tcW w:w="2445" w:type="dxa"/>
          </w:tcPr>
          <w:p w14:paraId="5CA56791" w14:textId="77777777" w:rsidR="00D15D87" w:rsidRPr="00485F0E" w:rsidRDefault="00D15D87" w:rsidP="005160D8">
            <w:pPr>
              <w:autoSpaceDE w:val="0"/>
              <w:autoSpaceDN w:val="0"/>
              <w:adjustRightInd w:val="0"/>
              <w:spacing w:after="0"/>
              <w:rPr>
                <w:i/>
                <w:color w:val="000000"/>
                <w:sz w:val="18"/>
                <w:szCs w:val="18"/>
                <w:highlight w:val="yellow"/>
              </w:rPr>
            </w:pPr>
          </w:p>
        </w:tc>
      </w:tr>
      <w:tr w:rsidR="00D15D87" w:rsidRPr="00485F0E" w14:paraId="1E3B867D" w14:textId="77777777" w:rsidTr="00D15D87">
        <w:trPr>
          <w:trHeight w:val="300"/>
          <w:jc w:val="center"/>
        </w:trPr>
        <w:tc>
          <w:tcPr>
            <w:tcW w:w="1230" w:type="dxa"/>
          </w:tcPr>
          <w:p w14:paraId="4D51D3F6" w14:textId="77777777" w:rsidR="00D15D87" w:rsidRPr="00485F0E" w:rsidRDefault="00D15D87" w:rsidP="005160D8">
            <w:pPr>
              <w:autoSpaceDE w:val="0"/>
              <w:autoSpaceDN w:val="0"/>
              <w:adjustRightInd w:val="0"/>
              <w:spacing w:after="0"/>
              <w:rPr>
                <w:color w:val="000000"/>
              </w:rPr>
            </w:pPr>
            <w:r w:rsidRPr="00485F0E">
              <w:rPr>
                <w:color w:val="000000"/>
              </w:rPr>
              <w:t>…</w:t>
            </w:r>
          </w:p>
        </w:tc>
        <w:tc>
          <w:tcPr>
            <w:tcW w:w="1845" w:type="dxa"/>
          </w:tcPr>
          <w:p w14:paraId="573D5630" w14:textId="77777777" w:rsidR="00D15D87" w:rsidRPr="00485F0E" w:rsidRDefault="00D15D87" w:rsidP="005160D8">
            <w:pPr>
              <w:autoSpaceDE w:val="0"/>
              <w:autoSpaceDN w:val="0"/>
              <w:adjustRightInd w:val="0"/>
              <w:spacing w:after="0"/>
              <w:rPr>
                <w:color w:val="000000"/>
              </w:rPr>
            </w:pPr>
            <w:r w:rsidRPr="00485F0E">
              <w:rPr>
                <w:color w:val="000000"/>
              </w:rPr>
              <w:t>…</w:t>
            </w:r>
          </w:p>
        </w:tc>
        <w:tc>
          <w:tcPr>
            <w:tcW w:w="1470" w:type="dxa"/>
          </w:tcPr>
          <w:p w14:paraId="672056C3" w14:textId="77777777" w:rsidR="00D15D87" w:rsidRPr="00485F0E" w:rsidRDefault="00D15D87" w:rsidP="005160D8">
            <w:pPr>
              <w:rPr>
                <w:color w:val="000000"/>
              </w:rPr>
            </w:pPr>
          </w:p>
        </w:tc>
        <w:tc>
          <w:tcPr>
            <w:tcW w:w="2445" w:type="dxa"/>
          </w:tcPr>
          <w:p w14:paraId="3CC2F4F1" w14:textId="77777777" w:rsidR="00D15D87" w:rsidRPr="00485F0E" w:rsidRDefault="00D15D87" w:rsidP="005160D8">
            <w:pPr>
              <w:autoSpaceDE w:val="0"/>
              <w:autoSpaceDN w:val="0"/>
              <w:adjustRightInd w:val="0"/>
              <w:spacing w:after="0"/>
              <w:rPr>
                <w:color w:val="000000"/>
              </w:rPr>
            </w:pPr>
            <w:r w:rsidRPr="00485F0E">
              <w:rPr>
                <w:color w:val="000000"/>
              </w:rPr>
              <w:t>…</w:t>
            </w:r>
          </w:p>
        </w:tc>
      </w:tr>
      <w:tr w:rsidR="00D15D87" w:rsidRPr="00485F0E" w14:paraId="5BD5AA52" w14:textId="77777777" w:rsidTr="00D15D87">
        <w:trPr>
          <w:trHeight w:val="300"/>
          <w:jc w:val="center"/>
        </w:trPr>
        <w:tc>
          <w:tcPr>
            <w:tcW w:w="1230" w:type="dxa"/>
          </w:tcPr>
          <w:p w14:paraId="6CA32114" w14:textId="77777777" w:rsidR="00D15D87" w:rsidRPr="00485F0E" w:rsidRDefault="00D15D87" w:rsidP="005160D8">
            <w:pPr>
              <w:rPr>
                <w:b/>
                <w:bCs/>
                <w:i/>
                <w:iCs/>
                <w:color w:val="000000"/>
              </w:rPr>
            </w:pPr>
            <w:r w:rsidRPr="00485F0E">
              <w:rPr>
                <w:b/>
                <w:bCs/>
                <w:i/>
                <w:iCs/>
                <w:color w:val="000000"/>
              </w:rPr>
              <w:t>Total</w:t>
            </w:r>
          </w:p>
        </w:tc>
        <w:tc>
          <w:tcPr>
            <w:tcW w:w="1845" w:type="dxa"/>
          </w:tcPr>
          <w:p w14:paraId="4938FAE5" w14:textId="77777777" w:rsidR="00D15D87" w:rsidRPr="00485F0E" w:rsidRDefault="00D15D87" w:rsidP="005160D8">
            <w:pPr>
              <w:rPr>
                <w:color w:val="000000"/>
              </w:rPr>
            </w:pPr>
          </w:p>
        </w:tc>
        <w:tc>
          <w:tcPr>
            <w:tcW w:w="1470" w:type="dxa"/>
          </w:tcPr>
          <w:p w14:paraId="29FDFC22" w14:textId="77777777" w:rsidR="00D15D87" w:rsidRPr="00485F0E" w:rsidRDefault="00D15D87" w:rsidP="005160D8">
            <w:pPr>
              <w:rPr>
                <w:color w:val="000000"/>
              </w:rPr>
            </w:pPr>
          </w:p>
        </w:tc>
        <w:tc>
          <w:tcPr>
            <w:tcW w:w="2445" w:type="dxa"/>
          </w:tcPr>
          <w:p w14:paraId="17BA2978" w14:textId="77777777" w:rsidR="00D15D87" w:rsidRPr="00485F0E" w:rsidRDefault="00D15D87" w:rsidP="005160D8">
            <w:pPr>
              <w:rPr>
                <w:color w:val="000000"/>
              </w:rPr>
            </w:pPr>
          </w:p>
        </w:tc>
      </w:tr>
    </w:tbl>
    <w:p w14:paraId="2EF401CD" w14:textId="77777777" w:rsidR="00AC1208" w:rsidRPr="00485F0E" w:rsidRDefault="00AC1208" w:rsidP="00AC1208">
      <w:pPr>
        <w:spacing w:after="0"/>
        <w:ind w:left="720"/>
        <w:rPr>
          <w:rFonts w:ascii="Times New Roman" w:hAnsi="Times New Roman"/>
          <w:color w:val="000000"/>
          <w:sz w:val="24"/>
        </w:rPr>
      </w:pPr>
    </w:p>
    <w:p w14:paraId="3474E06C" w14:textId="0A01B425" w:rsidR="00AB716A" w:rsidRPr="00AC7A5F" w:rsidRDefault="00EF4079" w:rsidP="00EF4079">
      <w:pPr>
        <w:spacing w:after="0"/>
        <w:rPr>
          <w:szCs w:val="20"/>
        </w:rPr>
      </w:pPr>
      <w:r w:rsidRPr="00AC7A5F">
        <w:rPr>
          <w:rFonts w:asciiTheme="minorHAnsi" w:hAnsiTheme="minorHAnsi"/>
          <w:b/>
          <w:szCs w:val="20"/>
          <w:u w:val="single"/>
        </w:rPr>
        <w:t>AF Disbursement schedule</w:t>
      </w:r>
      <w:r w:rsidRPr="00AC7A5F">
        <w:rPr>
          <w:rFonts w:asciiTheme="minorHAnsi" w:hAnsiTheme="minorHAnsi"/>
          <w:szCs w:val="20"/>
        </w:rPr>
        <w:t xml:space="preserve">: </w:t>
      </w:r>
      <w:r w:rsidRPr="00AC7A5F">
        <w:rPr>
          <w:szCs w:val="20"/>
        </w:rPr>
        <w:t>AF grant funds will be disbursed by AF</w:t>
      </w:r>
      <w:r w:rsidR="00EB5B4C" w:rsidRPr="00AC7A5F">
        <w:rPr>
          <w:szCs w:val="20"/>
        </w:rPr>
        <w:t xml:space="preserve"> in accordance with the disbursement schedule (Schedule 2 of the signed Legal Agreement)</w:t>
      </w:r>
      <w:r w:rsidR="00D628AF" w:rsidRPr="00AC7A5F">
        <w:rPr>
          <w:szCs w:val="20"/>
        </w:rPr>
        <w:t>.  The first disbursement will be upon the signature of the Legal Agreement</w:t>
      </w:r>
      <w:r w:rsidR="00206DC6" w:rsidRPr="00AC7A5F">
        <w:rPr>
          <w:szCs w:val="20"/>
        </w:rPr>
        <w:t>, and subsequent disbursements will be transferred upon submission and the Board's</w:t>
      </w:r>
      <w:r w:rsidR="00924919" w:rsidRPr="00AC7A5F">
        <w:rPr>
          <w:szCs w:val="20"/>
        </w:rPr>
        <w:t xml:space="preserve"> approval of the annual Project Performance Report (PPR). </w:t>
      </w:r>
    </w:p>
    <w:p w14:paraId="42DF39C2" w14:textId="77777777" w:rsidR="00EF4079" w:rsidRDefault="00EF4079" w:rsidP="00AC1208">
      <w:pPr>
        <w:spacing w:after="0"/>
        <w:rPr>
          <w:b/>
          <w:bCs/>
          <w:szCs w:val="20"/>
          <w:u w:val="single"/>
        </w:rPr>
      </w:pPr>
    </w:p>
    <w:p w14:paraId="69E057E7" w14:textId="77777777" w:rsidR="00FE170A" w:rsidRPr="00AC7A5F" w:rsidRDefault="00FE170A" w:rsidP="00FE170A">
      <w:pPr>
        <w:pStyle w:val="ListParagraph"/>
        <w:ind w:left="0"/>
        <w:rPr>
          <w:rFonts w:asciiTheme="minorHAnsi" w:hAnsiTheme="minorHAnsi"/>
          <w:b/>
          <w:sz w:val="20"/>
          <w:szCs w:val="20"/>
        </w:rPr>
      </w:pPr>
      <w:r w:rsidRPr="00AC7A5F">
        <w:rPr>
          <w:rFonts w:asciiTheme="minorHAnsi" w:hAnsiTheme="minorHAnsi"/>
          <w:b/>
          <w:sz w:val="20"/>
          <w:szCs w:val="20"/>
          <w:u w:val="single"/>
        </w:rPr>
        <w:t>Budget Revision and Tolerance</w:t>
      </w:r>
      <w:r w:rsidRPr="00AC7A5F">
        <w:rPr>
          <w:rFonts w:asciiTheme="minorHAnsi" w:hAnsiTheme="minorHAnsi"/>
          <w:b/>
          <w:sz w:val="20"/>
          <w:szCs w:val="20"/>
        </w:rPr>
        <w:t xml:space="preserve">: </w:t>
      </w:r>
    </w:p>
    <w:p w14:paraId="5E99245D" w14:textId="77777777" w:rsidR="00FE170A" w:rsidRPr="00AC7A5F" w:rsidRDefault="00FE170A" w:rsidP="00FE170A">
      <w:pPr>
        <w:spacing w:after="0"/>
        <w:rPr>
          <w:rFonts w:asciiTheme="minorHAnsi" w:hAnsiTheme="minorHAnsi"/>
          <w:szCs w:val="20"/>
        </w:rPr>
      </w:pPr>
    </w:p>
    <w:p w14:paraId="223EB581" w14:textId="3971885A" w:rsidR="00FE170A" w:rsidRPr="00E3651C" w:rsidRDefault="00FE170A" w:rsidP="5AA50646">
      <w:pPr>
        <w:spacing w:after="0"/>
        <w:rPr>
          <w:rFonts w:asciiTheme="minorHAnsi" w:hAnsiTheme="minorHAnsi"/>
          <w:highlight w:val="yellow"/>
        </w:rPr>
      </w:pPr>
      <w:r w:rsidRPr="00E3651C">
        <w:rPr>
          <w:rFonts w:asciiTheme="minorHAnsi" w:hAnsiTheme="minorHAnsi"/>
          <w:highlight w:val="yellow"/>
        </w:rPr>
        <w:t xml:space="preserve">Any </w:t>
      </w:r>
      <w:r w:rsidR="006E3294" w:rsidRPr="00E3651C">
        <w:rPr>
          <w:rFonts w:asciiTheme="minorHAnsi" w:hAnsiTheme="minorHAnsi"/>
          <w:highlight w:val="yellow"/>
        </w:rPr>
        <w:t xml:space="preserve">modification at the output level to the original budget allocation, either minor (cumulative budget modification resulting in less than 20%) or material change (single request or cumulative budget modification resulting in over 20%), should be submitted for approval of the AF Board. </w:t>
      </w:r>
    </w:p>
    <w:p w14:paraId="7F7CBB1A" w14:textId="77777777" w:rsidR="006E3294" w:rsidRPr="00E3651C" w:rsidRDefault="006E3294" w:rsidP="00FE170A">
      <w:pPr>
        <w:spacing w:after="0"/>
        <w:rPr>
          <w:rFonts w:asciiTheme="minorHAnsi" w:hAnsiTheme="minorHAnsi"/>
          <w:szCs w:val="20"/>
          <w:highlight w:val="yellow"/>
        </w:rPr>
      </w:pPr>
    </w:p>
    <w:p w14:paraId="0C53E0B7" w14:textId="0A0CD915" w:rsidR="00BA4619" w:rsidRPr="00E3651C" w:rsidRDefault="00BA4619" w:rsidP="5AA50646">
      <w:pPr>
        <w:spacing w:after="0"/>
        <w:rPr>
          <w:rFonts w:asciiTheme="minorHAnsi" w:hAnsiTheme="minorHAnsi"/>
          <w:highlight w:val="yellow"/>
        </w:rPr>
      </w:pPr>
      <w:r w:rsidRPr="00E3651C">
        <w:rPr>
          <w:rFonts w:asciiTheme="minorHAnsi" w:hAnsiTheme="minorHAnsi"/>
          <w:highlight w:val="yellow"/>
        </w:rPr>
        <w:t xml:space="preserve">Any budget reallocation </w:t>
      </w:r>
      <w:r w:rsidR="00840344" w:rsidRPr="00E3651C">
        <w:rPr>
          <w:rFonts w:asciiTheme="minorHAnsi" w:hAnsiTheme="minorHAnsi"/>
          <w:highlight w:val="yellow"/>
        </w:rPr>
        <w:t>will</w:t>
      </w:r>
      <w:r w:rsidR="00843AB3" w:rsidRPr="00E3651C">
        <w:rPr>
          <w:rFonts w:asciiTheme="minorHAnsi" w:hAnsiTheme="minorHAnsi"/>
          <w:highlight w:val="yellow"/>
        </w:rPr>
        <w:t xml:space="preserve"> be considered either a minor or a major change</w:t>
      </w:r>
      <w:r w:rsidR="002A3FF6" w:rsidRPr="00E3651C">
        <w:rPr>
          <w:rFonts w:asciiTheme="minorHAnsi" w:hAnsiTheme="minorHAnsi"/>
          <w:highlight w:val="yellow"/>
        </w:rPr>
        <w:t xml:space="preserve"> and</w:t>
      </w:r>
      <w:r w:rsidRPr="00E3651C">
        <w:rPr>
          <w:rFonts w:asciiTheme="minorHAnsi" w:hAnsiTheme="minorHAnsi"/>
          <w:highlight w:val="yellow"/>
        </w:rPr>
        <w:t xml:space="preserve"> requires UNDP BPPS internal review/clearance before the </w:t>
      </w:r>
      <w:r w:rsidR="00840344" w:rsidRPr="00E3651C">
        <w:rPr>
          <w:rFonts w:asciiTheme="minorHAnsi" w:hAnsiTheme="minorHAnsi"/>
          <w:highlight w:val="yellow"/>
        </w:rPr>
        <w:t>UNDP</w:t>
      </w:r>
      <w:r w:rsidR="00EB6103" w:rsidRPr="00E3651C">
        <w:rPr>
          <w:rFonts w:asciiTheme="minorHAnsi" w:hAnsiTheme="minorHAnsi"/>
          <w:highlight w:val="yellow"/>
        </w:rPr>
        <w:t xml:space="preserve"> BPPS</w:t>
      </w:r>
      <w:r w:rsidRPr="00E3651C">
        <w:rPr>
          <w:rFonts w:asciiTheme="minorHAnsi" w:hAnsiTheme="minorHAnsi"/>
          <w:highlight w:val="yellow"/>
        </w:rPr>
        <w:t xml:space="preserve"> submits it to the AF Board for approval. </w:t>
      </w:r>
    </w:p>
    <w:p w14:paraId="6DE6525D" w14:textId="77777777" w:rsidR="00BA4619" w:rsidRPr="00AC7A5F" w:rsidRDefault="00BA4619" w:rsidP="00BA4619">
      <w:pPr>
        <w:spacing w:after="0"/>
        <w:rPr>
          <w:rFonts w:asciiTheme="minorHAnsi" w:hAnsiTheme="minorHAnsi"/>
          <w:szCs w:val="20"/>
        </w:rPr>
      </w:pPr>
    </w:p>
    <w:p w14:paraId="4369302B" w14:textId="411577D3" w:rsidR="00BA4619" w:rsidRPr="00AC7A5F" w:rsidRDefault="00BA4619" w:rsidP="00320847">
      <w:pPr>
        <w:spacing w:after="0"/>
        <w:rPr>
          <w:szCs w:val="20"/>
        </w:rPr>
      </w:pPr>
      <w:r w:rsidRPr="00AC7A5F">
        <w:rPr>
          <w:szCs w:val="20"/>
        </w:rPr>
        <w:t>The Project Management Cost (PMC)</w:t>
      </w:r>
      <w:r w:rsidRPr="00AC7A5F">
        <w:rPr>
          <w:rStyle w:val="FootnoteReference"/>
          <w:szCs w:val="20"/>
        </w:rPr>
        <w:footnoteReference w:id="23"/>
      </w:r>
      <w:r w:rsidR="00D72F57" w:rsidRPr="00AC7A5F">
        <w:rPr>
          <w:szCs w:val="20"/>
        </w:rPr>
        <w:t xml:space="preserve">: </w:t>
      </w:r>
      <w:r w:rsidRPr="00AC7A5F">
        <w:rPr>
          <w:szCs w:val="20"/>
        </w:rPr>
        <w:t>The budget under the PMC component is capped and cannot be increased.</w:t>
      </w:r>
    </w:p>
    <w:p w14:paraId="4A2DAE38" w14:textId="77777777" w:rsidR="00FE170A" w:rsidRPr="00AC7A5F" w:rsidRDefault="00FE170A" w:rsidP="00FE170A">
      <w:pPr>
        <w:spacing w:after="0"/>
        <w:rPr>
          <w:rFonts w:asciiTheme="minorHAnsi" w:hAnsiTheme="minorHAnsi"/>
          <w:szCs w:val="20"/>
        </w:rPr>
      </w:pPr>
    </w:p>
    <w:p w14:paraId="558177DA" w14:textId="7E30D387" w:rsidR="00FE170A" w:rsidRPr="00E3651C" w:rsidRDefault="00FE170A" w:rsidP="00FE170A">
      <w:pPr>
        <w:spacing w:after="0"/>
        <w:rPr>
          <w:rFonts w:asciiTheme="minorHAnsi" w:hAnsiTheme="minorHAnsi"/>
          <w:szCs w:val="20"/>
          <w:highlight w:val="yellow"/>
        </w:rPr>
      </w:pPr>
      <w:r w:rsidRPr="00E3651C">
        <w:rPr>
          <w:rFonts w:asciiTheme="minorHAnsi" w:hAnsiTheme="minorHAnsi"/>
          <w:szCs w:val="20"/>
          <w:highlight w:val="yellow"/>
        </w:rPr>
        <w:t>As per UNDP requirements outlined in the UNDP POPP, the project board will agree on a budget tolerance level for each plan under the overall annual work plan</w:t>
      </w:r>
      <w:r w:rsidR="00843AB3" w:rsidRPr="00E3651C">
        <w:rPr>
          <w:rFonts w:asciiTheme="minorHAnsi" w:hAnsiTheme="minorHAnsi"/>
          <w:szCs w:val="20"/>
          <w:highlight w:val="yellow"/>
        </w:rPr>
        <w:t>,</w:t>
      </w:r>
      <w:r w:rsidRPr="00E3651C">
        <w:rPr>
          <w:rFonts w:asciiTheme="minorHAnsi" w:hAnsiTheme="minorHAnsi"/>
          <w:szCs w:val="20"/>
          <w:highlight w:val="yellow"/>
        </w:rPr>
        <w:t xml:space="preserve"> allowing the project manager to expend up to the tolerance level beyond the approved project budget amount for the year without requiring a revision from the Project Board (within the </w:t>
      </w:r>
      <w:r w:rsidR="00BA4619" w:rsidRPr="00E3651C">
        <w:rPr>
          <w:rFonts w:asciiTheme="minorHAnsi" w:hAnsiTheme="minorHAnsi"/>
          <w:szCs w:val="20"/>
          <w:highlight w:val="yellow"/>
        </w:rPr>
        <w:t>A</w:t>
      </w:r>
      <w:r w:rsidRPr="00E3651C">
        <w:rPr>
          <w:rFonts w:asciiTheme="minorHAnsi" w:hAnsiTheme="minorHAnsi"/>
          <w:szCs w:val="20"/>
          <w:highlight w:val="yellow"/>
        </w:rPr>
        <w:t>F requirements noted abov</w:t>
      </w:r>
      <w:r w:rsidR="00840344" w:rsidRPr="00E3651C">
        <w:rPr>
          <w:rFonts w:asciiTheme="minorHAnsi" w:hAnsiTheme="minorHAnsi"/>
          <w:szCs w:val="20"/>
          <w:highlight w:val="yellow"/>
        </w:rPr>
        <w:t>e on minor or material changes</w:t>
      </w:r>
      <w:r w:rsidRPr="00E3651C">
        <w:rPr>
          <w:rFonts w:asciiTheme="minorHAnsi" w:hAnsiTheme="minorHAnsi"/>
          <w:szCs w:val="20"/>
          <w:highlight w:val="yellow"/>
        </w:rPr>
        <w:t>). Should such</w:t>
      </w:r>
      <w:r w:rsidRPr="00E3651C" w:rsidDel="00843AB3">
        <w:rPr>
          <w:rFonts w:asciiTheme="minorHAnsi" w:hAnsiTheme="minorHAnsi"/>
          <w:szCs w:val="20"/>
          <w:highlight w:val="yellow"/>
        </w:rPr>
        <w:t xml:space="preserve"> </w:t>
      </w:r>
      <w:r w:rsidR="00843AB3" w:rsidRPr="00E3651C">
        <w:rPr>
          <w:rFonts w:asciiTheme="minorHAnsi" w:hAnsiTheme="minorHAnsi"/>
          <w:szCs w:val="20"/>
          <w:highlight w:val="yellow"/>
        </w:rPr>
        <w:t xml:space="preserve">a deviation occur, the Project Manager and the </w:t>
      </w:r>
      <w:r w:rsidRPr="00E3651C">
        <w:rPr>
          <w:rFonts w:asciiTheme="minorHAnsi" w:hAnsiTheme="minorHAnsi"/>
          <w:szCs w:val="20"/>
          <w:highlight w:val="yellow"/>
        </w:rPr>
        <w:t>UNDP Country office will seek the approval of the UNDP</w:t>
      </w:r>
      <w:r w:rsidR="00E3651C">
        <w:rPr>
          <w:rFonts w:asciiTheme="minorHAnsi" w:hAnsiTheme="minorHAnsi"/>
          <w:szCs w:val="20"/>
          <w:highlight w:val="yellow"/>
        </w:rPr>
        <w:t xml:space="preserve"> </w:t>
      </w:r>
      <w:r w:rsidRPr="00E3651C">
        <w:rPr>
          <w:rFonts w:asciiTheme="minorHAnsi" w:hAnsiTheme="minorHAnsi"/>
          <w:szCs w:val="20"/>
          <w:highlight w:val="yellow"/>
        </w:rPr>
        <w:t>BPPS team.</w:t>
      </w:r>
    </w:p>
    <w:p w14:paraId="62DFDA68" w14:textId="77777777" w:rsidR="00FE170A" w:rsidRPr="0028184D" w:rsidRDefault="00FE170A" w:rsidP="00FE170A">
      <w:pPr>
        <w:spacing w:after="0"/>
        <w:rPr>
          <w:rFonts w:asciiTheme="minorHAnsi" w:hAnsiTheme="minorHAnsi"/>
          <w:color w:val="2F5496" w:themeColor="accent1" w:themeShade="BF"/>
          <w:szCs w:val="20"/>
        </w:rPr>
      </w:pPr>
    </w:p>
    <w:p w14:paraId="0FF9869E" w14:textId="475FE1B9" w:rsidR="00AC1208" w:rsidRPr="00485F0E" w:rsidRDefault="00AC1208" w:rsidP="00AC1208">
      <w:pPr>
        <w:spacing w:after="0"/>
        <w:rPr>
          <w:u w:val="single"/>
        </w:rPr>
      </w:pPr>
      <w:r w:rsidRPr="00485F0E">
        <w:t xml:space="preserve">UNDP </w:t>
      </w:r>
      <w:proofErr w:type="gramStart"/>
      <w:r w:rsidRPr="00485F0E">
        <w:t>is not in a position to</w:t>
      </w:r>
      <w:proofErr w:type="gramEnd"/>
      <w:r w:rsidRPr="00485F0E">
        <w:t xml:space="preserve"> increase the total budget above the amount approved by the donor</w:t>
      </w:r>
      <w:r w:rsidR="00843AB3">
        <w:t>;</w:t>
      </w:r>
      <w:r w:rsidR="00843AB3" w:rsidRPr="00485F0E">
        <w:t xml:space="preserve"> </w:t>
      </w:r>
      <w:r w:rsidRPr="00485F0E">
        <w:t>therefore</w:t>
      </w:r>
      <w:r w:rsidR="00843AB3">
        <w:t>,</w:t>
      </w:r>
      <w:r w:rsidRPr="00485F0E">
        <w:t xml:space="preserve"> any over-expenditure would have to be absorbed from non-</w:t>
      </w:r>
      <w:r w:rsidR="00C41CD4">
        <w:t>AF</w:t>
      </w:r>
      <w:r w:rsidRPr="00485F0E">
        <w:t xml:space="preserve"> resources by the </w:t>
      </w:r>
      <w:r w:rsidR="00F1424A">
        <w:t>Implementing partner</w:t>
      </w:r>
      <w:r w:rsidR="00DF260B">
        <w:t xml:space="preserve"> </w:t>
      </w:r>
      <w:r w:rsidRPr="00485F0E">
        <w:t>(</w:t>
      </w:r>
      <w:r w:rsidR="00C41CD4">
        <w:t>AF</w:t>
      </w:r>
      <w:r w:rsidRPr="00485F0E">
        <w:t xml:space="preserve"> </w:t>
      </w:r>
      <w:r w:rsidR="00DF260B">
        <w:t>Executing Entity</w:t>
      </w:r>
      <w:r w:rsidRPr="00485F0E">
        <w:t>)</w:t>
      </w:r>
    </w:p>
    <w:p w14:paraId="72AE2174" w14:textId="77777777" w:rsidR="00AC1208" w:rsidRPr="00485F0E" w:rsidRDefault="00AC1208" w:rsidP="00AC1208">
      <w:pPr>
        <w:spacing w:after="0"/>
        <w:rPr>
          <w:u w:val="single"/>
        </w:rPr>
      </w:pPr>
    </w:p>
    <w:p w14:paraId="1D4658FA" w14:textId="6BF7B0F6" w:rsidR="00AC1208" w:rsidRPr="00485F0E" w:rsidRDefault="00AC1208" w:rsidP="00AC1208">
      <w:pPr>
        <w:spacing w:after="0"/>
        <w:rPr>
          <w:color w:val="000000"/>
          <w:shd w:val="clear" w:color="auto" w:fill="FFFFFF"/>
        </w:rPr>
      </w:pPr>
      <w:r w:rsidRPr="00485F0E">
        <w:rPr>
          <w:rFonts w:cs="Arial"/>
          <w:b/>
          <w:bCs/>
          <w:noProof/>
          <w:u w:val="single"/>
          <w:lang w:val="en-GB" w:eastAsia="zh-CN"/>
        </w:rPr>
        <w:t>Project extensions</w:t>
      </w:r>
      <w:r w:rsidRPr="00485F0E">
        <w:rPr>
          <w:rFonts w:cs="Arial"/>
          <w:b/>
          <w:bCs/>
          <w:noProof/>
          <w:lang w:val="en-GB" w:eastAsia="zh-CN"/>
        </w:rPr>
        <w:t xml:space="preserve">: </w:t>
      </w:r>
      <w:r w:rsidRPr="00485F0E">
        <w:rPr>
          <w:color w:val="000000"/>
          <w:shd w:val="clear" w:color="auto" w:fill="FFFFFF"/>
        </w:rPr>
        <w:t xml:space="preserve">The </w:t>
      </w:r>
      <w:r>
        <w:rPr>
          <w:rFonts w:hint="eastAsia"/>
          <w:color w:val="000000"/>
          <w:shd w:val="clear" w:color="auto" w:fill="FFFFFF"/>
          <w:lang w:eastAsia="ko-KR"/>
        </w:rPr>
        <w:t xml:space="preserve">Vertical Funds Hub </w:t>
      </w:r>
      <w:r w:rsidRPr="00485F0E">
        <w:rPr>
          <w:color w:val="000000"/>
          <w:shd w:val="clear" w:color="auto" w:fill="FFFFFF"/>
        </w:rPr>
        <w:t>Executive Coordinator must approve all requests for </w:t>
      </w:r>
      <w:r w:rsidRPr="00485F0E">
        <w:rPr>
          <w:color w:val="000000"/>
          <w:bdr w:val="none" w:sz="0" w:space="0" w:color="auto" w:frame="1"/>
        </w:rPr>
        <w:t>extension</w:t>
      </w:r>
      <w:r w:rsidRPr="00485F0E">
        <w:rPr>
          <w:color w:val="000000"/>
          <w:shd w:val="clear" w:color="auto" w:fill="FFFFFF"/>
        </w:rPr>
        <w:t> of the Project Completion Date and for other milestone </w:t>
      </w:r>
      <w:r w:rsidRPr="00485F0E">
        <w:rPr>
          <w:color w:val="000000"/>
          <w:bdr w:val="none" w:sz="0" w:space="0" w:color="auto" w:frame="1"/>
        </w:rPr>
        <w:t>extension</w:t>
      </w:r>
      <w:r w:rsidRPr="00485F0E">
        <w:rPr>
          <w:color w:val="000000"/>
          <w:shd w:val="clear" w:color="auto" w:fill="FFFFFF"/>
        </w:rPr>
        <w:t xml:space="preserve">s with hard deadlines. </w:t>
      </w:r>
      <w:r w:rsidRPr="00485F0E">
        <w:rPr>
          <w:color w:val="000000"/>
        </w:rPr>
        <w:t>A</w:t>
      </w:r>
      <w:r w:rsidRPr="00485F0E">
        <w:rPr>
          <w:color w:val="000000"/>
          <w:shd w:val="clear" w:color="auto" w:fill="FFFFFF"/>
        </w:rPr>
        <w:t>ll </w:t>
      </w:r>
      <w:r w:rsidRPr="00485F0E">
        <w:rPr>
          <w:color w:val="000000"/>
          <w:bdr w:val="none" w:sz="0" w:space="0" w:color="auto" w:frame="1"/>
        </w:rPr>
        <w:t>extension</w:t>
      </w:r>
      <w:r w:rsidRPr="00485F0E">
        <w:rPr>
          <w:color w:val="000000"/>
          <w:shd w:val="clear" w:color="auto" w:fill="FFFFFF"/>
        </w:rPr>
        <w:t xml:space="preserve">s </w:t>
      </w:r>
      <w:r w:rsidRPr="00485F0E">
        <w:rPr>
          <w:color w:val="000000"/>
        </w:rPr>
        <w:t xml:space="preserve">impose additional time and </w:t>
      </w:r>
      <w:r w:rsidRPr="00485F0E">
        <w:rPr>
          <w:color w:val="000000"/>
          <w:shd w:val="clear" w:color="auto" w:fill="FFFFFF"/>
        </w:rPr>
        <w:t>cost</w:t>
      </w:r>
      <w:r w:rsidRPr="00485F0E">
        <w:rPr>
          <w:color w:val="000000"/>
        </w:rPr>
        <w:t xml:space="preserve"> burdens at all </w:t>
      </w:r>
      <w:proofErr w:type="gramStart"/>
      <w:r w:rsidRPr="00485F0E">
        <w:rPr>
          <w:color w:val="000000"/>
        </w:rPr>
        <w:t>levels</w:t>
      </w:r>
      <w:proofErr w:type="gramEnd"/>
      <w:r w:rsidRPr="00485F0E">
        <w:rPr>
          <w:color w:val="000000"/>
          <w:shd w:val="clear" w:color="auto" w:fill="FFFFFF"/>
        </w:rPr>
        <w:t xml:space="preserve"> and the </w:t>
      </w:r>
      <w:r>
        <w:rPr>
          <w:rFonts w:hint="eastAsia"/>
          <w:color w:val="000000"/>
          <w:shd w:val="clear" w:color="auto" w:fill="FFFFFF"/>
          <w:lang w:eastAsia="ko-KR"/>
        </w:rPr>
        <w:t>AF</w:t>
      </w:r>
      <w:r w:rsidR="00487E5C">
        <w:rPr>
          <w:color w:val="000000"/>
          <w:shd w:val="clear" w:color="auto" w:fill="FFFFFF"/>
          <w:lang w:eastAsia="ko-KR"/>
        </w:rPr>
        <w:t xml:space="preserve"> </w:t>
      </w:r>
      <w:r w:rsidRPr="00485F0E">
        <w:rPr>
          <w:color w:val="000000"/>
          <w:shd w:val="clear" w:color="auto" w:fill="FFFFFF"/>
        </w:rPr>
        <w:t>project budget cannot be increased</w:t>
      </w:r>
      <w:r w:rsidRPr="00485F0E">
        <w:rPr>
          <w:color w:val="000000"/>
        </w:rPr>
        <w:t xml:space="preserve"> beyond its originally approved amount</w:t>
      </w:r>
      <w:r w:rsidRPr="00485F0E">
        <w:rPr>
          <w:color w:val="000000"/>
          <w:shd w:val="clear" w:color="auto" w:fill="FFFFFF"/>
        </w:rPr>
        <w:t>. A single </w:t>
      </w:r>
      <w:r w:rsidRPr="00485F0E">
        <w:rPr>
          <w:color w:val="000000"/>
          <w:bdr w:val="none" w:sz="0" w:space="0" w:color="auto" w:frame="1"/>
        </w:rPr>
        <w:t>extension</w:t>
      </w:r>
      <w:r w:rsidRPr="00485F0E">
        <w:rPr>
          <w:color w:val="000000"/>
          <w:shd w:val="clear" w:color="auto" w:fill="FFFFFF"/>
        </w:rPr>
        <w:t xml:space="preserve"> may be granted on an exceptional basis and subject to the conditions and maximum </w:t>
      </w:r>
      <w:r w:rsidRPr="00485F0E">
        <w:rPr>
          <w:color w:val="000000"/>
          <w:shd w:val="clear" w:color="auto" w:fill="FFFFFF"/>
        </w:rPr>
        <w:lastRenderedPageBreak/>
        <w:t>durations set out in the UNDP POPP</w:t>
      </w:r>
      <w:r w:rsidRPr="00485F0E">
        <w:rPr>
          <w:color w:val="000000"/>
        </w:rPr>
        <w:t>.</w:t>
      </w:r>
      <w:r w:rsidRPr="00485F0E" w:rsidDel="00D8450B">
        <w:rPr>
          <w:color w:val="000000"/>
        </w:rPr>
        <w:t xml:space="preserve"> </w:t>
      </w:r>
      <w:r w:rsidRPr="00485F0E">
        <w:rPr>
          <w:color w:val="000000"/>
        </w:rPr>
        <w:t xml:space="preserve">The </w:t>
      </w:r>
      <w:r w:rsidRPr="00485F0E">
        <w:rPr>
          <w:color w:val="000000"/>
          <w:shd w:val="clear" w:color="auto" w:fill="FFFFFF"/>
        </w:rPr>
        <w:t>project management costs during the </w:t>
      </w:r>
      <w:r w:rsidRPr="00485F0E">
        <w:rPr>
          <w:color w:val="000000"/>
          <w:bdr w:val="none" w:sz="0" w:space="0" w:color="auto" w:frame="1"/>
        </w:rPr>
        <w:t>extension</w:t>
      </w:r>
      <w:r w:rsidRPr="00485F0E">
        <w:rPr>
          <w:color w:val="000000"/>
          <w:shd w:val="clear" w:color="auto" w:fill="FFFFFF"/>
        </w:rPr>
        <w:t xml:space="preserve"> period must remain within the originally approved amount, and any increase in PMC costs </w:t>
      </w:r>
      <w:r w:rsidRPr="00485F0E">
        <w:rPr>
          <w:color w:val="000000"/>
        </w:rPr>
        <w:t xml:space="preserve">shall </w:t>
      </w:r>
      <w:r w:rsidRPr="00485F0E">
        <w:rPr>
          <w:color w:val="000000"/>
          <w:shd w:val="clear" w:color="auto" w:fill="FFFFFF"/>
        </w:rPr>
        <w:t>be covered by non-</w:t>
      </w:r>
      <w:r>
        <w:rPr>
          <w:rFonts w:hint="eastAsia"/>
          <w:color w:val="000000"/>
          <w:shd w:val="clear" w:color="auto" w:fill="FFFFFF"/>
          <w:lang w:eastAsia="ko-KR"/>
        </w:rPr>
        <w:t>AF</w:t>
      </w:r>
      <w:r w:rsidRPr="00485F0E">
        <w:rPr>
          <w:color w:val="000000"/>
          <w:shd w:val="clear" w:color="auto" w:fill="FFFFFF"/>
        </w:rPr>
        <w:t xml:space="preserve"> resources; the additional UNDP oversight costs during the </w:t>
      </w:r>
      <w:r w:rsidRPr="00485F0E">
        <w:rPr>
          <w:color w:val="000000"/>
          <w:bdr w:val="none" w:sz="0" w:space="0" w:color="auto" w:frame="1"/>
        </w:rPr>
        <w:t>extension</w:t>
      </w:r>
      <w:r w:rsidRPr="00485F0E">
        <w:rPr>
          <w:color w:val="000000"/>
          <w:shd w:val="clear" w:color="auto" w:fill="FFFFFF"/>
        </w:rPr>
        <w:t> period must be covered by non-</w:t>
      </w:r>
      <w:r>
        <w:rPr>
          <w:rFonts w:hint="eastAsia"/>
          <w:color w:val="000000"/>
          <w:shd w:val="clear" w:color="auto" w:fill="FFFFFF"/>
          <w:lang w:eastAsia="ko-KR"/>
        </w:rPr>
        <w:t>A</w:t>
      </w:r>
      <w:r w:rsidRPr="00485F0E">
        <w:rPr>
          <w:color w:val="000000"/>
          <w:shd w:val="clear" w:color="auto" w:fill="FFFFFF"/>
        </w:rPr>
        <w:t xml:space="preserve">F resources, in accordance with UNDP’s </w:t>
      </w:r>
      <w:r w:rsidRPr="00485F0E">
        <w:rPr>
          <w:color w:val="000000"/>
        </w:rPr>
        <w:t xml:space="preserve">policy as </w:t>
      </w:r>
      <w:r w:rsidRPr="00485F0E">
        <w:rPr>
          <w:color w:val="000000"/>
          <w:shd w:val="clear" w:color="auto" w:fill="FFFFFF"/>
        </w:rPr>
        <w:t>set out in UNDP POPP.</w:t>
      </w:r>
    </w:p>
    <w:p w14:paraId="2ED02FC9" w14:textId="77777777" w:rsidR="00AC1208" w:rsidRPr="00485F0E" w:rsidRDefault="00AC1208" w:rsidP="00AC1208">
      <w:pPr>
        <w:spacing w:after="0"/>
        <w:rPr>
          <w:color w:val="000000"/>
          <w:szCs w:val="20"/>
          <w:shd w:val="clear" w:color="auto" w:fill="FFFFFF"/>
        </w:rPr>
      </w:pPr>
    </w:p>
    <w:p w14:paraId="03C5F802" w14:textId="3ABE7766" w:rsidR="00AC1208" w:rsidRPr="00485F0E" w:rsidRDefault="00AC1208" w:rsidP="00AC1208">
      <w:pPr>
        <w:spacing w:after="0"/>
      </w:pPr>
      <w:r w:rsidRPr="00485F0E">
        <w:t xml:space="preserve">For any extension request, UNDP CO and IP will consult and jointly present a clear plan indicating how and from which specific sources the additional oversight costs that will be incurred by UNDP will be covered during the extended period. The </w:t>
      </w:r>
      <w:r>
        <w:rPr>
          <w:rFonts w:hint="eastAsia"/>
          <w:lang w:eastAsia="ko-KR"/>
        </w:rPr>
        <w:t xml:space="preserve">Vertical Funds Hub </w:t>
      </w:r>
      <w:r w:rsidRPr="00485F0E">
        <w:t xml:space="preserve">Executive Coordinator will consult the Regional </w:t>
      </w:r>
      <w:proofErr w:type="spellStart"/>
      <w:r w:rsidRPr="00485F0E">
        <w:t>Bureaux</w:t>
      </w:r>
      <w:proofErr w:type="spellEnd"/>
      <w:r w:rsidRPr="00485F0E">
        <w:t xml:space="preserve"> (RBX) and may reject the extension request if no (external co-financing by the IP or internal UNDP CO resources) can be identified.</w:t>
      </w:r>
    </w:p>
    <w:p w14:paraId="5CC80ADD" w14:textId="77777777" w:rsidR="00AC1208" w:rsidRPr="00485F0E" w:rsidRDefault="00AC1208" w:rsidP="00AC1208">
      <w:pPr>
        <w:spacing w:after="0"/>
      </w:pPr>
    </w:p>
    <w:p w14:paraId="0155AB96" w14:textId="77777777" w:rsidR="00AC1208" w:rsidRPr="00485F0E" w:rsidRDefault="00AC1208" w:rsidP="00AC1208">
      <w:pPr>
        <w:spacing w:after="0"/>
      </w:pPr>
      <w:r w:rsidRPr="00485F0E">
        <w:t>All extension requests, along with all supporting documentation, shall be submitted by the IP to the UNDP CO in line with the requirements and within the deadlines set out in the UNDP SOPs and policies in UNDP POPP.</w:t>
      </w:r>
    </w:p>
    <w:p w14:paraId="4EA4512A" w14:textId="77777777" w:rsidR="00AC1208" w:rsidRPr="00485F0E" w:rsidRDefault="00AC1208" w:rsidP="00AC1208">
      <w:pPr>
        <w:spacing w:after="0"/>
        <w:rPr>
          <w:rFonts w:cs="Arial"/>
          <w:noProof/>
          <w:szCs w:val="20"/>
          <w:lang w:val="en-GB" w:eastAsia="zh-CN"/>
        </w:rPr>
      </w:pPr>
    </w:p>
    <w:p w14:paraId="10CA9087" w14:textId="5E4FF6B8" w:rsidR="00AC1208" w:rsidRPr="00485F0E" w:rsidRDefault="00AC1208" w:rsidP="00AC1208">
      <w:pPr>
        <w:spacing w:after="0"/>
        <w:rPr>
          <w:rFonts w:cs="Calibri"/>
        </w:rPr>
      </w:pPr>
      <w:r w:rsidRPr="00485F0E">
        <w:rPr>
          <w:rFonts w:cs="Calibri"/>
          <w:b/>
          <w:u w:val="single"/>
        </w:rPr>
        <w:t>Audit</w:t>
      </w:r>
      <w:r w:rsidRPr="00485F0E">
        <w:rPr>
          <w:rFonts w:cs="Calibri"/>
          <w:b/>
        </w:rPr>
        <w:t>:</w:t>
      </w:r>
      <w:r w:rsidRPr="00485F0E">
        <w:rPr>
          <w:rFonts w:cs="Calibri"/>
        </w:rPr>
        <w:t xml:space="preserve"> The project will be audited as per UNDP Financial Regulations and Rules and applicable audit policies. Audit cycle and process must be discussed during the Inception workshop. If the </w:t>
      </w:r>
      <w:r w:rsidR="00F1424A">
        <w:rPr>
          <w:rFonts w:cs="Calibri"/>
        </w:rPr>
        <w:t>Implementing partner</w:t>
      </w:r>
      <w:r w:rsidRPr="00485F0E">
        <w:rPr>
          <w:rFonts w:cs="Calibri"/>
        </w:rPr>
        <w:t xml:space="preserve"> is an UN Agency, the project will be audited according to that Agencies applicable audit policies</w:t>
      </w:r>
      <w:r w:rsidRPr="00885A88">
        <w:rPr>
          <w:rFonts w:cs="Calibri"/>
          <w:highlight w:val="yellow"/>
        </w:rPr>
        <w:t>.</w:t>
      </w:r>
      <w:r w:rsidRPr="00885A88">
        <w:rPr>
          <w:rFonts w:cs="Calibri"/>
          <w:i/>
          <w:highlight w:val="yellow"/>
        </w:rPr>
        <w:t xml:space="preserve"> </w:t>
      </w:r>
      <w:r w:rsidR="00EC5EDF" w:rsidRPr="00885A88">
        <w:rPr>
          <w:rFonts w:cs="Calibri"/>
          <w:i/>
          <w:highlight w:val="yellow"/>
        </w:rPr>
        <w:t xml:space="preserve">AF policy </w:t>
      </w:r>
      <w:r w:rsidR="00885A88">
        <w:rPr>
          <w:rFonts w:cs="Calibri"/>
          <w:i/>
          <w:highlight w:val="yellow"/>
        </w:rPr>
        <w:t>does not allow charging audit costs to the AF project budget</w:t>
      </w:r>
      <w:r w:rsidR="00602A1A" w:rsidRPr="00EF4BCC">
        <w:rPr>
          <w:rFonts w:cs="Calibri"/>
          <w:i/>
          <w:highlight w:val="yellow"/>
        </w:rPr>
        <w:t xml:space="preserve"> unless audit </w:t>
      </w:r>
      <w:r w:rsidR="00D5663C" w:rsidRPr="00EF4BCC">
        <w:rPr>
          <w:rFonts w:cs="Calibri"/>
          <w:i/>
          <w:highlight w:val="yellow"/>
        </w:rPr>
        <w:t>budget</w:t>
      </w:r>
      <w:r w:rsidR="00602A1A" w:rsidRPr="00EF4BCC">
        <w:rPr>
          <w:rFonts w:cs="Calibri"/>
          <w:i/>
          <w:highlight w:val="yellow"/>
        </w:rPr>
        <w:t xml:space="preserve"> is approved </w:t>
      </w:r>
      <w:r w:rsidR="00D5663C" w:rsidRPr="00EF4BCC">
        <w:rPr>
          <w:rFonts w:cs="Calibri"/>
          <w:i/>
          <w:highlight w:val="yellow"/>
        </w:rPr>
        <w:t xml:space="preserve">by AF. </w:t>
      </w:r>
      <w:r w:rsidR="001B5BF0" w:rsidRPr="00EF4BCC">
        <w:rPr>
          <w:rFonts w:cs="Calibri"/>
          <w:i/>
          <w:highlight w:val="yellow"/>
        </w:rPr>
        <w:t>Therefore</w:t>
      </w:r>
      <w:r w:rsidR="001B5BF0">
        <w:rPr>
          <w:rFonts w:cs="Calibri"/>
          <w:i/>
          <w:highlight w:val="yellow"/>
        </w:rPr>
        <w:t>,</w:t>
      </w:r>
      <w:r w:rsidR="00885A88">
        <w:rPr>
          <w:rFonts w:cs="Calibri"/>
          <w:i/>
          <w:highlight w:val="yellow"/>
        </w:rPr>
        <w:t xml:space="preserve"> audit costs</w:t>
      </w:r>
      <w:r w:rsidR="00372B50" w:rsidRPr="00885A88">
        <w:rPr>
          <w:rFonts w:cs="Calibri"/>
          <w:i/>
          <w:highlight w:val="yellow"/>
        </w:rPr>
        <w:t xml:space="preserve"> must be covered by non-AF resources</w:t>
      </w:r>
      <w:r w:rsidRPr="00885A88">
        <w:rPr>
          <w:rFonts w:cs="Calibri"/>
          <w:i/>
          <w:highlight w:val="yellow"/>
        </w:rPr>
        <w:t xml:space="preserve">. </w:t>
      </w:r>
      <w:r w:rsidRPr="00485F0E">
        <w:rPr>
          <w:rFonts w:cs="Calibri"/>
          <w:i/>
          <w:highlight w:val="yellow"/>
        </w:rPr>
        <w:t>Do not remove any text from this audit section.</w:t>
      </w:r>
    </w:p>
    <w:p w14:paraId="461748EF" w14:textId="77777777" w:rsidR="00AC1208" w:rsidRPr="00485F0E" w:rsidRDefault="00AC1208" w:rsidP="00AC1208">
      <w:pPr>
        <w:spacing w:after="0"/>
        <w:rPr>
          <w:u w:val="single"/>
        </w:rPr>
      </w:pPr>
    </w:p>
    <w:p w14:paraId="0655D404" w14:textId="1C7E52C8" w:rsidR="00AC1208" w:rsidRPr="00485F0E" w:rsidRDefault="00AC1208" w:rsidP="00AC1208">
      <w:r w:rsidRPr="00485F0E">
        <w:rPr>
          <w:b/>
          <w:u w:val="single"/>
        </w:rPr>
        <w:t>Transfer or disposal of assets</w:t>
      </w:r>
      <w:r w:rsidRPr="00485F0E">
        <w:t xml:space="preserve">: In consultation with the </w:t>
      </w:r>
      <w:r w:rsidR="00F1424A">
        <w:t>Implementing partner</w:t>
      </w:r>
      <w:r w:rsidRPr="00485F0E">
        <w:t xml:space="preserve"> and other parties of the project, UNDP is responsible for deciding on the transfer or other disposal of assets. Transfer or disposal of assets is recommended to be reviewed and endorsed by the project board following UNDP rules and regulations. Assets may be transferred to the government for project activities managed by a national institution at any time during the life of a project</w:t>
      </w:r>
      <w:r w:rsidR="00CD66D6">
        <w:t>:</w:t>
      </w:r>
      <w:r w:rsidRPr="00485F0E">
        <w:t xml:space="preserve"> however</w:t>
      </w:r>
      <w:r w:rsidR="00CD66D6">
        <w:t>, this</w:t>
      </w:r>
      <w:r w:rsidRPr="00485F0E">
        <w:t xml:space="preserve"> </w:t>
      </w:r>
      <w:r w:rsidRPr="00485F0E">
        <w:rPr>
          <w:b/>
          <w:bCs/>
        </w:rPr>
        <w:t xml:space="preserve">must be </w:t>
      </w:r>
      <w:r w:rsidRPr="00485F0E">
        <w:rPr>
          <w:b/>
        </w:rPr>
        <w:t>done before the operational closure date</w:t>
      </w:r>
      <w:r w:rsidRPr="00485F0E">
        <w:t>. In all cases of transfer, a transfer document must be prepared and kept on file</w:t>
      </w:r>
      <w:r w:rsidRPr="00485F0E">
        <w:rPr>
          <w:szCs w:val="20"/>
          <w:vertAlign w:val="superscript"/>
        </w:rPr>
        <w:footnoteReference w:id="24"/>
      </w:r>
      <w:r w:rsidRPr="00485F0E">
        <w:t xml:space="preserve">. The transfer should be done before </w:t>
      </w:r>
      <w:r w:rsidR="00CD66D6">
        <w:t xml:space="preserve">the </w:t>
      </w:r>
      <w:r w:rsidRPr="00485F0E">
        <w:t>Project Management Unit complete</w:t>
      </w:r>
      <w:r w:rsidR="00CD66D6">
        <w:t>s</w:t>
      </w:r>
      <w:r w:rsidRPr="00485F0E">
        <w:t xml:space="preserve"> their assignments.</w:t>
      </w:r>
    </w:p>
    <w:p w14:paraId="25B3531B" w14:textId="77777777" w:rsidR="00AC1208" w:rsidRPr="00485F0E" w:rsidRDefault="00AC1208" w:rsidP="00AC1208">
      <w:pPr>
        <w:spacing w:after="0"/>
        <w:rPr>
          <w:rFonts w:cs="Arial"/>
        </w:rPr>
      </w:pPr>
    </w:p>
    <w:p w14:paraId="6B87E861" w14:textId="353A7409" w:rsidR="00AC1208" w:rsidRPr="00485F0E" w:rsidRDefault="00AC1208" w:rsidP="00AC1208">
      <w:pPr>
        <w:spacing w:after="0"/>
        <w:rPr>
          <w:u w:val="single"/>
        </w:rPr>
      </w:pPr>
      <w:r w:rsidRPr="00485F0E">
        <w:rPr>
          <w:b/>
          <w:bCs/>
          <w:u w:val="single"/>
        </w:rPr>
        <w:t>Completion Date</w:t>
      </w:r>
      <w:r w:rsidRPr="00485F0E">
        <w:rPr>
          <w:b/>
          <w:u w:val="single"/>
        </w:rPr>
        <w:t xml:space="preserve">: </w:t>
      </w:r>
      <w:r w:rsidRPr="00485F0E">
        <w:t xml:space="preserve">The project completion date is the date of </w:t>
      </w:r>
      <w:r w:rsidR="00CD66D6">
        <w:t xml:space="preserve">the </w:t>
      </w:r>
      <w:r w:rsidR="007D40F2">
        <w:t>Project Inception Workshop</w:t>
      </w:r>
      <w:r w:rsidRPr="00485F0E">
        <w:t xml:space="preserve"> plus project duration. This date can only be extended through a formal extension request. Prior to </w:t>
      </w:r>
      <w:r w:rsidR="00CD66D6">
        <w:t xml:space="preserve">the </w:t>
      </w:r>
      <w:r w:rsidRPr="00485F0E">
        <w:t xml:space="preserve">completion date, all UNDP-financed </w:t>
      </w:r>
      <w:proofErr w:type="gramStart"/>
      <w:r w:rsidRPr="00485F0E">
        <w:t>inputs</w:t>
      </w:r>
      <w:proofErr w:type="gramEnd"/>
      <w:r w:rsidRPr="00485F0E">
        <w:t xml:space="preserve"> must be provided</w:t>
      </w:r>
      <w:r w:rsidR="0023390A">
        <w:t>,</w:t>
      </w:r>
      <w:r w:rsidRPr="00485F0E">
        <w:t xml:space="preserve"> and related activities for the Project</w:t>
      </w:r>
      <w:r w:rsidR="003D6178">
        <w:t xml:space="preserve"> must be</w:t>
      </w:r>
      <w:r w:rsidRPr="00485F0E">
        <w:t xml:space="preserve"> completed. No activities, except for the final clearance of the Terminal Evaluation Report and the corresponding management response</w:t>
      </w:r>
      <w:r w:rsidR="003D6178">
        <w:t>,</w:t>
      </w:r>
      <w:r w:rsidRPr="00485F0E">
        <w:t xml:space="preserve"> and the end-of-project review</w:t>
      </w:r>
      <w:r w:rsidR="009F00B8">
        <w:t>-</w:t>
      </w:r>
      <w:r w:rsidRPr="00485F0E">
        <w:t xml:space="preserve">Project Board Meeting should take place after the Completion Date. </w:t>
      </w:r>
    </w:p>
    <w:p w14:paraId="57EACC92" w14:textId="77777777" w:rsidR="00AC1208" w:rsidRPr="00485F0E" w:rsidRDefault="00AC1208" w:rsidP="00AC1208">
      <w:pPr>
        <w:spacing w:after="0"/>
        <w:rPr>
          <w:u w:val="single"/>
        </w:rPr>
      </w:pPr>
    </w:p>
    <w:p w14:paraId="65B6D647" w14:textId="77777777" w:rsidR="00AC1208" w:rsidRPr="00485F0E" w:rsidRDefault="00AC1208" w:rsidP="00AC1208">
      <w:pPr>
        <w:spacing w:after="0"/>
        <w:rPr>
          <w:rFonts w:cs="Arial"/>
          <w:szCs w:val="20"/>
        </w:rPr>
      </w:pPr>
      <w:r w:rsidRPr="00485F0E">
        <w:rPr>
          <w:b/>
          <w:bCs/>
          <w:szCs w:val="20"/>
          <w:u w:val="single"/>
        </w:rPr>
        <w:t>Project Closure</w:t>
      </w:r>
      <w:r w:rsidRPr="00485F0E">
        <w:rPr>
          <w:szCs w:val="20"/>
        </w:rPr>
        <w:t>: Project closure will be conducted as per UNDP requirements outlined in the UNDP POPP. All c</w:t>
      </w:r>
      <w:r w:rsidRPr="00485F0E">
        <w:rPr>
          <w:rFonts w:cs="Arial"/>
          <w:szCs w:val="20"/>
        </w:rPr>
        <w:t xml:space="preserve">osts incurred to close the project must be included in the project closure budget and reported as final project commitments presented to the Project Board during the final project review. The only costs a project may incur following the final project review are those included in the project closure budget. </w:t>
      </w:r>
    </w:p>
    <w:p w14:paraId="32474872" w14:textId="77777777" w:rsidR="00AC1208" w:rsidRPr="00485F0E" w:rsidRDefault="00AC1208" w:rsidP="00AC1208">
      <w:pPr>
        <w:spacing w:after="0"/>
        <w:rPr>
          <w:rFonts w:cs="Arial"/>
          <w:szCs w:val="20"/>
        </w:rPr>
      </w:pPr>
    </w:p>
    <w:p w14:paraId="73B31168" w14:textId="7C1756E9" w:rsidR="00AC1208" w:rsidRPr="00485F0E" w:rsidRDefault="00AC1208" w:rsidP="00BB12C2">
      <w:pPr>
        <w:numPr>
          <w:ilvl w:val="0"/>
          <w:numId w:val="38"/>
        </w:numPr>
        <w:spacing w:after="0"/>
        <w:rPr>
          <w:szCs w:val="20"/>
        </w:rPr>
      </w:pPr>
      <w:r w:rsidRPr="00485F0E">
        <w:rPr>
          <w:b/>
          <w:szCs w:val="20"/>
          <w:u w:val="single"/>
        </w:rPr>
        <w:t>Operational Closure</w:t>
      </w:r>
      <w:r w:rsidRPr="00485F0E">
        <w:rPr>
          <w:szCs w:val="20"/>
        </w:rPr>
        <w:t>:</w:t>
      </w:r>
      <w:r w:rsidRPr="00485F0E" w:rsidDel="0035635E">
        <w:rPr>
          <w:szCs w:val="20"/>
        </w:rPr>
        <w:t xml:space="preserve"> </w:t>
      </w:r>
      <w:r w:rsidRPr="00485F0E">
        <w:rPr>
          <w:b/>
          <w:szCs w:val="20"/>
        </w:rPr>
        <w:t xml:space="preserve">Operational closure must happen within </w:t>
      </w:r>
      <w:r w:rsidR="006A03EF">
        <w:rPr>
          <w:b/>
          <w:szCs w:val="20"/>
        </w:rPr>
        <w:t>5</w:t>
      </w:r>
      <w:r w:rsidRPr="00485F0E">
        <w:rPr>
          <w:b/>
          <w:szCs w:val="20"/>
        </w:rPr>
        <w:t xml:space="preserve"> months from project completion date</w:t>
      </w:r>
      <w:r w:rsidRPr="00485F0E">
        <w:rPr>
          <w:b/>
          <w:bCs/>
          <w:szCs w:val="20"/>
        </w:rPr>
        <w:t>.</w:t>
      </w:r>
      <w:r w:rsidRPr="00485F0E">
        <w:rPr>
          <w:b/>
          <w:szCs w:val="20"/>
        </w:rPr>
        <w:t xml:space="preserve"> </w:t>
      </w:r>
      <w:r w:rsidRPr="00485F0E">
        <w:rPr>
          <w:szCs w:val="20"/>
        </w:rPr>
        <w:t xml:space="preserve">Prior to operational closure, the Terminal Evaluation must have been </w:t>
      </w:r>
      <w:proofErr w:type="gramStart"/>
      <w:r w:rsidRPr="00485F0E">
        <w:rPr>
          <w:szCs w:val="20"/>
        </w:rPr>
        <w:t>submitted</w:t>
      </w:r>
      <w:proofErr w:type="gramEnd"/>
      <w:r w:rsidRPr="00485F0E">
        <w:rPr>
          <w:szCs w:val="20"/>
        </w:rPr>
        <w:t xml:space="preserve"> and the corresponding TE management response and the end-of-project review Project Board meeting must have been completed.</w:t>
      </w:r>
      <w:r w:rsidRPr="00485F0E" w:rsidDel="00FA33C0">
        <w:rPr>
          <w:szCs w:val="20"/>
        </w:rPr>
        <w:t xml:space="preserve"> </w:t>
      </w:r>
      <w:r w:rsidRPr="00485F0E">
        <w:rPr>
          <w:szCs w:val="20"/>
        </w:rPr>
        <w:t xml:space="preserve">The </w:t>
      </w:r>
      <w:r w:rsidR="00F1424A">
        <w:rPr>
          <w:szCs w:val="20"/>
        </w:rPr>
        <w:t>Implementing</w:t>
      </w:r>
      <w:r w:rsidR="00F1424A" w:rsidDel="00CA1CC8">
        <w:rPr>
          <w:szCs w:val="20"/>
        </w:rPr>
        <w:t xml:space="preserve"> </w:t>
      </w:r>
      <w:r w:rsidR="00F1424A">
        <w:rPr>
          <w:szCs w:val="20"/>
        </w:rPr>
        <w:t>partner</w:t>
      </w:r>
      <w:r w:rsidRPr="00485F0E">
        <w:rPr>
          <w:szCs w:val="20"/>
        </w:rPr>
        <w:t xml:space="preserve"> through a Project Board decision will notify the UNDP Country Office when operational closure has been completed. Before Operational Closure, the project must have </w:t>
      </w:r>
      <w:proofErr w:type="gramStart"/>
      <w:r w:rsidRPr="00485F0E">
        <w:rPr>
          <w:szCs w:val="20"/>
        </w:rPr>
        <w:t>completed</w:t>
      </w:r>
      <w:proofErr w:type="gramEnd"/>
      <w:r w:rsidRPr="00485F0E">
        <w:rPr>
          <w:szCs w:val="20"/>
        </w:rPr>
        <w:t xml:space="preserve"> the transfer or disposal of any equipment that is still the property of UNDP. </w:t>
      </w:r>
    </w:p>
    <w:p w14:paraId="37AFB460" w14:textId="049AB59A" w:rsidR="00AC1208" w:rsidRPr="00485F0E" w:rsidRDefault="00AC1208" w:rsidP="00BB12C2">
      <w:pPr>
        <w:numPr>
          <w:ilvl w:val="0"/>
          <w:numId w:val="38"/>
        </w:numPr>
        <w:spacing w:after="0"/>
        <w:rPr>
          <w:szCs w:val="20"/>
        </w:rPr>
      </w:pPr>
      <w:r w:rsidRPr="00485F0E">
        <w:rPr>
          <w:b/>
          <w:szCs w:val="20"/>
          <w:u w:val="single"/>
        </w:rPr>
        <w:t>Financial</w:t>
      </w:r>
      <w:r w:rsidRPr="00485F0E">
        <w:rPr>
          <w:b/>
          <w:bCs/>
          <w:szCs w:val="20"/>
          <w:u w:val="single"/>
        </w:rPr>
        <w:t xml:space="preserve"> Closure</w:t>
      </w:r>
      <w:r w:rsidRPr="00485F0E">
        <w:rPr>
          <w:b/>
          <w:bCs/>
          <w:szCs w:val="20"/>
        </w:rPr>
        <w:t>:</w:t>
      </w:r>
      <w:r w:rsidRPr="00485F0E">
        <w:rPr>
          <w:szCs w:val="20"/>
        </w:rPr>
        <w:t xml:space="preserve"> </w:t>
      </w:r>
      <w:r w:rsidRPr="00485F0E">
        <w:rPr>
          <w:b/>
          <w:szCs w:val="20"/>
        </w:rPr>
        <w:t>Financial closure must happen within 6 months of operational closure or after the date of cancellation.</w:t>
      </w:r>
      <w:r w:rsidRPr="00485F0E">
        <w:rPr>
          <w:szCs w:val="20"/>
        </w:rPr>
        <w:t xml:space="preserve"> The project will be financially closed when the following conditions have been met: a) the project is operationally completed or has been cancelled; b) the </w:t>
      </w:r>
      <w:r w:rsidR="00F1424A">
        <w:rPr>
          <w:szCs w:val="20"/>
        </w:rPr>
        <w:t>Implementing partner</w:t>
      </w:r>
      <w:r w:rsidRPr="00485F0E">
        <w:rPr>
          <w:szCs w:val="20"/>
        </w:rPr>
        <w:t xml:space="preserve"> has reported all financial transactions to UNDP; c) UNDP has closed the accounts for the project; d) UNDP and the </w:t>
      </w:r>
      <w:r w:rsidR="00F1424A">
        <w:rPr>
          <w:szCs w:val="20"/>
        </w:rPr>
        <w:t>Implementing partner</w:t>
      </w:r>
      <w:r w:rsidRPr="00485F0E">
        <w:rPr>
          <w:szCs w:val="20"/>
        </w:rPr>
        <w:t xml:space="preserve"> have certified a final Combined Delivery Report (which serves as final budget revision). </w:t>
      </w:r>
    </w:p>
    <w:p w14:paraId="6AA7886F" w14:textId="1DF96C4C" w:rsidR="00AC1208" w:rsidRDefault="00AC1208" w:rsidP="00AC1208">
      <w:pPr>
        <w:spacing w:after="0"/>
        <w:ind w:left="720"/>
        <w:rPr>
          <w:szCs w:val="20"/>
          <w:lang w:eastAsia="ko-KR"/>
        </w:rPr>
      </w:pPr>
      <w:r w:rsidRPr="00485F0E">
        <w:rPr>
          <w:szCs w:val="20"/>
        </w:rPr>
        <w:lastRenderedPageBreak/>
        <w:t xml:space="preserve">Between operational and financial closure, the </w:t>
      </w:r>
      <w:r w:rsidR="00F1424A">
        <w:rPr>
          <w:szCs w:val="20"/>
        </w:rPr>
        <w:t>implementing partner</w:t>
      </w:r>
      <w:r w:rsidRPr="00485F0E">
        <w:rPr>
          <w:szCs w:val="20"/>
        </w:rPr>
        <w:t xml:space="preserve"> will identify and settle all financial obligations and prepare a final expenditure report. The UNDP Country Office will send the final signed closure documents including confirmation of final cumulative expenditure and unspent balance to BPPS</w:t>
      </w:r>
      <w:r w:rsidR="00821575">
        <w:rPr>
          <w:szCs w:val="20"/>
        </w:rPr>
        <w:t xml:space="preserve"> </w:t>
      </w:r>
      <w:r w:rsidR="00E96899">
        <w:rPr>
          <w:szCs w:val="20"/>
        </w:rPr>
        <w:t>Q&amp;I Hub</w:t>
      </w:r>
      <w:r w:rsidRPr="00485F0E">
        <w:rPr>
          <w:szCs w:val="20"/>
        </w:rPr>
        <w:t xml:space="preserve"> for confirmation before the project will be financially closed in Quantum by the UNDP Country Office. </w:t>
      </w:r>
    </w:p>
    <w:p w14:paraId="382A080E" w14:textId="77777777" w:rsidR="00AC1208" w:rsidRDefault="00AC1208" w:rsidP="00AC1208">
      <w:pPr>
        <w:spacing w:after="0"/>
        <w:ind w:left="720"/>
        <w:rPr>
          <w:szCs w:val="20"/>
          <w:lang w:eastAsia="ko-KR"/>
        </w:rPr>
      </w:pPr>
    </w:p>
    <w:p w14:paraId="65A491AC" w14:textId="2AF5FBE1" w:rsidR="00993FBA" w:rsidRPr="00926BAA" w:rsidRDefault="00294FF1" w:rsidP="00AC1208">
      <w:pPr>
        <w:spacing w:after="0"/>
        <w:ind w:left="720"/>
        <w:rPr>
          <w:rFonts w:eastAsiaTheme="minorEastAsia"/>
          <w:szCs w:val="20"/>
          <w:lang w:eastAsia="ko-KR"/>
        </w:rPr>
      </w:pPr>
      <w:r>
        <w:rPr>
          <w:szCs w:val="20"/>
          <w:lang w:eastAsia="ko-KR"/>
        </w:rPr>
        <w:t>VF-Hub/MPSU will prepare the</w:t>
      </w:r>
      <w:r w:rsidR="00AC1208">
        <w:rPr>
          <w:rFonts w:hint="eastAsia"/>
          <w:szCs w:val="20"/>
          <w:lang w:eastAsia="ko-KR"/>
        </w:rPr>
        <w:t xml:space="preserve"> </w:t>
      </w:r>
      <w:r w:rsidR="00AC1208" w:rsidDel="003C76E7">
        <w:rPr>
          <w:rFonts w:hint="eastAsia"/>
          <w:szCs w:val="20"/>
          <w:lang w:eastAsia="ko-KR"/>
        </w:rPr>
        <w:t>final</w:t>
      </w:r>
      <w:r w:rsidR="00AC1208" w:rsidDel="00A96A1D">
        <w:rPr>
          <w:rFonts w:hint="eastAsia"/>
          <w:szCs w:val="20"/>
          <w:lang w:eastAsia="ko-KR"/>
        </w:rPr>
        <w:t xml:space="preserve"> </w:t>
      </w:r>
      <w:r w:rsidR="003C76E7">
        <w:rPr>
          <w:szCs w:val="20"/>
          <w:lang w:eastAsia="ko-KR"/>
        </w:rPr>
        <w:t>financial</w:t>
      </w:r>
      <w:r w:rsidR="00AC1208">
        <w:rPr>
          <w:rFonts w:hint="eastAsia"/>
          <w:szCs w:val="20"/>
          <w:lang w:eastAsia="ko-KR"/>
        </w:rPr>
        <w:t xml:space="preserve"> statement of the implementing entity grant account, </w:t>
      </w:r>
      <w:r w:rsidR="00574D78">
        <w:rPr>
          <w:szCs w:val="20"/>
          <w:lang w:eastAsia="ko-KR"/>
        </w:rPr>
        <w:t>which</w:t>
      </w:r>
      <w:r w:rsidR="00060580">
        <w:rPr>
          <w:szCs w:val="20"/>
          <w:lang w:eastAsia="ko-KR"/>
        </w:rPr>
        <w:t xml:space="preserve"> </w:t>
      </w:r>
      <w:r w:rsidR="00AC1208">
        <w:rPr>
          <w:rFonts w:hint="eastAsia"/>
          <w:szCs w:val="20"/>
          <w:lang w:eastAsia="ko-KR"/>
        </w:rPr>
        <w:t xml:space="preserve">must be submitted to the </w:t>
      </w:r>
      <w:r w:rsidR="003C76E7">
        <w:rPr>
          <w:szCs w:val="20"/>
          <w:lang w:eastAsia="ko-KR"/>
        </w:rPr>
        <w:t>AF Board</w:t>
      </w:r>
      <w:r w:rsidR="00AC1208">
        <w:rPr>
          <w:rFonts w:hint="eastAsia"/>
          <w:szCs w:val="20"/>
          <w:lang w:eastAsia="ko-KR"/>
        </w:rPr>
        <w:t xml:space="preserve"> through the </w:t>
      </w:r>
      <w:r w:rsidR="00993FBA">
        <w:rPr>
          <w:szCs w:val="20"/>
          <w:lang w:eastAsia="ko-KR"/>
        </w:rPr>
        <w:t>S</w:t>
      </w:r>
      <w:r w:rsidR="00AC1208">
        <w:rPr>
          <w:rFonts w:hint="eastAsia"/>
          <w:szCs w:val="20"/>
          <w:lang w:eastAsia="ko-KR"/>
        </w:rPr>
        <w:t>ecretariat within 6 months of the end of the IE</w:t>
      </w:r>
      <w:r w:rsidR="00AC1208">
        <w:rPr>
          <w:szCs w:val="20"/>
          <w:lang w:eastAsia="ko-KR"/>
        </w:rPr>
        <w:t>’</w:t>
      </w:r>
      <w:r w:rsidR="00AC1208">
        <w:rPr>
          <w:rFonts w:hint="eastAsia"/>
          <w:szCs w:val="20"/>
          <w:lang w:eastAsia="ko-KR"/>
        </w:rPr>
        <w:t xml:space="preserve">s financial year during which the project/programme is completed. </w:t>
      </w:r>
    </w:p>
    <w:p w14:paraId="3F41D57A" w14:textId="77777777" w:rsidR="00AC1208" w:rsidRPr="00485F0E" w:rsidRDefault="00AC1208" w:rsidP="0022137E">
      <w:pPr>
        <w:spacing w:after="0"/>
        <w:ind w:left="720"/>
      </w:pPr>
    </w:p>
    <w:p w14:paraId="7A992BA2" w14:textId="36E31DFD" w:rsidR="002B0D1B" w:rsidRDefault="00AC1208" w:rsidP="00AC1208">
      <w:pPr>
        <w:spacing w:after="0"/>
      </w:pPr>
      <w:r w:rsidRPr="5D227FD8">
        <w:rPr>
          <w:b/>
          <w:bCs/>
          <w:u w:val="single"/>
        </w:rPr>
        <w:t>Cancellation and Suspension:</w:t>
      </w:r>
      <w:r>
        <w:t xml:space="preserve"> All projects considering going through cancellation or suspension must follow UNDP and </w:t>
      </w:r>
      <w:r w:rsidR="00C41CD4">
        <w:t>AF</w:t>
      </w:r>
      <w:r>
        <w:t xml:space="preserve"> requirements. Guidance can be found in the UNDP POPP (</w:t>
      </w:r>
      <w:hyperlink r:id="rId81" w:history="1">
        <w:r w:rsidRPr="5D227FD8">
          <w:rPr>
            <w:color w:val="0000FF"/>
            <w:u w:val="single"/>
          </w:rPr>
          <w:t>SOPs for management actions of Vertical Fund projects escalated to the Executive Coordinator</w:t>
        </w:r>
      </w:hyperlink>
      <w:r>
        <w:t xml:space="preserve"> and</w:t>
      </w:r>
      <w:r w:rsidR="00E7393D">
        <w:t xml:space="preserve"> </w:t>
      </w:r>
      <w:r w:rsidR="00B933DB">
        <w:t>AF</w:t>
      </w:r>
      <w:r w:rsidR="002B0D1B">
        <w:t xml:space="preserve"> </w:t>
      </w:r>
      <w:hyperlink r:id="rId82" w:history="1">
        <w:r w:rsidR="002B0D1B" w:rsidRPr="00E32AC3">
          <w:rPr>
            <w:rStyle w:val="Hyperlink"/>
          </w:rPr>
          <w:t>OPG Annex 7: Policy on Project Post-Approval Requests for Changes in Projects/Programmes</w:t>
        </w:r>
        <w:r w:rsidR="00E32AC3" w:rsidRPr="00E32AC3">
          <w:rPr>
            <w:rStyle w:val="Hyperlink"/>
          </w:rPr>
          <w:t xml:space="preserve"> (Amended in April 2025)</w:t>
        </w:r>
      </w:hyperlink>
      <w:r w:rsidR="002B0D1B">
        <w:t xml:space="preserve">. </w:t>
      </w:r>
    </w:p>
    <w:p w14:paraId="468774BC" w14:textId="77777777" w:rsidR="00AC1208" w:rsidRPr="00485F0E" w:rsidRDefault="00AC1208" w:rsidP="00AC1208">
      <w:pPr>
        <w:spacing w:after="0"/>
        <w:rPr>
          <w:szCs w:val="20"/>
        </w:rPr>
      </w:pPr>
    </w:p>
    <w:p w14:paraId="55963812" w14:textId="4430DE75" w:rsidR="00AC1208" w:rsidRPr="00485F0E" w:rsidRDefault="00AC1208" w:rsidP="00AC1208">
      <w:pPr>
        <w:spacing w:after="0"/>
      </w:pPr>
      <w:r w:rsidRPr="00485F0E">
        <w:rPr>
          <w:b/>
          <w:bCs/>
          <w:u w:val="single"/>
        </w:rPr>
        <w:t xml:space="preserve">Refund to </w:t>
      </w:r>
      <w:r w:rsidR="00C41CD4">
        <w:rPr>
          <w:b/>
          <w:bCs/>
          <w:u w:val="single"/>
        </w:rPr>
        <w:t>AF</w:t>
      </w:r>
      <w:r w:rsidRPr="00485F0E">
        <w:rPr>
          <w:b/>
          <w:bCs/>
          <w:u w:val="single"/>
        </w:rPr>
        <w:t>:</w:t>
      </w:r>
      <w:r w:rsidRPr="00485F0E">
        <w:t xml:space="preserve"> Should a refund of unspent funds to the </w:t>
      </w:r>
      <w:r w:rsidR="00C41CD4">
        <w:t>AF</w:t>
      </w:r>
      <w:r w:rsidRPr="00485F0E">
        <w:t xml:space="preserve"> be necessary, this will be managed directly by the BPPS/</w:t>
      </w:r>
      <w:r w:rsidR="009E5A54">
        <w:t>VF</w:t>
      </w:r>
      <w:r w:rsidRPr="00485F0E">
        <w:t xml:space="preserve"> Directorate in New York. No action is required by the UNDP Country Office on the actual refund from UNDP project to the </w:t>
      </w:r>
      <w:r w:rsidR="00C41CD4">
        <w:t>AF</w:t>
      </w:r>
      <w:r w:rsidRPr="00485F0E">
        <w:t xml:space="preserve">. Unspent project balance is not permitted to be transferred to any other projects. </w:t>
      </w:r>
    </w:p>
    <w:p w14:paraId="7EF1FA54" w14:textId="77777777" w:rsidR="00AC1208" w:rsidRPr="00485F0E" w:rsidRDefault="00AC1208" w:rsidP="00AC1208">
      <w:pPr>
        <w:spacing w:after="0"/>
        <w:rPr>
          <w:szCs w:val="20"/>
        </w:rPr>
      </w:pPr>
    </w:p>
    <w:p w14:paraId="241D6905" w14:textId="77777777" w:rsidR="00AC1208" w:rsidRPr="00485F0E" w:rsidRDefault="00AC1208" w:rsidP="00AC1208">
      <w:pPr>
        <w:spacing w:after="0"/>
        <w:rPr>
          <w:szCs w:val="20"/>
        </w:rPr>
      </w:pPr>
    </w:p>
    <w:p w14:paraId="13255B74" w14:textId="77777777" w:rsidR="00740F26" w:rsidRPr="002C3A2D" w:rsidRDefault="00740F26" w:rsidP="007247A6">
      <w:pPr>
        <w:spacing w:after="0"/>
        <w:rPr>
          <w:rFonts w:asciiTheme="majorHAnsi" w:hAnsiTheme="majorHAnsi" w:cstheme="majorHAnsi"/>
          <w:b/>
          <w:smallCaps/>
          <w:spacing w:val="-2"/>
          <w:sz w:val="22"/>
          <w:szCs w:val="22"/>
        </w:rPr>
        <w:sectPr w:rsidR="00740F26" w:rsidRPr="002C3A2D" w:rsidSect="00A62F98">
          <w:headerReference w:type="default" r:id="rId83"/>
          <w:footerReference w:type="default" r:id="rId84"/>
          <w:headerReference w:type="first" r:id="rId85"/>
          <w:pgSz w:w="12240" w:h="15840" w:code="1"/>
          <w:pgMar w:top="1440" w:right="1440" w:bottom="1440" w:left="1440" w:header="720" w:footer="432" w:gutter="0"/>
          <w:cols w:space="708"/>
          <w:titlePg/>
          <w:docGrid w:linePitch="360"/>
        </w:sectPr>
      </w:pPr>
    </w:p>
    <w:p w14:paraId="1B322ECF" w14:textId="77777777" w:rsidR="003E3ABA" w:rsidRPr="0094521D" w:rsidRDefault="003E3ABA" w:rsidP="0094521D">
      <w:pPr>
        <w:pStyle w:val="Heading1"/>
      </w:pPr>
      <w:bookmarkStart w:id="20" w:name="_Toc217394026"/>
      <w:r w:rsidRPr="0094521D">
        <w:lastRenderedPageBreak/>
        <w:t>Total Budget and Work Plan</w:t>
      </w:r>
      <w:bookmarkEnd w:id="20"/>
    </w:p>
    <w:p w14:paraId="5B3DB09F" w14:textId="11F4FEA2" w:rsidR="00470E9A" w:rsidRPr="002C3A2D" w:rsidRDefault="00470E9A">
      <w:pPr>
        <w:rPr>
          <w:rFonts w:asciiTheme="majorHAnsi" w:hAnsiTheme="majorHAnsi" w:cstheme="majorHAnsi"/>
          <w:i/>
          <w:noProof/>
          <w:sz w:val="22"/>
          <w:szCs w:val="22"/>
          <w:lang w:eastAsia="zh-CN"/>
        </w:rPr>
      </w:pPr>
    </w:p>
    <w:p w14:paraId="62F6725B" w14:textId="00ACE6F6" w:rsidR="001E7BE9" w:rsidRPr="00893CB7" w:rsidRDefault="001E7BE9" w:rsidP="001E7BE9">
      <w:pPr>
        <w:rPr>
          <w:i/>
          <w:highlight w:val="yellow"/>
        </w:rPr>
      </w:pPr>
      <w:r w:rsidRPr="00893CB7">
        <w:rPr>
          <w:b/>
          <w:i/>
          <w:highlight w:val="yellow"/>
        </w:rPr>
        <w:t>Guidance to project developer</w:t>
      </w:r>
      <w:r w:rsidRPr="00893CB7">
        <w:rPr>
          <w:i/>
          <w:highlight w:val="yellow"/>
        </w:rPr>
        <w:t xml:space="preserve">: This table </w:t>
      </w:r>
      <w:r w:rsidRPr="00893CB7">
        <w:rPr>
          <w:b/>
          <w:i/>
          <w:highlight w:val="yellow"/>
        </w:rPr>
        <w:t xml:space="preserve">must be completed using a separate </w:t>
      </w:r>
      <w:r w:rsidR="0021211F">
        <w:rPr>
          <w:b/>
          <w:i/>
          <w:highlight w:val="yellow"/>
        </w:rPr>
        <w:t>Excel</w:t>
      </w:r>
      <w:r w:rsidRPr="00893CB7">
        <w:rPr>
          <w:b/>
          <w:i/>
          <w:highlight w:val="yellow"/>
        </w:rPr>
        <w:t xml:space="preserve"> file</w:t>
      </w:r>
      <w:r w:rsidRPr="00893CB7">
        <w:rPr>
          <w:i/>
          <w:highlight w:val="yellow"/>
        </w:rPr>
        <w:t xml:space="preserve"> </w:t>
      </w:r>
      <w:r w:rsidRPr="00893CB7">
        <w:rPr>
          <w:b/>
          <w:i/>
          <w:highlight w:val="yellow"/>
        </w:rPr>
        <w:t>and then be copied here</w:t>
      </w:r>
      <w:r w:rsidRPr="00893CB7">
        <w:rPr>
          <w:i/>
          <w:highlight w:val="yellow"/>
        </w:rPr>
        <w:t xml:space="preserve"> (not as an object/picture). </w:t>
      </w:r>
      <w:r w:rsidR="00C10B90" w:rsidRPr="00893CB7">
        <w:rPr>
          <w:i/>
          <w:highlight w:val="yellow"/>
        </w:rPr>
        <w:t>T</w:t>
      </w:r>
      <w:r w:rsidRPr="00893CB7">
        <w:rPr>
          <w:i/>
          <w:highlight w:val="yellow"/>
        </w:rPr>
        <w:t xml:space="preserve">he </w:t>
      </w:r>
      <w:hyperlink r:id="rId86" w:history="1">
        <w:r w:rsidRPr="00893CB7">
          <w:rPr>
            <w:rStyle w:val="Hyperlink"/>
            <w:i/>
            <w:highlight w:val="yellow"/>
          </w:rPr>
          <w:t>UNDP TBWP</w:t>
        </w:r>
      </w:hyperlink>
      <w:r w:rsidRPr="00893CB7">
        <w:rPr>
          <w:i/>
          <w:highlight w:val="yellow"/>
        </w:rPr>
        <w:t xml:space="preserve"> </w:t>
      </w:r>
      <w:r w:rsidR="00C10B90" w:rsidRPr="00893CB7">
        <w:rPr>
          <w:i/>
          <w:highlight w:val="yellow"/>
        </w:rPr>
        <w:t>is</w:t>
      </w:r>
      <w:r w:rsidRPr="00893CB7">
        <w:rPr>
          <w:i/>
          <w:highlight w:val="yellow"/>
        </w:rPr>
        <w:t xml:space="preserve"> available </w:t>
      </w:r>
      <w:r w:rsidR="00C10B90" w:rsidRPr="00893CB7">
        <w:rPr>
          <w:i/>
          <w:highlight w:val="yellow"/>
        </w:rPr>
        <w:t xml:space="preserve">on the </w:t>
      </w:r>
      <w:r w:rsidRPr="00893CB7" w:rsidDel="00E60667">
        <w:rPr>
          <w:i/>
          <w:highlight w:val="yellow"/>
        </w:rPr>
        <w:t>BPPS</w:t>
      </w:r>
      <w:r w:rsidR="00E60667" w:rsidRPr="00893CB7">
        <w:rPr>
          <w:i/>
          <w:highlight w:val="yellow"/>
        </w:rPr>
        <w:t>-</w:t>
      </w:r>
      <w:r w:rsidR="00A64BE3">
        <w:rPr>
          <w:i/>
          <w:highlight w:val="yellow"/>
        </w:rPr>
        <w:t>VF</w:t>
      </w:r>
      <w:r w:rsidR="00E96899">
        <w:rPr>
          <w:i/>
          <w:highlight w:val="yellow"/>
        </w:rPr>
        <w:t xml:space="preserve"> Hub</w:t>
      </w:r>
      <w:r w:rsidR="00C10B90" w:rsidRPr="00893CB7">
        <w:rPr>
          <w:i/>
          <w:highlight w:val="yellow"/>
        </w:rPr>
        <w:t xml:space="preserve"> Intranet</w:t>
      </w:r>
      <w:r w:rsidRPr="00893CB7">
        <w:rPr>
          <w:i/>
          <w:highlight w:val="yellow"/>
        </w:rPr>
        <w:t xml:space="preserve">. Excel TBWP must be </w:t>
      </w:r>
      <w:r w:rsidR="00C10B90" w:rsidRPr="00893CB7">
        <w:rPr>
          <w:i/>
          <w:highlight w:val="yellow"/>
        </w:rPr>
        <w:t>uploaded</w:t>
      </w:r>
      <w:r w:rsidRPr="00893CB7">
        <w:rPr>
          <w:i/>
          <w:highlight w:val="yellow"/>
        </w:rPr>
        <w:t xml:space="preserve"> to PIMS+ for financial review and clearance. </w:t>
      </w:r>
    </w:p>
    <w:p w14:paraId="238DE759" w14:textId="77777777" w:rsidR="001E7BE9" w:rsidRPr="00893CB7" w:rsidRDefault="001E7BE9" w:rsidP="001E7BE9">
      <w:pPr>
        <w:rPr>
          <w:i/>
          <w:szCs w:val="20"/>
          <w:highlight w:val="yellow"/>
        </w:rPr>
      </w:pPr>
    </w:p>
    <w:p w14:paraId="15F11674" w14:textId="0DDF6922" w:rsidR="001E7BE9" w:rsidRPr="00893CB7" w:rsidRDefault="001E7BE9" w:rsidP="001E7BE9">
      <w:pPr>
        <w:rPr>
          <w:i/>
          <w:highlight w:val="yellow"/>
        </w:rPr>
      </w:pPr>
      <w:r w:rsidRPr="00893CB7">
        <w:rPr>
          <w:i/>
          <w:highlight w:val="yellow"/>
        </w:rPr>
        <w:t xml:space="preserve">All sub-totals and totals must </w:t>
      </w:r>
      <w:proofErr w:type="gramStart"/>
      <w:r w:rsidRPr="00893CB7">
        <w:rPr>
          <w:i/>
          <w:highlight w:val="yellow"/>
        </w:rPr>
        <w:t>tally</w:t>
      </w:r>
      <w:proofErr w:type="gramEnd"/>
      <w:r w:rsidRPr="00893CB7">
        <w:rPr>
          <w:i/>
          <w:highlight w:val="yellow"/>
        </w:rPr>
        <w:t>. No decimals are allowed</w:t>
      </w:r>
      <w:r w:rsidR="0021211F">
        <w:rPr>
          <w:i/>
          <w:highlight w:val="yellow"/>
        </w:rPr>
        <w:t>; ensure totals are not affected by rounding up from Excel</w:t>
      </w:r>
      <w:r w:rsidRPr="00893CB7">
        <w:rPr>
          <w:i/>
          <w:highlight w:val="yellow"/>
        </w:rPr>
        <w:t>. All figures must be “numeric value” (</w:t>
      </w:r>
      <w:r w:rsidR="0021211F">
        <w:rPr>
          <w:i/>
          <w:highlight w:val="yellow"/>
        </w:rPr>
        <w:t>copy</w:t>
      </w:r>
      <w:r w:rsidRPr="00893CB7">
        <w:rPr>
          <w:i/>
          <w:highlight w:val="yellow"/>
        </w:rPr>
        <w:t xml:space="preserve"> from Excel budget Tables), not “text”. </w:t>
      </w:r>
    </w:p>
    <w:p w14:paraId="5CF720CD" w14:textId="77777777" w:rsidR="001E7BE9" w:rsidRPr="00893CB7" w:rsidRDefault="001E7BE9" w:rsidP="001E7BE9">
      <w:pPr>
        <w:rPr>
          <w:i/>
          <w:szCs w:val="20"/>
          <w:highlight w:val="yellow"/>
        </w:rPr>
      </w:pPr>
    </w:p>
    <w:p w14:paraId="0FB24F50" w14:textId="3E457099" w:rsidR="001E7BE9" w:rsidRPr="00AA1449" w:rsidRDefault="00D6217C" w:rsidP="001E7BE9">
      <w:pPr>
        <w:rPr>
          <w:rFonts w:cs="Arial"/>
          <w:i/>
          <w:szCs w:val="20"/>
          <w:highlight w:val="yellow"/>
          <w:lang w:eastAsia="zh-CN"/>
        </w:rPr>
      </w:pPr>
      <w:r>
        <w:rPr>
          <w:b/>
          <w:i/>
          <w:szCs w:val="20"/>
          <w:highlight w:val="yellow"/>
        </w:rPr>
        <w:t>Full Funding Proposal</w:t>
      </w:r>
      <w:r w:rsidR="001E7BE9" w:rsidRPr="00893CB7">
        <w:rPr>
          <w:i/>
          <w:szCs w:val="20"/>
          <w:highlight w:val="yellow"/>
        </w:rPr>
        <w:t xml:space="preserve">: </w:t>
      </w:r>
      <w:r w:rsidR="001E7BE9" w:rsidRPr="00893CB7">
        <w:rPr>
          <w:rFonts w:cs="Arial"/>
          <w:i/>
          <w:noProof/>
          <w:szCs w:val="20"/>
          <w:highlight w:val="yellow"/>
          <w:lang w:eastAsia="zh-CN"/>
        </w:rPr>
        <w:t xml:space="preserve">The TBWP table of the ProDoc needs to be fully aligned with </w:t>
      </w:r>
      <w:r w:rsidR="0021211F" w:rsidRPr="0021211F">
        <w:rPr>
          <w:rFonts w:cs="Arial"/>
          <w:i/>
          <w:noProof/>
          <w:szCs w:val="20"/>
          <w:highlight w:val="yellow"/>
          <w:lang w:eastAsia="zh-CN"/>
        </w:rPr>
        <w:t xml:space="preserve">the </w:t>
      </w:r>
      <w:r w:rsidR="000A4EB8" w:rsidRPr="0021211F">
        <w:rPr>
          <w:rFonts w:cs="Arial"/>
          <w:i/>
          <w:noProof/>
          <w:szCs w:val="20"/>
          <w:highlight w:val="yellow"/>
          <w:lang w:eastAsia="zh-CN"/>
        </w:rPr>
        <w:t>Project/Programme Components and Financing table</w:t>
      </w:r>
      <w:r w:rsidR="001E7BE9" w:rsidRPr="0021211F">
        <w:rPr>
          <w:rFonts w:cs="Arial"/>
          <w:i/>
          <w:szCs w:val="20"/>
          <w:highlight w:val="yellow"/>
          <w:lang w:eastAsia="zh-CN"/>
        </w:rPr>
        <w:t xml:space="preserve"> </w:t>
      </w:r>
    </w:p>
    <w:p w14:paraId="469966AF" w14:textId="77777777" w:rsidR="001E7BE9" w:rsidRPr="00893CB7" w:rsidRDefault="001E7BE9" w:rsidP="001E7BE9">
      <w:pPr>
        <w:rPr>
          <w:b/>
          <w:highlight w:val="yellow"/>
        </w:rPr>
      </w:pPr>
    </w:p>
    <w:p w14:paraId="06053160" w14:textId="77777777" w:rsidR="001E7BE9" w:rsidRPr="00893CB7" w:rsidRDefault="001E7BE9" w:rsidP="001E7BE9">
      <w:pPr>
        <w:rPr>
          <w:b/>
          <w:highlight w:val="yellow"/>
        </w:rPr>
      </w:pPr>
      <w:r w:rsidRPr="00893CB7">
        <w:rPr>
          <w:b/>
          <w:highlight w:val="yellow"/>
        </w:rPr>
        <w:t>Guidance to project developer on the preparation of the Total Budget Work Plan:</w:t>
      </w:r>
    </w:p>
    <w:p w14:paraId="1043F5A3" w14:textId="42AE1933" w:rsidR="001E7BE9" w:rsidRPr="00893CB7" w:rsidRDefault="001E7BE9" w:rsidP="001E7BE9">
      <w:pPr>
        <w:rPr>
          <w:bCs/>
          <w:highlight w:val="yellow"/>
        </w:rPr>
      </w:pPr>
      <w:r w:rsidRPr="00893CB7">
        <w:rPr>
          <w:bCs/>
          <w:highlight w:val="yellow"/>
        </w:rPr>
        <w:t xml:space="preserve">Total Budget Work Plan (TBWP) is the project financial plan and budget to be approved to be entered in Quantum using the AF template. </w:t>
      </w:r>
    </w:p>
    <w:p w14:paraId="1A3325D0" w14:textId="7F80AA06" w:rsidR="001E7BE9" w:rsidRPr="00D27115" w:rsidRDefault="001E7BE9" w:rsidP="00BB12C2">
      <w:pPr>
        <w:widowControl w:val="0"/>
        <w:numPr>
          <w:ilvl w:val="0"/>
          <w:numId w:val="39"/>
        </w:numPr>
        <w:spacing w:after="0"/>
        <w:rPr>
          <w:i/>
          <w:szCs w:val="20"/>
          <w:highlight w:val="yellow"/>
        </w:rPr>
      </w:pPr>
      <w:r w:rsidRPr="00D27115">
        <w:rPr>
          <w:i/>
          <w:szCs w:val="20"/>
          <w:highlight w:val="yellow"/>
        </w:rPr>
        <w:t xml:space="preserve">If there </w:t>
      </w:r>
      <w:r w:rsidR="005E202D" w:rsidRPr="00D27115">
        <w:rPr>
          <w:i/>
          <w:szCs w:val="20"/>
          <w:highlight w:val="yellow"/>
        </w:rPr>
        <w:t>is</w:t>
      </w:r>
      <w:r w:rsidRPr="00D27115">
        <w:rPr>
          <w:i/>
          <w:szCs w:val="20"/>
          <w:highlight w:val="yellow"/>
        </w:rPr>
        <w:t xml:space="preserve"> additional funding under Section 1 of the Signature Page (</w:t>
      </w:r>
      <w:r w:rsidRPr="00D27115">
        <w:rPr>
          <w:rFonts w:cs="Arial"/>
          <w:i/>
          <w:szCs w:val="20"/>
          <w:highlight w:val="yellow"/>
        </w:rPr>
        <w:t xml:space="preserve">only cash transferred to UNDP’s bank account), a separate TBWP for each specific funding would be added (as a separate Award would be created for this funding in Quantum). </w:t>
      </w:r>
    </w:p>
    <w:p w14:paraId="373E6DDC" w14:textId="52A4A944" w:rsidR="001E7BE9" w:rsidRPr="00D27115" w:rsidRDefault="001E7BE9" w:rsidP="00BB12C2">
      <w:pPr>
        <w:widowControl w:val="0"/>
        <w:numPr>
          <w:ilvl w:val="0"/>
          <w:numId w:val="39"/>
        </w:numPr>
        <w:spacing w:after="0"/>
        <w:rPr>
          <w:i/>
          <w:szCs w:val="20"/>
          <w:highlight w:val="yellow"/>
        </w:rPr>
      </w:pPr>
      <w:r w:rsidRPr="00D27115">
        <w:rPr>
          <w:i/>
          <w:szCs w:val="20"/>
          <w:highlight w:val="yellow"/>
        </w:rPr>
        <w:t xml:space="preserve">Only </w:t>
      </w:r>
      <w:r w:rsidR="00395FEC" w:rsidRPr="00D27115">
        <w:rPr>
          <w:i/>
          <w:szCs w:val="20"/>
          <w:highlight w:val="yellow"/>
        </w:rPr>
        <w:t>Implementing Partners, UNDP</w:t>
      </w:r>
      <w:r w:rsidR="00F26EDE" w:rsidRPr="00D27115">
        <w:rPr>
          <w:i/>
          <w:szCs w:val="20"/>
          <w:highlight w:val="yellow"/>
        </w:rPr>
        <w:t>, and Responsible Parties engaged by UNDP will be created as Quantum Responsible Party (as part of the Quantum Distribution Combination),</w:t>
      </w:r>
      <w:r w:rsidRPr="00D27115">
        <w:rPr>
          <w:i/>
          <w:szCs w:val="20"/>
          <w:highlight w:val="yellow"/>
        </w:rPr>
        <w:t xml:space="preserve"> </w:t>
      </w:r>
      <w:r w:rsidR="00395FEC" w:rsidRPr="00D27115">
        <w:rPr>
          <w:i/>
          <w:szCs w:val="20"/>
          <w:highlight w:val="yellow"/>
        </w:rPr>
        <w:t xml:space="preserve">and they </w:t>
      </w:r>
      <w:r w:rsidRPr="00D27115">
        <w:rPr>
          <w:i/>
          <w:szCs w:val="20"/>
          <w:highlight w:val="yellow"/>
        </w:rPr>
        <w:t xml:space="preserve">should be entered here. </w:t>
      </w:r>
      <w:r w:rsidR="00395FEC" w:rsidRPr="00D27115">
        <w:rPr>
          <w:i/>
          <w:szCs w:val="20"/>
          <w:highlight w:val="yellow"/>
        </w:rPr>
        <w:t>R</w:t>
      </w:r>
      <w:r w:rsidRPr="00D27115">
        <w:rPr>
          <w:i/>
          <w:szCs w:val="20"/>
          <w:highlight w:val="yellow"/>
        </w:rPr>
        <w:t xml:space="preserve">esponsible parties </w:t>
      </w:r>
      <w:r w:rsidR="00395FEC" w:rsidRPr="00D27115">
        <w:rPr>
          <w:i/>
          <w:szCs w:val="20"/>
          <w:highlight w:val="yellow"/>
        </w:rPr>
        <w:t xml:space="preserve">engaged </w:t>
      </w:r>
      <w:r w:rsidR="000A1675" w:rsidRPr="00D27115">
        <w:rPr>
          <w:i/>
          <w:szCs w:val="20"/>
          <w:highlight w:val="yellow"/>
        </w:rPr>
        <w:t>by Implementing</w:t>
      </w:r>
      <w:r w:rsidR="00F1424A" w:rsidRPr="00D27115">
        <w:rPr>
          <w:i/>
          <w:szCs w:val="20"/>
          <w:highlight w:val="yellow"/>
        </w:rPr>
        <w:t xml:space="preserve"> </w:t>
      </w:r>
      <w:r w:rsidR="00F26EDE" w:rsidRPr="00D27115">
        <w:rPr>
          <w:i/>
          <w:szCs w:val="20"/>
          <w:highlight w:val="yellow"/>
        </w:rPr>
        <w:t>P</w:t>
      </w:r>
      <w:r w:rsidR="00F1424A" w:rsidRPr="00D27115">
        <w:rPr>
          <w:i/>
          <w:szCs w:val="20"/>
          <w:highlight w:val="yellow"/>
        </w:rPr>
        <w:t>artner</w:t>
      </w:r>
      <w:r w:rsidRPr="00D27115">
        <w:rPr>
          <w:i/>
          <w:szCs w:val="20"/>
          <w:highlight w:val="yellow"/>
        </w:rPr>
        <w:t xml:space="preserve">s </w:t>
      </w:r>
      <w:r w:rsidR="00395FEC" w:rsidRPr="00D27115">
        <w:rPr>
          <w:i/>
          <w:szCs w:val="20"/>
          <w:highlight w:val="yellow"/>
        </w:rPr>
        <w:t>other than UNDP</w:t>
      </w:r>
      <w:r w:rsidRPr="00D27115">
        <w:rPr>
          <w:i/>
          <w:szCs w:val="20"/>
          <w:highlight w:val="yellow"/>
        </w:rPr>
        <w:t xml:space="preserve"> should not </w:t>
      </w:r>
      <w:r w:rsidR="00395FEC" w:rsidRPr="00D27115">
        <w:rPr>
          <w:i/>
          <w:szCs w:val="20"/>
          <w:highlight w:val="yellow"/>
        </w:rPr>
        <w:t xml:space="preserve">be </w:t>
      </w:r>
      <w:r w:rsidRPr="00D27115">
        <w:rPr>
          <w:i/>
          <w:szCs w:val="20"/>
          <w:highlight w:val="yellow"/>
        </w:rPr>
        <w:t>entered here. For example, if under NIM.</w:t>
      </w:r>
    </w:p>
    <w:p w14:paraId="71096DD5" w14:textId="0088A8AB" w:rsidR="001E7BE9" w:rsidRPr="00D27115" w:rsidRDefault="001E7BE9" w:rsidP="00BB12C2">
      <w:pPr>
        <w:widowControl w:val="0"/>
        <w:numPr>
          <w:ilvl w:val="0"/>
          <w:numId w:val="39"/>
        </w:numPr>
        <w:spacing w:after="0"/>
        <w:rPr>
          <w:i/>
          <w:szCs w:val="20"/>
          <w:highlight w:val="yellow"/>
        </w:rPr>
      </w:pPr>
      <w:r w:rsidRPr="00D27115">
        <w:rPr>
          <w:i/>
          <w:szCs w:val="20"/>
          <w:highlight w:val="yellow"/>
        </w:rPr>
        <w:t xml:space="preserve">Only cash co-financing </w:t>
      </w:r>
      <w:proofErr w:type="gramStart"/>
      <w:r w:rsidRPr="00D27115">
        <w:rPr>
          <w:i/>
          <w:szCs w:val="20"/>
          <w:highlight w:val="yellow"/>
        </w:rPr>
        <w:t xml:space="preserve">actually </w:t>
      </w:r>
      <w:r w:rsidR="00F26EDE" w:rsidRPr="00D27115">
        <w:rPr>
          <w:i/>
          <w:szCs w:val="20"/>
          <w:highlight w:val="yellow"/>
        </w:rPr>
        <w:t>transferred</w:t>
      </w:r>
      <w:proofErr w:type="gramEnd"/>
      <w:r w:rsidR="00F26EDE" w:rsidRPr="00D27115">
        <w:rPr>
          <w:i/>
          <w:szCs w:val="20"/>
          <w:highlight w:val="yellow"/>
        </w:rPr>
        <w:t xml:space="preserve"> </w:t>
      </w:r>
      <w:r w:rsidRPr="00D27115">
        <w:rPr>
          <w:i/>
          <w:szCs w:val="20"/>
          <w:highlight w:val="yellow"/>
        </w:rPr>
        <w:t xml:space="preserve">to UNDP bank accounts and to be budgeted and used under this </w:t>
      </w:r>
      <w:proofErr w:type="gramStart"/>
      <w:r w:rsidRPr="00D27115">
        <w:rPr>
          <w:i/>
          <w:szCs w:val="20"/>
          <w:highlight w:val="yellow"/>
        </w:rPr>
        <w:t>project</w:t>
      </w:r>
      <w:proofErr w:type="gramEnd"/>
      <w:r w:rsidRPr="00D27115">
        <w:rPr>
          <w:i/>
          <w:szCs w:val="20"/>
          <w:highlight w:val="yellow"/>
        </w:rPr>
        <w:t xml:space="preserve"> should be entered in the main TBWP table and in Quantum. </w:t>
      </w:r>
    </w:p>
    <w:p w14:paraId="32AA7A12" w14:textId="4ED0FC4A" w:rsidR="001C49D8" w:rsidRPr="00D27115" w:rsidRDefault="001C49D8" w:rsidP="00BB12C2">
      <w:pPr>
        <w:numPr>
          <w:ilvl w:val="0"/>
          <w:numId w:val="39"/>
        </w:numPr>
        <w:rPr>
          <w:i/>
          <w:szCs w:val="20"/>
          <w:highlight w:val="yellow"/>
        </w:rPr>
      </w:pPr>
      <w:r w:rsidRPr="00D27115">
        <w:rPr>
          <w:i/>
          <w:szCs w:val="20"/>
          <w:highlight w:val="yellow"/>
        </w:rPr>
        <w:t>RBM costs, including M&amp;E</w:t>
      </w:r>
      <w:r w:rsidR="00D2191C" w:rsidRPr="00D27115">
        <w:rPr>
          <w:i/>
          <w:szCs w:val="20"/>
          <w:highlight w:val="yellow"/>
        </w:rPr>
        <w:t xml:space="preserve"> as well as costs related to the Mid-Term Review and Final Evaluation</w:t>
      </w:r>
      <w:r w:rsidR="0021211F">
        <w:rPr>
          <w:i/>
          <w:szCs w:val="20"/>
          <w:highlight w:val="yellow"/>
        </w:rPr>
        <w:t>,</w:t>
      </w:r>
      <w:r w:rsidRPr="00D27115">
        <w:rPr>
          <w:i/>
          <w:szCs w:val="20"/>
          <w:highlight w:val="yellow"/>
        </w:rPr>
        <w:t xml:space="preserve"> </w:t>
      </w:r>
      <w:r w:rsidR="00D2191C" w:rsidRPr="00D27115">
        <w:rPr>
          <w:i/>
          <w:szCs w:val="20"/>
          <w:highlight w:val="yellow"/>
        </w:rPr>
        <w:t>will</w:t>
      </w:r>
      <w:r w:rsidRPr="00D27115">
        <w:rPr>
          <w:i/>
          <w:szCs w:val="20"/>
          <w:highlight w:val="yellow"/>
        </w:rPr>
        <w:t xml:space="preserve"> be </w:t>
      </w:r>
      <w:r w:rsidR="006D76BC" w:rsidRPr="00D27115">
        <w:rPr>
          <w:i/>
          <w:szCs w:val="20"/>
          <w:highlight w:val="yellow"/>
        </w:rPr>
        <w:t>budgeted under</w:t>
      </w:r>
      <w:r w:rsidRPr="00D27115">
        <w:rPr>
          <w:i/>
          <w:szCs w:val="20"/>
          <w:highlight w:val="yellow"/>
        </w:rPr>
        <w:t xml:space="preserve"> execution costs,</w:t>
      </w:r>
      <w:r w:rsidR="006D76BC" w:rsidRPr="00D27115">
        <w:rPr>
          <w:i/>
          <w:szCs w:val="20"/>
          <w:highlight w:val="yellow"/>
        </w:rPr>
        <w:t xml:space="preserve"> in line with</w:t>
      </w:r>
      <w:r w:rsidRPr="00D27115">
        <w:rPr>
          <w:i/>
          <w:szCs w:val="20"/>
          <w:highlight w:val="yellow"/>
        </w:rPr>
        <w:t xml:space="preserve"> </w:t>
      </w:r>
      <w:hyperlink r:id="rId87" w:history="1">
        <w:r w:rsidRPr="00D27115">
          <w:rPr>
            <w:rStyle w:val="Hyperlink"/>
            <w:i/>
            <w:szCs w:val="20"/>
            <w:highlight w:val="yellow"/>
          </w:rPr>
          <w:t>AF policy guidance</w:t>
        </w:r>
      </w:hyperlink>
      <w:r w:rsidRPr="00D27115">
        <w:rPr>
          <w:i/>
          <w:szCs w:val="20"/>
          <w:highlight w:val="yellow"/>
        </w:rPr>
        <w:t>,</w:t>
      </w:r>
      <w:r w:rsidR="007828A6" w:rsidRPr="00D27115">
        <w:rPr>
          <w:i/>
          <w:szCs w:val="20"/>
          <w:highlight w:val="yellow"/>
        </w:rPr>
        <w:t xml:space="preserve"> while the costs for the </w:t>
      </w:r>
      <w:r w:rsidR="007828A6" w:rsidRPr="00E57861">
        <w:rPr>
          <w:i/>
          <w:szCs w:val="20"/>
          <w:highlight w:val="yellow"/>
          <w:u w:val="single"/>
        </w:rPr>
        <w:t>MTR/FE evaluator</w:t>
      </w:r>
      <w:r w:rsidR="007828A6" w:rsidRPr="00D27115">
        <w:rPr>
          <w:i/>
          <w:szCs w:val="20"/>
          <w:highlight w:val="yellow"/>
        </w:rPr>
        <w:t xml:space="preserve"> should be charged to the Fee budget. For reference, see Table 3 of the </w:t>
      </w:r>
      <w:hyperlink r:id="rId88" w:history="1">
        <w:r w:rsidR="007828A6" w:rsidRPr="00D27115">
          <w:rPr>
            <w:rStyle w:val="Hyperlink"/>
            <w:i/>
            <w:szCs w:val="20"/>
            <w:highlight w:val="yellow"/>
          </w:rPr>
          <w:t>Operationalization of the Evaluation Policy of the Adaptation Fund</w:t>
        </w:r>
      </w:hyperlink>
      <w:r w:rsidR="007828A6" w:rsidRPr="00D27115">
        <w:rPr>
          <w:i/>
          <w:szCs w:val="20"/>
          <w:highlight w:val="yellow"/>
        </w:rPr>
        <w:t xml:space="preserve">  for a proposed structure for evaluation costs</w:t>
      </w:r>
    </w:p>
    <w:p w14:paraId="10B96199" w14:textId="3425469A" w:rsidR="001E7BE9" w:rsidRPr="00D27115" w:rsidRDefault="001E7BE9" w:rsidP="00BB12C2">
      <w:pPr>
        <w:numPr>
          <w:ilvl w:val="0"/>
          <w:numId w:val="39"/>
        </w:numPr>
        <w:rPr>
          <w:i/>
          <w:szCs w:val="20"/>
          <w:highlight w:val="yellow"/>
        </w:rPr>
      </w:pPr>
      <w:r w:rsidRPr="00D27115">
        <w:rPr>
          <w:i/>
          <w:szCs w:val="20"/>
          <w:highlight w:val="yellow"/>
        </w:rPr>
        <w:t xml:space="preserve">Include sufficient </w:t>
      </w:r>
      <w:r w:rsidR="00D11C51">
        <w:rPr>
          <w:i/>
          <w:szCs w:val="20"/>
          <w:highlight w:val="yellow"/>
        </w:rPr>
        <w:t>budget</w:t>
      </w:r>
      <w:r w:rsidRPr="00D27115">
        <w:rPr>
          <w:i/>
          <w:szCs w:val="20"/>
          <w:highlight w:val="yellow"/>
        </w:rPr>
        <w:t xml:space="preserve"> to translate the </w:t>
      </w:r>
      <w:r w:rsidR="00A9509C" w:rsidRPr="00D27115">
        <w:rPr>
          <w:i/>
          <w:szCs w:val="20"/>
          <w:highlight w:val="yellow"/>
        </w:rPr>
        <w:t>M</w:t>
      </w:r>
      <w:r w:rsidRPr="00D27115">
        <w:rPr>
          <w:i/>
          <w:szCs w:val="20"/>
          <w:highlight w:val="yellow"/>
        </w:rPr>
        <w:t>id-</w:t>
      </w:r>
      <w:r w:rsidR="00A9509C" w:rsidRPr="00D27115">
        <w:rPr>
          <w:i/>
          <w:szCs w:val="20"/>
          <w:highlight w:val="yellow"/>
        </w:rPr>
        <w:t>T</w:t>
      </w:r>
      <w:r w:rsidRPr="00D27115">
        <w:rPr>
          <w:i/>
          <w:szCs w:val="20"/>
          <w:highlight w:val="yellow"/>
        </w:rPr>
        <w:t xml:space="preserve">erm </w:t>
      </w:r>
      <w:r w:rsidR="00A9509C" w:rsidRPr="00D27115">
        <w:rPr>
          <w:i/>
          <w:szCs w:val="20"/>
          <w:highlight w:val="yellow"/>
        </w:rPr>
        <w:t>R</w:t>
      </w:r>
      <w:r w:rsidRPr="00D27115">
        <w:rPr>
          <w:i/>
          <w:szCs w:val="20"/>
          <w:highlight w:val="yellow"/>
        </w:rPr>
        <w:t xml:space="preserve">eview and </w:t>
      </w:r>
      <w:r w:rsidR="00A9509C" w:rsidRPr="00D27115">
        <w:rPr>
          <w:i/>
          <w:szCs w:val="20"/>
          <w:highlight w:val="yellow"/>
        </w:rPr>
        <w:t>Final</w:t>
      </w:r>
      <w:r w:rsidRPr="00D27115">
        <w:rPr>
          <w:i/>
          <w:szCs w:val="20"/>
          <w:highlight w:val="yellow"/>
        </w:rPr>
        <w:t xml:space="preserve"> evaluation into English</w:t>
      </w:r>
      <w:r w:rsidR="00517DD7" w:rsidRPr="00D27115">
        <w:rPr>
          <w:i/>
          <w:szCs w:val="20"/>
          <w:highlight w:val="yellow"/>
        </w:rPr>
        <w:t>,</w:t>
      </w:r>
      <w:r w:rsidRPr="00D27115">
        <w:rPr>
          <w:i/>
          <w:szCs w:val="20"/>
          <w:highlight w:val="yellow"/>
        </w:rPr>
        <w:t xml:space="preserve"> as appropriate</w:t>
      </w:r>
    </w:p>
    <w:p w14:paraId="14056A20" w14:textId="3F71A495" w:rsidR="001E7BE9" w:rsidRPr="00D27115" w:rsidRDefault="001E7BE9" w:rsidP="00BB12C2">
      <w:pPr>
        <w:numPr>
          <w:ilvl w:val="0"/>
          <w:numId w:val="39"/>
        </w:numPr>
        <w:rPr>
          <w:i/>
          <w:szCs w:val="20"/>
          <w:highlight w:val="yellow"/>
        </w:rPr>
      </w:pPr>
      <w:r w:rsidRPr="00D27115">
        <w:rPr>
          <w:i/>
          <w:szCs w:val="20"/>
          <w:highlight w:val="yellow"/>
        </w:rPr>
        <w:t xml:space="preserve">Project Management Costs </w:t>
      </w:r>
      <w:r w:rsidR="005747C7" w:rsidRPr="00D27115">
        <w:rPr>
          <w:i/>
          <w:szCs w:val="20"/>
          <w:highlight w:val="yellow"/>
        </w:rPr>
        <w:t xml:space="preserve">(Project Execution Costs on AF terminology) </w:t>
      </w:r>
      <w:r w:rsidRPr="00D27115">
        <w:rPr>
          <w:i/>
          <w:szCs w:val="20"/>
          <w:highlight w:val="yellow"/>
        </w:rPr>
        <w:t xml:space="preserve">should not exceed </w:t>
      </w:r>
      <w:r w:rsidR="00A03D2F" w:rsidRPr="00D27115">
        <w:rPr>
          <w:i/>
          <w:szCs w:val="20"/>
          <w:highlight w:val="yellow"/>
        </w:rPr>
        <w:t xml:space="preserve">9.5% for regular </w:t>
      </w:r>
      <w:r w:rsidR="005F125A" w:rsidRPr="00D27115">
        <w:rPr>
          <w:i/>
          <w:szCs w:val="20"/>
          <w:highlight w:val="yellow"/>
        </w:rPr>
        <w:t>single-country</w:t>
      </w:r>
      <w:r w:rsidR="00A03D2F" w:rsidRPr="00D27115">
        <w:rPr>
          <w:i/>
          <w:szCs w:val="20"/>
          <w:highlight w:val="yellow"/>
        </w:rPr>
        <w:t xml:space="preserve"> projects and 10% for regional projects</w:t>
      </w:r>
      <w:r w:rsidRPr="00D27115">
        <w:rPr>
          <w:i/>
          <w:szCs w:val="20"/>
          <w:highlight w:val="yellow"/>
        </w:rPr>
        <w:t xml:space="preserve">. </w:t>
      </w:r>
      <w:r w:rsidR="005747C7" w:rsidRPr="00D27115">
        <w:rPr>
          <w:i/>
          <w:szCs w:val="20"/>
          <w:highlight w:val="yellow"/>
        </w:rPr>
        <w:t>This includes the main items supported by the Adaptation Fund for project management</w:t>
      </w:r>
      <w:r w:rsidR="00632E91" w:rsidRPr="00D27115">
        <w:rPr>
          <w:i/>
          <w:szCs w:val="20"/>
          <w:highlight w:val="yellow"/>
        </w:rPr>
        <w:t xml:space="preserve">, including consultant services, travel, and office facilities, </w:t>
      </w:r>
      <w:proofErr w:type="spellStart"/>
      <w:r w:rsidR="00632E91" w:rsidRPr="00D27115">
        <w:rPr>
          <w:i/>
          <w:szCs w:val="20"/>
          <w:highlight w:val="yellow"/>
        </w:rPr>
        <w:t>etc</w:t>
      </w:r>
      <w:proofErr w:type="spellEnd"/>
      <w:r w:rsidR="00632E91" w:rsidRPr="00D27115">
        <w:rPr>
          <w:i/>
          <w:szCs w:val="20"/>
          <w:highlight w:val="yellow"/>
        </w:rPr>
        <w:t>, covering the direct costs for</w:t>
      </w:r>
      <w:r w:rsidR="0021211F">
        <w:rPr>
          <w:i/>
          <w:szCs w:val="20"/>
          <w:highlight w:val="yellow"/>
        </w:rPr>
        <w:t xml:space="preserve"> the</w:t>
      </w:r>
      <w:r w:rsidR="00632E91" w:rsidRPr="00D27115">
        <w:rPr>
          <w:i/>
          <w:szCs w:val="20"/>
          <w:highlight w:val="yellow"/>
        </w:rPr>
        <w:t xml:space="preserve"> administration of the day-to-day</w:t>
      </w:r>
      <w:r w:rsidR="005747C7" w:rsidRPr="00D27115">
        <w:rPr>
          <w:i/>
          <w:szCs w:val="20"/>
          <w:highlight w:val="yellow"/>
        </w:rPr>
        <w:t xml:space="preserve"> activities of projects. Specific costs include: Staffing costs</w:t>
      </w:r>
      <w:r w:rsidR="00632E91" w:rsidRPr="00D27115">
        <w:rPr>
          <w:i/>
          <w:szCs w:val="20"/>
          <w:highlight w:val="yellow"/>
        </w:rPr>
        <w:t xml:space="preserve"> (ensure including Project manager, Procurement Specialist, Finance Specialist, and project assistant, depending on needs of project activities, in line with AF policy)</w:t>
      </w:r>
      <w:r w:rsidR="005747C7" w:rsidRPr="00D27115">
        <w:rPr>
          <w:i/>
          <w:szCs w:val="20"/>
          <w:highlight w:val="yellow"/>
        </w:rPr>
        <w:t xml:space="preserve">, and project related activity expenditures (Monitoring and evaluation costs; Costs related to drafting progress reports and financial reports; Consultation with project stakeholders (meetings, workshops); Communication, Travel), and </w:t>
      </w:r>
      <w:r w:rsidRPr="00D27115">
        <w:rPr>
          <w:i/>
          <w:szCs w:val="20"/>
          <w:highlight w:val="yellow"/>
        </w:rPr>
        <w:t xml:space="preserve">UNDP CO </w:t>
      </w:r>
      <w:r w:rsidR="005747C7" w:rsidRPr="00D27115">
        <w:rPr>
          <w:b/>
          <w:i/>
          <w:szCs w:val="20"/>
          <w:highlight w:val="yellow"/>
        </w:rPr>
        <w:t>Operational</w:t>
      </w:r>
      <w:r w:rsidRPr="00D27115">
        <w:rPr>
          <w:i/>
          <w:szCs w:val="20"/>
          <w:highlight w:val="yellow"/>
        </w:rPr>
        <w:t xml:space="preserve"> Support Costs if requested by Government </w:t>
      </w:r>
      <w:r w:rsidR="00F1424A" w:rsidRPr="00D27115">
        <w:rPr>
          <w:i/>
          <w:szCs w:val="20"/>
          <w:highlight w:val="yellow"/>
        </w:rPr>
        <w:t>Implementing partner</w:t>
      </w:r>
      <w:r w:rsidRPr="00D27115">
        <w:rPr>
          <w:i/>
          <w:szCs w:val="20"/>
          <w:highlight w:val="yellow"/>
        </w:rPr>
        <w:t xml:space="preserve"> and AF OFP and agreed by AF Secretariat</w:t>
      </w:r>
      <w:r w:rsidR="005747C7" w:rsidRPr="00D27115">
        <w:rPr>
          <w:i/>
          <w:szCs w:val="20"/>
          <w:highlight w:val="yellow"/>
        </w:rPr>
        <w:t>. No technical support is allowed</w:t>
      </w:r>
      <w:r w:rsidR="008158AC">
        <w:rPr>
          <w:i/>
          <w:szCs w:val="20"/>
          <w:highlight w:val="yellow"/>
        </w:rPr>
        <w:t xml:space="preserve"> under PMC.</w:t>
      </w:r>
    </w:p>
    <w:p w14:paraId="220E4D99" w14:textId="3FDE70D2" w:rsidR="005F125A" w:rsidRDefault="001E7BE9" w:rsidP="005F125A">
      <w:pPr>
        <w:numPr>
          <w:ilvl w:val="0"/>
          <w:numId w:val="39"/>
        </w:numPr>
        <w:rPr>
          <w:i/>
          <w:szCs w:val="20"/>
          <w:highlight w:val="yellow"/>
        </w:rPr>
      </w:pPr>
      <w:r w:rsidRPr="00D27115">
        <w:rPr>
          <w:i/>
          <w:iCs/>
          <w:szCs w:val="20"/>
          <w:highlight w:val="yellow"/>
        </w:rPr>
        <w:t xml:space="preserve">Budget for UNDP </w:t>
      </w:r>
      <w:r w:rsidR="00FF3DF8" w:rsidRPr="00D27115">
        <w:rPr>
          <w:b/>
          <w:bCs/>
          <w:i/>
          <w:iCs/>
          <w:szCs w:val="20"/>
          <w:highlight w:val="yellow"/>
        </w:rPr>
        <w:t>Operational</w:t>
      </w:r>
      <w:r w:rsidRPr="00D27115">
        <w:rPr>
          <w:i/>
          <w:iCs/>
          <w:szCs w:val="20"/>
          <w:highlight w:val="yellow"/>
        </w:rPr>
        <w:t xml:space="preserve"> Support Services if requested by Government or </w:t>
      </w:r>
      <w:r w:rsidR="00F1424A" w:rsidRPr="00D27115">
        <w:rPr>
          <w:i/>
          <w:iCs/>
          <w:szCs w:val="20"/>
          <w:highlight w:val="yellow"/>
        </w:rPr>
        <w:t>Implementing partner</w:t>
      </w:r>
      <w:r w:rsidRPr="00D27115">
        <w:rPr>
          <w:i/>
          <w:iCs/>
          <w:szCs w:val="20"/>
          <w:highlight w:val="yellow"/>
        </w:rPr>
        <w:t xml:space="preserve"> – </w:t>
      </w:r>
      <w:r w:rsidR="00FF3DF8" w:rsidRPr="00D27115">
        <w:rPr>
          <w:i/>
          <w:iCs/>
          <w:szCs w:val="20"/>
          <w:highlight w:val="yellow"/>
        </w:rPr>
        <w:t xml:space="preserve">to be charged under the </w:t>
      </w:r>
      <w:r w:rsidRPr="00D27115">
        <w:rPr>
          <w:i/>
          <w:iCs/>
          <w:szCs w:val="20"/>
          <w:highlight w:val="yellow"/>
        </w:rPr>
        <w:t xml:space="preserve">Staff/General Operating Expense (GOE) </w:t>
      </w:r>
      <w:r w:rsidR="00FF3DF8" w:rsidRPr="00D27115">
        <w:rPr>
          <w:i/>
          <w:iCs/>
          <w:szCs w:val="20"/>
          <w:highlight w:val="yellow"/>
        </w:rPr>
        <w:t>accounts</w:t>
      </w:r>
      <w:r w:rsidRPr="00D27115">
        <w:rPr>
          <w:i/>
          <w:iCs/>
          <w:szCs w:val="20"/>
          <w:highlight w:val="yellow"/>
        </w:rPr>
        <w:t xml:space="preserve">- </w:t>
      </w:r>
      <w:r w:rsidR="00FF3DF8" w:rsidRPr="00D27115">
        <w:rPr>
          <w:i/>
          <w:iCs/>
          <w:szCs w:val="20"/>
          <w:highlight w:val="yellow"/>
        </w:rPr>
        <w:t>is to be</w:t>
      </w:r>
      <w:r w:rsidRPr="00D27115">
        <w:rPr>
          <w:i/>
          <w:iCs/>
          <w:szCs w:val="20"/>
          <w:highlight w:val="yellow"/>
        </w:rPr>
        <w:t xml:space="preserve"> </w:t>
      </w:r>
      <w:r w:rsidR="00EC7FC4" w:rsidRPr="00D27115">
        <w:rPr>
          <w:i/>
          <w:iCs/>
          <w:szCs w:val="20"/>
          <w:highlight w:val="yellow"/>
        </w:rPr>
        <w:t xml:space="preserve">included </w:t>
      </w:r>
      <w:r w:rsidRPr="00D27115">
        <w:rPr>
          <w:i/>
          <w:iCs/>
          <w:szCs w:val="20"/>
          <w:highlight w:val="yellow"/>
        </w:rPr>
        <w:t xml:space="preserve">only when requested by the </w:t>
      </w:r>
      <w:r w:rsidR="00F1424A" w:rsidRPr="00D27115">
        <w:rPr>
          <w:i/>
          <w:iCs/>
          <w:szCs w:val="20"/>
          <w:highlight w:val="yellow"/>
        </w:rPr>
        <w:t>Implementing partner</w:t>
      </w:r>
      <w:r w:rsidRPr="00D27115">
        <w:rPr>
          <w:i/>
          <w:iCs/>
          <w:szCs w:val="20"/>
          <w:highlight w:val="yellow"/>
        </w:rPr>
        <w:t xml:space="preserve"> and agreed by AFSEC during consultation.</w:t>
      </w:r>
      <w:r w:rsidRPr="00D27115">
        <w:rPr>
          <w:rFonts w:ascii="Segoe UI" w:hAnsi="Segoe UI" w:cs="Segoe UI"/>
          <w:color w:val="333333"/>
          <w:szCs w:val="20"/>
          <w:highlight w:val="yellow"/>
          <w:shd w:val="clear" w:color="auto" w:fill="FFFFFF"/>
        </w:rPr>
        <w:t xml:space="preserve"> </w:t>
      </w:r>
      <w:r w:rsidR="005F125A" w:rsidRPr="00D27115">
        <w:rPr>
          <w:i/>
          <w:iCs/>
          <w:szCs w:val="20"/>
          <w:highlight w:val="yellow"/>
        </w:rPr>
        <w:t xml:space="preserve">Budget Note for UNDP operational support is </w:t>
      </w:r>
      <w:r w:rsidR="0021211F">
        <w:rPr>
          <w:i/>
          <w:iCs/>
          <w:szCs w:val="20"/>
          <w:highlight w:val="yellow"/>
        </w:rPr>
        <w:t>a</w:t>
      </w:r>
      <w:r w:rsidR="005F125A" w:rsidRPr="00D27115">
        <w:rPr>
          <w:i/>
          <w:iCs/>
          <w:szCs w:val="20"/>
          <w:highlight w:val="yellow"/>
        </w:rPr>
        <w:t xml:space="preserve"> standard text:</w:t>
      </w:r>
      <w:r w:rsidR="005F125A" w:rsidRPr="00D27115">
        <w:rPr>
          <w:i/>
          <w:szCs w:val="20"/>
          <w:highlight w:val="yellow"/>
        </w:rPr>
        <w:t xml:space="preserve"> “</w:t>
      </w:r>
      <w:r w:rsidR="005F125A" w:rsidRPr="00D27115">
        <w:rPr>
          <w:szCs w:val="20"/>
          <w:highlight w:val="yellow"/>
        </w:rPr>
        <w:t xml:space="preserve">UNDP operational support services, including </w:t>
      </w:r>
      <w:r w:rsidR="005F125A" w:rsidRPr="00D27115">
        <w:rPr>
          <w:i/>
          <w:szCs w:val="20"/>
          <w:highlight w:val="yellow"/>
        </w:rPr>
        <w:t>[select from the following</w:t>
      </w:r>
      <w:r w:rsidR="005F125A" w:rsidRPr="00D27115">
        <w:rPr>
          <w:szCs w:val="20"/>
          <w:highlight w:val="yellow"/>
        </w:rPr>
        <w:t xml:space="preserve">: procurement, recruitment/contract management, travel and event organization, financial payment/transaction services, grants management, engagement of responsible parties </w:t>
      </w:r>
      <w:r w:rsidR="005F125A" w:rsidRPr="00D27115">
        <w:rPr>
          <w:i/>
          <w:szCs w:val="20"/>
          <w:highlight w:val="yellow"/>
        </w:rPr>
        <w:t>– this needs to be consistent with the LOA to be signed]</w:t>
      </w:r>
      <w:r w:rsidR="005F125A" w:rsidRPr="00D27115">
        <w:rPr>
          <w:szCs w:val="20"/>
          <w:highlight w:val="yellow"/>
        </w:rPr>
        <w:t>.</w:t>
      </w:r>
      <w:r w:rsidR="005F125A" w:rsidRPr="00D27115">
        <w:rPr>
          <w:i/>
          <w:szCs w:val="20"/>
          <w:highlight w:val="yellow"/>
        </w:rPr>
        <w:t>”</w:t>
      </w:r>
    </w:p>
    <w:p w14:paraId="185E0EF3" w14:textId="19C72725" w:rsidR="00D27115" w:rsidRPr="0021211F" w:rsidRDefault="00E4732D" w:rsidP="005F125A">
      <w:pPr>
        <w:numPr>
          <w:ilvl w:val="0"/>
          <w:numId w:val="39"/>
        </w:numPr>
        <w:rPr>
          <w:i/>
          <w:szCs w:val="20"/>
          <w:highlight w:val="yellow"/>
        </w:rPr>
      </w:pPr>
      <w:r w:rsidRPr="0021211F">
        <w:rPr>
          <w:i/>
          <w:szCs w:val="20"/>
          <w:highlight w:val="yellow"/>
        </w:rPr>
        <w:t>Technical Support</w:t>
      </w:r>
      <w:r w:rsidR="00B2135E" w:rsidRPr="0021211F">
        <w:rPr>
          <w:i/>
          <w:szCs w:val="20"/>
          <w:highlight w:val="yellow"/>
        </w:rPr>
        <w:t xml:space="preserve"> by UNDP staff</w:t>
      </w:r>
      <w:r w:rsidRPr="0021211F">
        <w:rPr>
          <w:i/>
          <w:szCs w:val="20"/>
          <w:highlight w:val="yellow"/>
        </w:rPr>
        <w:t xml:space="preserve"> in Components Budget can only be accommodated for LLA and Innovation projects</w:t>
      </w:r>
      <w:r w:rsidR="00C2385D" w:rsidRPr="0021211F">
        <w:rPr>
          <w:i/>
          <w:szCs w:val="20"/>
          <w:highlight w:val="yellow"/>
        </w:rPr>
        <w:t xml:space="preserve"> if approved by AF</w:t>
      </w:r>
      <w:r w:rsidRPr="0021211F">
        <w:rPr>
          <w:i/>
          <w:szCs w:val="20"/>
          <w:highlight w:val="yellow"/>
        </w:rPr>
        <w:t xml:space="preserve">, as specified in the AF Guidelines. </w:t>
      </w:r>
      <w:r w:rsidR="003F7A9F" w:rsidRPr="0021211F">
        <w:rPr>
          <w:i/>
          <w:szCs w:val="20"/>
          <w:highlight w:val="yellow"/>
        </w:rPr>
        <w:t xml:space="preserve">Bear in mind that technical support by UNDP staff </w:t>
      </w:r>
      <w:r w:rsidRPr="0021211F">
        <w:rPr>
          <w:i/>
          <w:szCs w:val="20"/>
          <w:highlight w:val="yellow"/>
        </w:rPr>
        <w:t>is not allowed for regular projects</w:t>
      </w:r>
      <w:r w:rsidR="003F7A9F" w:rsidRPr="0021211F">
        <w:rPr>
          <w:i/>
          <w:szCs w:val="20"/>
          <w:highlight w:val="yellow"/>
        </w:rPr>
        <w:t>.</w:t>
      </w:r>
    </w:p>
    <w:p w14:paraId="0FD3952F" w14:textId="0B0E7AE7" w:rsidR="001E7BE9" w:rsidRPr="0021211F" w:rsidRDefault="001E7BE9" w:rsidP="00C2010E">
      <w:pPr>
        <w:pStyle w:val="ListParagraph"/>
        <w:numPr>
          <w:ilvl w:val="0"/>
          <w:numId w:val="39"/>
        </w:numPr>
        <w:rPr>
          <w:rFonts w:asciiTheme="minorHAnsi" w:hAnsiTheme="minorHAnsi" w:cstheme="minorHAnsi"/>
          <w:i/>
          <w:sz w:val="20"/>
          <w:szCs w:val="20"/>
          <w:highlight w:val="yellow"/>
        </w:rPr>
      </w:pPr>
      <w:r w:rsidRPr="0021211F">
        <w:rPr>
          <w:rFonts w:asciiTheme="minorHAnsi" w:hAnsiTheme="minorHAnsi" w:cstheme="minorHAnsi"/>
          <w:i/>
          <w:sz w:val="20"/>
          <w:szCs w:val="20"/>
          <w:highlight w:val="yellow"/>
        </w:rPr>
        <w:lastRenderedPageBreak/>
        <w:t xml:space="preserve">CSO/NGO </w:t>
      </w:r>
      <w:r w:rsidR="000A4EB8" w:rsidRPr="0021211F">
        <w:rPr>
          <w:rFonts w:asciiTheme="minorHAnsi" w:hAnsiTheme="minorHAnsi" w:cstheme="minorHAnsi"/>
          <w:i/>
          <w:sz w:val="20"/>
          <w:szCs w:val="20"/>
          <w:highlight w:val="yellow"/>
        </w:rPr>
        <w:t>indirect costs</w:t>
      </w:r>
      <w:r w:rsidRPr="0021211F">
        <w:rPr>
          <w:rFonts w:asciiTheme="minorHAnsi" w:hAnsiTheme="minorHAnsi" w:cstheme="minorHAnsi"/>
          <w:i/>
          <w:sz w:val="20"/>
          <w:szCs w:val="20"/>
          <w:highlight w:val="yellow"/>
        </w:rPr>
        <w:t xml:space="preserve"> </w:t>
      </w:r>
      <w:r w:rsidR="00642C77" w:rsidRPr="0021211F">
        <w:rPr>
          <w:rFonts w:asciiTheme="minorHAnsi" w:hAnsiTheme="minorHAnsi" w:cstheme="minorHAnsi"/>
          <w:i/>
          <w:sz w:val="20"/>
          <w:szCs w:val="20"/>
          <w:highlight w:val="yellow"/>
        </w:rPr>
        <w:t>can be</w:t>
      </w:r>
      <w:r w:rsidRPr="0021211F">
        <w:rPr>
          <w:rFonts w:asciiTheme="minorHAnsi" w:hAnsiTheme="minorHAnsi" w:cstheme="minorHAnsi"/>
          <w:i/>
          <w:sz w:val="20"/>
          <w:szCs w:val="20"/>
          <w:highlight w:val="yellow"/>
        </w:rPr>
        <w:t xml:space="preserve"> included in the AF project budget</w:t>
      </w:r>
      <w:r w:rsidR="00642C77" w:rsidRPr="0021211F">
        <w:rPr>
          <w:rFonts w:asciiTheme="minorHAnsi" w:hAnsiTheme="minorHAnsi" w:cstheme="minorHAnsi"/>
          <w:i/>
          <w:sz w:val="20"/>
          <w:szCs w:val="20"/>
          <w:highlight w:val="yellow"/>
        </w:rPr>
        <w:t xml:space="preserve"> under Project Execution Costs (PEC), </w:t>
      </w:r>
      <w:proofErr w:type="gramStart"/>
      <w:r w:rsidR="00642C77" w:rsidRPr="0021211F">
        <w:rPr>
          <w:rFonts w:asciiTheme="minorHAnsi" w:hAnsiTheme="minorHAnsi" w:cstheme="minorHAnsi"/>
          <w:i/>
          <w:sz w:val="20"/>
          <w:szCs w:val="20"/>
          <w:highlight w:val="yellow"/>
        </w:rPr>
        <w:t>as long as</w:t>
      </w:r>
      <w:proofErr w:type="gramEnd"/>
      <w:r w:rsidR="00642C77" w:rsidRPr="0021211F">
        <w:rPr>
          <w:rFonts w:asciiTheme="minorHAnsi" w:hAnsiTheme="minorHAnsi" w:cstheme="minorHAnsi"/>
          <w:i/>
          <w:sz w:val="20"/>
          <w:szCs w:val="20"/>
          <w:highlight w:val="yellow"/>
        </w:rPr>
        <w:t xml:space="preserve"> the total amount of the </w:t>
      </w:r>
      <w:proofErr w:type="gramStart"/>
      <w:r w:rsidR="00642C77" w:rsidRPr="0021211F">
        <w:rPr>
          <w:rFonts w:asciiTheme="minorHAnsi" w:hAnsiTheme="minorHAnsi" w:cstheme="minorHAnsi"/>
          <w:i/>
          <w:sz w:val="20"/>
          <w:szCs w:val="20"/>
          <w:highlight w:val="yellow"/>
        </w:rPr>
        <w:t>PEC  does</w:t>
      </w:r>
      <w:proofErr w:type="gramEnd"/>
      <w:r w:rsidR="00642C77" w:rsidRPr="0021211F">
        <w:rPr>
          <w:rFonts w:asciiTheme="minorHAnsi" w:hAnsiTheme="minorHAnsi" w:cstheme="minorHAnsi"/>
          <w:i/>
          <w:sz w:val="20"/>
          <w:szCs w:val="20"/>
          <w:highlight w:val="yellow"/>
        </w:rPr>
        <w:t xml:space="preserve"> not exceed the percentage established by the AF for this project type</w:t>
      </w:r>
      <w:r w:rsidRPr="0021211F">
        <w:rPr>
          <w:rFonts w:asciiTheme="minorHAnsi" w:hAnsiTheme="minorHAnsi" w:cstheme="minorHAnsi"/>
          <w:i/>
          <w:sz w:val="20"/>
          <w:szCs w:val="20"/>
          <w:highlight w:val="yellow"/>
        </w:rPr>
        <w:t xml:space="preserve">. </w:t>
      </w:r>
      <w:r w:rsidR="00F24A5A" w:rsidRPr="0021211F">
        <w:rPr>
          <w:rFonts w:asciiTheme="minorHAnsi" w:hAnsiTheme="minorHAnsi" w:cstheme="minorHAnsi"/>
          <w:i/>
          <w:sz w:val="20"/>
          <w:szCs w:val="20"/>
          <w:highlight w:val="yellow"/>
        </w:rPr>
        <w:t xml:space="preserve">Only eligible execution costs are budgeted. </w:t>
      </w:r>
    </w:p>
    <w:p w14:paraId="430EF488" w14:textId="77777777" w:rsidR="001E7BE9" w:rsidRPr="0021211F" w:rsidRDefault="001E7BE9" w:rsidP="00BB12C2">
      <w:pPr>
        <w:numPr>
          <w:ilvl w:val="0"/>
          <w:numId w:val="39"/>
        </w:numPr>
        <w:rPr>
          <w:i/>
          <w:szCs w:val="20"/>
          <w:highlight w:val="yellow"/>
        </w:rPr>
      </w:pPr>
      <w:r w:rsidRPr="0021211F">
        <w:rPr>
          <w:rFonts w:cs="Arial"/>
          <w:b/>
          <w:i/>
          <w:szCs w:val="20"/>
          <w:highlight w:val="yellow"/>
        </w:rPr>
        <w:t>Taxation</w:t>
      </w:r>
      <w:r w:rsidRPr="0021211F">
        <w:rPr>
          <w:rFonts w:cs="Arial"/>
          <w:i/>
          <w:szCs w:val="20"/>
          <w:highlight w:val="yellow"/>
        </w:rPr>
        <w:t xml:space="preserve">: Please refer to the UNDP POPP guidance on </w:t>
      </w:r>
      <w:hyperlink r:id="rId89">
        <w:r w:rsidRPr="0021211F">
          <w:rPr>
            <w:rFonts w:cs="Arial"/>
            <w:i/>
            <w:iCs/>
            <w:szCs w:val="20"/>
            <w:highlight w:val="yellow"/>
          </w:rPr>
          <w:t>Payments and taxes</w:t>
        </w:r>
      </w:hyperlink>
      <w:r w:rsidRPr="0021211F">
        <w:rPr>
          <w:rFonts w:cs="Arial"/>
          <w:i/>
          <w:iCs/>
          <w:szCs w:val="20"/>
          <w:highlight w:val="yellow"/>
        </w:rPr>
        <w:t xml:space="preserve"> and note that UNDP is </w:t>
      </w:r>
      <w:r w:rsidRPr="0021211F">
        <w:rPr>
          <w:rFonts w:cs="Arial"/>
          <w:b/>
          <w:bCs/>
          <w:i/>
          <w:iCs/>
          <w:szCs w:val="20"/>
          <w:highlight w:val="yellow"/>
        </w:rPr>
        <w:t>not</w:t>
      </w:r>
      <w:r w:rsidRPr="0021211F">
        <w:rPr>
          <w:rFonts w:cs="Arial"/>
          <w:i/>
          <w:iCs/>
          <w:szCs w:val="20"/>
          <w:highlight w:val="yellow"/>
        </w:rPr>
        <w:t xml:space="preserve"> automatically exempt from indirect taxes.</w:t>
      </w:r>
      <w:r w:rsidRPr="0021211F">
        <w:rPr>
          <w:rFonts w:cs="Arial"/>
          <w:i/>
          <w:szCs w:val="20"/>
          <w:highlight w:val="yellow"/>
        </w:rPr>
        <w:t xml:space="preserve"> It is therefore of critical importance to assess the specific tax regime that applies to UNDP supported activities in the country where the project will be implemented to ascertain (A) whether UNDP will be exempt from indirect taxes related to procurement of goods and services, (B) whether and how indirect taxes will be restituted/reimbursed by the host country, (C) whether there are risks that the tax regime may be subject to changes in law during the duration of project implementation. </w:t>
      </w:r>
      <w:proofErr w:type="gramStart"/>
      <w:r w:rsidRPr="0021211F">
        <w:rPr>
          <w:rFonts w:cs="Arial"/>
          <w:i/>
          <w:szCs w:val="20"/>
          <w:highlight w:val="yellow"/>
        </w:rPr>
        <w:t>As a general rule</w:t>
      </w:r>
      <w:proofErr w:type="gramEnd"/>
      <w:r w:rsidRPr="0021211F">
        <w:rPr>
          <w:rFonts w:cs="Arial"/>
          <w:i/>
          <w:szCs w:val="20"/>
          <w:highlight w:val="yellow"/>
        </w:rPr>
        <w:t>, it is advised to assume that procurements of goods and services will be subject to indirect taxes and that these are therefore included in the project budget, provided that any subsequent indirect taxes subsequently recovered will then be refunded to the donor.</w:t>
      </w:r>
    </w:p>
    <w:p w14:paraId="3122A6A5" w14:textId="7C7F7FBA" w:rsidR="0077540B" w:rsidRPr="0021211F" w:rsidRDefault="00CE77EA" w:rsidP="00BB12C2">
      <w:pPr>
        <w:numPr>
          <w:ilvl w:val="0"/>
          <w:numId w:val="39"/>
        </w:numPr>
        <w:rPr>
          <w:i/>
          <w:szCs w:val="20"/>
          <w:highlight w:val="yellow"/>
        </w:rPr>
      </w:pPr>
      <w:r w:rsidRPr="0021211F">
        <w:rPr>
          <w:i/>
          <w:szCs w:val="20"/>
          <w:highlight w:val="yellow"/>
        </w:rPr>
        <w:t>Budget note</w:t>
      </w:r>
      <w:r w:rsidR="0052707E" w:rsidRPr="0021211F">
        <w:rPr>
          <w:i/>
          <w:szCs w:val="20"/>
          <w:highlight w:val="yellow"/>
        </w:rPr>
        <w:t>s</w:t>
      </w:r>
      <w:r w:rsidRPr="0021211F">
        <w:rPr>
          <w:i/>
          <w:szCs w:val="20"/>
          <w:highlight w:val="yellow"/>
        </w:rPr>
        <w:t xml:space="preserve"> should be</w:t>
      </w:r>
      <w:r w:rsidR="0052707E" w:rsidRPr="0021211F">
        <w:rPr>
          <w:i/>
          <w:szCs w:val="20"/>
          <w:highlight w:val="yellow"/>
        </w:rPr>
        <w:t xml:space="preserve"> described</w:t>
      </w:r>
      <w:r w:rsidR="00106540" w:rsidRPr="0021211F">
        <w:rPr>
          <w:i/>
          <w:szCs w:val="20"/>
          <w:highlight w:val="yellow"/>
        </w:rPr>
        <w:t xml:space="preserve"> as</w:t>
      </w:r>
      <w:r w:rsidRPr="0021211F">
        <w:rPr>
          <w:i/>
          <w:szCs w:val="20"/>
          <w:highlight w:val="yellow"/>
        </w:rPr>
        <w:t xml:space="preserve"> output-based rather than input-based. </w:t>
      </w:r>
      <w:r w:rsidR="00A27F3A" w:rsidRPr="0021211F">
        <w:rPr>
          <w:i/>
          <w:szCs w:val="20"/>
          <w:highlight w:val="yellow"/>
        </w:rPr>
        <w:t xml:space="preserve">This does not mean that you </w:t>
      </w:r>
      <w:proofErr w:type="gramStart"/>
      <w:r w:rsidR="00A27F3A" w:rsidRPr="0021211F">
        <w:rPr>
          <w:i/>
          <w:szCs w:val="20"/>
          <w:highlight w:val="yellow"/>
        </w:rPr>
        <w:t>have to</w:t>
      </w:r>
      <w:proofErr w:type="gramEnd"/>
      <w:r w:rsidR="00A27F3A" w:rsidRPr="0021211F">
        <w:rPr>
          <w:i/>
          <w:szCs w:val="20"/>
          <w:highlight w:val="yellow"/>
        </w:rPr>
        <w:t xml:space="preserve"> relate every item in the description to a</w:t>
      </w:r>
      <w:r w:rsidR="00D60946" w:rsidRPr="0021211F">
        <w:rPr>
          <w:i/>
          <w:szCs w:val="20"/>
          <w:highlight w:val="yellow"/>
        </w:rPr>
        <w:t xml:space="preserve"> </w:t>
      </w:r>
      <w:r w:rsidR="00A27F3A" w:rsidRPr="0021211F">
        <w:rPr>
          <w:i/>
          <w:szCs w:val="20"/>
          <w:highlight w:val="yellow"/>
        </w:rPr>
        <w:t>specific output</w:t>
      </w:r>
      <w:r w:rsidR="00D60946" w:rsidRPr="0021211F">
        <w:rPr>
          <w:i/>
          <w:szCs w:val="20"/>
          <w:highlight w:val="yellow"/>
        </w:rPr>
        <w:t xml:space="preserve">.  </w:t>
      </w:r>
      <w:r w:rsidRPr="0021211F">
        <w:rPr>
          <w:i/>
          <w:szCs w:val="20"/>
          <w:highlight w:val="yellow"/>
        </w:rPr>
        <w:t xml:space="preserve">Even for individual </w:t>
      </w:r>
      <w:r w:rsidR="0021211F">
        <w:rPr>
          <w:i/>
          <w:szCs w:val="20"/>
          <w:highlight w:val="yellow"/>
        </w:rPr>
        <w:t>consultants,</w:t>
      </w:r>
      <w:r w:rsidRPr="0021211F">
        <w:rPr>
          <w:i/>
          <w:szCs w:val="20"/>
          <w:highlight w:val="yellow"/>
        </w:rPr>
        <w:t xml:space="preserve"> </w:t>
      </w:r>
      <w:proofErr w:type="gramStart"/>
      <w:r w:rsidRPr="0021211F">
        <w:rPr>
          <w:i/>
          <w:szCs w:val="20"/>
          <w:highlight w:val="yellow"/>
        </w:rPr>
        <w:t>outputs</w:t>
      </w:r>
      <w:proofErr w:type="gramEnd"/>
      <w:r w:rsidRPr="0021211F">
        <w:rPr>
          <w:i/>
          <w:szCs w:val="20"/>
          <w:highlight w:val="yellow"/>
        </w:rPr>
        <w:t xml:space="preserve"> must be clear. Include cost breakdown and calculation basis (e.g.</w:t>
      </w:r>
      <w:r w:rsidR="004E191C" w:rsidRPr="0021211F">
        <w:rPr>
          <w:i/>
          <w:szCs w:val="20"/>
          <w:highlight w:val="yellow"/>
        </w:rPr>
        <w:t>,</w:t>
      </w:r>
      <w:r w:rsidRPr="0021211F">
        <w:rPr>
          <w:i/>
          <w:szCs w:val="20"/>
          <w:highlight w:val="yellow"/>
        </w:rPr>
        <w:t xml:space="preserve"> daily fee and number of days/weeks, unit cost and number), as well as a total amount for the budget line.</w:t>
      </w:r>
    </w:p>
    <w:p w14:paraId="3A19F61E" w14:textId="0F904C19" w:rsidR="00CE77EA" w:rsidRPr="0021211F" w:rsidRDefault="00CE77EA" w:rsidP="00CE77EA">
      <w:pPr>
        <w:numPr>
          <w:ilvl w:val="0"/>
          <w:numId w:val="39"/>
        </w:numPr>
        <w:rPr>
          <w:i/>
          <w:szCs w:val="20"/>
          <w:highlight w:val="yellow"/>
        </w:rPr>
      </w:pPr>
      <w:r w:rsidRPr="0021211F">
        <w:rPr>
          <w:i/>
          <w:szCs w:val="20"/>
          <w:highlight w:val="yellow"/>
        </w:rPr>
        <w:t>Use the following standard text for the Budget Note related to the UNDP operational support services under Budget Account 64397/74596:</w:t>
      </w:r>
    </w:p>
    <w:p w14:paraId="288E9BDB" w14:textId="11039F5D" w:rsidR="00CE77EA" w:rsidRPr="0021211F" w:rsidRDefault="00CE77EA" w:rsidP="00AA1449">
      <w:pPr>
        <w:ind w:left="720"/>
        <w:rPr>
          <w:i/>
          <w:szCs w:val="20"/>
          <w:highlight w:val="yellow"/>
        </w:rPr>
      </w:pPr>
      <w:r w:rsidRPr="0021211F">
        <w:rPr>
          <w:i/>
          <w:szCs w:val="20"/>
          <w:highlight w:val="yellow"/>
        </w:rPr>
        <w:t>“UNDP operational support services, including [select from the following: procurement, recruitment/contract management, travel and event organization, financial payment/transaction services, grants management, engagement of responsible parties – this needs to be consistent with the LOA to be signed].”</w:t>
      </w:r>
    </w:p>
    <w:p w14:paraId="1FC3FCF8" w14:textId="77777777" w:rsidR="001E7BE9" w:rsidRPr="00782BFB" w:rsidRDefault="001E7BE9" w:rsidP="001E7BE9">
      <w:pPr>
        <w:ind w:left="720"/>
        <w:rPr>
          <w:rFonts w:ascii="Times New Roman" w:hAnsi="Times New Roman"/>
          <w:i/>
          <w:color w:val="0000FF"/>
          <w:szCs w:val="20"/>
          <w:u w:val="single"/>
        </w:rPr>
      </w:pPr>
    </w:p>
    <w:p w14:paraId="3CCC7A21" w14:textId="77777777" w:rsidR="001E7BE9" w:rsidRPr="00485F0E" w:rsidRDefault="001E7BE9" w:rsidP="001E7BE9">
      <w:pPr>
        <w:spacing w:after="0"/>
      </w:pPr>
    </w:p>
    <w:p w14:paraId="0B761B22" w14:textId="77777777" w:rsidR="001E7BE9" w:rsidRPr="00485F0E" w:rsidRDefault="001E7BE9" w:rsidP="001E7BE9">
      <w:pPr>
        <w:rPr>
          <w:rFonts w:cs="Calibri"/>
          <w:i/>
          <w:noProof/>
          <w:sz w:val="18"/>
          <w:szCs w:val="18"/>
          <w:lang w:eastAsia="zh-CN"/>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D9D9D9"/>
        <w:tblLayout w:type="fixed"/>
        <w:tblLook w:val="0000" w:firstRow="0" w:lastRow="0" w:firstColumn="0" w:lastColumn="0" w:noHBand="0" w:noVBand="0"/>
      </w:tblPr>
      <w:tblGrid>
        <w:gridCol w:w="3108"/>
        <w:gridCol w:w="2199"/>
        <w:gridCol w:w="1980"/>
        <w:gridCol w:w="7103"/>
      </w:tblGrid>
      <w:tr w:rsidR="001E7BE9" w:rsidRPr="00485F0E" w14:paraId="6CDC9843" w14:textId="77777777" w:rsidTr="005160D8">
        <w:trPr>
          <w:cantSplit/>
          <w:trHeight w:val="280"/>
        </w:trPr>
        <w:tc>
          <w:tcPr>
            <w:tcW w:w="5000" w:type="pct"/>
            <w:gridSpan w:val="4"/>
            <w:shd w:val="clear" w:color="auto" w:fill="D9D9D9"/>
            <w:noWrap/>
            <w:vAlign w:val="bottom"/>
          </w:tcPr>
          <w:p w14:paraId="4CFBA458" w14:textId="77777777" w:rsidR="001E7BE9" w:rsidRPr="00485F0E" w:rsidRDefault="001E7BE9" w:rsidP="005160D8">
            <w:pPr>
              <w:rPr>
                <w:rFonts w:cs="Arial"/>
                <w:b/>
                <w:sz w:val="18"/>
                <w:szCs w:val="18"/>
              </w:rPr>
            </w:pPr>
            <w:r w:rsidRPr="00485F0E">
              <w:rPr>
                <w:rFonts w:cs="Arial"/>
                <w:b/>
                <w:bCs/>
                <w:sz w:val="18"/>
                <w:szCs w:val="18"/>
              </w:rPr>
              <w:t>Total</w:t>
            </w:r>
            <w:r w:rsidRPr="00485F0E">
              <w:rPr>
                <w:rFonts w:cs="Arial"/>
                <w:b/>
                <w:sz w:val="18"/>
                <w:szCs w:val="18"/>
              </w:rPr>
              <w:t xml:space="preserve"> Budget and Work Plan</w:t>
            </w:r>
          </w:p>
        </w:tc>
      </w:tr>
      <w:tr w:rsidR="001E7BE9" w:rsidRPr="00485F0E" w14:paraId="2353D9A4" w14:textId="77777777" w:rsidTr="005160D8">
        <w:trPr>
          <w:cantSplit/>
          <w:trHeight w:val="280"/>
        </w:trPr>
        <w:tc>
          <w:tcPr>
            <w:tcW w:w="1080" w:type="pct"/>
            <w:noWrap/>
            <w:vAlign w:val="center"/>
          </w:tcPr>
          <w:p w14:paraId="65CA2970" w14:textId="77777777" w:rsidR="001E7BE9" w:rsidRPr="00485F0E" w:rsidRDefault="001E7BE9" w:rsidP="005160D8">
            <w:pPr>
              <w:rPr>
                <w:rFonts w:cs="Arial"/>
                <w:color w:val="000000"/>
                <w:sz w:val="18"/>
                <w:szCs w:val="18"/>
                <w:lang w:eastAsia="zh-CN"/>
              </w:rPr>
            </w:pPr>
            <w:r w:rsidRPr="00485F0E">
              <w:rPr>
                <w:rFonts w:cs="Arial"/>
                <w:color w:val="000000"/>
                <w:sz w:val="18"/>
                <w:szCs w:val="18"/>
                <w:lang w:eastAsia="zh-CN"/>
              </w:rPr>
              <w:t>Quantum Business Unit</w:t>
            </w:r>
          </w:p>
        </w:tc>
        <w:tc>
          <w:tcPr>
            <w:tcW w:w="3920" w:type="pct"/>
            <w:gridSpan w:val="3"/>
            <w:vAlign w:val="center"/>
          </w:tcPr>
          <w:p w14:paraId="17A4AB7F" w14:textId="77777777" w:rsidR="001E7BE9" w:rsidRPr="00485F0E" w:rsidRDefault="001E7BE9" w:rsidP="005160D8">
            <w:pPr>
              <w:rPr>
                <w:rFonts w:cs="Arial"/>
                <w:i/>
                <w:iCs/>
                <w:sz w:val="18"/>
                <w:szCs w:val="18"/>
              </w:rPr>
            </w:pPr>
            <w:r w:rsidRPr="00485F0E">
              <w:rPr>
                <w:rFonts w:cs="Calibri"/>
                <w:bCs/>
                <w:iCs/>
                <w:color w:val="000000"/>
                <w:sz w:val="18"/>
                <w:szCs w:val="18"/>
                <w:lang w:eastAsia="zh-CN"/>
              </w:rPr>
              <w:t>UNDP-XXX</w:t>
            </w:r>
          </w:p>
        </w:tc>
      </w:tr>
      <w:tr w:rsidR="001E7BE9" w:rsidRPr="00485F0E" w14:paraId="6D0D3E91" w14:textId="77777777" w:rsidTr="005160D8">
        <w:trPr>
          <w:cantSplit/>
          <w:trHeight w:val="280"/>
        </w:trPr>
        <w:tc>
          <w:tcPr>
            <w:tcW w:w="1080" w:type="pct"/>
            <w:noWrap/>
            <w:vAlign w:val="bottom"/>
          </w:tcPr>
          <w:p w14:paraId="62D12C63" w14:textId="77777777" w:rsidR="001E7BE9" w:rsidRPr="00485F0E" w:rsidRDefault="001E7BE9" w:rsidP="005160D8">
            <w:pPr>
              <w:rPr>
                <w:rFonts w:cs="Arial"/>
                <w:b/>
                <w:sz w:val="18"/>
                <w:szCs w:val="18"/>
              </w:rPr>
            </w:pPr>
            <w:r w:rsidRPr="00485F0E">
              <w:rPr>
                <w:rFonts w:cs="Arial"/>
                <w:color w:val="000000"/>
                <w:sz w:val="18"/>
                <w:szCs w:val="18"/>
                <w:lang w:eastAsia="zh-CN"/>
              </w:rPr>
              <w:t xml:space="preserve">Quantum Project ID: </w:t>
            </w:r>
          </w:p>
        </w:tc>
        <w:tc>
          <w:tcPr>
            <w:tcW w:w="764" w:type="pct"/>
            <w:vAlign w:val="bottom"/>
          </w:tcPr>
          <w:p w14:paraId="0DA0BA91" w14:textId="77777777" w:rsidR="001E7BE9" w:rsidRPr="00485F0E" w:rsidRDefault="001E7BE9" w:rsidP="005160D8">
            <w:pPr>
              <w:rPr>
                <w:rFonts w:cs="Arial"/>
                <w:sz w:val="18"/>
                <w:szCs w:val="18"/>
              </w:rPr>
            </w:pPr>
            <w:r w:rsidRPr="00485F0E">
              <w:rPr>
                <w:rFonts w:cs="Arial"/>
                <w:sz w:val="18"/>
                <w:szCs w:val="18"/>
              </w:rPr>
              <w:t>00XXXXXX</w:t>
            </w:r>
          </w:p>
        </w:tc>
        <w:tc>
          <w:tcPr>
            <w:tcW w:w="687" w:type="pct"/>
            <w:vAlign w:val="center"/>
          </w:tcPr>
          <w:p w14:paraId="6A221607" w14:textId="77777777" w:rsidR="001E7BE9" w:rsidRPr="00485F0E" w:rsidRDefault="001E7BE9" w:rsidP="005160D8">
            <w:pPr>
              <w:rPr>
                <w:rFonts w:cs="Arial"/>
                <w:color w:val="000000"/>
                <w:sz w:val="18"/>
                <w:szCs w:val="18"/>
                <w:lang w:eastAsia="zh-CN"/>
              </w:rPr>
            </w:pPr>
            <w:r w:rsidRPr="00485F0E">
              <w:rPr>
                <w:rFonts w:cs="Arial"/>
                <w:color w:val="000000"/>
                <w:sz w:val="18"/>
                <w:szCs w:val="18"/>
                <w:lang w:eastAsia="zh-CN"/>
              </w:rPr>
              <w:t>Quantum Project Title:</w:t>
            </w:r>
          </w:p>
        </w:tc>
        <w:tc>
          <w:tcPr>
            <w:tcW w:w="2469" w:type="pct"/>
            <w:vAlign w:val="bottom"/>
          </w:tcPr>
          <w:p w14:paraId="38B40414" w14:textId="77777777" w:rsidR="001E7BE9" w:rsidRPr="00485F0E" w:rsidRDefault="001E7BE9" w:rsidP="005160D8">
            <w:pPr>
              <w:rPr>
                <w:rFonts w:cs="Arial"/>
                <w:sz w:val="18"/>
                <w:szCs w:val="18"/>
              </w:rPr>
            </w:pPr>
            <w:r w:rsidRPr="00485F0E">
              <w:rPr>
                <w:rFonts w:cs="Arial"/>
                <w:i/>
                <w:iCs/>
                <w:sz w:val="18"/>
                <w:szCs w:val="18"/>
              </w:rPr>
              <w:t>As in Quantum</w:t>
            </w:r>
          </w:p>
        </w:tc>
      </w:tr>
      <w:tr w:rsidR="001E7BE9" w:rsidRPr="00485F0E" w14:paraId="7D277726" w14:textId="77777777" w:rsidTr="005160D8">
        <w:trPr>
          <w:cantSplit/>
          <w:trHeight w:val="280"/>
        </w:trPr>
        <w:tc>
          <w:tcPr>
            <w:tcW w:w="1080" w:type="pct"/>
            <w:noWrap/>
            <w:vAlign w:val="bottom"/>
          </w:tcPr>
          <w:p w14:paraId="30262F92" w14:textId="77777777" w:rsidR="001E7BE9" w:rsidRPr="00485F0E" w:rsidRDefault="001E7BE9" w:rsidP="005160D8">
            <w:pPr>
              <w:rPr>
                <w:rFonts w:cs="Arial"/>
                <w:color w:val="000000"/>
                <w:sz w:val="18"/>
                <w:szCs w:val="18"/>
                <w:lang w:eastAsia="zh-CN"/>
              </w:rPr>
            </w:pPr>
            <w:r w:rsidRPr="00485F0E">
              <w:rPr>
                <w:rFonts w:cs="Arial"/>
                <w:color w:val="000000"/>
                <w:sz w:val="18"/>
                <w:szCs w:val="18"/>
                <w:lang w:eastAsia="zh-CN"/>
              </w:rPr>
              <w:t>Quantum Award ID:</w:t>
            </w:r>
          </w:p>
        </w:tc>
        <w:tc>
          <w:tcPr>
            <w:tcW w:w="764" w:type="pct"/>
            <w:vAlign w:val="bottom"/>
          </w:tcPr>
          <w:p w14:paraId="43FBC749" w14:textId="77777777" w:rsidR="001E7BE9" w:rsidRPr="00485F0E" w:rsidRDefault="001E7BE9" w:rsidP="005160D8">
            <w:pPr>
              <w:rPr>
                <w:rFonts w:cs="Arial"/>
                <w:sz w:val="18"/>
                <w:szCs w:val="18"/>
              </w:rPr>
            </w:pPr>
            <w:r w:rsidRPr="00485F0E">
              <w:rPr>
                <w:rFonts w:cs="Arial"/>
                <w:sz w:val="18"/>
                <w:szCs w:val="18"/>
              </w:rPr>
              <w:t>XXXXXXX</w:t>
            </w:r>
          </w:p>
        </w:tc>
        <w:tc>
          <w:tcPr>
            <w:tcW w:w="688" w:type="pct"/>
            <w:vAlign w:val="center"/>
          </w:tcPr>
          <w:p w14:paraId="2D190DCB" w14:textId="77777777" w:rsidR="001E7BE9" w:rsidRPr="00485F0E" w:rsidRDefault="001E7BE9" w:rsidP="005160D8">
            <w:pPr>
              <w:rPr>
                <w:rFonts w:cs="Arial"/>
                <w:color w:val="000000"/>
                <w:sz w:val="18"/>
                <w:szCs w:val="18"/>
                <w:lang w:eastAsia="zh-CN"/>
              </w:rPr>
            </w:pPr>
            <w:r w:rsidRPr="00485F0E">
              <w:rPr>
                <w:rFonts w:cs="Arial"/>
                <w:color w:val="000000"/>
                <w:sz w:val="18"/>
                <w:szCs w:val="18"/>
                <w:lang w:eastAsia="zh-CN"/>
              </w:rPr>
              <w:t>Quantum Award Title:</w:t>
            </w:r>
          </w:p>
        </w:tc>
        <w:tc>
          <w:tcPr>
            <w:tcW w:w="2469" w:type="pct"/>
            <w:vAlign w:val="bottom"/>
          </w:tcPr>
          <w:p w14:paraId="3532E928" w14:textId="77777777" w:rsidR="001E7BE9" w:rsidRPr="00485F0E" w:rsidRDefault="001E7BE9" w:rsidP="005160D8">
            <w:pPr>
              <w:rPr>
                <w:rFonts w:cs="Arial"/>
                <w:i/>
                <w:iCs/>
                <w:sz w:val="18"/>
                <w:szCs w:val="18"/>
              </w:rPr>
            </w:pPr>
            <w:r w:rsidRPr="00485F0E">
              <w:rPr>
                <w:rFonts w:cs="Arial"/>
                <w:i/>
                <w:iCs/>
                <w:sz w:val="18"/>
                <w:szCs w:val="18"/>
              </w:rPr>
              <w:t>As in Quantum</w:t>
            </w:r>
          </w:p>
        </w:tc>
      </w:tr>
      <w:tr w:rsidR="001E7BE9" w:rsidRPr="00485F0E" w14:paraId="5976C592" w14:textId="77777777" w:rsidTr="005160D8">
        <w:trPr>
          <w:trHeight w:val="280"/>
        </w:trPr>
        <w:tc>
          <w:tcPr>
            <w:tcW w:w="1080" w:type="pct"/>
            <w:tcBorders>
              <w:top w:val="nil"/>
              <w:left w:val="single" w:sz="4" w:space="0" w:color="auto"/>
              <w:bottom w:val="single" w:sz="4" w:space="0" w:color="auto"/>
              <w:right w:val="single" w:sz="4" w:space="0" w:color="auto"/>
            </w:tcBorders>
            <w:noWrap/>
            <w:vAlign w:val="center"/>
            <w:hideMark/>
          </w:tcPr>
          <w:p w14:paraId="6E12E1EA" w14:textId="4BCFA8DF" w:rsidR="001E7BE9" w:rsidRPr="00485F0E" w:rsidRDefault="001E7BE9" w:rsidP="005160D8">
            <w:pPr>
              <w:rPr>
                <w:rFonts w:cs="Calibri"/>
                <w:bCs/>
                <w:color w:val="000000"/>
                <w:sz w:val="18"/>
                <w:szCs w:val="18"/>
                <w:lang w:eastAsia="zh-CN"/>
              </w:rPr>
            </w:pPr>
            <w:r w:rsidRPr="00485F0E">
              <w:rPr>
                <w:rFonts w:cs="Calibri"/>
                <w:bCs/>
                <w:color w:val="000000"/>
                <w:sz w:val="18"/>
                <w:szCs w:val="18"/>
                <w:lang w:eastAsia="zh-CN"/>
              </w:rPr>
              <w:t xml:space="preserve">PIMS No. </w:t>
            </w:r>
          </w:p>
        </w:tc>
        <w:tc>
          <w:tcPr>
            <w:tcW w:w="3920" w:type="pct"/>
            <w:gridSpan w:val="3"/>
            <w:tcBorders>
              <w:top w:val="single" w:sz="4" w:space="0" w:color="auto"/>
              <w:left w:val="nil"/>
              <w:bottom w:val="single" w:sz="4" w:space="0" w:color="auto"/>
              <w:right w:val="single" w:sz="4" w:space="0" w:color="auto"/>
            </w:tcBorders>
            <w:noWrap/>
            <w:vAlign w:val="center"/>
            <w:hideMark/>
          </w:tcPr>
          <w:p w14:paraId="6571CA9D" w14:textId="77777777" w:rsidR="001E7BE9" w:rsidRPr="00485F0E" w:rsidRDefault="001E7BE9" w:rsidP="005160D8">
            <w:pPr>
              <w:rPr>
                <w:rFonts w:cs="Calibri"/>
                <w:bCs/>
                <w:color w:val="000000"/>
                <w:sz w:val="18"/>
                <w:szCs w:val="18"/>
                <w:lang w:eastAsia="zh-CN"/>
              </w:rPr>
            </w:pPr>
            <w:r w:rsidRPr="00485F0E">
              <w:rPr>
                <w:rFonts w:cs="Calibri"/>
                <w:bCs/>
                <w:color w:val="000000"/>
                <w:sz w:val="18"/>
                <w:szCs w:val="18"/>
                <w:lang w:eastAsia="zh-CN"/>
              </w:rPr>
              <w:t>XXXX</w:t>
            </w:r>
          </w:p>
        </w:tc>
      </w:tr>
      <w:tr w:rsidR="001E7BE9" w:rsidRPr="00485F0E" w14:paraId="73195146" w14:textId="77777777" w:rsidTr="005160D8">
        <w:trPr>
          <w:trHeight w:val="280"/>
        </w:trPr>
        <w:tc>
          <w:tcPr>
            <w:tcW w:w="1080" w:type="pct"/>
            <w:tcBorders>
              <w:top w:val="nil"/>
              <w:left w:val="single" w:sz="4" w:space="0" w:color="auto"/>
              <w:bottom w:val="single" w:sz="4" w:space="0" w:color="auto"/>
              <w:right w:val="single" w:sz="4" w:space="0" w:color="auto"/>
            </w:tcBorders>
            <w:vAlign w:val="center"/>
            <w:hideMark/>
          </w:tcPr>
          <w:p w14:paraId="3C865864" w14:textId="45DE73BA" w:rsidR="001E7BE9" w:rsidRPr="00485F0E" w:rsidRDefault="00F1424A" w:rsidP="005160D8">
            <w:pPr>
              <w:rPr>
                <w:rFonts w:cs="Calibri"/>
                <w:bCs/>
                <w:color w:val="000000"/>
                <w:sz w:val="18"/>
                <w:szCs w:val="18"/>
                <w:lang w:eastAsia="zh-CN"/>
              </w:rPr>
            </w:pPr>
            <w:r>
              <w:rPr>
                <w:rFonts w:cs="Calibri"/>
                <w:bCs/>
                <w:color w:val="000000"/>
                <w:sz w:val="18"/>
                <w:szCs w:val="18"/>
                <w:lang w:eastAsia="zh-CN"/>
              </w:rPr>
              <w:t>Implementing partner</w:t>
            </w:r>
            <w:r w:rsidR="001E7BE9" w:rsidRPr="00485F0E">
              <w:rPr>
                <w:rFonts w:cs="Calibri"/>
                <w:bCs/>
                <w:color w:val="000000"/>
                <w:sz w:val="18"/>
                <w:szCs w:val="18"/>
                <w:lang w:eastAsia="zh-CN"/>
              </w:rPr>
              <w:t xml:space="preserve"> </w:t>
            </w:r>
          </w:p>
        </w:tc>
        <w:tc>
          <w:tcPr>
            <w:tcW w:w="3920" w:type="pct"/>
            <w:gridSpan w:val="3"/>
            <w:tcBorders>
              <w:top w:val="single" w:sz="4" w:space="0" w:color="auto"/>
              <w:left w:val="nil"/>
              <w:bottom w:val="single" w:sz="4" w:space="0" w:color="auto"/>
              <w:right w:val="single" w:sz="4" w:space="0" w:color="auto"/>
            </w:tcBorders>
            <w:noWrap/>
            <w:vAlign w:val="center"/>
            <w:hideMark/>
          </w:tcPr>
          <w:p w14:paraId="08F9D2D1" w14:textId="40B4617E" w:rsidR="001E7BE9" w:rsidRPr="00485F0E" w:rsidRDefault="001E7BE9" w:rsidP="005160D8">
            <w:pPr>
              <w:rPr>
                <w:rFonts w:cs="Calibri"/>
                <w:bCs/>
                <w:i/>
                <w:color w:val="000000"/>
                <w:sz w:val="18"/>
                <w:szCs w:val="18"/>
                <w:lang w:eastAsia="zh-CN"/>
              </w:rPr>
            </w:pPr>
            <w:r w:rsidRPr="00485F0E">
              <w:rPr>
                <w:rFonts w:cs="Calibri"/>
                <w:bCs/>
                <w:i/>
                <w:color w:val="000000"/>
                <w:sz w:val="18"/>
                <w:szCs w:val="18"/>
                <w:lang w:eastAsia="zh-CN"/>
              </w:rPr>
              <w:t xml:space="preserve">Name of the </w:t>
            </w:r>
            <w:r w:rsidR="00F1424A">
              <w:rPr>
                <w:rFonts w:cs="Calibri"/>
                <w:bCs/>
                <w:i/>
                <w:color w:val="000000"/>
                <w:sz w:val="18"/>
                <w:szCs w:val="18"/>
                <w:lang w:eastAsia="zh-CN"/>
              </w:rPr>
              <w:t>implementing partner</w:t>
            </w:r>
            <w:r w:rsidRPr="00485F0E">
              <w:rPr>
                <w:rFonts w:cs="Calibri"/>
                <w:bCs/>
                <w:i/>
                <w:color w:val="000000"/>
                <w:sz w:val="18"/>
                <w:szCs w:val="18"/>
                <w:lang w:eastAsia="zh-CN"/>
              </w:rPr>
              <w:t xml:space="preserve"> (only one </w:t>
            </w:r>
            <w:r w:rsidR="00F1424A">
              <w:rPr>
                <w:rFonts w:cs="Calibri"/>
                <w:bCs/>
                <w:i/>
                <w:color w:val="000000"/>
                <w:sz w:val="18"/>
                <w:szCs w:val="18"/>
                <w:lang w:eastAsia="zh-CN"/>
              </w:rPr>
              <w:t>Implementing partner</w:t>
            </w:r>
            <w:r w:rsidRPr="00485F0E">
              <w:rPr>
                <w:rFonts w:cs="Calibri"/>
                <w:bCs/>
                <w:i/>
                <w:color w:val="000000"/>
                <w:sz w:val="18"/>
                <w:szCs w:val="18"/>
                <w:lang w:eastAsia="zh-CN"/>
              </w:rPr>
              <w:t xml:space="preserve"> can be entered here)</w:t>
            </w:r>
          </w:p>
        </w:tc>
      </w:tr>
    </w:tbl>
    <w:p w14:paraId="2D4FD0DC" w14:textId="77777777" w:rsidR="001E7BE9" w:rsidRPr="00485F0E" w:rsidRDefault="001E7BE9" w:rsidP="001E7BE9">
      <w:pPr>
        <w:rPr>
          <w:rFonts w:cs="Arial"/>
          <w:sz w:val="18"/>
          <w:szCs w:val="18"/>
        </w:rPr>
      </w:pPr>
    </w:p>
    <w:tbl>
      <w:tblPr>
        <w:tblW w:w="5000" w:type="pct"/>
        <w:tblLook w:val="04A0" w:firstRow="1" w:lastRow="0" w:firstColumn="1" w:lastColumn="0" w:noHBand="0" w:noVBand="1"/>
      </w:tblPr>
      <w:tblGrid>
        <w:gridCol w:w="1456"/>
        <w:gridCol w:w="9"/>
        <w:gridCol w:w="1456"/>
        <w:gridCol w:w="9"/>
        <w:gridCol w:w="9"/>
        <w:gridCol w:w="1456"/>
        <w:gridCol w:w="9"/>
        <w:gridCol w:w="1001"/>
        <w:gridCol w:w="808"/>
        <w:gridCol w:w="808"/>
        <w:gridCol w:w="857"/>
        <w:gridCol w:w="2230"/>
        <w:gridCol w:w="19"/>
        <w:gridCol w:w="767"/>
        <w:gridCol w:w="10"/>
        <w:gridCol w:w="15"/>
        <w:gridCol w:w="768"/>
        <w:gridCol w:w="15"/>
        <w:gridCol w:w="851"/>
        <w:gridCol w:w="9"/>
        <w:gridCol w:w="928"/>
        <w:gridCol w:w="9"/>
        <w:gridCol w:w="478"/>
        <w:gridCol w:w="403"/>
      </w:tblGrid>
      <w:tr w:rsidR="00395FEC" w:rsidRPr="00395FEC" w14:paraId="5D885A13" w14:textId="77777777" w:rsidTr="00395FEC">
        <w:trPr>
          <w:trHeight w:val="1125"/>
        </w:trPr>
        <w:tc>
          <w:tcPr>
            <w:tcW w:w="510" w:type="pct"/>
            <w:tcBorders>
              <w:top w:val="single" w:sz="8" w:space="0" w:color="auto"/>
              <w:left w:val="single" w:sz="8" w:space="0" w:color="auto"/>
              <w:bottom w:val="single" w:sz="8" w:space="0" w:color="auto"/>
              <w:right w:val="single" w:sz="4" w:space="0" w:color="auto"/>
            </w:tcBorders>
            <w:vAlign w:val="center"/>
            <w:hideMark/>
          </w:tcPr>
          <w:p w14:paraId="2C4FD6A2" w14:textId="77777777" w:rsidR="00395FEC" w:rsidRPr="00395FEC" w:rsidRDefault="00395FEC" w:rsidP="00395FEC">
            <w:pPr>
              <w:spacing w:after="0"/>
              <w:jc w:val="center"/>
              <w:rPr>
                <w:rFonts w:ascii="Aptos Narrow" w:eastAsia="Times New Roman" w:hAnsi="Aptos Narrow"/>
                <w:b/>
                <w:bCs/>
                <w:color w:val="000000"/>
                <w:sz w:val="16"/>
                <w:szCs w:val="16"/>
              </w:rPr>
            </w:pPr>
            <w:r w:rsidRPr="00395FEC">
              <w:rPr>
                <w:rFonts w:ascii="Aptos Narrow" w:eastAsia="Times New Roman" w:hAnsi="Aptos Narrow"/>
                <w:b/>
                <w:bCs/>
                <w:color w:val="000000"/>
                <w:sz w:val="16"/>
                <w:szCs w:val="16"/>
              </w:rPr>
              <w:t>Quantum Outcome</w:t>
            </w:r>
            <w:r w:rsidRPr="00395FEC">
              <w:rPr>
                <w:rFonts w:ascii="Aptos Narrow" w:eastAsia="Times New Roman" w:hAnsi="Aptos Narrow"/>
                <w:b/>
                <w:bCs/>
                <w:color w:val="000000"/>
                <w:sz w:val="16"/>
                <w:szCs w:val="16"/>
              </w:rPr>
              <w:br/>
              <w:t>(AF Components)</w:t>
            </w:r>
          </w:p>
        </w:tc>
        <w:tc>
          <w:tcPr>
            <w:tcW w:w="510" w:type="pct"/>
            <w:gridSpan w:val="2"/>
            <w:tcBorders>
              <w:top w:val="single" w:sz="8" w:space="0" w:color="auto"/>
              <w:left w:val="nil"/>
              <w:bottom w:val="single" w:sz="8" w:space="0" w:color="auto"/>
              <w:right w:val="single" w:sz="4" w:space="0" w:color="auto"/>
            </w:tcBorders>
            <w:vAlign w:val="center"/>
            <w:hideMark/>
          </w:tcPr>
          <w:p w14:paraId="0DE9C837" w14:textId="77777777" w:rsidR="00395FEC" w:rsidRPr="00395FEC" w:rsidRDefault="00395FEC" w:rsidP="00395FEC">
            <w:pPr>
              <w:spacing w:after="0"/>
              <w:jc w:val="center"/>
              <w:rPr>
                <w:rFonts w:ascii="Aptos Narrow" w:eastAsia="Times New Roman" w:hAnsi="Aptos Narrow"/>
                <w:b/>
                <w:bCs/>
                <w:color w:val="000000"/>
                <w:sz w:val="16"/>
                <w:szCs w:val="16"/>
              </w:rPr>
            </w:pPr>
            <w:r w:rsidRPr="00395FEC">
              <w:rPr>
                <w:rFonts w:ascii="Aptos Narrow" w:eastAsia="Times New Roman" w:hAnsi="Aptos Narrow"/>
                <w:b/>
                <w:bCs/>
                <w:color w:val="000000"/>
                <w:sz w:val="16"/>
                <w:szCs w:val="16"/>
              </w:rPr>
              <w:t>Quantum Output</w:t>
            </w:r>
            <w:r w:rsidRPr="00395FEC">
              <w:rPr>
                <w:rFonts w:ascii="Aptos Narrow" w:eastAsia="Times New Roman" w:hAnsi="Aptos Narrow"/>
                <w:b/>
                <w:bCs/>
                <w:color w:val="000000"/>
                <w:sz w:val="16"/>
                <w:szCs w:val="16"/>
              </w:rPr>
              <w:br/>
              <w:t>(AF Outcomes)</w:t>
            </w:r>
          </w:p>
        </w:tc>
        <w:tc>
          <w:tcPr>
            <w:tcW w:w="510" w:type="pct"/>
            <w:gridSpan w:val="3"/>
            <w:tcBorders>
              <w:top w:val="single" w:sz="8" w:space="0" w:color="auto"/>
              <w:left w:val="nil"/>
              <w:bottom w:val="single" w:sz="8" w:space="0" w:color="auto"/>
              <w:right w:val="single" w:sz="4" w:space="0" w:color="auto"/>
            </w:tcBorders>
            <w:vAlign w:val="center"/>
            <w:hideMark/>
          </w:tcPr>
          <w:p w14:paraId="5CB2A4C5" w14:textId="77777777" w:rsidR="00395FEC" w:rsidRPr="00395FEC" w:rsidRDefault="00395FEC" w:rsidP="00395FEC">
            <w:pPr>
              <w:spacing w:after="0"/>
              <w:jc w:val="center"/>
              <w:rPr>
                <w:rFonts w:ascii="Aptos Narrow" w:eastAsia="Times New Roman" w:hAnsi="Aptos Narrow"/>
                <w:b/>
                <w:bCs/>
                <w:color w:val="000000"/>
                <w:sz w:val="16"/>
                <w:szCs w:val="16"/>
              </w:rPr>
            </w:pPr>
            <w:r w:rsidRPr="00395FEC">
              <w:rPr>
                <w:rFonts w:ascii="Aptos Narrow" w:eastAsia="Times New Roman" w:hAnsi="Aptos Narrow"/>
                <w:b/>
                <w:bCs/>
                <w:color w:val="000000"/>
                <w:sz w:val="16"/>
                <w:szCs w:val="16"/>
              </w:rPr>
              <w:t>Quantum Activity</w:t>
            </w:r>
            <w:r w:rsidRPr="00395FEC">
              <w:rPr>
                <w:rFonts w:ascii="Aptos Narrow" w:eastAsia="Times New Roman" w:hAnsi="Aptos Narrow"/>
                <w:b/>
                <w:bCs/>
                <w:color w:val="000000"/>
                <w:sz w:val="16"/>
                <w:szCs w:val="16"/>
              </w:rPr>
              <w:br/>
              <w:t>(AF Outputs)</w:t>
            </w:r>
          </w:p>
        </w:tc>
        <w:tc>
          <w:tcPr>
            <w:tcW w:w="483" w:type="pct"/>
            <w:gridSpan w:val="2"/>
            <w:tcBorders>
              <w:top w:val="single" w:sz="8" w:space="0" w:color="auto"/>
              <w:left w:val="nil"/>
              <w:bottom w:val="single" w:sz="8" w:space="0" w:color="auto"/>
              <w:right w:val="single" w:sz="4" w:space="0" w:color="auto"/>
            </w:tcBorders>
            <w:vAlign w:val="center"/>
            <w:hideMark/>
          </w:tcPr>
          <w:p w14:paraId="4C67FBA6" w14:textId="77777777" w:rsidR="00395FEC" w:rsidRPr="00395FEC" w:rsidRDefault="00395FEC" w:rsidP="00395FEC">
            <w:pPr>
              <w:spacing w:after="0"/>
              <w:jc w:val="center"/>
              <w:rPr>
                <w:rFonts w:ascii="Aptos Narrow" w:eastAsia="Times New Roman" w:hAnsi="Aptos Narrow"/>
                <w:b/>
                <w:bCs/>
                <w:color w:val="000000"/>
                <w:sz w:val="16"/>
                <w:szCs w:val="16"/>
              </w:rPr>
            </w:pPr>
            <w:r w:rsidRPr="00395FEC">
              <w:rPr>
                <w:rFonts w:ascii="Aptos Narrow" w:eastAsia="Times New Roman" w:hAnsi="Aptos Narrow"/>
                <w:b/>
                <w:bCs/>
                <w:color w:val="000000"/>
                <w:sz w:val="16"/>
                <w:szCs w:val="16"/>
              </w:rPr>
              <w:t xml:space="preserve">Quantum Responsible Party (UNDP, IP, or Responsible </w:t>
            </w:r>
            <w:proofErr w:type="gramStart"/>
            <w:r w:rsidRPr="00395FEC">
              <w:rPr>
                <w:rFonts w:ascii="Aptos Narrow" w:eastAsia="Times New Roman" w:hAnsi="Aptos Narrow"/>
                <w:b/>
                <w:bCs/>
                <w:color w:val="000000"/>
                <w:sz w:val="16"/>
                <w:szCs w:val="16"/>
              </w:rPr>
              <w:t>Party )</w:t>
            </w:r>
            <w:proofErr w:type="gramEnd"/>
          </w:p>
        </w:tc>
        <w:tc>
          <w:tcPr>
            <w:tcW w:w="403" w:type="pct"/>
            <w:tcBorders>
              <w:top w:val="single" w:sz="8" w:space="0" w:color="auto"/>
              <w:left w:val="nil"/>
              <w:bottom w:val="single" w:sz="8" w:space="0" w:color="auto"/>
              <w:right w:val="single" w:sz="4" w:space="0" w:color="auto"/>
            </w:tcBorders>
            <w:vAlign w:val="center"/>
            <w:hideMark/>
          </w:tcPr>
          <w:p w14:paraId="4C2DE03A" w14:textId="77777777" w:rsidR="00395FEC" w:rsidRPr="00395FEC" w:rsidRDefault="00395FEC" w:rsidP="00395FEC">
            <w:pPr>
              <w:spacing w:after="0"/>
              <w:jc w:val="center"/>
              <w:rPr>
                <w:rFonts w:ascii="Aptos Narrow" w:eastAsia="Times New Roman" w:hAnsi="Aptos Narrow"/>
                <w:b/>
                <w:bCs/>
                <w:color w:val="000000"/>
                <w:sz w:val="16"/>
                <w:szCs w:val="16"/>
              </w:rPr>
            </w:pPr>
            <w:r w:rsidRPr="00395FEC">
              <w:rPr>
                <w:rFonts w:ascii="Aptos Narrow" w:eastAsia="Times New Roman" w:hAnsi="Aptos Narrow"/>
                <w:b/>
                <w:bCs/>
                <w:color w:val="000000"/>
                <w:sz w:val="16"/>
                <w:szCs w:val="16"/>
              </w:rPr>
              <w:t>Quantum Fund ID</w:t>
            </w:r>
          </w:p>
        </w:tc>
        <w:tc>
          <w:tcPr>
            <w:tcW w:w="403" w:type="pct"/>
            <w:tcBorders>
              <w:top w:val="single" w:sz="8" w:space="0" w:color="auto"/>
              <w:left w:val="nil"/>
              <w:bottom w:val="single" w:sz="8" w:space="0" w:color="auto"/>
              <w:right w:val="single" w:sz="4" w:space="0" w:color="auto"/>
            </w:tcBorders>
            <w:vAlign w:val="center"/>
            <w:hideMark/>
          </w:tcPr>
          <w:p w14:paraId="16FFF181" w14:textId="77777777" w:rsidR="00395FEC" w:rsidRPr="00395FEC" w:rsidRDefault="00395FEC" w:rsidP="00395FEC">
            <w:pPr>
              <w:spacing w:after="0"/>
              <w:jc w:val="center"/>
              <w:rPr>
                <w:rFonts w:ascii="Aptos Narrow" w:eastAsia="Times New Roman" w:hAnsi="Aptos Narrow"/>
                <w:b/>
                <w:bCs/>
                <w:color w:val="000000"/>
                <w:sz w:val="16"/>
                <w:szCs w:val="16"/>
              </w:rPr>
            </w:pPr>
            <w:r w:rsidRPr="00395FEC">
              <w:rPr>
                <w:rFonts w:ascii="Aptos Narrow" w:eastAsia="Times New Roman" w:hAnsi="Aptos Narrow"/>
                <w:b/>
                <w:bCs/>
                <w:color w:val="000000"/>
                <w:sz w:val="16"/>
                <w:szCs w:val="16"/>
              </w:rPr>
              <w:t>Quantum Donor ID</w:t>
            </w:r>
          </w:p>
        </w:tc>
        <w:tc>
          <w:tcPr>
            <w:tcW w:w="403" w:type="pct"/>
            <w:tcBorders>
              <w:top w:val="single" w:sz="8" w:space="0" w:color="auto"/>
              <w:left w:val="nil"/>
              <w:bottom w:val="single" w:sz="8" w:space="0" w:color="auto"/>
              <w:right w:val="single" w:sz="4" w:space="0" w:color="auto"/>
            </w:tcBorders>
            <w:vAlign w:val="center"/>
            <w:hideMark/>
          </w:tcPr>
          <w:p w14:paraId="73E0B2EF" w14:textId="77777777" w:rsidR="00395FEC" w:rsidRPr="00395FEC" w:rsidRDefault="00395FEC" w:rsidP="00395FEC">
            <w:pPr>
              <w:spacing w:after="0"/>
              <w:jc w:val="center"/>
              <w:rPr>
                <w:rFonts w:ascii="Aptos Narrow" w:eastAsia="Times New Roman" w:hAnsi="Aptos Narrow"/>
                <w:b/>
                <w:bCs/>
                <w:color w:val="000000"/>
                <w:sz w:val="16"/>
                <w:szCs w:val="16"/>
              </w:rPr>
            </w:pPr>
            <w:r w:rsidRPr="00395FEC">
              <w:rPr>
                <w:rFonts w:ascii="Aptos Narrow" w:eastAsia="Times New Roman" w:hAnsi="Aptos Narrow"/>
                <w:b/>
                <w:bCs/>
                <w:color w:val="000000"/>
                <w:sz w:val="16"/>
                <w:szCs w:val="16"/>
              </w:rPr>
              <w:t>Quantum Budgetary Account Code</w:t>
            </w:r>
          </w:p>
        </w:tc>
        <w:tc>
          <w:tcPr>
            <w:tcW w:w="568" w:type="pct"/>
            <w:gridSpan w:val="2"/>
            <w:tcBorders>
              <w:top w:val="single" w:sz="8" w:space="0" w:color="auto"/>
              <w:left w:val="nil"/>
              <w:bottom w:val="single" w:sz="8" w:space="0" w:color="auto"/>
              <w:right w:val="single" w:sz="4" w:space="0" w:color="auto"/>
            </w:tcBorders>
            <w:vAlign w:val="center"/>
            <w:hideMark/>
          </w:tcPr>
          <w:p w14:paraId="0E3D6932" w14:textId="77777777" w:rsidR="00395FEC" w:rsidRPr="00395FEC" w:rsidRDefault="00395FEC" w:rsidP="00395FEC">
            <w:pPr>
              <w:spacing w:after="0"/>
              <w:jc w:val="center"/>
              <w:rPr>
                <w:rFonts w:ascii="Aptos Narrow" w:eastAsia="Times New Roman" w:hAnsi="Aptos Narrow"/>
                <w:b/>
                <w:bCs/>
                <w:color w:val="000000"/>
                <w:sz w:val="16"/>
                <w:szCs w:val="16"/>
              </w:rPr>
            </w:pPr>
            <w:r w:rsidRPr="00395FEC">
              <w:rPr>
                <w:rFonts w:ascii="Aptos Narrow" w:eastAsia="Times New Roman" w:hAnsi="Aptos Narrow"/>
                <w:b/>
                <w:bCs/>
                <w:color w:val="000000"/>
                <w:sz w:val="16"/>
                <w:szCs w:val="16"/>
              </w:rPr>
              <w:t>Quantum Budget Account Description</w:t>
            </w:r>
          </w:p>
        </w:tc>
        <w:tc>
          <w:tcPr>
            <w:tcW w:w="250" w:type="pct"/>
            <w:gridSpan w:val="3"/>
            <w:tcBorders>
              <w:top w:val="single" w:sz="8" w:space="0" w:color="auto"/>
              <w:left w:val="nil"/>
              <w:bottom w:val="single" w:sz="8" w:space="0" w:color="auto"/>
              <w:right w:val="single" w:sz="4" w:space="0" w:color="auto"/>
            </w:tcBorders>
            <w:vAlign w:val="center"/>
            <w:hideMark/>
          </w:tcPr>
          <w:p w14:paraId="64F96C11" w14:textId="77777777" w:rsidR="00395FEC" w:rsidRPr="00395FEC" w:rsidRDefault="00395FEC" w:rsidP="00395FEC">
            <w:pPr>
              <w:spacing w:after="0"/>
              <w:jc w:val="center"/>
              <w:rPr>
                <w:rFonts w:ascii="Aptos Narrow" w:eastAsia="Times New Roman" w:hAnsi="Aptos Narrow"/>
                <w:b/>
                <w:bCs/>
                <w:color w:val="000000"/>
                <w:sz w:val="16"/>
                <w:szCs w:val="16"/>
              </w:rPr>
            </w:pPr>
            <w:r w:rsidRPr="00395FEC">
              <w:rPr>
                <w:rFonts w:ascii="Aptos Narrow" w:eastAsia="Times New Roman" w:hAnsi="Aptos Narrow"/>
                <w:b/>
                <w:bCs/>
                <w:color w:val="000000"/>
                <w:sz w:val="16"/>
                <w:szCs w:val="16"/>
              </w:rPr>
              <w:t xml:space="preserve">Amount Year </w:t>
            </w:r>
            <w:r w:rsidRPr="00395FEC">
              <w:rPr>
                <w:rFonts w:ascii="Aptos Narrow" w:eastAsia="Times New Roman" w:hAnsi="Aptos Narrow"/>
                <w:b/>
                <w:bCs/>
                <w:i/>
                <w:iCs/>
                <w:color w:val="000000"/>
                <w:sz w:val="16"/>
                <w:szCs w:val="16"/>
              </w:rPr>
              <w:t xml:space="preserve">{please enter calendar </w:t>
            </w:r>
            <w:proofErr w:type="gramStart"/>
            <w:r w:rsidRPr="00395FEC">
              <w:rPr>
                <w:rFonts w:ascii="Aptos Narrow" w:eastAsia="Times New Roman" w:hAnsi="Aptos Narrow"/>
                <w:b/>
                <w:bCs/>
                <w:i/>
                <w:iCs/>
                <w:color w:val="000000"/>
                <w:sz w:val="16"/>
                <w:szCs w:val="16"/>
              </w:rPr>
              <w:t>year}</w:t>
            </w:r>
            <w:r w:rsidRPr="00395FEC">
              <w:rPr>
                <w:rFonts w:ascii="Aptos Narrow" w:eastAsia="Times New Roman" w:hAnsi="Aptos Narrow"/>
                <w:b/>
                <w:bCs/>
                <w:color w:val="000000"/>
                <w:sz w:val="16"/>
                <w:szCs w:val="16"/>
              </w:rPr>
              <w:t xml:space="preserve"> (</w:t>
            </w:r>
            <w:proofErr w:type="gramEnd"/>
            <w:r w:rsidRPr="00395FEC">
              <w:rPr>
                <w:rFonts w:ascii="Aptos Narrow" w:eastAsia="Times New Roman" w:hAnsi="Aptos Narrow"/>
                <w:b/>
                <w:bCs/>
                <w:color w:val="000000"/>
                <w:sz w:val="16"/>
                <w:szCs w:val="16"/>
              </w:rPr>
              <w:t>USD)</w:t>
            </w:r>
          </w:p>
        </w:tc>
        <w:tc>
          <w:tcPr>
            <w:tcW w:w="250" w:type="pct"/>
            <w:gridSpan w:val="2"/>
            <w:tcBorders>
              <w:top w:val="single" w:sz="8" w:space="0" w:color="auto"/>
              <w:left w:val="nil"/>
              <w:bottom w:val="single" w:sz="8" w:space="0" w:color="auto"/>
              <w:right w:val="single" w:sz="4" w:space="0" w:color="auto"/>
            </w:tcBorders>
            <w:vAlign w:val="center"/>
            <w:hideMark/>
          </w:tcPr>
          <w:p w14:paraId="4FB3BE43" w14:textId="77777777" w:rsidR="00395FEC" w:rsidRPr="00395FEC" w:rsidRDefault="00395FEC" w:rsidP="00395FEC">
            <w:pPr>
              <w:spacing w:after="0"/>
              <w:jc w:val="center"/>
              <w:rPr>
                <w:rFonts w:ascii="Aptos Narrow" w:eastAsia="Times New Roman" w:hAnsi="Aptos Narrow"/>
                <w:b/>
                <w:bCs/>
                <w:color w:val="000000"/>
                <w:sz w:val="16"/>
                <w:szCs w:val="16"/>
              </w:rPr>
            </w:pPr>
            <w:r w:rsidRPr="00395FEC">
              <w:rPr>
                <w:rFonts w:ascii="Aptos Narrow" w:eastAsia="Times New Roman" w:hAnsi="Aptos Narrow"/>
                <w:b/>
                <w:bCs/>
                <w:color w:val="000000"/>
                <w:sz w:val="16"/>
                <w:szCs w:val="16"/>
              </w:rPr>
              <w:t xml:space="preserve">Amount Year </w:t>
            </w:r>
            <w:r w:rsidRPr="00395FEC">
              <w:rPr>
                <w:rFonts w:ascii="Aptos Narrow" w:eastAsia="Times New Roman" w:hAnsi="Aptos Narrow"/>
                <w:b/>
                <w:bCs/>
                <w:i/>
                <w:iCs/>
                <w:color w:val="000000"/>
                <w:sz w:val="16"/>
                <w:szCs w:val="16"/>
              </w:rPr>
              <w:t xml:space="preserve">{please enter calendar </w:t>
            </w:r>
            <w:proofErr w:type="gramStart"/>
            <w:r w:rsidRPr="00395FEC">
              <w:rPr>
                <w:rFonts w:ascii="Aptos Narrow" w:eastAsia="Times New Roman" w:hAnsi="Aptos Narrow"/>
                <w:b/>
                <w:bCs/>
                <w:i/>
                <w:iCs/>
                <w:color w:val="000000"/>
                <w:sz w:val="16"/>
                <w:szCs w:val="16"/>
              </w:rPr>
              <w:t>year}</w:t>
            </w:r>
            <w:r w:rsidRPr="00395FEC">
              <w:rPr>
                <w:rFonts w:ascii="Aptos Narrow" w:eastAsia="Times New Roman" w:hAnsi="Aptos Narrow"/>
                <w:b/>
                <w:bCs/>
                <w:color w:val="000000"/>
                <w:sz w:val="16"/>
                <w:szCs w:val="16"/>
              </w:rPr>
              <w:t xml:space="preserve"> (</w:t>
            </w:r>
            <w:proofErr w:type="gramEnd"/>
            <w:r w:rsidRPr="00395FEC">
              <w:rPr>
                <w:rFonts w:ascii="Aptos Narrow" w:eastAsia="Times New Roman" w:hAnsi="Aptos Narrow"/>
                <w:b/>
                <w:bCs/>
                <w:color w:val="000000"/>
                <w:sz w:val="16"/>
                <w:szCs w:val="16"/>
              </w:rPr>
              <w:t>USD)</w:t>
            </w:r>
          </w:p>
        </w:tc>
        <w:tc>
          <w:tcPr>
            <w:tcW w:w="250" w:type="pct"/>
            <w:gridSpan w:val="2"/>
            <w:tcBorders>
              <w:top w:val="single" w:sz="8" w:space="0" w:color="auto"/>
              <w:left w:val="nil"/>
              <w:bottom w:val="single" w:sz="8" w:space="0" w:color="auto"/>
              <w:right w:val="single" w:sz="4" w:space="0" w:color="auto"/>
            </w:tcBorders>
            <w:vAlign w:val="center"/>
            <w:hideMark/>
          </w:tcPr>
          <w:p w14:paraId="3D96F45F" w14:textId="77777777" w:rsidR="00395FEC" w:rsidRPr="00395FEC" w:rsidRDefault="00395FEC" w:rsidP="00395FEC">
            <w:pPr>
              <w:spacing w:after="0"/>
              <w:jc w:val="center"/>
              <w:rPr>
                <w:rFonts w:ascii="Aptos Narrow" w:eastAsia="Times New Roman" w:hAnsi="Aptos Narrow"/>
                <w:b/>
                <w:bCs/>
                <w:i/>
                <w:iCs/>
                <w:color w:val="000000"/>
                <w:sz w:val="16"/>
                <w:szCs w:val="16"/>
              </w:rPr>
            </w:pPr>
            <w:r w:rsidRPr="00395FEC">
              <w:rPr>
                <w:rFonts w:ascii="Aptos Narrow" w:eastAsia="Times New Roman" w:hAnsi="Aptos Narrow"/>
                <w:b/>
                <w:bCs/>
                <w:i/>
                <w:iCs/>
                <w:color w:val="000000"/>
                <w:sz w:val="16"/>
                <w:szCs w:val="16"/>
              </w:rPr>
              <w:t>Add additional columns as needed</w:t>
            </w:r>
          </w:p>
        </w:tc>
        <w:tc>
          <w:tcPr>
            <w:tcW w:w="250" w:type="pct"/>
            <w:gridSpan w:val="2"/>
            <w:tcBorders>
              <w:top w:val="single" w:sz="8" w:space="0" w:color="auto"/>
              <w:left w:val="nil"/>
              <w:bottom w:val="single" w:sz="8" w:space="0" w:color="auto"/>
              <w:right w:val="single" w:sz="4" w:space="0" w:color="auto"/>
            </w:tcBorders>
            <w:noWrap/>
            <w:vAlign w:val="center"/>
            <w:hideMark/>
          </w:tcPr>
          <w:p w14:paraId="6329A6CB" w14:textId="77777777" w:rsidR="00395FEC" w:rsidRPr="00395FEC" w:rsidRDefault="00395FEC" w:rsidP="00395FEC">
            <w:pPr>
              <w:spacing w:after="0"/>
              <w:jc w:val="center"/>
              <w:rPr>
                <w:rFonts w:ascii="Aptos Narrow" w:eastAsia="Times New Roman" w:hAnsi="Aptos Narrow"/>
                <w:b/>
                <w:bCs/>
                <w:color w:val="000000"/>
                <w:sz w:val="16"/>
                <w:szCs w:val="16"/>
              </w:rPr>
            </w:pPr>
            <w:r w:rsidRPr="00395FEC">
              <w:rPr>
                <w:rFonts w:ascii="Aptos Narrow" w:eastAsia="Times New Roman" w:hAnsi="Aptos Narrow"/>
                <w:b/>
                <w:bCs/>
                <w:color w:val="000000"/>
                <w:sz w:val="16"/>
                <w:szCs w:val="16"/>
              </w:rPr>
              <w:t>Total (USD)</w:t>
            </w:r>
          </w:p>
        </w:tc>
        <w:tc>
          <w:tcPr>
            <w:tcW w:w="210" w:type="pct"/>
            <w:gridSpan w:val="2"/>
            <w:tcBorders>
              <w:top w:val="single" w:sz="8" w:space="0" w:color="auto"/>
              <w:left w:val="nil"/>
              <w:bottom w:val="single" w:sz="8" w:space="0" w:color="auto"/>
              <w:right w:val="single" w:sz="8" w:space="0" w:color="auto"/>
            </w:tcBorders>
            <w:vAlign w:val="center"/>
            <w:hideMark/>
          </w:tcPr>
          <w:p w14:paraId="4FF0A21F" w14:textId="77777777" w:rsidR="00395FEC" w:rsidRPr="00395FEC" w:rsidRDefault="00395FEC" w:rsidP="00395FEC">
            <w:pPr>
              <w:spacing w:after="0"/>
              <w:jc w:val="center"/>
              <w:rPr>
                <w:rFonts w:ascii="Aptos Narrow" w:eastAsia="Times New Roman" w:hAnsi="Aptos Narrow"/>
                <w:b/>
                <w:bCs/>
                <w:color w:val="000000"/>
                <w:sz w:val="16"/>
                <w:szCs w:val="16"/>
              </w:rPr>
            </w:pPr>
            <w:r w:rsidRPr="00395FEC">
              <w:rPr>
                <w:rFonts w:ascii="Aptos Narrow" w:eastAsia="Times New Roman" w:hAnsi="Aptos Narrow"/>
                <w:b/>
                <w:bCs/>
                <w:color w:val="000000"/>
                <w:sz w:val="16"/>
                <w:szCs w:val="16"/>
              </w:rPr>
              <w:t xml:space="preserve">See Budget Note: </w:t>
            </w:r>
            <w:r w:rsidRPr="00395FEC">
              <w:rPr>
                <w:rFonts w:ascii="Aptos Narrow" w:eastAsia="Times New Roman" w:hAnsi="Aptos Narrow"/>
                <w:b/>
                <w:bCs/>
                <w:i/>
                <w:iCs/>
                <w:color w:val="000000"/>
                <w:sz w:val="16"/>
                <w:szCs w:val="16"/>
              </w:rPr>
              <w:t>(reference as number, not as letter)</w:t>
            </w:r>
          </w:p>
        </w:tc>
      </w:tr>
      <w:tr w:rsidR="00395FEC" w:rsidRPr="00395FEC" w14:paraId="55B010DE" w14:textId="77777777" w:rsidTr="00395FEC">
        <w:trPr>
          <w:trHeight w:val="240"/>
        </w:trPr>
        <w:tc>
          <w:tcPr>
            <w:tcW w:w="510" w:type="pct"/>
            <w:vMerge w:val="restart"/>
            <w:tcBorders>
              <w:top w:val="nil"/>
              <w:left w:val="single" w:sz="8" w:space="0" w:color="auto"/>
              <w:bottom w:val="single" w:sz="4" w:space="0" w:color="auto"/>
              <w:right w:val="single" w:sz="4" w:space="0" w:color="auto"/>
            </w:tcBorders>
            <w:vAlign w:val="center"/>
            <w:hideMark/>
          </w:tcPr>
          <w:p w14:paraId="52F46A6F"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Component 1</w:t>
            </w:r>
          </w:p>
        </w:tc>
        <w:tc>
          <w:tcPr>
            <w:tcW w:w="510" w:type="pct"/>
            <w:gridSpan w:val="2"/>
            <w:vMerge w:val="restart"/>
            <w:tcBorders>
              <w:top w:val="nil"/>
              <w:left w:val="single" w:sz="4" w:space="0" w:color="auto"/>
              <w:bottom w:val="single" w:sz="4" w:space="0" w:color="auto"/>
              <w:right w:val="single" w:sz="4" w:space="0" w:color="auto"/>
            </w:tcBorders>
            <w:vAlign w:val="center"/>
            <w:hideMark/>
          </w:tcPr>
          <w:p w14:paraId="05A414DF"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Outcome 1.1</w:t>
            </w:r>
          </w:p>
        </w:tc>
        <w:tc>
          <w:tcPr>
            <w:tcW w:w="510" w:type="pct"/>
            <w:gridSpan w:val="3"/>
            <w:vMerge w:val="restart"/>
            <w:tcBorders>
              <w:top w:val="nil"/>
              <w:left w:val="single" w:sz="4" w:space="0" w:color="auto"/>
              <w:bottom w:val="single" w:sz="4" w:space="0" w:color="auto"/>
              <w:right w:val="single" w:sz="4" w:space="0" w:color="auto"/>
            </w:tcBorders>
            <w:vAlign w:val="center"/>
            <w:hideMark/>
          </w:tcPr>
          <w:p w14:paraId="02C15BBF"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Output 1.1.1</w:t>
            </w:r>
          </w:p>
        </w:tc>
        <w:tc>
          <w:tcPr>
            <w:tcW w:w="483" w:type="pct"/>
            <w:gridSpan w:val="2"/>
            <w:vMerge w:val="restart"/>
            <w:tcBorders>
              <w:top w:val="nil"/>
              <w:left w:val="single" w:sz="4" w:space="0" w:color="auto"/>
              <w:bottom w:val="single" w:sz="4" w:space="0" w:color="auto"/>
              <w:right w:val="single" w:sz="4" w:space="0" w:color="auto"/>
            </w:tcBorders>
            <w:vAlign w:val="center"/>
            <w:hideMark/>
          </w:tcPr>
          <w:p w14:paraId="4EE972B9"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Responsible Party A</w:t>
            </w:r>
          </w:p>
        </w:tc>
        <w:tc>
          <w:tcPr>
            <w:tcW w:w="403" w:type="pct"/>
            <w:vMerge w:val="restart"/>
            <w:tcBorders>
              <w:top w:val="nil"/>
              <w:left w:val="single" w:sz="4" w:space="0" w:color="auto"/>
              <w:bottom w:val="single" w:sz="4" w:space="0" w:color="000000"/>
              <w:right w:val="single" w:sz="4" w:space="0" w:color="auto"/>
            </w:tcBorders>
            <w:vAlign w:val="center"/>
            <w:hideMark/>
          </w:tcPr>
          <w:p w14:paraId="6CE2EFDC"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62040</w:t>
            </w:r>
          </w:p>
        </w:tc>
        <w:tc>
          <w:tcPr>
            <w:tcW w:w="403" w:type="pct"/>
            <w:vMerge w:val="restart"/>
            <w:tcBorders>
              <w:top w:val="nil"/>
              <w:left w:val="single" w:sz="4" w:space="0" w:color="auto"/>
              <w:bottom w:val="single" w:sz="4" w:space="0" w:color="auto"/>
              <w:right w:val="single" w:sz="4" w:space="0" w:color="auto"/>
            </w:tcBorders>
            <w:vAlign w:val="center"/>
            <w:hideMark/>
          </w:tcPr>
          <w:p w14:paraId="5918B4CB"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011602</w:t>
            </w:r>
          </w:p>
        </w:tc>
        <w:tc>
          <w:tcPr>
            <w:tcW w:w="403" w:type="pct"/>
            <w:tcBorders>
              <w:top w:val="nil"/>
              <w:left w:val="nil"/>
              <w:bottom w:val="single" w:sz="4" w:space="0" w:color="auto"/>
              <w:right w:val="single" w:sz="4" w:space="0" w:color="auto"/>
            </w:tcBorders>
            <w:vAlign w:val="center"/>
            <w:hideMark/>
          </w:tcPr>
          <w:p w14:paraId="23DCC2EA"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71200</w:t>
            </w:r>
          </w:p>
        </w:tc>
        <w:tc>
          <w:tcPr>
            <w:tcW w:w="568" w:type="pct"/>
            <w:gridSpan w:val="2"/>
            <w:tcBorders>
              <w:top w:val="nil"/>
              <w:left w:val="nil"/>
              <w:bottom w:val="single" w:sz="4" w:space="0" w:color="auto"/>
              <w:right w:val="single" w:sz="4" w:space="0" w:color="auto"/>
            </w:tcBorders>
            <w:vAlign w:val="center"/>
            <w:hideMark/>
          </w:tcPr>
          <w:p w14:paraId="672E4573"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International Consultants</w:t>
            </w:r>
          </w:p>
        </w:tc>
        <w:tc>
          <w:tcPr>
            <w:tcW w:w="250" w:type="pct"/>
            <w:gridSpan w:val="3"/>
            <w:tcBorders>
              <w:top w:val="nil"/>
              <w:left w:val="nil"/>
              <w:bottom w:val="single" w:sz="4" w:space="0" w:color="auto"/>
              <w:right w:val="single" w:sz="4" w:space="0" w:color="auto"/>
            </w:tcBorders>
            <w:noWrap/>
            <w:vAlign w:val="bottom"/>
            <w:hideMark/>
          </w:tcPr>
          <w:p w14:paraId="752B40B0"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175DA011"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7DD27707"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0E2D32FE"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single" w:sz="4" w:space="0" w:color="auto"/>
              <w:right w:val="single" w:sz="8" w:space="0" w:color="auto"/>
            </w:tcBorders>
            <w:noWrap/>
            <w:vAlign w:val="bottom"/>
            <w:hideMark/>
          </w:tcPr>
          <w:p w14:paraId="770A0007" w14:textId="77777777" w:rsidR="00395FEC" w:rsidRPr="00395FEC" w:rsidRDefault="00395FEC" w:rsidP="00395FEC">
            <w:pPr>
              <w:spacing w:after="0"/>
              <w:jc w:val="center"/>
              <w:rPr>
                <w:rFonts w:ascii="Aptos Narrow" w:eastAsia="Times New Roman" w:hAnsi="Aptos Narrow"/>
                <w:color w:val="000000"/>
                <w:sz w:val="16"/>
                <w:szCs w:val="16"/>
              </w:rPr>
            </w:pPr>
            <w:r w:rsidRPr="00395FEC">
              <w:rPr>
                <w:rFonts w:ascii="Aptos Narrow" w:eastAsia="Times New Roman" w:hAnsi="Aptos Narrow"/>
                <w:color w:val="000000"/>
                <w:sz w:val="16"/>
                <w:szCs w:val="16"/>
              </w:rPr>
              <w:t>1</w:t>
            </w:r>
          </w:p>
        </w:tc>
      </w:tr>
      <w:tr w:rsidR="00395FEC" w:rsidRPr="00395FEC" w14:paraId="6B666E7D" w14:textId="77777777" w:rsidTr="00395FEC">
        <w:trPr>
          <w:trHeight w:val="240"/>
        </w:trPr>
        <w:tc>
          <w:tcPr>
            <w:tcW w:w="510" w:type="pct"/>
            <w:vMerge/>
            <w:tcBorders>
              <w:top w:val="nil"/>
              <w:left w:val="single" w:sz="8" w:space="0" w:color="auto"/>
              <w:bottom w:val="single" w:sz="4" w:space="0" w:color="auto"/>
              <w:right w:val="single" w:sz="4" w:space="0" w:color="auto"/>
            </w:tcBorders>
            <w:vAlign w:val="center"/>
            <w:hideMark/>
          </w:tcPr>
          <w:p w14:paraId="5E83E618"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2"/>
            <w:vMerge/>
            <w:tcBorders>
              <w:top w:val="nil"/>
              <w:left w:val="single" w:sz="4" w:space="0" w:color="auto"/>
              <w:bottom w:val="single" w:sz="4" w:space="0" w:color="auto"/>
              <w:right w:val="single" w:sz="4" w:space="0" w:color="auto"/>
            </w:tcBorders>
            <w:vAlign w:val="center"/>
            <w:hideMark/>
          </w:tcPr>
          <w:p w14:paraId="051F1192"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3"/>
            <w:vMerge/>
            <w:tcBorders>
              <w:top w:val="nil"/>
              <w:left w:val="single" w:sz="4" w:space="0" w:color="auto"/>
              <w:bottom w:val="single" w:sz="4" w:space="0" w:color="auto"/>
              <w:right w:val="single" w:sz="4" w:space="0" w:color="auto"/>
            </w:tcBorders>
            <w:vAlign w:val="center"/>
            <w:hideMark/>
          </w:tcPr>
          <w:p w14:paraId="13F1C244"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83" w:type="pct"/>
            <w:gridSpan w:val="2"/>
            <w:vMerge/>
            <w:tcBorders>
              <w:top w:val="nil"/>
              <w:left w:val="single" w:sz="4" w:space="0" w:color="auto"/>
              <w:bottom w:val="single" w:sz="4" w:space="0" w:color="auto"/>
              <w:right w:val="single" w:sz="4" w:space="0" w:color="auto"/>
            </w:tcBorders>
            <w:vAlign w:val="center"/>
            <w:hideMark/>
          </w:tcPr>
          <w:p w14:paraId="3CB67555"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nil"/>
              <w:left w:val="single" w:sz="4" w:space="0" w:color="auto"/>
              <w:bottom w:val="single" w:sz="4" w:space="0" w:color="000000"/>
              <w:right w:val="single" w:sz="4" w:space="0" w:color="auto"/>
            </w:tcBorders>
            <w:vAlign w:val="center"/>
            <w:hideMark/>
          </w:tcPr>
          <w:p w14:paraId="3EC0146C"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nil"/>
              <w:left w:val="single" w:sz="4" w:space="0" w:color="auto"/>
              <w:bottom w:val="single" w:sz="4" w:space="0" w:color="auto"/>
              <w:right w:val="single" w:sz="4" w:space="0" w:color="auto"/>
            </w:tcBorders>
            <w:vAlign w:val="center"/>
            <w:hideMark/>
          </w:tcPr>
          <w:p w14:paraId="69DC4534"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tcBorders>
              <w:top w:val="nil"/>
              <w:left w:val="nil"/>
              <w:bottom w:val="single" w:sz="4" w:space="0" w:color="auto"/>
              <w:right w:val="single" w:sz="4" w:space="0" w:color="auto"/>
            </w:tcBorders>
            <w:vAlign w:val="center"/>
            <w:hideMark/>
          </w:tcPr>
          <w:p w14:paraId="4257D127"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71400</w:t>
            </w:r>
          </w:p>
        </w:tc>
        <w:tc>
          <w:tcPr>
            <w:tcW w:w="568" w:type="pct"/>
            <w:gridSpan w:val="2"/>
            <w:tcBorders>
              <w:top w:val="nil"/>
              <w:left w:val="nil"/>
              <w:bottom w:val="single" w:sz="4" w:space="0" w:color="auto"/>
              <w:right w:val="single" w:sz="4" w:space="0" w:color="auto"/>
            </w:tcBorders>
            <w:vAlign w:val="center"/>
            <w:hideMark/>
          </w:tcPr>
          <w:p w14:paraId="3DFFA946"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Contractual Services - Individuals</w:t>
            </w:r>
          </w:p>
        </w:tc>
        <w:tc>
          <w:tcPr>
            <w:tcW w:w="250" w:type="pct"/>
            <w:gridSpan w:val="3"/>
            <w:tcBorders>
              <w:top w:val="nil"/>
              <w:left w:val="nil"/>
              <w:bottom w:val="single" w:sz="4" w:space="0" w:color="auto"/>
              <w:right w:val="single" w:sz="4" w:space="0" w:color="auto"/>
            </w:tcBorders>
            <w:noWrap/>
            <w:vAlign w:val="bottom"/>
            <w:hideMark/>
          </w:tcPr>
          <w:p w14:paraId="140DAFAF"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6C198A76"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2AE1D26B"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34522EF6"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single" w:sz="4" w:space="0" w:color="auto"/>
              <w:right w:val="single" w:sz="8" w:space="0" w:color="auto"/>
            </w:tcBorders>
            <w:noWrap/>
            <w:vAlign w:val="bottom"/>
            <w:hideMark/>
          </w:tcPr>
          <w:p w14:paraId="4FE04FE9" w14:textId="77777777" w:rsidR="00395FEC" w:rsidRPr="00395FEC" w:rsidRDefault="00395FEC" w:rsidP="00395FEC">
            <w:pPr>
              <w:spacing w:after="0"/>
              <w:jc w:val="center"/>
              <w:rPr>
                <w:rFonts w:ascii="Aptos Narrow" w:eastAsia="Times New Roman" w:hAnsi="Aptos Narrow"/>
                <w:color w:val="000000"/>
                <w:sz w:val="16"/>
                <w:szCs w:val="16"/>
              </w:rPr>
            </w:pPr>
            <w:r w:rsidRPr="00395FEC">
              <w:rPr>
                <w:rFonts w:ascii="Aptos Narrow" w:eastAsia="Times New Roman" w:hAnsi="Aptos Narrow"/>
                <w:color w:val="000000"/>
                <w:sz w:val="16"/>
                <w:szCs w:val="16"/>
              </w:rPr>
              <w:t>2</w:t>
            </w:r>
          </w:p>
        </w:tc>
      </w:tr>
      <w:tr w:rsidR="00395FEC" w:rsidRPr="00395FEC" w14:paraId="1A5F1A28" w14:textId="77777777" w:rsidTr="00395FEC">
        <w:trPr>
          <w:trHeight w:val="240"/>
        </w:trPr>
        <w:tc>
          <w:tcPr>
            <w:tcW w:w="510" w:type="pct"/>
            <w:vMerge/>
            <w:tcBorders>
              <w:top w:val="nil"/>
              <w:left w:val="single" w:sz="8" w:space="0" w:color="auto"/>
              <w:bottom w:val="single" w:sz="4" w:space="0" w:color="auto"/>
              <w:right w:val="single" w:sz="4" w:space="0" w:color="auto"/>
            </w:tcBorders>
            <w:vAlign w:val="center"/>
            <w:hideMark/>
          </w:tcPr>
          <w:p w14:paraId="53A9B13D"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2"/>
            <w:vMerge/>
            <w:tcBorders>
              <w:top w:val="nil"/>
              <w:left w:val="single" w:sz="4" w:space="0" w:color="auto"/>
              <w:bottom w:val="single" w:sz="4" w:space="0" w:color="auto"/>
              <w:right w:val="single" w:sz="4" w:space="0" w:color="auto"/>
            </w:tcBorders>
            <w:vAlign w:val="center"/>
            <w:hideMark/>
          </w:tcPr>
          <w:p w14:paraId="30014681"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3"/>
            <w:vMerge/>
            <w:tcBorders>
              <w:top w:val="nil"/>
              <w:left w:val="single" w:sz="4" w:space="0" w:color="auto"/>
              <w:bottom w:val="single" w:sz="4" w:space="0" w:color="auto"/>
              <w:right w:val="single" w:sz="4" w:space="0" w:color="auto"/>
            </w:tcBorders>
            <w:vAlign w:val="center"/>
            <w:hideMark/>
          </w:tcPr>
          <w:p w14:paraId="3BFA986F"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83" w:type="pct"/>
            <w:gridSpan w:val="2"/>
            <w:vMerge/>
            <w:tcBorders>
              <w:top w:val="nil"/>
              <w:left w:val="single" w:sz="4" w:space="0" w:color="auto"/>
              <w:bottom w:val="single" w:sz="4" w:space="0" w:color="auto"/>
              <w:right w:val="single" w:sz="4" w:space="0" w:color="auto"/>
            </w:tcBorders>
            <w:vAlign w:val="center"/>
            <w:hideMark/>
          </w:tcPr>
          <w:p w14:paraId="17B69E70"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nil"/>
              <w:left w:val="single" w:sz="4" w:space="0" w:color="auto"/>
              <w:bottom w:val="single" w:sz="4" w:space="0" w:color="000000"/>
              <w:right w:val="single" w:sz="4" w:space="0" w:color="auto"/>
            </w:tcBorders>
            <w:vAlign w:val="center"/>
            <w:hideMark/>
          </w:tcPr>
          <w:p w14:paraId="53E8E66F"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nil"/>
              <w:left w:val="single" w:sz="4" w:space="0" w:color="auto"/>
              <w:bottom w:val="single" w:sz="4" w:space="0" w:color="auto"/>
              <w:right w:val="single" w:sz="4" w:space="0" w:color="auto"/>
            </w:tcBorders>
            <w:vAlign w:val="center"/>
            <w:hideMark/>
          </w:tcPr>
          <w:p w14:paraId="28DD0F8F"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tcBorders>
              <w:top w:val="nil"/>
              <w:left w:val="nil"/>
              <w:bottom w:val="single" w:sz="4" w:space="0" w:color="auto"/>
              <w:right w:val="single" w:sz="4" w:space="0" w:color="auto"/>
            </w:tcBorders>
            <w:vAlign w:val="center"/>
            <w:hideMark/>
          </w:tcPr>
          <w:p w14:paraId="43AAB59E"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71600</w:t>
            </w:r>
          </w:p>
        </w:tc>
        <w:tc>
          <w:tcPr>
            <w:tcW w:w="568" w:type="pct"/>
            <w:gridSpan w:val="2"/>
            <w:tcBorders>
              <w:top w:val="nil"/>
              <w:left w:val="nil"/>
              <w:bottom w:val="single" w:sz="4" w:space="0" w:color="auto"/>
              <w:right w:val="single" w:sz="4" w:space="0" w:color="auto"/>
            </w:tcBorders>
            <w:vAlign w:val="center"/>
            <w:hideMark/>
          </w:tcPr>
          <w:p w14:paraId="070651FB"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Travel</w:t>
            </w:r>
          </w:p>
        </w:tc>
        <w:tc>
          <w:tcPr>
            <w:tcW w:w="250" w:type="pct"/>
            <w:gridSpan w:val="3"/>
            <w:tcBorders>
              <w:top w:val="nil"/>
              <w:left w:val="nil"/>
              <w:bottom w:val="single" w:sz="4" w:space="0" w:color="auto"/>
              <w:right w:val="single" w:sz="4" w:space="0" w:color="auto"/>
            </w:tcBorders>
            <w:noWrap/>
            <w:vAlign w:val="bottom"/>
            <w:hideMark/>
          </w:tcPr>
          <w:p w14:paraId="1883CD06"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135D138F"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74C40726"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1F533178"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single" w:sz="4" w:space="0" w:color="auto"/>
              <w:right w:val="single" w:sz="8" w:space="0" w:color="auto"/>
            </w:tcBorders>
            <w:noWrap/>
            <w:vAlign w:val="bottom"/>
            <w:hideMark/>
          </w:tcPr>
          <w:p w14:paraId="559D9B63" w14:textId="77777777" w:rsidR="00395FEC" w:rsidRPr="00395FEC" w:rsidRDefault="00395FEC" w:rsidP="00395FEC">
            <w:pPr>
              <w:spacing w:after="0"/>
              <w:jc w:val="center"/>
              <w:rPr>
                <w:rFonts w:ascii="Aptos Narrow" w:eastAsia="Times New Roman" w:hAnsi="Aptos Narrow"/>
                <w:color w:val="000000"/>
                <w:sz w:val="16"/>
                <w:szCs w:val="16"/>
              </w:rPr>
            </w:pPr>
            <w:r w:rsidRPr="00395FEC">
              <w:rPr>
                <w:rFonts w:ascii="Aptos Narrow" w:eastAsia="Times New Roman" w:hAnsi="Aptos Narrow"/>
                <w:color w:val="000000"/>
                <w:sz w:val="16"/>
                <w:szCs w:val="16"/>
              </w:rPr>
              <w:t>3</w:t>
            </w:r>
          </w:p>
        </w:tc>
      </w:tr>
      <w:tr w:rsidR="00395FEC" w:rsidRPr="00395FEC" w14:paraId="3055B456" w14:textId="77777777" w:rsidTr="00395FEC">
        <w:trPr>
          <w:trHeight w:val="240"/>
        </w:trPr>
        <w:tc>
          <w:tcPr>
            <w:tcW w:w="510" w:type="pct"/>
            <w:vMerge/>
            <w:tcBorders>
              <w:top w:val="nil"/>
              <w:left w:val="single" w:sz="8" w:space="0" w:color="auto"/>
              <w:bottom w:val="single" w:sz="4" w:space="0" w:color="auto"/>
              <w:right w:val="single" w:sz="4" w:space="0" w:color="auto"/>
            </w:tcBorders>
            <w:vAlign w:val="center"/>
            <w:hideMark/>
          </w:tcPr>
          <w:p w14:paraId="4D7B274E"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2"/>
            <w:vMerge/>
            <w:tcBorders>
              <w:top w:val="nil"/>
              <w:left w:val="single" w:sz="4" w:space="0" w:color="auto"/>
              <w:bottom w:val="single" w:sz="4" w:space="0" w:color="auto"/>
              <w:right w:val="single" w:sz="4" w:space="0" w:color="auto"/>
            </w:tcBorders>
            <w:vAlign w:val="center"/>
            <w:hideMark/>
          </w:tcPr>
          <w:p w14:paraId="089FACB6"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3"/>
            <w:vMerge/>
            <w:tcBorders>
              <w:top w:val="nil"/>
              <w:left w:val="single" w:sz="4" w:space="0" w:color="auto"/>
              <w:bottom w:val="single" w:sz="4" w:space="0" w:color="auto"/>
              <w:right w:val="single" w:sz="4" w:space="0" w:color="auto"/>
            </w:tcBorders>
            <w:vAlign w:val="center"/>
            <w:hideMark/>
          </w:tcPr>
          <w:p w14:paraId="70B17FA1"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83" w:type="pct"/>
            <w:gridSpan w:val="2"/>
            <w:vMerge/>
            <w:tcBorders>
              <w:top w:val="nil"/>
              <w:left w:val="single" w:sz="4" w:space="0" w:color="auto"/>
              <w:bottom w:val="single" w:sz="4" w:space="0" w:color="auto"/>
              <w:right w:val="single" w:sz="4" w:space="0" w:color="auto"/>
            </w:tcBorders>
            <w:vAlign w:val="center"/>
            <w:hideMark/>
          </w:tcPr>
          <w:p w14:paraId="647A488F"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nil"/>
              <w:left w:val="single" w:sz="4" w:space="0" w:color="auto"/>
              <w:bottom w:val="single" w:sz="4" w:space="0" w:color="000000"/>
              <w:right w:val="single" w:sz="4" w:space="0" w:color="auto"/>
            </w:tcBorders>
            <w:vAlign w:val="center"/>
            <w:hideMark/>
          </w:tcPr>
          <w:p w14:paraId="423E8691"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nil"/>
              <w:left w:val="single" w:sz="4" w:space="0" w:color="auto"/>
              <w:bottom w:val="single" w:sz="4" w:space="0" w:color="auto"/>
              <w:right w:val="single" w:sz="4" w:space="0" w:color="auto"/>
            </w:tcBorders>
            <w:vAlign w:val="center"/>
            <w:hideMark/>
          </w:tcPr>
          <w:p w14:paraId="73BD42BD"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tcBorders>
              <w:top w:val="nil"/>
              <w:left w:val="nil"/>
              <w:bottom w:val="single" w:sz="4" w:space="0" w:color="auto"/>
              <w:right w:val="single" w:sz="4" w:space="0" w:color="auto"/>
            </w:tcBorders>
            <w:vAlign w:val="center"/>
            <w:hideMark/>
          </w:tcPr>
          <w:p w14:paraId="3EB6333D"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72100</w:t>
            </w:r>
          </w:p>
        </w:tc>
        <w:tc>
          <w:tcPr>
            <w:tcW w:w="568" w:type="pct"/>
            <w:gridSpan w:val="2"/>
            <w:tcBorders>
              <w:top w:val="nil"/>
              <w:left w:val="nil"/>
              <w:bottom w:val="single" w:sz="4" w:space="0" w:color="auto"/>
              <w:right w:val="single" w:sz="4" w:space="0" w:color="auto"/>
            </w:tcBorders>
            <w:vAlign w:val="center"/>
            <w:hideMark/>
          </w:tcPr>
          <w:p w14:paraId="6ED87842"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Contractual Services - Companies</w:t>
            </w:r>
          </w:p>
        </w:tc>
        <w:tc>
          <w:tcPr>
            <w:tcW w:w="250" w:type="pct"/>
            <w:gridSpan w:val="3"/>
            <w:tcBorders>
              <w:top w:val="nil"/>
              <w:left w:val="nil"/>
              <w:bottom w:val="single" w:sz="4" w:space="0" w:color="auto"/>
              <w:right w:val="single" w:sz="4" w:space="0" w:color="auto"/>
            </w:tcBorders>
            <w:noWrap/>
            <w:vAlign w:val="bottom"/>
            <w:hideMark/>
          </w:tcPr>
          <w:p w14:paraId="018A78A9"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3843A876"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16A29222"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75CCEA6E"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single" w:sz="4" w:space="0" w:color="auto"/>
              <w:right w:val="single" w:sz="8" w:space="0" w:color="auto"/>
            </w:tcBorders>
            <w:noWrap/>
            <w:vAlign w:val="bottom"/>
            <w:hideMark/>
          </w:tcPr>
          <w:p w14:paraId="514A741F" w14:textId="77777777" w:rsidR="00395FEC" w:rsidRPr="00395FEC" w:rsidRDefault="00395FEC" w:rsidP="00395FEC">
            <w:pPr>
              <w:spacing w:after="0"/>
              <w:jc w:val="center"/>
              <w:rPr>
                <w:rFonts w:ascii="Aptos Narrow" w:eastAsia="Times New Roman" w:hAnsi="Aptos Narrow"/>
                <w:color w:val="000000"/>
                <w:sz w:val="16"/>
                <w:szCs w:val="16"/>
              </w:rPr>
            </w:pPr>
            <w:r w:rsidRPr="00395FEC">
              <w:rPr>
                <w:rFonts w:ascii="Aptos Narrow" w:eastAsia="Times New Roman" w:hAnsi="Aptos Narrow"/>
                <w:color w:val="000000"/>
                <w:sz w:val="16"/>
                <w:szCs w:val="16"/>
              </w:rPr>
              <w:t>4</w:t>
            </w:r>
          </w:p>
        </w:tc>
      </w:tr>
      <w:tr w:rsidR="00395FEC" w:rsidRPr="00395FEC" w14:paraId="2B958DFB" w14:textId="77777777" w:rsidTr="00395FEC">
        <w:trPr>
          <w:trHeight w:val="240"/>
        </w:trPr>
        <w:tc>
          <w:tcPr>
            <w:tcW w:w="510" w:type="pct"/>
            <w:vMerge/>
            <w:tcBorders>
              <w:top w:val="nil"/>
              <w:left w:val="single" w:sz="8" w:space="0" w:color="auto"/>
              <w:bottom w:val="single" w:sz="4" w:space="0" w:color="auto"/>
              <w:right w:val="single" w:sz="4" w:space="0" w:color="auto"/>
            </w:tcBorders>
            <w:vAlign w:val="center"/>
            <w:hideMark/>
          </w:tcPr>
          <w:p w14:paraId="62F4105F"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2"/>
            <w:vMerge/>
            <w:tcBorders>
              <w:top w:val="nil"/>
              <w:left w:val="single" w:sz="4" w:space="0" w:color="auto"/>
              <w:bottom w:val="single" w:sz="4" w:space="0" w:color="auto"/>
              <w:right w:val="single" w:sz="4" w:space="0" w:color="auto"/>
            </w:tcBorders>
            <w:vAlign w:val="center"/>
            <w:hideMark/>
          </w:tcPr>
          <w:p w14:paraId="4824F124"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3"/>
            <w:vMerge/>
            <w:tcBorders>
              <w:top w:val="nil"/>
              <w:left w:val="single" w:sz="4" w:space="0" w:color="auto"/>
              <w:bottom w:val="single" w:sz="4" w:space="0" w:color="auto"/>
              <w:right w:val="single" w:sz="4" w:space="0" w:color="auto"/>
            </w:tcBorders>
            <w:vAlign w:val="center"/>
            <w:hideMark/>
          </w:tcPr>
          <w:p w14:paraId="4C43C9BE"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83" w:type="pct"/>
            <w:gridSpan w:val="2"/>
            <w:vMerge/>
            <w:tcBorders>
              <w:top w:val="nil"/>
              <w:left w:val="single" w:sz="4" w:space="0" w:color="auto"/>
              <w:bottom w:val="single" w:sz="4" w:space="0" w:color="auto"/>
              <w:right w:val="single" w:sz="4" w:space="0" w:color="auto"/>
            </w:tcBorders>
            <w:vAlign w:val="center"/>
            <w:hideMark/>
          </w:tcPr>
          <w:p w14:paraId="5F9F6BCB"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nil"/>
              <w:left w:val="single" w:sz="4" w:space="0" w:color="auto"/>
              <w:bottom w:val="single" w:sz="4" w:space="0" w:color="000000"/>
              <w:right w:val="single" w:sz="4" w:space="0" w:color="auto"/>
            </w:tcBorders>
            <w:vAlign w:val="center"/>
            <w:hideMark/>
          </w:tcPr>
          <w:p w14:paraId="01F7288F"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nil"/>
              <w:left w:val="single" w:sz="4" w:space="0" w:color="auto"/>
              <w:bottom w:val="single" w:sz="4" w:space="0" w:color="auto"/>
              <w:right w:val="single" w:sz="4" w:space="0" w:color="auto"/>
            </w:tcBorders>
            <w:vAlign w:val="center"/>
            <w:hideMark/>
          </w:tcPr>
          <w:p w14:paraId="01DBB950"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tcBorders>
              <w:top w:val="nil"/>
              <w:left w:val="nil"/>
              <w:bottom w:val="single" w:sz="4" w:space="0" w:color="auto"/>
              <w:right w:val="single" w:sz="4" w:space="0" w:color="auto"/>
            </w:tcBorders>
            <w:vAlign w:val="center"/>
            <w:hideMark/>
          </w:tcPr>
          <w:p w14:paraId="6560F0DA"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72400</w:t>
            </w:r>
          </w:p>
        </w:tc>
        <w:tc>
          <w:tcPr>
            <w:tcW w:w="568" w:type="pct"/>
            <w:gridSpan w:val="2"/>
            <w:tcBorders>
              <w:top w:val="nil"/>
              <w:left w:val="nil"/>
              <w:bottom w:val="single" w:sz="4" w:space="0" w:color="auto"/>
              <w:right w:val="single" w:sz="4" w:space="0" w:color="auto"/>
            </w:tcBorders>
            <w:vAlign w:val="center"/>
            <w:hideMark/>
          </w:tcPr>
          <w:p w14:paraId="5304D446" w14:textId="77777777" w:rsidR="00395FEC" w:rsidRPr="00395FEC" w:rsidRDefault="00395FEC" w:rsidP="00395FEC">
            <w:pPr>
              <w:spacing w:after="0"/>
              <w:jc w:val="center"/>
              <w:rPr>
                <w:rFonts w:ascii="Aptos Narrow" w:eastAsia="Times New Roman" w:hAnsi="Aptos Narrow"/>
                <w:i/>
                <w:iCs/>
                <w:color w:val="000000"/>
                <w:sz w:val="16"/>
                <w:szCs w:val="16"/>
              </w:rPr>
            </w:pPr>
            <w:proofErr w:type="spellStart"/>
            <w:r w:rsidRPr="00395FEC">
              <w:rPr>
                <w:rFonts w:ascii="Aptos Narrow" w:eastAsia="Times New Roman" w:hAnsi="Aptos Narrow"/>
                <w:i/>
                <w:iCs/>
                <w:color w:val="000000"/>
                <w:sz w:val="16"/>
                <w:szCs w:val="16"/>
              </w:rPr>
              <w:t>Communic</w:t>
            </w:r>
            <w:proofErr w:type="spellEnd"/>
            <w:r w:rsidRPr="00395FEC">
              <w:rPr>
                <w:rFonts w:ascii="Aptos Narrow" w:eastAsia="Times New Roman" w:hAnsi="Aptos Narrow"/>
                <w:i/>
                <w:iCs/>
                <w:color w:val="000000"/>
                <w:sz w:val="16"/>
                <w:szCs w:val="16"/>
              </w:rPr>
              <w:t xml:space="preserve"> &amp; Audio Visual Equip</w:t>
            </w:r>
          </w:p>
        </w:tc>
        <w:tc>
          <w:tcPr>
            <w:tcW w:w="250" w:type="pct"/>
            <w:gridSpan w:val="3"/>
            <w:tcBorders>
              <w:top w:val="nil"/>
              <w:left w:val="nil"/>
              <w:bottom w:val="single" w:sz="4" w:space="0" w:color="auto"/>
              <w:right w:val="single" w:sz="4" w:space="0" w:color="auto"/>
            </w:tcBorders>
            <w:noWrap/>
            <w:vAlign w:val="bottom"/>
            <w:hideMark/>
          </w:tcPr>
          <w:p w14:paraId="7B506801"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56B2E1C0"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278B7877"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2C992E6B"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single" w:sz="4" w:space="0" w:color="auto"/>
              <w:right w:val="single" w:sz="8" w:space="0" w:color="auto"/>
            </w:tcBorders>
            <w:noWrap/>
            <w:vAlign w:val="bottom"/>
            <w:hideMark/>
          </w:tcPr>
          <w:p w14:paraId="0B9699C3" w14:textId="77777777" w:rsidR="00395FEC" w:rsidRPr="00395FEC" w:rsidRDefault="00395FEC" w:rsidP="00395FEC">
            <w:pPr>
              <w:spacing w:after="0"/>
              <w:jc w:val="center"/>
              <w:rPr>
                <w:rFonts w:ascii="Aptos Narrow" w:eastAsia="Times New Roman" w:hAnsi="Aptos Narrow"/>
                <w:color w:val="000000"/>
                <w:sz w:val="16"/>
                <w:szCs w:val="16"/>
              </w:rPr>
            </w:pPr>
            <w:r w:rsidRPr="00395FEC">
              <w:rPr>
                <w:rFonts w:ascii="Aptos Narrow" w:eastAsia="Times New Roman" w:hAnsi="Aptos Narrow"/>
                <w:color w:val="000000"/>
                <w:sz w:val="16"/>
                <w:szCs w:val="16"/>
              </w:rPr>
              <w:t>…</w:t>
            </w:r>
          </w:p>
        </w:tc>
      </w:tr>
      <w:tr w:rsidR="00395FEC" w:rsidRPr="00395FEC" w14:paraId="79EB646B" w14:textId="77777777" w:rsidTr="00395FEC">
        <w:trPr>
          <w:trHeight w:val="240"/>
        </w:trPr>
        <w:tc>
          <w:tcPr>
            <w:tcW w:w="510" w:type="pct"/>
            <w:vMerge/>
            <w:tcBorders>
              <w:top w:val="nil"/>
              <w:left w:val="single" w:sz="8" w:space="0" w:color="auto"/>
              <w:bottom w:val="single" w:sz="4" w:space="0" w:color="auto"/>
              <w:right w:val="single" w:sz="4" w:space="0" w:color="auto"/>
            </w:tcBorders>
            <w:vAlign w:val="center"/>
            <w:hideMark/>
          </w:tcPr>
          <w:p w14:paraId="23749C3E"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2"/>
            <w:vMerge/>
            <w:tcBorders>
              <w:top w:val="nil"/>
              <w:left w:val="single" w:sz="4" w:space="0" w:color="auto"/>
              <w:bottom w:val="single" w:sz="4" w:space="0" w:color="auto"/>
              <w:right w:val="single" w:sz="4" w:space="0" w:color="auto"/>
            </w:tcBorders>
            <w:vAlign w:val="center"/>
            <w:hideMark/>
          </w:tcPr>
          <w:p w14:paraId="4B9AC9FE"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3"/>
            <w:vMerge/>
            <w:tcBorders>
              <w:top w:val="nil"/>
              <w:left w:val="single" w:sz="4" w:space="0" w:color="auto"/>
              <w:bottom w:val="single" w:sz="4" w:space="0" w:color="auto"/>
              <w:right w:val="single" w:sz="4" w:space="0" w:color="auto"/>
            </w:tcBorders>
            <w:vAlign w:val="center"/>
            <w:hideMark/>
          </w:tcPr>
          <w:p w14:paraId="0C43FC74"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83" w:type="pct"/>
            <w:gridSpan w:val="2"/>
            <w:vMerge/>
            <w:tcBorders>
              <w:top w:val="nil"/>
              <w:left w:val="single" w:sz="4" w:space="0" w:color="auto"/>
              <w:bottom w:val="single" w:sz="4" w:space="0" w:color="auto"/>
              <w:right w:val="single" w:sz="4" w:space="0" w:color="auto"/>
            </w:tcBorders>
            <w:vAlign w:val="center"/>
            <w:hideMark/>
          </w:tcPr>
          <w:p w14:paraId="2738A630"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nil"/>
              <w:left w:val="single" w:sz="4" w:space="0" w:color="auto"/>
              <w:bottom w:val="single" w:sz="4" w:space="0" w:color="000000"/>
              <w:right w:val="single" w:sz="4" w:space="0" w:color="auto"/>
            </w:tcBorders>
            <w:vAlign w:val="center"/>
            <w:hideMark/>
          </w:tcPr>
          <w:p w14:paraId="434C542E"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nil"/>
              <w:left w:val="single" w:sz="4" w:space="0" w:color="auto"/>
              <w:bottom w:val="single" w:sz="4" w:space="0" w:color="auto"/>
              <w:right w:val="single" w:sz="4" w:space="0" w:color="auto"/>
            </w:tcBorders>
            <w:vAlign w:val="center"/>
            <w:hideMark/>
          </w:tcPr>
          <w:p w14:paraId="62465342"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tcBorders>
              <w:top w:val="nil"/>
              <w:left w:val="nil"/>
              <w:bottom w:val="single" w:sz="4" w:space="0" w:color="auto"/>
              <w:right w:val="single" w:sz="4" w:space="0" w:color="auto"/>
            </w:tcBorders>
            <w:vAlign w:val="center"/>
            <w:hideMark/>
          </w:tcPr>
          <w:p w14:paraId="3EF4F00E"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w:t>
            </w:r>
          </w:p>
        </w:tc>
        <w:tc>
          <w:tcPr>
            <w:tcW w:w="568" w:type="pct"/>
            <w:gridSpan w:val="2"/>
            <w:tcBorders>
              <w:top w:val="nil"/>
              <w:left w:val="nil"/>
              <w:bottom w:val="single" w:sz="4" w:space="0" w:color="auto"/>
              <w:right w:val="single" w:sz="4" w:space="0" w:color="auto"/>
            </w:tcBorders>
            <w:vAlign w:val="center"/>
            <w:hideMark/>
          </w:tcPr>
          <w:p w14:paraId="55AA2433"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 xml:space="preserve">etc. </w:t>
            </w:r>
          </w:p>
        </w:tc>
        <w:tc>
          <w:tcPr>
            <w:tcW w:w="250" w:type="pct"/>
            <w:gridSpan w:val="3"/>
            <w:tcBorders>
              <w:top w:val="nil"/>
              <w:left w:val="nil"/>
              <w:bottom w:val="single" w:sz="4" w:space="0" w:color="auto"/>
              <w:right w:val="single" w:sz="4" w:space="0" w:color="auto"/>
            </w:tcBorders>
            <w:noWrap/>
            <w:vAlign w:val="bottom"/>
            <w:hideMark/>
          </w:tcPr>
          <w:p w14:paraId="7B3B8D91"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36B2FA19"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0B3165D4"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011C3A34"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single" w:sz="4" w:space="0" w:color="auto"/>
              <w:right w:val="single" w:sz="8" w:space="0" w:color="auto"/>
            </w:tcBorders>
            <w:noWrap/>
            <w:vAlign w:val="bottom"/>
            <w:hideMark/>
          </w:tcPr>
          <w:p w14:paraId="32F19B9B"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9A0CC0" w:rsidRPr="00395FEC" w14:paraId="1D81A71C" w14:textId="77777777" w:rsidTr="00395FEC">
        <w:trPr>
          <w:trHeight w:val="240"/>
        </w:trPr>
        <w:tc>
          <w:tcPr>
            <w:tcW w:w="510" w:type="pct"/>
            <w:gridSpan w:val="2"/>
            <w:tcBorders>
              <w:top w:val="nil"/>
              <w:left w:val="single" w:sz="8" w:space="0" w:color="auto"/>
              <w:bottom w:val="single" w:sz="4" w:space="0" w:color="auto"/>
              <w:right w:val="single" w:sz="4" w:space="0" w:color="auto"/>
            </w:tcBorders>
            <w:vAlign w:val="center"/>
            <w:hideMark/>
          </w:tcPr>
          <w:p w14:paraId="567863C7"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3"/>
            <w:tcBorders>
              <w:top w:val="nil"/>
              <w:left w:val="single" w:sz="4" w:space="0" w:color="auto"/>
              <w:bottom w:val="single" w:sz="4" w:space="0" w:color="auto"/>
              <w:right w:val="single" w:sz="4" w:space="0" w:color="auto"/>
            </w:tcBorders>
            <w:vAlign w:val="center"/>
            <w:hideMark/>
          </w:tcPr>
          <w:p w14:paraId="6398B81C"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2"/>
            <w:tcBorders>
              <w:top w:val="nil"/>
              <w:left w:val="single" w:sz="4" w:space="0" w:color="auto"/>
              <w:bottom w:val="single" w:sz="4" w:space="0" w:color="auto"/>
              <w:right w:val="single" w:sz="4" w:space="0" w:color="auto"/>
            </w:tcBorders>
            <w:vAlign w:val="center"/>
            <w:hideMark/>
          </w:tcPr>
          <w:p w14:paraId="74DBFCCF"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2258" w:type="pct"/>
            <w:gridSpan w:val="8"/>
            <w:tcBorders>
              <w:top w:val="single" w:sz="4" w:space="0" w:color="auto"/>
              <w:left w:val="nil"/>
              <w:bottom w:val="single" w:sz="4" w:space="0" w:color="auto"/>
              <w:right w:val="single" w:sz="4" w:space="0" w:color="000000"/>
            </w:tcBorders>
            <w:vAlign w:val="center"/>
            <w:hideMark/>
          </w:tcPr>
          <w:p w14:paraId="367E8DF5" w14:textId="77777777" w:rsidR="00395FEC" w:rsidRPr="00395FEC" w:rsidRDefault="00395FEC" w:rsidP="00395FEC">
            <w:pPr>
              <w:spacing w:after="0"/>
              <w:jc w:val="left"/>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Total Responsible Party A</w:t>
            </w:r>
          </w:p>
        </w:tc>
        <w:tc>
          <w:tcPr>
            <w:tcW w:w="250" w:type="pct"/>
            <w:gridSpan w:val="2"/>
            <w:tcBorders>
              <w:top w:val="nil"/>
              <w:left w:val="nil"/>
              <w:bottom w:val="single" w:sz="4" w:space="0" w:color="auto"/>
              <w:right w:val="single" w:sz="4" w:space="0" w:color="auto"/>
            </w:tcBorders>
            <w:noWrap/>
            <w:vAlign w:val="bottom"/>
            <w:hideMark/>
          </w:tcPr>
          <w:p w14:paraId="3018B41D"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3EC29AA5"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4AB38B2D"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64EF1204"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tcBorders>
              <w:top w:val="nil"/>
              <w:left w:val="nil"/>
              <w:bottom w:val="single" w:sz="4" w:space="0" w:color="auto"/>
              <w:right w:val="single" w:sz="8" w:space="0" w:color="auto"/>
            </w:tcBorders>
            <w:noWrap/>
            <w:vAlign w:val="bottom"/>
            <w:hideMark/>
          </w:tcPr>
          <w:p w14:paraId="42930708"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395FEC" w:rsidRPr="00395FEC" w14:paraId="7919837F" w14:textId="77777777" w:rsidTr="00395FEC">
        <w:trPr>
          <w:trHeight w:val="240"/>
        </w:trPr>
        <w:tc>
          <w:tcPr>
            <w:tcW w:w="510" w:type="pct"/>
            <w:tcBorders>
              <w:top w:val="nil"/>
              <w:left w:val="single" w:sz="8" w:space="0" w:color="auto"/>
              <w:bottom w:val="single" w:sz="4" w:space="0" w:color="auto"/>
              <w:right w:val="single" w:sz="4" w:space="0" w:color="auto"/>
            </w:tcBorders>
            <w:vAlign w:val="center"/>
            <w:hideMark/>
          </w:tcPr>
          <w:p w14:paraId="11F4918D"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2"/>
            <w:tcBorders>
              <w:top w:val="nil"/>
              <w:left w:val="single" w:sz="4" w:space="0" w:color="auto"/>
              <w:bottom w:val="single" w:sz="4" w:space="0" w:color="auto"/>
              <w:right w:val="single" w:sz="4" w:space="0" w:color="auto"/>
            </w:tcBorders>
            <w:vAlign w:val="center"/>
            <w:hideMark/>
          </w:tcPr>
          <w:p w14:paraId="6E80806C"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3"/>
            <w:tcBorders>
              <w:top w:val="nil"/>
              <w:left w:val="single" w:sz="4" w:space="0" w:color="auto"/>
              <w:bottom w:val="single" w:sz="4" w:space="0" w:color="auto"/>
              <w:right w:val="single" w:sz="4" w:space="0" w:color="auto"/>
            </w:tcBorders>
            <w:vAlign w:val="center"/>
            <w:hideMark/>
          </w:tcPr>
          <w:p w14:paraId="52CBA3E6"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83" w:type="pct"/>
            <w:gridSpan w:val="2"/>
            <w:vMerge w:val="restart"/>
            <w:tcBorders>
              <w:top w:val="nil"/>
              <w:left w:val="single" w:sz="4" w:space="0" w:color="auto"/>
              <w:bottom w:val="single" w:sz="4" w:space="0" w:color="auto"/>
              <w:right w:val="single" w:sz="4" w:space="0" w:color="auto"/>
            </w:tcBorders>
            <w:vAlign w:val="center"/>
            <w:hideMark/>
          </w:tcPr>
          <w:p w14:paraId="695B8159"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 add Responsible Party(</w:t>
            </w:r>
            <w:proofErr w:type="spellStart"/>
            <w:r w:rsidRPr="00395FEC">
              <w:rPr>
                <w:rFonts w:ascii="Aptos Narrow" w:eastAsia="Times New Roman" w:hAnsi="Aptos Narrow"/>
                <w:i/>
                <w:iCs/>
                <w:color w:val="000000"/>
                <w:sz w:val="16"/>
                <w:szCs w:val="16"/>
              </w:rPr>
              <w:t>ies</w:t>
            </w:r>
            <w:proofErr w:type="spellEnd"/>
            <w:r w:rsidRPr="00395FEC">
              <w:rPr>
                <w:rFonts w:ascii="Aptos Narrow" w:eastAsia="Times New Roman" w:hAnsi="Aptos Narrow"/>
                <w:i/>
                <w:iCs/>
                <w:color w:val="000000"/>
                <w:sz w:val="16"/>
                <w:szCs w:val="16"/>
              </w:rPr>
              <w:t>) as required</w:t>
            </w:r>
          </w:p>
        </w:tc>
        <w:tc>
          <w:tcPr>
            <w:tcW w:w="403" w:type="pct"/>
            <w:vMerge w:val="restart"/>
            <w:tcBorders>
              <w:top w:val="single" w:sz="8" w:space="0" w:color="auto"/>
              <w:left w:val="single" w:sz="4" w:space="0" w:color="auto"/>
              <w:bottom w:val="single" w:sz="4" w:space="0" w:color="000000"/>
              <w:right w:val="single" w:sz="4" w:space="0" w:color="auto"/>
            </w:tcBorders>
            <w:vAlign w:val="center"/>
            <w:hideMark/>
          </w:tcPr>
          <w:p w14:paraId="767E2884"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62040</w:t>
            </w:r>
          </w:p>
        </w:tc>
        <w:tc>
          <w:tcPr>
            <w:tcW w:w="403" w:type="pct"/>
            <w:vMerge w:val="restart"/>
            <w:tcBorders>
              <w:top w:val="nil"/>
              <w:left w:val="single" w:sz="4" w:space="0" w:color="auto"/>
              <w:bottom w:val="single" w:sz="4" w:space="0" w:color="000000"/>
              <w:right w:val="single" w:sz="4" w:space="0" w:color="auto"/>
            </w:tcBorders>
            <w:vAlign w:val="center"/>
            <w:hideMark/>
          </w:tcPr>
          <w:p w14:paraId="60E55373"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011602</w:t>
            </w:r>
          </w:p>
        </w:tc>
        <w:tc>
          <w:tcPr>
            <w:tcW w:w="403" w:type="pct"/>
            <w:tcBorders>
              <w:top w:val="nil"/>
              <w:left w:val="nil"/>
              <w:bottom w:val="single" w:sz="4" w:space="0" w:color="auto"/>
              <w:right w:val="single" w:sz="4" w:space="0" w:color="auto"/>
            </w:tcBorders>
            <w:vAlign w:val="center"/>
            <w:hideMark/>
          </w:tcPr>
          <w:p w14:paraId="58BF5A96"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7XXXX</w:t>
            </w:r>
          </w:p>
        </w:tc>
        <w:tc>
          <w:tcPr>
            <w:tcW w:w="568" w:type="pct"/>
            <w:gridSpan w:val="2"/>
            <w:tcBorders>
              <w:top w:val="nil"/>
              <w:left w:val="nil"/>
              <w:bottom w:val="single" w:sz="4" w:space="0" w:color="auto"/>
              <w:right w:val="single" w:sz="4" w:space="0" w:color="auto"/>
            </w:tcBorders>
            <w:vAlign w:val="center"/>
            <w:hideMark/>
          </w:tcPr>
          <w:p w14:paraId="40031757"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Budget Account Description</w:t>
            </w:r>
          </w:p>
        </w:tc>
        <w:tc>
          <w:tcPr>
            <w:tcW w:w="250" w:type="pct"/>
            <w:gridSpan w:val="3"/>
            <w:tcBorders>
              <w:top w:val="nil"/>
              <w:left w:val="nil"/>
              <w:bottom w:val="single" w:sz="4" w:space="0" w:color="auto"/>
              <w:right w:val="single" w:sz="4" w:space="0" w:color="auto"/>
            </w:tcBorders>
            <w:noWrap/>
            <w:vAlign w:val="bottom"/>
            <w:hideMark/>
          </w:tcPr>
          <w:p w14:paraId="51A33F31"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7EBC2BCA"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13E8E14B"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6817A5ED"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single" w:sz="4" w:space="0" w:color="auto"/>
              <w:right w:val="single" w:sz="8" w:space="0" w:color="auto"/>
            </w:tcBorders>
            <w:noWrap/>
            <w:vAlign w:val="bottom"/>
            <w:hideMark/>
          </w:tcPr>
          <w:p w14:paraId="6E457154"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395FEC" w:rsidRPr="00395FEC" w14:paraId="62F0FF77" w14:textId="77777777" w:rsidTr="00395FEC">
        <w:trPr>
          <w:trHeight w:val="240"/>
        </w:trPr>
        <w:tc>
          <w:tcPr>
            <w:tcW w:w="510" w:type="pct"/>
            <w:tcBorders>
              <w:top w:val="nil"/>
              <w:left w:val="single" w:sz="8" w:space="0" w:color="auto"/>
              <w:bottom w:val="single" w:sz="4" w:space="0" w:color="auto"/>
              <w:right w:val="single" w:sz="4" w:space="0" w:color="auto"/>
            </w:tcBorders>
            <w:vAlign w:val="center"/>
            <w:hideMark/>
          </w:tcPr>
          <w:p w14:paraId="62D69333"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2"/>
            <w:tcBorders>
              <w:top w:val="nil"/>
              <w:left w:val="single" w:sz="4" w:space="0" w:color="auto"/>
              <w:bottom w:val="single" w:sz="4" w:space="0" w:color="auto"/>
              <w:right w:val="single" w:sz="4" w:space="0" w:color="auto"/>
            </w:tcBorders>
            <w:vAlign w:val="center"/>
            <w:hideMark/>
          </w:tcPr>
          <w:p w14:paraId="5CD9F34D"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3"/>
            <w:tcBorders>
              <w:top w:val="nil"/>
              <w:left w:val="single" w:sz="4" w:space="0" w:color="auto"/>
              <w:bottom w:val="single" w:sz="4" w:space="0" w:color="auto"/>
              <w:right w:val="single" w:sz="4" w:space="0" w:color="auto"/>
            </w:tcBorders>
            <w:vAlign w:val="center"/>
            <w:hideMark/>
          </w:tcPr>
          <w:p w14:paraId="3057C0C4"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83" w:type="pct"/>
            <w:gridSpan w:val="2"/>
            <w:vMerge/>
            <w:tcBorders>
              <w:top w:val="nil"/>
              <w:left w:val="single" w:sz="4" w:space="0" w:color="auto"/>
              <w:bottom w:val="single" w:sz="4" w:space="0" w:color="auto"/>
              <w:right w:val="single" w:sz="4" w:space="0" w:color="auto"/>
            </w:tcBorders>
            <w:vAlign w:val="center"/>
            <w:hideMark/>
          </w:tcPr>
          <w:p w14:paraId="318AF958"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single" w:sz="8" w:space="0" w:color="auto"/>
              <w:left w:val="single" w:sz="4" w:space="0" w:color="auto"/>
              <w:bottom w:val="single" w:sz="4" w:space="0" w:color="000000"/>
              <w:right w:val="single" w:sz="4" w:space="0" w:color="auto"/>
            </w:tcBorders>
            <w:vAlign w:val="center"/>
            <w:hideMark/>
          </w:tcPr>
          <w:p w14:paraId="3B8C6C27"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nil"/>
              <w:left w:val="single" w:sz="4" w:space="0" w:color="auto"/>
              <w:bottom w:val="single" w:sz="4" w:space="0" w:color="000000"/>
              <w:right w:val="single" w:sz="4" w:space="0" w:color="auto"/>
            </w:tcBorders>
            <w:vAlign w:val="center"/>
            <w:hideMark/>
          </w:tcPr>
          <w:p w14:paraId="151DDD13"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tcBorders>
              <w:top w:val="nil"/>
              <w:left w:val="nil"/>
              <w:bottom w:val="single" w:sz="4" w:space="0" w:color="auto"/>
              <w:right w:val="single" w:sz="4" w:space="0" w:color="auto"/>
            </w:tcBorders>
            <w:vAlign w:val="center"/>
            <w:hideMark/>
          </w:tcPr>
          <w:p w14:paraId="35B6F1A1"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7XXXX</w:t>
            </w:r>
          </w:p>
        </w:tc>
        <w:tc>
          <w:tcPr>
            <w:tcW w:w="568" w:type="pct"/>
            <w:gridSpan w:val="2"/>
            <w:tcBorders>
              <w:top w:val="nil"/>
              <w:left w:val="nil"/>
              <w:bottom w:val="single" w:sz="4" w:space="0" w:color="auto"/>
              <w:right w:val="single" w:sz="4" w:space="0" w:color="auto"/>
            </w:tcBorders>
            <w:vAlign w:val="center"/>
            <w:hideMark/>
          </w:tcPr>
          <w:p w14:paraId="46606B27"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Budget Account Description</w:t>
            </w:r>
          </w:p>
        </w:tc>
        <w:tc>
          <w:tcPr>
            <w:tcW w:w="250" w:type="pct"/>
            <w:gridSpan w:val="3"/>
            <w:tcBorders>
              <w:top w:val="nil"/>
              <w:left w:val="nil"/>
              <w:bottom w:val="single" w:sz="4" w:space="0" w:color="auto"/>
              <w:right w:val="single" w:sz="4" w:space="0" w:color="auto"/>
            </w:tcBorders>
            <w:noWrap/>
            <w:vAlign w:val="bottom"/>
            <w:hideMark/>
          </w:tcPr>
          <w:p w14:paraId="7BFBA3D0"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7FC84AEF"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41EFB413"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23DC237B"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single" w:sz="4" w:space="0" w:color="auto"/>
              <w:right w:val="single" w:sz="8" w:space="0" w:color="auto"/>
            </w:tcBorders>
            <w:noWrap/>
            <w:vAlign w:val="bottom"/>
            <w:hideMark/>
          </w:tcPr>
          <w:p w14:paraId="4F49F2B6"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9A0CC0" w:rsidRPr="00395FEC" w14:paraId="29613C9D" w14:textId="77777777" w:rsidTr="00395FEC">
        <w:trPr>
          <w:trHeight w:val="240"/>
        </w:trPr>
        <w:tc>
          <w:tcPr>
            <w:tcW w:w="510" w:type="pct"/>
            <w:gridSpan w:val="2"/>
            <w:tcBorders>
              <w:top w:val="nil"/>
              <w:left w:val="single" w:sz="8" w:space="0" w:color="auto"/>
              <w:bottom w:val="single" w:sz="4" w:space="0" w:color="auto"/>
              <w:right w:val="single" w:sz="4" w:space="0" w:color="auto"/>
            </w:tcBorders>
            <w:vAlign w:val="center"/>
            <w:hideMark/>
          </w:tcPr>
          <w:p w14:paraId="52855FC8"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3"/>
            <w:tcBorders>
              <w:top w:val="nil"/>
              <w:left w:val="single" w:sz="4" w:space="0" w:color="auto"/>
              <w:bottom w:val="single" w:sz="4" w:space="0" w:color="auto"/>
              <w:right w:val="single" w:sz="4" w:space="0" w:color="auto"/>
            </w:tcBorders>
            <w:vAlign w:val="center"/>
            <w:hideMark/>
          </w:tcPr>
          <w:p w14:paraId="61B8568B"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2"/>
            <w:tcBorders>
              <w:top w:val="nil"/>
              <w:left w:val="single" w:sz="4" w:space="0" w:color="auto"/>
              <w:bottom w:val="single" w:sz="4" w:space="0" w:color="auto"/>
              <w:right w:val="single" w:sz="4" w:space="0" w:color="auto"/>
            </w:tcBorders>
            <w:vAlign w:val="center"/>
            <w:hideMark/>
          </w:tcPr>
          <w:p w14:paraId="77DCF8FF"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2258" w:type="pct"/>
            <w:gridSpan w:val="8"/>
            <w:tcBorders>
              <w:top w:val="single" w:sz="4" w:space="0" w:color="auto"/>
              <w:left w:val="nil"/>
              <w:bottom w:val="single" w:sz="4" w:space="0" w:color="auto"/>
              <w:right w:val="single" w:sz="4" w:space="0" w:color="000000"/>
            </w:tcBorders>
            <w:vAlign w:val="center"/>
            <w:hideMark/>
          </w:tcPr>
          <w:p w14:paraId="73493B0E" w14:textId="77777777" w:rsidR="00395FEC" w:rsidRPr="00395FEC" w:rsidRDefault="00395FEC" w:rsidP="00395FEC">
            <w:pPr>
              <w:spacing w:after="0"/>
              <w:jc w:val="left"/>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Total Responsible Party …</w:t>
            </w:r>
          </w:p>
        </w:tc>
        <w:tc>
          <w:tcPr>
            <w:tcW w:w="250" w:type="pct"/>
            <w:gridSpan w:val="2"/>
            <w:tcBorders>
              <w:top w:val="nil"/>
              <w:left w:val="nil"/>
              <w:bottom w:val="single" w:sz="4" w:space="0" w:color="auto"/>
              <w:right w:val="single" w:sz="4" w:space="0" w:color="auto"/>
            </w:tcBorders>
            <w:noWrap/>
            <w:vAlign w:val="bottom"/>
            <w:hideMark/>
          </w:tcPr>
          <w:p w14:paraId="5B6B81FE"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4666DB7E"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72FF5207"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47FACDE7"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tcBorders>
              <w:top w:val="nil"/>
              <w:left w:val="nil"/>
              <w:bottom w:val="single" w:sz="4" w:space="0" w:color="auto"/>
              <w:right w:val="single" w:sz="8" w:space="0" w:color="auto"/>
            </w:tcBorders>
            <w:noWrap/>
            <w:vAlign w:val="bottom"/>
            <w:hideMark/>
          </w:tcPr>
          <w:p w14:paraId="7BB9FE64"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2B49D8" w:rsidRPr="00395FEC" w14:paraId="4B6FE790" w14:textId="77777777" w:rsidTr="00395FEC">
        <w:trPr>
          <w:trHeight w:val="240"/>
        </w:trPr>
        <w:tc>
          <w:tcPr>
            <w:tcW w:w="510" w:type="pct"/>
            <w:tcBorders>
              <w:top w:val="nil"/>
              <w:left w:val="single" w:sz="8" w:space="0" w:color="auto"/>
              <w:bottom w:val="single" w:sz="4" w:space="0" w:color="auto"/>
              <w:right w:val="single" w:sz="4" w:space="0" w:color="auto"/>
            </w:tcBorders>
            <w:vAlign w:val="center"/>
            <w:hideMark/>
          </w:tcPr>
          <w:p w14:paraId="125F174C"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3"/>
            <w:tcBorders>
              <w:top w:val="nil"/>
              <w:left w:val="single" w:sz="4" w:space="0" w:color="auto"/>
              <w:bottom w:val="single" w:sz="4" w:space="0" w:color="auto"/>
              <w:right w:val="single" w:sz="4" w:space="0" w:color="auto"/>
            </w:tcBorders>
            <w:vAlign w:val="center"/>
            <w:hideMark/>
          </w:tcPr>
          <w:p w14:paraId="650D844A"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2768" w:type="pct"/>
            <w:gridSpan w:val="8"/>
            <w:tcBorders>
              <w:top w:val="single" w:sz="4" w:space="0" w:color="auto"/>
              <w:left w:val="nil"/>
              <w:bottom w:val="single" w:sz="4" w:space="0" w:color="auto"/>
              <w:right w:val="single" w:sz="4" w:space="0" w:color="000000"/>
            </w:tcBorders>
            <w:vAlign w:val="center"/>
            <w:hideMark/>
          </w:tcPr>
          <w:p w14:paraId="5299083D" w14:textId="77777777" w:rsidR="00395FEC" w:rsidRPr="00395FEC" w:rsidRDefault="00395FEC" w:rsidP="00395FEC">
            <w:pPr>
              <w:spacing w:after="0"/>
              <w:jc w:val="left"/>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Total Output 1.1.1</w:t>
            </w:r>
          </w:p>
        </w:tc>
        <w:tc>
          <w:tcPr>
            <w:tcW w:w="250" w:type="pct"/>
            <w:gridSpan w:val="2"/>
            <w:tcBorders>
              <w:top w:val="nil"/>
              <w:left w:val="nil"/>
              <w:bottom w:val="single" w:sz="4" w:space="0" w:color="auto"/>
              <w:right w:val="single" w:sz="4" w:space="0" w:color="auto"/>
            </w:tcBorders>
            <w:noWrap/>
            <w:vAlign w:val="bottom"/>
            <w:hideMark/>
          </w:tcPr>
          <w:p w14:paraId="53DDE194"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4"/>
            <w:tcBorders>
              <w:top w:val="nil"/>
              <w:left w:val="nil"/>
              <w:bottom w:val="single" w:sz="4" w:space="0" w:color="auto"/>
              <w:right w:val="single" w:sz="4" w:space="0" w:color="auto"/>
            </w:tcBorders>
            <w:noWrap/>
            <w:vAlign w:val="bottom"/>
            <w:hideMark/>
          </w:tcPr>
          <w:p w14:paraId="0223C74E"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tcBorders>
              <w:top w:val="nil"/>
              <w:left w:val="nil"/>
              <w:bottom w:val="single" w:sz="4" w:space="0" w:color="auto"/>
              <w:right w:val="single" w:sz="4" w:space="0" w:color="auto"/>
            </w:tcBorders>
            <w:noWrap/>
            <w:vAlign w:val="bottom"/>
            <w:hideMark/>
          </w:tcPr>
          <w:p w14:paraId="31A1BB53"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3"/>
            <w:tcBorders>
              <w:top w:val="nil"/>
              <w:left w:val="nil"/>
              <w:bottom w:val="single" w:sz="4" w:space="0" w:color="auto"/>
              <w:right w:val="single" w:sz="4" w:space="0" w:color="auto"/>
            </w:tcBorders>
            <w:noWrap/>
            <w:vAlign w:val="bottom"/>
            <w:hideMark/>
          </w:tcPr>
          <w:p w14:paraId="249C3DA4"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single" w:sz="4" w:space="0" w:color="auto"/>
              <w:right w:val="single" w:sz="8" w:space="0" w:color="auto"/>
            </w:tcBorders>
            <w:noWrap/>
            <w:vAlign w:val="bottom"/>
            <w:hideMark/>
          </w:tcPr>
          <w:p w14:paraId="18F588EF"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395FEC" w:rsidRPr="00395FEC" w14:paraId="32226AA8" w14:textId="77777777" w:rsidTr="00395FEC">
        <w:trPr>
          <w:trHeight w:val="240"/>
        </w:trPr>
        <w:tc>
          <w:tcPr>
            <w:tcW w:w="510" w:type="pct"/>
            <w:tcBorders>
              <w:top w:val="nil"/>
              <w:left w:val="single" w:sz="8" w:space="0" w:color="auto"/>
              <w:bottom w:val="single" w:sz="4" w:space="0" w:color="auto"/>
              <w:right w:val="single" w:sz="4" w:space="0" w:color="auto"/>
            </w:tcBorders>
            <w:vAlign w:val="center"/>
            <w:hideMark/>
          </w:tcPr>
          <w:p w14:paraId="06073192"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2"/>
            <w:tcBorders>
              <w:top w:val="nil"/>
              <w:left w:val="single" w:sz="4" w:space="0" w:color="auto"/>
              <w:bottom w:val="single" w:sz="4" w:space="0" w:color="auto"/>
              <w:right w:val="single" w:sz="4" w:space="0" w:color="auto"/>
            </w:tcBorders>
            <w:vAlign w:val="center"/>
            <w:hideMark/>
          </w:tcPr>
          <w:p w14:paraId="5D055F31"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3"/>
            <w:vMerge w:val="restart"/>
            <w:tcBorders>
              <w:top w:val="nil"/>
              <w:left w:val="single" w:sz="4" w:space="0" w:color="auto"/>
              <w:bottom w:val="single" w:sz="4" w:space="0" w:color="auto"/>
              <w:right w:val="single" w:sz="4" w:space="0" w:color="auto"/>
            </w:tcBorders>
            <w:vAlign w:val="center"/>
            <w:hideMark/>
          </w:tcPr>
          <w:p w14:paraId="3221BAA3"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Output 1.1.2</w:t>
            </w:r>
          </w:p>
        </w:tc>
        <w:tc>
          <w:tcPr>
            <w:tcW w:w="483" w:type="pct"/>
            <w:gridSpan w:val="2"/>
            <w:vMerge w:val="restart"/>
            <w:tcBorders>
              <w:top w:val="nil"/>
              <w:left w:val="single" w:sz="4" w:space="0" w:color="auto"/>
              <w:bottom w:val="single" w:sz="4" w:space="0" w:color="auto"/>
              <w:right w:val="single" w:sz="4" w:space="0" w:color="auto"/>
            </w:tcBorders>
            <w:vAlign w:val="center"/>
            <w:hideMark/>
          </w:tcPr>
          <w:p w14:paraId="5301BEE7"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Responsible Party A</w:t>
            </w:r>
          </w:p>
        </w:tc>
        <w:tc>
          <w:tcPr>
            <w:tcW w:w="403" w:type="pct"/>
            <w:vMerge w:val="restart"/>
            <w:tcBorders>
              <w:top w:val="single" w:sz="8" w:space="0" w:color="auto"/>
              <w:left w:val="single" w:sz="4" w:space="0" w:color="auto"/>
              <w:bottom w:val="single" w:sz="4" w:space="0" w:color="000000"/>
              <w:right w:val="single" w:sz="4" w:space="0" w:color="auto"/>
            </w:tcBorders>
            <w:vAlign w:val="center"/>
            <w:hideMark/>
          </w:tcPr>
          <w:p w14:paraId="05058CE5"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62040</w:t>
            </w:r>
          </w:p>
        </w:tc>
        <w:tc>
          <w:tcPr>
            <w:tcW w:w="403" w:type="pct"/>
            <w:vMerge w:val="restart"/>
            <w:tcBorders>
              <w:top w:val="nil"/>
              <w:left w:val="single" w:sz="4" w:space="0" w:color="auto"/>
              <w:bottom w:val="single" w:sz="4" w:space="0" w:color="000000"/>
              <w:right w:val="single" w:sz="4" w:space="0" w:color="auto"/>
            </w:tcBorders>
            <w:vAlign w:val="center"/>
            <w:hideMark/>
          </w:tcPr>
          <w:p w14:paraId="40FAF306"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011602</w:t>
            </w:r>
          </w:p>
        </w:tc>
        <w:tc>
          <w:tcPr>
            <w:tcW w:w="403" w:type="pct"/>
            <w:tcBorders>
              <w:top w:val="nil"/>
              <w:left w:val="nil"/>
              <w:bottom w:val="single" w:sz="4" w:space="0" w:color="auto"/>
              <w:right w:val="single" w:sz="4" w:space="0" w:color="auto"/>
            </w:tcBorders>
            <w:vAlign w:val="center"/>
            <w:hideMark/>
          </w:tcPr>
          <w:p w14:paraId="764A121B"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7XXXX</w:t>
            </w:r>
          </w:p>
        </w:tc>
        <w:tc>
          <w:tcPr>
            <w:tcW w:w="568" w:type="pct"/>
            <w:gridSpan w:val="2"/>
            <w:tcBorders>
              <w:top w:val="nil"/>
              <w:left w:val="nil"/>
              <w:bottom w:val="single" w:sz="4" w:space="0" w:color="auto"/>
              <w:right w:val="single" w:sz="4" w:space="0" w:color="auto"/>
            </w:tcBorders>
            <w:vAlign w:val="center"/>
            <w:hideMark/>
          </w:tcPr>
          <w:p w14:paraId="12A5895A"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Budget Account Description</w:t>
            </w:r>
          </w:p>
        </w:tc>
        <w:tc>
          <w:tcPr>
            <w:tcW w:w="250" w:type="pct"/>
            <w:gridSpan w:val="3"/>
            <w:tcBorders>
              <w:top w:val="nil"/>
              <w:left w:val="nil"/>
              <w:bottom w:val="single" w:sz="4" w:space="0" w:color="auto"/>
              <w:right w:val="single" w:sz="4" w:space="0" w:color="auto"/>
            </w:tcBorders>
            <w:noWrap/>
            <w:vAlign w:val="bottom"/>
            <w:hideMark/>
          </w:tcPr>
          <w:p w14:paraId="7392F8C4"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685E6472"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08406353"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292F2EEF"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single" w:sz="4" w:space="0" w:color="auto"/>
              <w:right w:val="single" w:sz="8" w:space="0" w:color="auto"/>
            </w:tcBorders>
            <w:noWrap/>
            <w:vAlign w:val="bottom"/>
            <w:hideMark/>
          </w:tcPr>
          <w:p w14:paraId="1228611E"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395FEC" w:rsidRPr="00395FEC" w14:paraId="1A59BB74" w14:textId="77777777" w:rsidTr="00395FEC">
        <w:trPr>
          <w:trHeight w:val="240"/>
        </w:trPr>
        <w:tc>
          <w:tcPr>
            <w:tcW w:w="510" w:type="pct"/>
            <w:tcBorders>
              <w:top w:val="nil"/>
              <w:left w:val="single" w:sz="8" w:space="0" w:color="auto"/>
              <w:bottom w:val="single" w:sz="4" w:space="0" w:color="auto"/>
              <w:right w:val="single" w:sz="4" w:space="0" w:color="auto"/>
            </w:tcBorders>
            <w:vAlign w:val="center"/>
            <w:hideMark/>
          </w:tcPr>
          <w:p w14:paraId="6D626FB1"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2"/>
            <w:tcBorders>
              <w:top w:val="nil"/>
              <w:left w:val="single" w:sz="4" w:space="0" w:color="auto"/>
              <w:bottom w:val="single" w:sz="4" w:space="0" w:color="auto"/>
              <w:right w:val="single" w:sz="4" w:space="0" w:color="auto"/>
            </w:tcBorders>
            <w:vAlign w:val="center"/>
            <w:hideMark/>
          </w:tcPr>
          <w:p w14:paraId="7463D022"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3"/>
            <w:vMerge/>
            <w:tcBorders>
              <w:top w:val="nil"/>
              <w:left w:val="single" w:sz="4" w:space="0" w:color="auto"/>
              <w:bottom w:val="single" w:sz="4" w:space="0" w:color="auto"/>
              <w:right w:val="single" w:sz="4" w:space="0" w:color="auto"/>
            </w:tcBorders>
            <w:vAlign w:val="center"/>
            <w:hideMark/>
          </w:tcPr>
          <w:p w14:paraId="3434ABDA"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83" w:type="pct"/>
            <w:gridSpan w:val="2"/>
            <w:vMerge/>
            <w:tcBorders>
              <w:top w:val="nil"/>
              <w:left w:val="single" w:sz="4" w:space="0" w:color="auto"/>
              <w:bottom w:val="single" w:sz="4" w:space="0" w:color="auto"/>
              <w:right w:val="single" w:sz="4" w:space="0" w:color="auto"/>
            </w:tcBorders>
            <w:vAlign w:val="center"/>
            <w:hideMark/>
          </w:tcPr>
          <w:p w14:paraId="63B19BA4"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single" w:sz="8" w:space="0" w:color="auto"/>
              <w:left w:val="single" w:sz="4" w:space="0" w:color="auto"/>
              <w:bottom w:val="single" w:sz="4" w:space="0" w:color="000000"/>
              <w:right w:val="single" w:sz="4" w:space="0" w:color="auto"/>
            </w:tcBorders>
            <w:vAlign w:val="center"/>
            <w:hideMark/>
          </w:tcPr>
          <w:p w14:paraId="2FACCD6D"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nil"/>
              <w:left w:val="single" w:sz="4" w:space="0" w:color="auto"/>
              <w:bottom w:val="single" w:sz="4" w:space="0" w:color="000000"/>
              <w:right w:val="single" w:sz="4" w:space="0" w:color="auto"/>
            </w:tcBorders>
            <w:vAlign w:val="center"/>
            <w:hideMark/>
          </w:tcPr>
          <w:p w14:paraId="1351A930"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tcBorders>
              <w:top w:val="nil"/>
              <w:left w:val="nil"/>
              <w:bottom w:val="single" w:sz="4" w:space="0" w:color="auto"/>
              <w:right w:val="single" w:sz="4" w:space="0" w:color="auto"/>
            </w:tcBorders>
            <w:vAlign w:val="center"/>
            <w:hideMark/>
          </w:tcPr>
          <w:p w14:paraId="3ED46111"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7XXXX</w:t>
            </w:r>
          </w:p>
        </w:tc>
        <w:tc>
          <w:tcPr>
            <w:tcW w:w="568" w:type="pct"/>
            <w:gridSpan w:val="2"/>
            <w:tcBorders>
              <w:top w:val="nil"/>
              <w:left w:val="nil"/>
              <w:bottom w:val="single" w:sz="4" w:space="0" w:color="auto"/>
              <w:right w:val="single" w:sz="4" w:space="0" w:color="auto"/>
            </w:tcBorders>
            <w:vAlign w:val="center"/>
            <w:hideMark/>
          </w:tcPr>
          <w:p w14:paraId="749C9FB7"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Budget Account Description</w:t>
            </w:r>
          </w:p>
        </w:tc>
        <w:tc>
          <w:tcPr>
            <w:tcW w:w="250" w:type="pct"/>
            <w:gridSpan w:val="3"/>
            <w:tcBorders>
              <w:top w:val="nil"/>
              <w:left w:val="nil"/>
              <w:bottom w:val="single" w:sz="4" w:space="0" w:color="auto"/>
              <w:right w:val="single" w:sz="4" w:space="0" w:color="auto"/>
            </w:tcBorders>
            <w:noWrap/>
            <w:vAlign w:val="bottom"/>
            <w:hideMark/>
          </w:tcPr>
          <w:p w14:paraId="37A827D1"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490C4BFA"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77CB817F"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5533D082"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single" w:sz="4" w:space="0" w:color="auto"/>
              <w:right w:val="single" w:sz="8" w:space="0" w:color="auto"/>
            </w:tcBorders>
            <w:noWrap/>
            <w:vAlign w:val="bottom"/>
            <w:hideMark/>
          </w:tcPr>
          <w:p w14:paraId="3FD2F04E"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9A0CC0" w:rsidRPr="00395FEC" w14:paraId="2BB00B23" w14:textId="77777777" w:rsidTr="00395FEC">
        <w:trPr>
          <w:trHeight w:val="240"/>
        </w:trPr>
        <w:tc>
          <w:tcPr>
            <w:tcW w:w="510" w:type="pct"/>
            <w:gridSpan w:val="2"/>
            <w:tcBorders>
              <w:top w:val="nil"/>
              <w:left w:val="single" w:sz="8" w:space="0" w:color="auto"/>
              <w:bottom w:val="single" w:sz="4" w:space="0" w:color="auto"/>
              <w:right w:val="single" w:sz="4" w:space="0" w:color="auto"/>
            </w:tcBorders>
            <w:vAlign w:val="center"/>
            <w:hideMark/>
          </w:tcPr>
          <w:p w14:paraId="7F78FFD1"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3"/>
            <w:tcBorders>
              <w:top w:val="nil"/>
              <w:left w:val="single" w:sz="4" w:space="0" w:color="auto"/>
              <w:bottom w:val="single" w:sz="4" w:space="0" w:color="auto"/>
              <w:right w:val="single" w:sz="4" w:space="0" w:color="auto"/>
            </w:tcBorders>
            <w:vAlign w:val="center"/>
            <w:hideMark/>
          </w:tcPr>
          <w:p w14:paraId="5FFAFB58"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2"/>
            <w:tcBorders>
              <w:top w:val="nil"/>
              <w:left w:val="single" w:sz="4" w:space="0" w:color="auto"/>
              <w:bottom w:val="single" w:sz="4" w:space="0" w:color="auto"/>
              <w:right w:val="single" w:sz="4" w:space="0" w:color="auto"/>
            </w:tcBorders>
            <w:vAlign w:val="center"/>
            <w:hideMark/>
          </w:tcPr>
          <w:p w14:paraId="3A895A14"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2258" w:type="pct"/>
            <w:gridSpan w:val="8"/>
            <w:tcBorders>
              <w:top w:val="single" w:sz="4" w:space="0" w:color="auto"/>
              <w:left w:val="nil"/>
              <w:bottom w:val="single" w:sz="4" w:space="0" w:color="auto"/>
              <w:right w:val="single" w:sz="4" w:space="0" w:color="000000"/>
            </w:tcBorders>
            <w:vAlign w:val="center"/>
            <w:hideMark/>
          </w:tcPr>
          <w:p w14:paraId="42517573" w14:textId="77777777" w:rsidR="00395FEC" w:rsidRPr="00395FEC" w:rsidRDefault="00395FEC" w:rsidP="00395FEC">
            <w:pPr>
              <w:spacing w:after="0"/>
              <w:jc w:val="left"/>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Total Responsible Party A</w:t>
            </w:r>
          </w:p>
        </w:tc>
        <w:tc>
          <w:tcPr>
            <w:tcW w:w="250" w:type="pct"/>
            <w:gridSpan w:val="2"/>
            <w:tcBorders>
              <w:top w:val="nil"/>
              <w:left w:val="nil"/>
              <w:bottom w:val="single" w:sz="4" w:space="0" w:color="auto"/>
              <w:right w:val="single" w:sz="4" w:space="0" w:color="auto"/>
            </w:tcBorders>
            <w:noWrap/>
            <w:vAlign w:val="bottom"/>
            <w:hideMark/>
          </w:tcPr>
          <w:p w14:paraId="4A13A1DB"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6E3529AB"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088C8088"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112B9B2E"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tcBorders>
              <w:top w:val="nil"/>
              <w:left w:val="nil"/>
              <w:bottom w:val="single" w:sz="4" w:space="0" w:color="auto"/>
              <w:right w:val="single" w:sz="8" w:space="0" w:color="auto"/>
            </w:tcBorders>
            <w:noWrap/>
            <w:vAlign w:val="bottom"/>
            <w:hideMark/>
          </w:tcPr>
          <w:p w14:paraId="50ECE8E9"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395FEC" w:rsidRPr="00395FEC" w14:paraId="41856150" w14:textId="77777777" w:rsidTr="00395FEC">
        <w:trPr>
          <w:trHeight w:val="240"/>
        </w:trPr>
        <w:tc>
          <w:tcPr>
            <w:tcW w:w="510" w:type="pct"/>
            <w:tcBorders>
              <w:top w:val="nil"/>
              <w:left w:val="single" w:sz="8" w:space="0" w:color="auto"/>
              <w:bottom w:val="single" w:sz="4" w:space="0" w:color="auto"/>
              <w:right w:val="single" w:sz="4" w:space="0" w:color="auto"/>
            </w:tcBorders>
            <w:vAlign w:val="center"/>
            <w:hideMark/>
          </w:tcPr>
          <w:p w14:paraId="1BA8050D"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2"/>
            <w:tcBorders>
              <w:top w:val="nil"/>
              <w:left w:val="single" w:sz="4" w:space="0" w:color="auto"/>
              <w:bottom w:val="single" w:sz="4" w:space="0" w:color="auto"/>
              <w:right w:val="single" w:sz="4" w:space="0" w:color="auto"/>
            </w:tcBorders>
            <w:vAlign w:val="center"/>
            <w:hideMark/>
          </w:tcPr>
          <w:p w14:paraId="17D67434"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3"/>
            <w:tcBorders>
              <w:top w:val="nil"/>
              <w:left w:val="single" w:sz="4" w:space="0" w:color="auto"/>
              <w:bottom w:val="single" w:sz="4" w:space="0" w:color="auto"/>
              <w:right w:val="single" w:sz="4" w:space="0" w:color="auto"/>
            </w:tcBorders>
            <w:vAlign w:val="center"/>
            <w:hideMark/>
          </w:tcPr>
          <w:p w14:paraId="1934B660"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83" w:type="pct"/>
            <w:gridSpan w:val="2"/>
            <w:vMerge w:val="restart"/>
            <w:tcBorders>
              <w:top w:val="nil"/>
              <w:left w:val="single" w:sz="4" w:space="0" w:color="auto"/>
              <w:bottom w:val="single" w:sz="4" w:space="0" w:color="auto"/>
              <w:right w:val="single" w:sz="4" w:space="0" w:color="auto"/>
            </w:tcBorders>
            <w:vAlign w:val="center"/>
            <w:hideMark/>
          </w:tcPr>
          <w:p w14:paraId="16453F4B"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 add Responsible Party(</w:t>
            </w:r>
            <w:proofErr w:type="spellStart"/>
            <w:r w:rsidRPr="00395FEC">
              <w:rPr>
                <w:rFonts w:ascii="Aptos Narrow" w:eastAsia="Times New Roman" w:hAnsi="Aptos Narrow"/>
                <w:i/>
                <w:iCs/>
                <w:color w:val="000000"/>
                <w:sz w:val="16"/>
                <w:szCs w:val="16"/>
              </w:rPr>
              <w:t>ies</w:t>
            </w:r>
            <w:proofErr w:type="spellEnd"/>
            <w:r w:rsidRPr="00395FEC">
              <w:rPr>
                <w:rFonts w:ascii="Aptos Narrow" w:eastAsia="Times New Roman" w:hAnsi="Aptos Narrow"/>
                <w:i/>
                <w:iCs/>
                <w:color w:val="000000"/>
                <w:sz w:val="16"/>
                <w:szCs w:val="16"/>
              </w:rPr>
              <w:t>) as required</w:t>
            </w:r>
          </w:p>
        </w:tc>
        <w:tc>
          <w:tcPr>
            <w:tcW w:w="403" w:type="pct"/>
            <w:vMerge w:val="restart"/>
            <w:tcBorders>
              <w:top w:val="single" w:sz="8" w:space="0" w:color="auto"/>
              <w:left w:val="single" w:sz="4" w:space="0" w:color="auto"/>
              <w:bottom w:val="single" w:sz="4" w:space="0" w:color="000000"/>
              <w:right w:val="single" w:sz="4" w:space="0" w:color="auto"/>
            </w:tcBorders>
            <w:vAlign w:val="center"/>
            <w:hideMark/>
          </w:tcPr>
          <w:p w14:paraId="7999DF7B"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62040</w:t>
            </w:r>
          </w:p>
        </w:tc>
        <w:tc>
          <w:tcPr>
            <w:tcW w:w="403" w:type="pct"/>
            <w:vMerge w:val="restart"/>
            <w:tcBorders>
              <w:top w:val="nil"/>
              <w:left w:val="single" w:sz="4" w:space="0" w:color="auto"/>
              <w:bottom w:val="single" w:sz="4" w:space="0" w:color="000000"/>
              <w:right w:val="single" w:sz="4" w:space="0" w:color="auto"/>
            </w:tcBorders>
            <w:vAlign w:val="center"/>
            <w:hideMark/>
          </w:tcPr>
          <w:p w14:paraId="1F1F7D94"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011602</w:t>
            </w:r>
          </w:p>
        </w:tc>
        <w:tc>
          <w:tcPr>
            <w:tcW w:w="403" w:type="pct"/>
            <w:tcBorders>
              <w:top w:val="nil"/>
              <w:left w:val="nil"/>
              <w:bottom w:val="single" w:sz="4" w:space="0" w:color="auto"/>
              <w:right w:val="single" w:sz="4" w:space="0" w:color="auto"/>
            </w:tcBorders>
            <w:vAlign w:val="center"/>
            <w:hideMark/>
          </w:tcPr>
          <w:p w14:paraId="16214F0A"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7XXXX</w:t>
            </w:r>
          </w:p>
        </w:tc>
        <w:tc>
          <w:tcPr>
            <w:tcW w:w="568" w:type="pct"/>
            <w:gridSpan w:val="2"/>
            <w:tcBorders>
              <w:top w:val="nil"/>
              <w:left w:val="nil"/>
              <w:bottom w:val="single" w:sz="4" w:space="0" w:color="auto"/>
              <w:right w:val="single" w:sz="4" w:space="0" w:color="auto"/>
            </w:tcBorders>
            <w:vAlign w:val="center"/>
            <w:hideMark/>
          </w:tcPr>
          <w:p w14:paraId="16E1F5EC"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Budget Account Description</w:t>
            </w:r>
          </w:p>
        </w:tc>
        <w:tc>
          <w:tcPr>
            <w:tcW w:w="250" w:type="pct"/>
            <w:gridSpan w:val="3"/>
            <w:tcBorders>
              <w:top w:val="nil"/>
              <w:left w:val="nil"/>
              <w:bottom w:val="single" w:sz="4" w:space="0" w:color="auto"/>
              <w:right w:val="single" w:sz="4" w:space="0" w:color="auto"/>
            </w:tcBorders>
            <w:noWrap/>
            <w:vAlign w:val="bottom"/>
            <w:hideMark/>
          </w:tcPr>
          <w:p w14:paraId="75A4168E"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33022BCA"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7556B4EE"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1A67F26B"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single" w:sz="4" w:space="0" w:color="auto"/>
              <w:right w:val="single" w:sz="8" w:space="0" w:color="auto"/>
            </w:tcBorders>
            <w:noWrap/>
            <w:vAlign w:val="bottom"/>
            <w:hideMark/>
          </w:tcPr>
          <w:p w14:paraId="20CBB256"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395FEC" w:rsidRPr="00395FEC" w14:paraId="002A83C7" w14:textId="77777777" w:rsidTr="00395FEC">
        <w:trPr>
          <w:trHeight w:val="240"/>
        </w:trPr>
        <w:tc>
          <w:tcPr>
            <w:tcW w:w="510" w:type="pct"/>
            <w:tcBorders>
              <w:top w:val="nil"/>
              <w:left w:val="single" w:sz="8" w:space="0" w:color="auto"/>
              <w:bottom w:val="single" w:sz="4" w:space="0" w:color="auto"/>
              <w:right w:val="single" w:sz="4" w:space="0" w:color="auto"/>
            </w:tcBorders>
            <w:vAlign w:val="center"/>
            <w:hideMark/>
          </w:tcPr>
          <w:p w14:paraId="34F30C43"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2"/>
            <w:tcBorders>
              <w:top w:val="nil"/>
              <w:left w:val="single" w:sz="4" w:space="0" w:color="auto"/>
              <w:bottom w:val="single" w:sz="4" w:space="0" w:color="auto"/>
              <w:right w:val="single" w:sz="4" w:space="0" w:color="auto"/>
            </w:tcBorders>
            <w:vAlign w:val="center"/>
            <w:hideMark/>
          </w:tcPr>
          <w:p w14:paraId="6B2A23C7"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3"/>
            <w:tcBorders>
              <w:top w:val="nil"/>
              <w:left w:val="single" w:sz="4" w:space="0" w:color="auto"/>
              <w:bottom w:val="single" w:sz="4" w:space="0" w:color="auto"/>
              <w:right w:val="single" w:sz="4" w:space="0" w:color="auto"/>
            </w:tcBorders>
            <w:vAlign w:val="center"/>
            <w:hideMark/>
          </w:tcPr>
          <w:p w14:paraId="4AAB8766"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83" w:type="pct"/>
            <w:gridSpan w:val="2"/>
            <w:vMerge/>
            <w:tcBorders>
              <w:top w:val="nil"/>
              <w:left w:val="single" w:sz="4" w:space="0" w:color="auto"/>
              <w:bottom w:val="single" w:sz="4" w:space="0" w:color="auto"/>
              <w:right w:val="single" w:sz="4" w:space="0" w:color="auto"/>
            </w:tcBorders>
            <w:vAlign w:val="center"/>
            <w:hideMark/>
          </w:tcPr>
          <w:p w14:paraId="31762281"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single" w:sz="8" w:space="0" w:color="auto"/>
              <w:left w:val="single" w:sz="4" w:space="0" w:color="auto"/>
              <w:bottom w:val="single" w:sz="4" w:space="0" w:color="000000"/>
              <w:right w:val="single" w:sz="4" w:space="0" w:color="auto"/>
            </w:tcBorders>
            <w:vAlign w:val="center"/>
            <w:hideMark/>
          </w:tcPr>
          <w:p w14:paraId="1C168F86"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nil"/>
              <w:left w:val="single" w:sz="4" w:space="0" w:color="auto"/>
              <w:bottom w:val="single" w:sz="4" w:space="0" w:color="000000"/>
              <w:right w:val="single" w:sz="4" w:space="0" w:color="auto"/>
            </w:tcBorders>
            <w:vAlign w:val="center"/>
            <w:hideMark/>
          </w:tcPr>
          <w:p w14:paraId="288CC74C"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tcBorders>
              <w:top w:val="nil"/>
              <w:left w:val="nil"/>
              <w:bottom w:val="single" w:sz="4" w:space="0" w:color="auto"/>
              <w:right w:val="single" w:sz="4" w:space="0" w:color="auto"/>
            </w:tcBorders>
            <w:vAlign w:val="center"/>
            <w:hideMark/>
          </w:tcPr>
          <w:p w14:paraId="3BC66A41"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7XXXX</w:t>
            </w:r>
          </w:p>
        </w:tc>
        <w:tc>
          <w:tcPr>
            <w:tcW w:w="568" w:type="pct"/>
            <w:gridSpan w:val="2"/>
            <w:tcBorders>
              <w:top w:val="nil"/>
              <w:left w:val="nil"/>
              <w:bottom w:val="single" w:sz="4" w:space="0" w:color="auto"/>
              <w:right w:val="single" w:sz="4" w:space="0" w:color="auto"/>
            </w:tcBorders>
            <w:vAlign w:val="center"/>
            <w:hideMark/>
          </w:tcPr>
          <w:p w14:paraId="45E70991"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Budget Account Description</w:t>
            </w:r>
          </w:p>
        </w:tc>
        <w:tc>
          <w:tcPr>
            <w:tcW w:w="250" w:type="pct"/>
            <w:gridSpan w:val="3"/>
            <w:tcBorders>
              <w:top w:val="nil"/>
              <w:left w:val="nil"/>
              <w:bottom w:val="single" w:sz="4" w:space="0" w:color="auto"/>
              <w:right w:val="single" w:sz="4" w:space="0" w:color="auto"/>
            </w:tcBorders>
            <w:noWrap/>
            <w:vAlign w:val="bottom"/>
            <w:hideMark/>
          </w:tcPr>
          <w:p w14:paraId="4B66E43B"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454E7C22"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6EFCEFE0"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788B682C"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single" w:sz="4" w:space="0" w:color="auto"/>
              <w:right w:val="single" w:sz="8" w:space="0" w:color="auto"/>
            </w:tcBorders>
            <w:noWrap/>
            <w:vAlign w:val="bottom"/>
            <w:hideMark/>
          </w:tcPr>
          <w:p w14:paraId="17284D4F"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9A0CC0" w:rsidRPr="00395FEC" w14:paraId="26BAF581" w14:textId="77777777" w:rsidTr="00395FEC">
        <w:trPr>
          <w:trHeight w:val="240"/>
        </w:trPr>
        <w:tc>
          <w:tcPr>
            <w:tcW w:w="510" w:type="pct"/>
            <w:gridSpan w:val="2"/>
            <w:tcBorders>
              <w:top w:val="nil"/>
              <w:left w:val="single" w:sz="8" w:space="0" w:color="auto"/>
              <w:bottom w:val="single" w:sz="4" w:space="0" w:color="auto"/>
              <w:right w:val="single" w:sz="4" w:space="0" w:color="auto"/>
            </w:tcBorders>
            <w:vAlign w:val="center"/>
            <w:hideMark/>
          </w:tcPr>
          <w:p w14:paraId="7A0E25FB"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3"/>
            <w:tcBorders>
              <w:top w:val="nil"/>
              <w:left w:val="single" w:sz="4" w:space="0" w:color="auto"/>
              <w:bottom w:val="single" w:sz="4" w:space="0" w:color="auto"/>
              <w:right w:val="single" w:sz="4" w:space="0" w:color="auto"/>
            </w:tcBorders>
            <w:vAlign w:val="center"/>
            <w:hideMark/>
          </w:tcPr>
          <w:p w14:paraId="0BD41356"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2"/>
            <w:tcBorders>
              <w:top w:val="nil"/>
              <w:left w:val="single" w:sz="4" w:space="0" w:color="auto"/>
              <w:bottom w:val="single" w:sz="4" w:space="0" w:color="auto"/>
              <w:right w:val="single" w:sz="4" w:space="0" w:color="auto"/>
            </w:tcBorders>
            <w:vAlign w:val="center"/>
            <w:hideMark/>
          </w:tcPr>
          <w:p w14:paraId="61F68390"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2258" w:type="pct"/>
            <w:gridSpan w:val="8"/>
            <w:tcBorders>
              <w:top w:val="single" w:sz="4" w:space="0" w:color="auto"/>
              <w:left w:val="nil"/>
              <w:bottom w:val="single" w:sz="4" w:space="0" w:color="auto"/>
              <w:right w:val="single" w:sz="4" w:space="0" w:color="000000"/>
            </w:tcBorders>
            <w:vAlign w:val="center"/>
            <w:hideMark/>
          </w:tcPr>
          <w:p w14:paraId="4922036E" w14:textId="77777777" w:rsidR="00395FEC" w:rsidRPr="00395FEC" w:rsidRDefault="00395FEC" w:rsidP="00395FEC">
            <w:pPr>
              <w:spacing w:after="0"/>
              <w:jc w:val="left"/>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Total Responsible Party B</w:t>
            </w:r>
          </w:p>
        </w:tc>
        <w:tc>
          <w:tcPr>
            <w:tcW w:w="250" w:type="pct"/>
            <w:gridSpan w:val="2"/>
            <w:tcBorders>
              <w:top w:val="nil"/>
              <w:left w:val="nil"/>
              <w:bottom w:val="single" w:sz="4" w:space="0" w:color="auto"/>
              <w:right w:val="single" w:sz="4" w:space="0" w:color="auto"/>
            </w:tcBorders>
            <w:noWrap/>
            <w:vAlign w:val="bottom"/>
            <w:hideMark/>
          </w:tcPr>
          <w:p w14:paraId="38EA5DD1"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121DE003"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1F2798B3"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4D19DB0D"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tcBorders>
              <w:top w:val="nil"/>
              <w:left w:val="nil"/>
              <w:bottom w:val="single" w:sz="4" w:space="0" w:color="auto"/>
              <w:right w:val="single" w:sz="8" w:space="0" w:color="auto"/>
            </w:tcBorders>
            <w:noWrap/>
            <w:vAlign w:val="bottom"/>
            <w:hideMark/>
          </w:tcPr>
          <w:p w14:paraId="73F55B42"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2B49D8" w:rsidRPr="00395FEC" w14:paraId="73E87411" w14:textId="77777777" w:rsidTr="00395FEC">
        <w:trPr>
          <w:trHeight w:val="240"/>
        </w:trPr>
        <w:tc>
          <w:tcPr>
            <w:tcW w:w="510" w:type="pct"/>
            <w:tcBorders>
              <w:top w:val="nil"/>
              <w:left w:val="single" w:sz="8" w:space="0" w:color="auto"/>
              <w:bottom w:val="single" w:sz="4" w:space="0" w:color="auto"/>
              <w:right w:val="single" w:sz="4" w:space="0" w:color="auto"/>
            </w:tcBorders>
            <w:vAlign w:val="center"/>
            <w:hideMark/>
          </w:tcPr>
          <w:p w14:paraId="6D691985"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3"/>
            <w:tcBorders>
              <w:top w:val="nil"/>
              <w:left w:val="single" w:sz="4" w:space="0" w:color="auto"/>
              <w:bottom w:val="single" w:sz="4" w:space="0" w:color="auto"/>
              <w:right w:val="single" w:sz="4" w:space="0" w:color="auto"/>
            </w:tcBorders>
            <w:vAlign w:val="center"/>
            <w:hideMark/>
          </w:tcPr>
          <w:p w14:paraId="74050457"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2768" w:type="pct"/>
            <w:gridSpan w:val="8"/>
            <w:tcBorders>
              <w:top w:val="single" w:sz="4" w:space="0" w:color="auto"/>
              <w:left w:val="nil"/>
              <w:bottom w:val="single" w:sz="4" w:space="0" w:color="auto"/>
              <w:right w:val="single" w:sz="4" w:space="0" w:color="000000"/>
            </w:tcBorders>
            <w:vAlign w:val="center"/>
            <w:hideMark/>
          </w:tcPr>
          <w:p w14:paraId="7F8475B6" w14:textId="77777777" w:rsidR="00395FEC" w:rsidRPr="00395FEC" w:rsidRDefault="00395FEC" w:rsidP="00395FEC">
            <w:pPr>
              <w:spacing w:after="0"/>
              <w:jc w:val="left"/>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Total Output 1.2.1</w:t>
            </w:r>
          </w:p>
        </w:tc>
        <w:tc>
          <w:tcPr>
            <w:tcW w:w="250" w:type="pct"/>
            <w:gridSpan w:val="2"/>
            <w:tcBorders>
              <w:top w:val="nil"/>
              <w:left w:val="nil"/>
              <w:bottom w:val="single" w:sz="4" w:space="0" w:color="auto"/>
              <w:right w:val="single" w:sz="4" w:space="0" w:color="auto"/>
            </w:tcBorders>
            <w:noWrap/>
            <w:vAlign w:val="bottom"/>
            <w:hideMark/>
          </w:tcPr>
          <w:p w14:paraId="17A4CDEA"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4"/>
            <w:tcBorders>
              <w:top w:val="nil"/>
              <w:left w:val="nil"/>
              <w:bottom w:val="single" w:sz="4" w:space="0" w:color="auto"/>
              <w:right w:val="single" w:sz="4" w:space="0" w:color="auto"/>
            </w:tcBorders>
            <w:noWrap/>
            <w:vAlign w:val="bottom"/>
            <w:hideMark/>
          </w:tcPr>
          <w:p w14:paraId="287C5B28"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tcBorders>
              <w:top w:val="nil"/>
              <w:left w:val="nil"/>
              <w:bottom w:val="single" w:sz="4" w:space="0" w:color="auto"/>
              <w:right w:val="single" w:sz="4" w:space="0" w:color="auto"/>
            </w:tcBorders>
            <w:noWrap/>
            <w:vAlign w:val="bottom"/>
            <w:hideMark/>
          </w:tcPr>
          <w:p w14:paraId="45C1DC81"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3"/>
            <w:tcBorders>
              <w:top w:val="nil"/>
              <w:left w:val="nil"/>
              <w:bottom w:val="single" w:sz="4" w:space="0" w:color="auto"/>
              <w:right w:val="single" w:sz="4" w:space="0" w:color="auto"/>
            </w:tcBorders>
            <w:noWrap/>
            <w:vAlign w:val="bottom"/>
            <w:hideMark/>
          </w:tcPr>
          <w:p w14:paraId="39352BF0"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single" w:sz="4" w:space="0" w:color="auto"/>
              <w:right w:val="single" w:sz="8" w:space="0" w:color="auto"/>
            </w:tcBorders>
            <w:noWrap/>
            <w:vAlign w:val="bottom"/>
            <w:hideMark/>
          </w:tcPr>
          <w:p w14:paraId="47E35F51"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CE313B" w:rsidRPr="00395FEC" w14:paraId="70EF9262" w14:textId="77777777" w:rsidTr="00395FEC">
        <w:trPr>
          <w:trHeight w:val="240"/>
        </w:trPr>
        <w:tc>
          <w:tcPr>
            <w:tcW w:w="510" w:type="pct"/>
            <w:gridSpan w:val="2"/>
            <w:tcBorders>
              <w:top w:val="nil"/>
              <w:left w:val="single" w:sz="8" w:space="0" w:color="auto"/>
              <w:bottom w:val="single" w:sz="4" w:space="0" w:color="auto"/>
              <w:right w:val="single" w:sz="4" w:space="0" w:color="auto"/>
            </w:tcBorders>
            <w:vAlign w:val="center"/>
            <w:hideMark/>
          </w:tcPr>
          <w:p w14:paraId="59FF6FC0"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3278" w:type="pct"/>
            <w:gridSpan w:val="13"/>
            <w:tcBorders>
              <w:top w:val="single" w:sz="4" w:space="0" w:color="auto"/>
              <w:left w:val="nil"/>
              <w:bottom w:val="single" w:sz="4" w:space="0" w:color="auto"/>
              <w:right w:val="single" w:sz="4" w:space="0" w:color="000000"/>
            </w:tcBorders>
            <w:vAlign w:val="center"/>
            <w:hideMark/>
          </w:tcPr>
          <w:p w14:paraId="376F06AC" w14:textId="77777777" w:rsidR="00395FEC" w:rsidRPr="00395FEC" w:rsidRDefault="00395FEC" w:rsidP="00395FEC">
            <w:pPr>
              <w:spacing w:after="0"/>
              <w:jc w:val="left"/>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Total Outcome 1.1</w:t>
            </w:r>
          </w:p>
        </w:tc>
        <w:tc>
          <w:tcPr>
            <w:tcW w:w="250" w:type="pct"/>
            <w:gridSpan w:val="2"/>
            <w:tcBorders>
              <w:top w:val="nil"/>
              <w:left w:val="nil"/>
              <w:bottom w:val="single" w:sz="4" w:space="0" w:color="auto"/>
              <w:right w:val="single" w:sz="4" w:space="0" w:color="auto"/>
            </w:tcBorders>
            <w:noWrap/>
            <w:vAlign w:val="bottom"/>
            <w:hideMark/>
          </w:tcPr>
          <w:p w14:paraId="395FB9DE"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286A5B22"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1336E6E5"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3C4493DE"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tcBorders>
              <w:top w:val="nil"/>
              <w:left w:val="nil"/>
              <w:bottom w:val="single" w:sz="4" w:space="0" w:color="auto"/>
              <w:right w:val="single" w:sz="8" w:space="0" w:color="auto"/>
            </w:tcBorders>
            <w:noWrap/>
            <w:vAlign w:val="bottom"/>
            <w:hideMark/>
          </w:tcPr>
          <w:p w14:paraId="2DE979BA"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395FEC" w:rsidRPr="00395FEC" w14:paraId="6D29CD98" w14:textId="77777777" w:rsidTr="00395FEC">
        <w:trPr>
          <w:trHeight w:val="240"/>
        </w:trPr>
        <w:tc>
          <w:tcPr>
            <w:tcW w:w="510" w:type="pct"/>
            <w:tcBorders>
              <w:top w:val="nil"/>
              <w:left w:val="single" w:sz="8" w:space="0" w:color="auto"/>
              <w:bottom w:val="single" w:sz="4" w:space="0" w:color="auto"/>
              <w:right w:val="single" w:sz="4" w:space="0" w:color="auto"/>
            </w:tcBorders>
            <w:vAlign w:val="center"/>
            <w:hideMark/>
          </w:tcPr>
          <w:p w14:paraId="31CFB42F"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2"/>
            <w:vMerge w:val="restart"/>
            <w:tcBorders>
              <w:top w:val="nil"/>
              <w:left w:val="single" w:sz="4" w:space="0" w:color="auto"/>
              <w:bottom w:val="single" w:sz="4" w:space="0" w:color="auto"/>
              <w:right w:val="single" w:sz="4" w:space="0" w:color="auto"/>
            </w:tcBorders>
            <w:vAlign w:val="center"/>
            <w:hideMark/>
          </w:tcPr>
          <w:p w14:paraId="08404F36"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Add Outcome(s) as required</w:t>
            </w:r>
          </w:p>
        </w:tc>
        <w:tc>
          <w:tcPr>
            <w:tcW w:w="510" w:type="pct"/>
            <w:gridSpan w:val="3"/>
            <w:vMerge w:val="restart"/>
            <w:tcBorders>
              <w:top w:val="nil"/>
              <w:left w:val="single" w:sz="4" w:space="0" w:color="auto"/>
              <w:bottom w:val="single" w:sz="4" w:space="0" w:color="auto"/>
              <w:right w:val="single" w:sz="4" w:space="0" w:color="auto"/>
            </w:tcBorders>
            <w:vAlign w:val="center"/>
            <w:hideMark/>
          </w:tcPr>
          <w:p w14:paraId="262B7FD1"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Add Output(s) as required</w:t>
            </w:r>
          </w:p>
        </w:tc>
        <w:tc>
          <w:tcPr>
            <w:tcW w:w="483" w:type="pct"/>
            <w:gridSpan w:val="2"/>
            <w:vMerge w:val="restart"/>
            <w:tcBorders>
              <w:top w:val="nil"/>
              <w:left w:val="single" w:sz="4" w:space="0" w:color="auto"/>
              <w:bottom w:val="single" w:sz="4" w:space="0" w:color="auto"/>
              <w:right w:val="single" w:sz="4" w:space="0" w:color="auto"/>
            </w:tcBorders>
            <w:vAlign w:val="center"/>
            <w:hideMark/>
          </w:tcPr>
          <w:p w14:paraId="6DD34D6A"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 add Responsible Party(</w:t>
            </w:r>
            <w:proofErr w:type="spellStart"/>
            <w:r w:rsidRPr="00395FEC">
              <w:rPr>
                <w:rFonts w:ascii="Aptos Narrow" w:eastAsia="Times New Roman" w:hAnsi="Aptos Narrow"/>
                <w:i/>
                <w:iCs/>
                <w:color w:val="000000"/>
                <w:sz w:val="16"/>
                <w:szCs w:val="16"/>
              </w:rPr>
              <w:t>ies</w:t>
            </w:r>
            <w:proofErr w:type="spellEnd"/>
            <w:r w:rsidRPr="00395FEC">
              <w:rPr>
                <w:rFonts w:ascii="Aptos Narrow" w:eastAsia="Times New Roman" w:hAnsi="Aptos Narrow"/>
                <w:i/>
                <w:iCs/>
                <w:color w:val="000000"/>
                <w:sz w:val="16"/>
                <w:szCs w:val="16"/>
              </w:rPr>
              <w:t>) as required</w:t>
            </w:r>
          </w:p>
        </w:tc>
        <w:tc>
          <w:tcPr>
            <w:tcW w:w="403" w:type="pct"/>
            <w:vMerge w:val="restart"/>
            <w:tcBorders>
              <w:top w:val="single" w:sz="8" w:space="0" w:color="auto"/>
              <w:left w:val="single" w:sz="4" w:space="0" w:color="auto"/>
              <w:bottom w:val="single" w:sz="4" w:space="0" w:color="000000"/>
              <w:right w:val="single" w:sz="4" w:space="0" w:color="auto"/>
            </w:tcBorders>
            <w:vAlign w:val="center"/>
            <w:hideMark/>
          </w:tcPr>
          <w:p w14:paraId="5E4DC934"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62040</w:t>
            </w:r>
          </w:p>
        </w:tc>
        <w:tc>
          <w:tcPr>
            <w:tcW w:w="403" w:type="pct"/>
            <w:vMerge w:val="restart"/>
            <w:tcBorders>
              <w:top w:val="nil"/>
              <w:left w:val="single" w:sz="4" w:space="0" w:color="auto"/>
              <w:bottom w:val="single" w:sz="4" w:space="0" w:color="000000"/>
              <w:right w:val="single" w:sz="4" w:space="0" w:color="auto"/>
            </w:tcBorders>
            <w:vAlign w:val="center"/>
            <w:hideMark/>
          </w:tcPr>
          <w:p w14:paraId="692CA6BB"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011602</w:t>
            </w:r>
          </w:p>
        </w:tc>
        <w:tc>
          <w:tcPr>
            <w:tcW w:w="403" w:type="pct"/>
            <w:tcBorders>
              <w:top w:val="nil"/>
              <w:left w:val="nil"/>
              <w:bottom w:val="single" w:sz="4" w:space="0" w:color="auto"/>
              <w:right w:val="single" w:sz="4" w:space="0" w:color="auto"/>
            </w:tcBorders>
            <w:vAlign w:val="center"/>
            <w:hideMark/>
          </w:tcPr>
          <w:p w14:paraId="710541C7"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7XXXX</w:t>
            </w:r>
          </w:p>
        </w:tc>
        <w:tc>
          <w:tcPr>
            <w:tcW w:w="568" w:type="pct"/>
            <w:gridSpan w:val="2"/>
            <w:tcBorders>
              <w:top w:val="nil"/>
              <w:left w:val="nil"/>
              <w:bottom w:val="single" w:sz="4" w:space="0" w:color="auto"/>
              <w:right w:val="single" w:sz="4" w:space="0" w:color="auto"/>
            </w:tcBorders>
            <w:vAlign w:val="center"/>
            <w:hideMark/>
          </w:tcPr>
          <w:p w14:paraId="71B95412"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Budget Account Description</w:t>
            </w:r>
          </w:p>
        </w:tc>
        <w:tc>
          <w:tcPr>
            <w:tcW w:w="250" w:type="pct"/>
            <w:gridSpan w:val="3"/>
            <w:tcBorders>
              <w:top w:val="nil"/>
              <w:left w:val="nil"/>
              <w:bottom w:val="single" w:sz="4" w:space="0" w:color="auto"/>
              <w:right w:val="single" w:sz="4" w:space="0" w:color="auto"/>
            </w:tcBorders>
            <w:noWrap/>
            <w:vAlign w:val="bottom"/>
            <w:hideMark/>
          </w:tcPr>
          <w:p w14:paraId="6DDB1C37"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09D6568E"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7EC340B3"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23961F4C"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single" w:sz="4" w:space="0" w:color="auto"/>
              <w:right w:val="single" w:sz="8" w:space="0" w:color="auto"/>
            </w:tcBorders>
            <w:noWrap/>
            <w:vAlign w:val="bottom"/>
            <w:hideMark/>
          </w:tcPr>
          <w:p w14:paraId="513B5B49"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395FEC" w:rsidRPr="00395FEC" w14:paraId="26FA2F43" w14:textId="77777777" w:rsidTr="00395FEC">
        <w:trPr>
          <w:trHeight w:val="240"/>
        </w:trPr>
        <w:tc>
          <w:tcPr>
            <w:tcW w:w="510" w:type="pct"/>
            <w:tcBorders>
              <w:top w:val="nil"/>
              <w:left w:val="single" w:sz="8" w:space="0" w:color="auto"/>
              <w:bottom w:val="single" w:sz="4" w:space="0" w:color="auto"/>
              <w:right w:val="single" w:sz="4" w:space="0" w:color="auto"/>
            </w:tcBorders>
            <w:vAlign w:val="center"/>
            <w:hideMark/>
          </w:tcPr>
          <w:p w14:paraId="77C12465"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2"/>
            <w:vMerge/>
            <w:tcBorders>
              <w:top w:val="nil"/>
              <w:left w:val="single" w:sz="4" w:space="0" w:color="auto"/>
              <w:bottom w:val="single" w:sz="4" w:space="0" w:color="auto"/>
              <w:right w:val="single" w:sz="4" w:space="0" w:color="auto"/>
            </w:tcBorders>
            <w:vAlign w:val="center"/>
            <w:hideMark/>
          </w:tcPr>
          <w:p w14:paraId="479E3159"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3"/>
            <w:vMerge/>
            <w:tcBorders>
              <w:top w:val="nil"/>
              <w:left w:val="single" w:sz="4" w:space="0" w:color="auto"/>
              <w:bottom w:val="single" w:sz="4" w:space="0" w:color="auto"/>
              <w:right w:val="single" w:sz="4" w:space="0" w:color="auto"/>
            </w:tcBorders>
            <w:vAlign w:val="center"/>
            <w:hideMark/>
          </w:tcPr>
          <w:p w14:paraId="1AD80A83"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83" w:type="pct"/>
            <w:gridSpan w:val="2"/>
            <w:vMerge/>
            <w:tcBorders>
              <w:top w:val="nil"/>
              <w:left w:val="single" w:sz="4" w:space="0" w:color="auto"/>
              <w:bottom w:val="single" w:sz="4" w:space="0" w:color="auto"/>
              <w:right w:val="single" w:sz="4" w:space="0" w:color="auto"/>
            </w:tcBorders>
            <w:vAlign w:val="center"/>
            <w:hideMark/>
          </w:tcPr>
          <w:p w14:paraId="6D17FBA2"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single" w:sz="8" w:space="0" w:color="auto"/>
              <w:left w:val="single" w:sz="4" w:space="0" w:color="auto"/>
              <w:bottom w:val="single" w:sz="4" w:space="0" w:color="000000"/>
              <w:right w:val="single" w:sz="4" w:space="0" w:color="auto"/>
            </w:tcBorders>
            <w:vAlign w:val="center"/>
            <w:hideMark/>
          </w:tcPr>
          <w:p w14:paraId="4C1D70F5"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nil"/>
              <w:left w:val="single" w:sz="4" w:space="0" w:color="auto"/>
              <w:bottom w:val="single" w:sz="4" w:space="0" w:color="000000"/>
              <w:right w:val="single" w:sz="4" w:space="0" w:color="auto"/>
            </w:tcBorders>
            <w:vAlign w:val="center"/>
            <w:hideMark/>
          </w:tcPr>
          <w:p w14:paraId="208351A1"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tcBorders>
              <w:top w:val="nil"/>
              <w:left w:val="nil"/>
              <w:bottom w:val="single" w:sz="4" w:space="0" w:color="auto"/>
              <w:right w:val="single" w:sz="4" w:space="0" w:color="auto"/>
            </w:tcBorders>
            <w:vAlign w:val="center"/>
            <w:hideMark/>
          </w:tcPr>
          <w:p w14:paraId="68DF532B"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7XXXX</w:t>
            </w:r>
          </w:p>
        </w:tc>
        <w:tc>
          <w:tcPr>
            <w:tcW w:w="568" w:type="pct"/>
            <w:gridSpan w:val="2"/>
            <w:tcBorders>
              <w:top w:val="nil"/>
              <w:left w:val="nil"/>
              <w:bottom w:val="single" w:sz="4" w:space="0" w:color="auto"/>
              <w:right w:val="single" w:sz="4" w:space="0" w:color="auto"/>
            </w:tcBorders>
            <w:vAlign w:val="center"/>
            <w:hideMark/>
          </w:tcPr>
          <w:p w14:paraId="5A8695FA"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Budget Account Description</w:t>
            </w:r>
          </w:p>
        </w:tc>
        <w:tc>
          <w:tcPr>
            <w:tcW w:w="250" w:type="pct"/>
            <w:gridSpan w:val="3"/>
            <w:tcBorders>
              <w:top w:val="nil"/>
              <w:left w:val="nil"/>
              <w:bottom w:val="single" w:sz="4" w:space="0" w:color="auto"/>
              <w:right w:val="single" w:sz="4" w:space="0" w:color="auto"/>
            </w:tcBorders>
            <w:noWrap/>
            <w:vAlign w:val="bottom"/>
            <w:hideMark/>
          </w:tcPr>
          <w:p w14:paraId="78346D3C"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0E4F99B3"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1EC82818"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7FB6DFCE"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single" w:sz="4" w:space="0" w:color="auto"/>
              <w:right w:val="single" w:sz="8" w:space="0" w:color="auto"/>
            </w:tcBorders>
            <w:noWrap/>
            <w:vAlign w:val="bottom"/>
            <w:hideMark/>
          </w:tcPr>
          <w:p w14:paraId="25B4DFCB"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9A0CC0" w:rsidRPr="00395FEC" w14:paraId="7D78CE27" w14:textId="77777777" w:rsidTr="00395FEC">
        <w:trPr>
          <w:trHeight w:val="240"/>
        </w:trPr>
        <w:tc>
          <w:tcPr>
            <w:tcW w:w="510" w:type="pct"/>
            <w:gridSpan w:val="2"/>
            <w:tcBorders>
              <w:top w:val="nil"/>
              <w:left w:val="single" w:sz="8" w:space="0" w:color="auto"/>
              <w:bottom w:val="single" w:sz="4" w:space="0" w:color="auto"/>
              <w:right w:val="single" w:sz="4" w:space="0" w:color="auto"/>
            </w:tcBorders>
            <w:vAlign w:val="center"/>
            <w:hideMark/>
          </w:tcPr>
          <w:p w14:paraId="66F3DFE0"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3"/>
            <w:tcBorders>
              <w:top w:val="nil"/>
              <w:left w:val="single" w:sz="4" w:space="0" w:color="auto"/>
              <w:bottom w:val="single" w:sz="4" w:space="0" w:color="auto"/>
              <w:right w:val="single" w:sz="4" w:space="0" w:color="auto"/>
            </w:tcBorders>
            <w:vAlign w:val="center"/>
            <w:hideMark/>
          </w:tcPr>
          <w:p w14:paraId="34E0799B"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2"/>
            <w:tcBorders>
              <w:top w:val="nil"/>
              <w:left w:val="single" w:sz="4" w:space="0" w:color="auto"/>
              <w:bottom w:val="single" w:sz="4" w:space="0" w:color="auto"/>
              <w:right w:val="single" w:sz="4" w:space="0" w:color="auto"/>
            </w:tcBorders>
            <w:vAlign w:val="center"/>
            <w:hideMark/>
          </w:tcPr>
          <w:p w14:paraId="22A5F1FF"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2258" w:type="pct"/>
            <w:gridSpan w:val="8"/>
            <w:tcBorders>
              <w:top w:val="single" w:sz="4" w:space="0" w:color="auto"/>
              <w:left w:val="nil"/>
              <w:bottom w:val="single" w:sz="4" w:space="0" w:color="auto"/>
              <w:right w:val="single" w:sz="4" w:space="0" w:color="000000"/>
            </w:tcBorders>
            <w:vAlign w:val="center"/>
            <w:hideMark/>
          </w:tcPr>
          <w:p w14:paraId="53419070" w14:textId="77777777" w:rsidR="00395FEC" w:rsidRPr="00395FEC" w:rsidRDefault="00395FEC" w:rsidP="00395FEC">
            <w:pPr>
              <w:spacing w:after="0"/>
              <w:jc w:val="left"/>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Total Responsible Party</w:t>
            </w:r>
          </w:p>
        </w:tc>
        <w:tc>
          <w:tcPr>
            <w:tcW w:w="250" w:type="pct"/>
            <w:gridSpan w:val="2"/>
            <w:tcBorders>
              <w:top w:val="nil"/>
              <w:left w:val="nil"/>
              <w:bottom w:val="single" w:sz="4" w:space="0" w:color="auto"/>
              <w:right w:val="single" w:sz="4" w:space="0" w:color="auto"/>
            </w:tcBorders>
            <w:noWrap/>
            <w:vAlign w:val="bottom"/>
            <w:hideMark/>
          </w:tcPr>
          <w:p w14:paraId="154EF97F"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11C64AB1"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7F2C1BB3"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5A2F9318"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tcBorders>
              <w:top w:val="nil"/>
              <w:left w:val="nil"/>
              <w:bottom w:val="single" w:sz="4" w:space="0" w:color="auto"/>
              <w:right w:val="single" w:sz="8" w:space="0" w:color="auto"/>
            </w:tcBorders>
            <w:noWrap/>
            <w:vAlign w:val="bottom"/>
            <w:hideMark/>
          </w:tcPr>
          <w:p w14:paraId="6E2ADD4D"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2B49D8" w:rsidRPr="00395FEC" w14:paraId="01DB7305" w14:textId="77777777" w:rsidTr="00395FEC">
        <w:trPr>
          <w:trHeight w:val="240"/>
        </w:trPr>
        <w:tc>
          <w:tcPr>
            <w:tcW w:w="510" w:type="pct"/>
            <w:tcBorders>
              <w:top w:val="nil"/>
              <w:left w:val="single" w:sz="8" w:space="0" w:color="auto"/>
              <w:bottom w:val="single" w:sz="4" w:space="0" w:color="auto"/>
              <w:right w:val="single" w:sz="4" w:space="0" w:color="auto"/>
            </w:tcBorders>
            <w:vAlign w:val="center"/>
            <w:hideMark/>
          </w:tcPr>
          <w:p w14:paraId="1E899FB0"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3"/>
            <w:tcBorders>
              <w:top w:val="nil"/>
              <w:left w:val="single" w:sz="4" w:space="0" w:color="auto"/>
              <w:bottom w:val="single" w:sz="4" w:space="0" w:color="auto"/>
              <w:right w:val="single" w:sz="4" w:space="0" w:color="auto"/>
            </w:tcBorders>
            <w:vAlign w:val="center"/>
            <w:hideMark/>
          </w:tcPr>
          <w:p w14:paraId="20BFDD9C"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2768" w:type="pct"/>
            <w:gridSpan w:val="8"/>
            <w:tcBorders>
              <w:top w:val="single" w:sz="4" w:space="0" w:color="auto"/>
              <w:left w:val="nil"/>
              <w:bottom w:val="single" w:sz="4" w:space="0" w:color="auto"/>
              <w:right w:val="single" w:sz="4" w:space="0" w:color="000000"/>
            </w:tcBorders>
            <w:vAlign w:val="center"/>
            <w:hideMark/>
          </w:tcPr>
          <w:p w14:paraId="7BA565C3" w14:textId="77777777" w:rsidR="00395FEC" w:rsidRPr="00395FEC" w:rsidRDefault="00395FEC" w:rsidP="00395FEC">
            <w:pPr>
              <w:spacing w:after="0"/>
              <w:jc w:val="left"/>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Total Output 1.2.1</w:t>
            </w:r>
          </w:p>
        </w:tc>
        <w:tc>
          <w:tcPr>
            <w:tcW w:w="250" w:type="pct"/>
            <w:gridSpan w:val="2"/>
            <w:tcBorders>
              <w:top w:val="nil"/>
              <w:left w:val="nil"/>
              <w:bottom w:val="single" w:sz="4" w:space="0" w:color="auto"/>
              <w:right w:val="single" w:sz="4" w:space="0" w:color="auto"/>
            </w:tcBorders>
            <w:noWrap/>
            <w:vAlign w:val="bottom"/>
            <w:hideMark/>
          </w:tcPr>
          <w:p w14:paraId="133DDD9B"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4"/>
            <w:tcBorders>
              <w:top w:val="nil"/>
              <w:left w:val="nil"/>
              <w:bottom w:val="single" w:sz="4" w:space="0" w:color="auto"/>
              <w:right w:val="single" w:sz="4" w:space="0" w:color="auto"/>
            </w:tcBorders>
            <w:noWrap/>
            <w:vAlign w:val="bottom"/>
            <w:hideMark/>
          </w:tcPr>
          <w:p w14:paraId="476B4F36"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tcBorders>
              <w:top w:val="nil"/>
              <w:left w:val="nil"/>
              <w:bottom w:val="single" w:sz="4" w:space="0" w:color="auto"/>
              <w:right w:val="single" w:sz="4" w:space="0" w:color="auto"/>
            </w:tcBorders>
            <w:noWrap/>
            <w:vAlign w:val="bottom"/>
            <w:hideMark/>
          </w:tcPr>
          <w:p w14:paraId="7ACAA487"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3"/>
            <w:tcBorders>
              <w:top w:val="nil"/>
              <w:left w:val="nil"/>
              <w:bottom w:val="single" w:sz="4" w:space="0" w:color="auto"/>
              <w:right w:val="single" w:sz="4" w:space="0" w:color="auto"/>
            </w:tcBorders>
            <w:noWrap/>
            <w:vAlign w:val="bottom"/>
            <w:hideMark/>
          </w:tcPr>
          <w:p w14:paraId="4B16CE0C"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single" w:sz="4" w:space="0" w:color="auto"/>
              <w:right w:val="single" w:sz="8" w:space="0" w:color="auto"/>
            </w:tcBorders>
            <w:noWrap/>
            <w:vAlign w:val="bottom"/>
            <w:hideMark/>
          </w:tcPr>
          <w:p w14:paraId="44EB77B4"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CE313B" w:rsidRPr="00395FEC" w14:paraId="1F8524AF" w14:textId="77777777" w:rsidTr="00395FEC">
        <w:trPr>
          <w:trHeight w:val="240"/>
        </w:trPr>
        <w:tc>
          <w:tcPr>
            <w:tcW w:w="510" w:type="pct"/>
            <w:gridSpan w:val="2"/>
            <w:tcBorders>
              <w:top w:val="nil"/>
              <w:left w:val="single" w:sz="8" w:space="0" w:color="auto"/>
              <w:bottom w:val="single" w:sz="4" w:space="0" w:color="auto"/>
              <w:right w:val="single" w:sz="4" w:space="0" w:color="auto"/>
            </w:tcBorders>
            <w:vAlign w:val="center"/>
            <w:hideMark/>
          </w:tcPr>
          <w:p w14:paraId="1DF6E67B"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3278" w:type="pct"/>
            <w:gridSpan w:val="13"/>
            <w:tcBorders>
              <w:top w:val="single" w:sz="4" w:space="0" w:color="auto"/>
              <w:left w:val="nil"/>
              <w:bottom w:val="single" w:sz="4" w:space="0" w:color="auto"/>
              <w:right w:val="single" w:sz="4" w:space="0" w:color="000000"/>
            </w:tcBorders>
            <w:vAlign w:val="center"/>
            <w:hideMark/>
          </w:tcPr>
          <w:p w14:paraId="23F4B46F" w14:textId="77777777" w:rsidR="00395FEC" w:rsidRPr="00395FEC" w:rsidRDefault="00395FEC" w:rsidP="00395FEC">
            <w:pPr>
              <w:spacing w:after="0"/>
              <w:jc w:val="left"/>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Total Outcome 1.2</w:t>
            </w:r>
          </w:p>
        </w:tc>
        <w:tc>
          <w:tcPr>
            <w:tcW w:w="250" w:type="pct"/>
            <w:gridSpan w:val="2"/>
            <w:tcBorders>
              <w:top w:val="nil"/>
              <w:left w:val="nil"/>
              <w:bottom w:val="single" w:sz="4" w:space="0" w:color="auto"/>
              <w:right w:val="single" w:sz="4" w:space="0" w:color="auto"/>
            </w:tcBorders>
            <w:noWrap/>
            <w:vAlign w:val="bottom"/>
            <w:hideMark/>
          </w:tcPr>
          <w:p w14:paraId="7DBABF31"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0045B5D6"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0D5D901D"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596E52F2"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tcBorders>
              <w:top w:val="nil"/>
              <w:left w:val="nil"/>
              <w:bottom w:val="single" w:sz="4" w:space="0" w:color="auto"/>
              <w:right w:val="single" w:sz="8" w:space="0" w:color="auto"/>
            </w:tcBorders>
            <w:noWrap/>
            <w:vAlign w:val="bottom"/>
            <w:hideMark/>
          </w:tcPr>
          <w:p w14:paraId="7870EEC6"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395FEC" w:rsidRPr="00395FEC" w14:paraId="7B8E2FBB" w14:textId="77777777" w:rsidTr="0028184D">
        <w:trPr>
          <w:trHeight w:val="240"/>
        </w:trPr>
        <w:tc>
          <w:tcPr>
            <w:tcW w:w="3788" w:type="pct"/>
            <w:gridSpan w:val="13"/>
            <w:tcBorders>
              <w:top w:val="single" w:sz="4" w:space="0" w:color="auto"/>
              <w:left w:val="single" w:sz="8" w:space="0" w:color="auto"/>
              <w:bottom w:val="single" w:sz="8" w:space="0" w:color="auto"/>
              <w:right w:val="single" w:sz="4" w:space="0" w:color="000000"/>
            </w:tcBorders>
            <w:vAlign w:val="center"/>
            <w:hideMark/>
          </w:tcPr>
          <w:p w14:paraId="51DCFFB3" w14:textId="77777777" w:rsidR="00395FEC" w:rsidRPr="00395FEC" w:rsidRDefault="00395FEC" w:rsidP="00395FEC">
            <w:pPr>
              <w:spacing w:after="0"/>
              <w:jc w:val="left"/>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 xml:space="preserve">Total Component 1 </w:t>
            </w:r>
          </w:p>
        </w:tc>
        <w:tc>
          <w:tcPr>
            <w:tcW w:w="250" w:type="pct"/>
            <w:gridSpan w:val="3"/>
            <w:tcBorders>
              <w:top w:val="nil"/>
              <w:left w:val="nil"/>
              <w:bottom w:val="single" w:sz="8" w:space="0" w:color="auto"/>
              <w:right w:val="single" w:sz="4" w:space="0" w:color="auto"/>
            </w:tcBorders>
            <w:noWrap/>
            <w:vAlign w:val="bottom"/>
            <w:hideMark/>
          </w:tcPr>
          <w:p w14:paraId="264A63B9"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8" w:space="0" w:color="auto"/>
              <w:right w:val="single" w:sz="4" w:space="0" w:color="auto"/>
            </w:tcBorders>
            <w:noWrap/>
            <w:vAlign w:val="bottom"/>
            <w:hideMark/>
          </w:tcPr>
          <w:p w14:paraId="0EE0870D"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8" w:space="0" w:color="auto"/>
              <w:right w:val="single" w:sz="4" w:space="0" w:color="auto"/>
            </w:tcBorders>
            <w:noWrap/>
            <w:vAlign w:val="bottom"/>
            <w:hideMark/>
          </w:tcPr>
          <w:p w14:paraId="56A9C534"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8" w:space="0" w:color="auto"/>
              <w:right w:val="single" w:sz="4" w:space="0" w:color="auto"/>
            </w:tcBorders>
            <w:noWrap/>
            <w:vAlign w:val="bottom"/>
            <w:hideMark/>
          </w:tcPr>
          <w:p w14:paraId="49FF40AB"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single" w:sz="8" w:space="0" w:color="auto"/>
              <w:right w:val="single" w:sz="8" w:space="0" w:color="auto"/>
            </w:tcBorders>
            <w:noWrap/>
            <w:vAlign w:val="bottom"/>
            <w:hideMark/>
          </w:tcPr>
          <w:p w14:paraId="6060C5B9"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395FEC" w:rsidRPr="00395FEC" w14:paraId="58AC4CFC" w14:textId="77777777" w:rsidTr="00395FEC">
        <w:trPr>
          <w:trHeight w:val="240"/>
        </w:trPr>
        <w:tc>
          <w:tcPr>
            <w:tcW w:w="510" w:type="pct"/>
            <w:vMerge w:val="restart"/>
            <w:tcBorders>
              <w:top w:val="nil"/>
              <w:left w:val="single" w:sz="8" w:space="0" w:color="auto"/>
              <w:bottom w:val="single" w:sz="4" w:space="0" w:color="auto"/>
              <w:right w:val="single" w:sz="4" w:space="0" w:color="auto"/>
            </w:tcBorders>
            <w:vAlign w:val="center"/>
            <w:hideMark/>
          </w:tcPr>
          <w:p w14:paraId="18CA1DDC"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Add components as required following the example above</w:t>
            </w:r>
          </w:p>
        </w:tc>
        <w:tc>
          <w:tcPr>
            <w:tcW w:w="510" w:type="pct"/>
            <w:gridSpan w:val="2"/>
            <w:vMerge w:val="restart"/>
            <w:tcBorders>
              <w:top w:val="nil"/>
              <w:left w:val="single" w:sz="4" w:space="0" w:color="auto"/>
              <w:bottom w:val="single" w:sz="4" w:space="0" w:color="auto"/>
              <w:right w:val="single" w:sz="4" w:space="0" w:color="auto"/>
            </w:tcBorders>
            <w:vAlign w:val="center"/>
            <w:hideMark/>
          </w:tcPr>
          <w:p w14:paraId="1CE83D64"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Add Outcome(s) as required</w:t>
            </w:r>
          </w:p>
        </w:tc>
        <w:tc>
          <w:tcPr>
            <w:tcW w:w="510" w:type="pct"/>
            <w:gridSpan w:val="3"/>
            <w:vMerge w:val="restart"/>
            <w:tcBorders>
              <w:top w:val="nil"/>
              <w:left w:val="single" w:sz="4" w:space="0" w:color="auto"/>
              <w:bottom w:val="single" w:sz="4" w:space="0" w:color="auto"/>
              <w:right w:val="single" w:sz="4" w:space="0" w:color="auto"/>
            </w:tcBorders>
            <w:vAlign w:val="center"/>
            <w:hideMark/>
          </w:tcPr>
          <w:p w14:paraId="1487EF36"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Add Output(s) as required</w:t>
            </w:r>
          </w:p>
        </w:tc>
        <w:tc>
          <w:tcPr>
            <w:tcW w:w="483" w:type="pct"/>
            <w:gridSpan w:val="2"/>
            <w:vMerge w:val="restart"/>
            <w:tcBorders>
              <w:top w:val="nil"/>
              <w:left w:val="single" w:sz="4" w:space="0" w:color="auto"/>
              <w:bottom w:val="single" w:sz="4" w:space="0" w:color="auto"/>
              <w:right w:val="single" w:sz="4" w:space="0" w:color="auto"/>
            </w:tcBorders>
            <w:vAlign w:val="center"/>
            <w:hideMark/>
          </w:tcPr>
          <w:p w14:paraId="3DF0A1D7"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 add Responsible Party(</w:t>
            </w:r>
            <w:proofErr w:type="spellStart"/>
            <w:r w:rsidRPr="00395FEC">
              <w:rPr>
                <w:rFonts w:ascii="Aptos Narrow" w:eastAsia="Times New Roman" w:hAnsi="Aptos Narrow"/>
                <w:i/>
                <w:iCs/>
                <w:color w:val="000000"/>
                <w:sz w:val="16"/>
                <w:szCs w:val="16"/>
              </w:rPr>
              <w:t>ies</w:t>
            </w:r>
            <w:proofErr w:type="spellEnd"/>
            <w:r w:rsidRPr="00395FEC">
              <w:rPr>
                <w:rFonts w:ascii="Aptos Narrow" w:eastAsia="Times New Roman" w:hAnsi="Aptos Narrow"/>
                <w:i/>
                <w:iCs/>
                <w:color w:val="000000"/>
                <w:sz w:val="16"/>
                <w:szCs w:val="16"/>
              </w:rPr>
              <w:t>) as required</w:t>
            </w:r>
          </w:p>
        </w:tc>
        <w:tc>
          <w:tcPr>
            <w:tcW w:w="403" w:type="pct"/>
            <w:vMerge w:val="restart"/>
            <w:tcBorders>
              <w:top w:val="nil"/>
              <w:left w:val="single" w:sz="4" w:space="0" w:color="auto"/>
              <w:bottom w:val="single" w:sz="4" w:space="0" w:color="000000"/>
              <w:right w:val="single" w:sz="4" w:space="0" w:color="auto"/>
            </w:tcBorders>
            <w:vAlign w:val="center"/>
            <w:hideMark/>
          </w:tcPr>
          <w:p w14:paraId="537D89EC"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62040</w:t>
            </w:r>
          </w:p>
        </w:tc>
        <w:tc>
          <w:tcPr>
            <w:tcW w:w="403" w:type="pct"/>
            <w:vMerge w:val="restart"/>
            <w:tcBorders>
              <w:top w:val="nil"/>
              <w:left w:val="single" w:sz="4" w:space="0" w:color="auto"/>
              <w:bottom w:val="single" w:sz="4" w:space="0" w:color="auto"/>
              <w:right w:val="single" w:sz="4" w:space="0" w:color="auto"/>
            </w:tcBorders>
            <w:vAlign w:val="center"/>
            <w:hideMark/>
          </w:tcPr>
          <w:p w14:paraId="12211441"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011602</w:t>
            </w:r>
          </w:p>
        </w:tc>
        <w:tc>
          <w:tcPr>
            <w:tcW w:w="403" w:type="pct"/>
            <w:tcBorders>
              <w:top w:val="nil"/>
              <w:left w:val="nil"/>
              <w:bottom w:val="single" w:sz="4" w:space="0" w:color="auto"/>
              <w:right w:val="single" w:sz="4" w:space="0" w:color="auto"/>
            </w:tcBorders>
            <w:vAlign w:val="center"/>
            <w:hideMark/>
          </w:tcPr>
          <w:p w14:paraId="1A12BC36"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7XXXX</w:t>
            </w:r>
          </w:p>
        </w:tc>
        <w:tc>
          <w:tcPr>
            <w:tcW w:w="568" w:type="pct"/>
            <w:gridSpan w:val="2"/>
            <w:tcBorders>
              <w:top w:val="nil"/>
              <w:left w:val="nil"/>
              <w:bottom w:val="single" w:sz="4" w:space="0" w:color="auto"/>
              <w:right w:val="single" w:sz="4" w:space="0" w:color="auto"/>
            </w:tcBorders>
            <w:vAlign w:val="center"/>
            <w:hideMark/>
          </w:tcPr>
          <w:p w14:paraId="5BCB18BD"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Budget Account Description</w:t>
            </w:r>
          </w:p>
        </w:tc>
        <w:tc>
          <w:tcPr>
            <w:tcW w:w="250" w:type="pct"/>
            <w:gridSpan w:val="3"/>
            <w:tcBorders>
              <w:top w:val="nil"/>
              <w:left w:val="nil"/>
              <w:bottom w:val="single" w:sz="4" w:space="0" w:color="auto"/>
              <w:right w:val="single" w:sz="4" w:space="0" w:color="auto"/>
            </w:tcBorders>
            <w:noWrap/>
            <w:vAlign w:val="bottom"/>
            <w:hideMark/>
          </w:tcPr>
          <w:p w14:paraId="1981028C"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054B8051"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3C865388"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083F536A"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single" w:sz="4" w:space="0" w:color="auto"/>
              <w:right w:val="single" w:sz="8" w:space="0" w:color="auto"/>
            </w:tcBorders>
            <w:noWrap/>
            <w:vAlign w:val="bottom"/>
            <w:hideMark/>
          </w:tcPr>
          <w:p w14:paraId="006FB62B" w14:textId="77777777" w:rsidR="00395FEC" w:rsidRPr="00395FEC" w:rsidRDefault="00395FEC" w:rsidP="00395FEC">
            <w:pPr>
              <w:spacing w:after="0"/>
              <w:jc w:val="center"/>
              <w:rPr>
                <w:rFonts w:ascii="Aptos Narrow" w:eastAsia="Times New Roman" w:hAnsi="Aptos Narrow"/>
                <w:color w:val="000000"/>
                <w:sz w:val="16"/>
                <w:szCs w:val="16"/>
              </w:rPr>
            </w:pPr>
            <w:r w:rsidRPr="00395FEC">
              <w:rPr>
                <w:rFonts w:ascii="Aptos Narrow" w:eastAsia="Times New Roman" w:hAnsi="Aptos Narrow"/>
                <w:color w:val="000000"/>
                <w:sz w:val="16"/>
                <w:szCs w:val="16"/>
              </w:rPr>
              <w:t>…</w:t>
            </w:r>
          </w:p>
        </w:tc>
      </w:tr>
      <w:tr w:rsidR="00395FEC" w:rsidRPr="00395FEC" w14:paraId="5B4BA693" w14:textId="77777777" w:rsidTr="00395FEC">
        <w:trPr>
          <w:trHeight w:val="240"/>
        </w:trPr>
        <w:tc>
          <w:tcPr>
            <w:tcW w:w="510" w:type="pct"/>
            <w:vMerge/>
            <w:tcBorders>
              <w:top w:val="nil"/>
              <w:left w:val="single" w:sz="8" w:space="0" w:color="auto"/>
              <w:bottom w:val="single" w:sz="4" w:space="0" w:color="auto"/>
              <w:right w:val="single" w:sz="4" w:space="0" w:color="auto"/>
            </w:tcBorders>
            <w:vAlign w:val="center"/>
            <w:hideMark/>
          </w:tcPr>
          <w:p w14:paraId="651256AF"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2"/>
            <w:vMerge/>
            <w:tcBorders>
              <w:top w:val="nil"/>
              <w:left w:val="single" w:sz="4" w:space="0" w:color="auto"/>
              <w:bottom w:val="single" w:sz="4" w:space="0" w:color="auto"/>
              <w:right w:val="single" w:sz="4" w:space="0" w:color="auto"/>
            </w:tcBorders>
            <w:vAlign w:val="center"/>
            <w:hideMark/>
          </w:tcPr>
          <w:p w14:paraId="0B94558A"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3"/>
            <w:vMerge/>
            <w:tcBorders>
              <w:top w:val="nil"/>
              <w:left w:val="single" w:sz="4" w:space="0" w:color="auto"/>
              <w:bottom w:val="single" w:sz="4" w:space="0" w:color="auto"/>
              <w:right w:val="single" w:sz="4" w:space="0" w:color="auto"/>
            </w:tcBorders>
            <w:vAlign w:val="center"/>
            <w:hideMark/>
          </w:tcPr>
          <w:p w14:paraId="54A23A11"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83" w:type="pct"/>
            <w:gridSpan w:val="2"/>
            <w:vMerge/>
            <w:tcBorders>
              <w:top w:val="nil"/>
              <w:left w:val="single" w:sz="4" w:space="0" w:color="auto"/>
              <w:bottom w:val="single" w:sz="4" w:space="0" w:color="auto"/>
              <w:right w:val="single" w:sz="4" w:space="0" w:color="auto"/>
            </w:tcBorders>
            <w:vAlign w:val="center"/>
            <w:hideMark/>
          </w:tcPr>
          <w:p w14:paraId="6E9A7B16"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nil"/>
              <w:left w:val="single" w:sz="4" w:space="0" w:color="auto"/>
              <w:bottom w:val="single" w:sz="4" w:space="0" w:color="000000"/>
              <w:right w:val="single" w:sz="4" w:space="0" w:color="auto"/>
            </w:tcBorders>
            <w:vAlign w:val="center"/>
            <w:hideMark/>
          </w:tcPr>
          <w:p w14:paraId="3770DDD3"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nil"/>
              <w:left w:val="single" w:sz="4" w:space="0" w:color="auto"/>
              <w:bottom w:val="single" w:sz="4" w:space="0" w:color="auto"/>
              <w:right w:val="single" w:sz="4" w:space="0" w:color="auto"/>
            </w:tcBorders>
            <w:vAlign w:val="center"/>
            <w:hideMark/>
          </w:tcPr>
          <w:p w14:paraId="7FFAB19A"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tcBorders>
              <w:top w:val="nil"/>
              <w:left w:val="nil"/>
              <w:bottom w:val="single" w:sz="4" w:space="0" w:color="auto"/>
              <w:right w:val="single" w:sz="4" w:space="0" w:color="auto"/>
            </w:tcBorders>
            <w:vAlign w:val="center"/>
            <w:hideMark/>
          </w:tcPr>
          <w:p w14:paraId="4F7C6BDD"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7XXXX</w:t>
            </w:r>
          </w:p>
        </w:tc>
        <w:tc>
          <w:tcPr>
            <w:tcW w:w="568" w:type="pct"/>
            <w:gridSpan w:val="2"/>
            <w:tcBorders>
              <w:top w:val="nil"/>
              <w:left w:val="nil"/>
              <w:bottom w:val="single" w:sz="4" w:space="0" w:color="auto"/>
              <w:right w:val="single" w:sz="4" w:space="0" w:color="auto"/>
            </w:tcBorders>
            <w:vAlign w:val="center"/>
            <w:hideMark/>
          </w:tcPr>
          <w:p w14:paraId="7342CE21"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Budget Account Description</w:t>
            </w:r>
          </w:p>
        </w:tc>
        <w:tc>
          <w:tcPr>
            <w:tcW w:w="250" w:type="pct"/>
            <w:gridSpan w:val="3"/>
            <w:tcBorders>
              <w:top w:val="nil"/>
              <w:left w:val="nil"/>
              <w:bottom w:val="single" w:sz="4" w:space="0" w:color="auto"/>
              <w:right w:val="single" w:sz="4" w:space="0" w:color="auto"/>
            </w:tcBorders>
            <w:noWrap/>
            <w:vAlign w:val="bottom"/>
            <w:hideMark/>
          </w:tcPr>
          <w:p w14:paraId="64EAC7D0"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1E007246"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122C96A3"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539BAF53"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single" w:sz="4" w:space="0" w:color="auto"/>
              <w:right w:val="single" w:sz="8" w:space="0" w:color="auto"/>
            </w:tcBorders>
            <w:noWrap/>
            <w:vAlign w:val="bottom"/>
            <w:hideMark/>
          </w:tcPr>
          <w:p w14:paraId="16A1E144" w14:textId="77777777" w:rsidR="00395FEC" w:rsidRPr="00395FEC" w:rsidRDefault="00395FEC" w:rsidP="00395FEC">
            <w:pPr>
              <w:spacing w:after="0"/>
              <w:jc w:val="center"/>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395FEC" w:rsidRPr="00395FEC" w14:paraId="6482B3C8" w14:textId="77777777" w:rsidTr="00395FEC">
        <w:trPr>
          <w:trHeight w:val="240"/>
        </w:trPr>
        <w:tc>
          <w:tcPr>
            <w:tcW w:w="510" w:type="pct"/>
            <w:vMerge/>
            <w:tcBorders>
              <w:top w:val="nil"/>
              <w:left w:val="single" w:sz="8" w:space="0" w:color="auto"/>
              <w:bottom w:val="single" w:sz="4" w:space="0" w:color="auto"/>
              <w:right w:val="single" w:sz="4" w:space="0" w:color="auto"/>
            </w:tcBorders>
            <w:vAlign w:val="center"/>
            <w:hideMark/>
          </w:tcPr>
          <w:p w14:paraId="00422A13"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2"/>
            <w:vMerge/>
            <w:tcBorders>
              <w:top w:val="nil"/>
              <w:left w:val="single" w:sz="4" w:space="0" w:color="auto"/>
              <w:bottom w:val="single" w:sz="4" w:space="0" w:color="auto"/>
              <w:right w:val="single" w:sz="4" w:space="0" w:color="auto"/>
            </w:tcBorders>
            <w:vAlign w:val="center"/>
            <w:hideMark/>
          </w:tcPr>
          <w:p w14:paraId="0554D81F"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3"/>
            <w:vMerge/>
            <w:tcBorders>
              <w:top w:val="nil"/>
              <w:left w:val="single" w:sz="4" w:space="0" w:color="auto"/>
              <w:bottom w:val="single" w:sz="4" w:space="0" w:color="auto"/>
              <w:right w:val="single" w:sz="4" w:space="0" w:color="auto"/>
            </w:tcBorders>
            <w:vAlign w:val="center"/>
            <w:hideMark/>
          </w:tcPr>
          <w:p w14:paraId="22F3E01A"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83" w:type="pct"/>
            <w:gridSpan w:val="2"/>
            <w:vMerge/>
            <w:tcBorders>
              <w:top w:val="nil"/>
              <w:left w:val="single" w:sz="4" w:space="0" w:color="auto"/>
              <w:bottom w:val="single" w:sz="4" w:space="0" w:color="auto"/>
              <w:right w:val="single" w:sz="4" w:space="0" w:color="auto"/>
            </w:tcBorders>
            <w:vAlign w:val="center"/>
            <w:hideMark/>
          </w:tcPr>
          <w:p w14:paraId="00E90832"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nil"/>
              <w:left w:val="single" w:sz="4" w:space="0" w:color="auto"/>
              <w:bottom w:val="single" w:sz="4" w:space="0" w:color="000000"/>
              <w:right w:val="single" w:sz="4" w:space="0" w:color="auto"/>
            </w:tcBorders>
            <w:vAlign w:val="center"/>
            <w:hideMark/>
          </w:tcPr>
          <w:p w14:paraId="06EC230C"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nil"/>
              <w:left w:val="single" w:sz="4" w:space="0" w:color="auto"/>
              <w:bottom w:val="single" w:sz="4" w:space="0" w:color="auto"/>
              <w:right w:val="single" w:sz="4" w:space="0" w:color="auto"/>
            </w:tcBorders>
            <w:vAlign w:val="center"/>
            <w:hideMark/>
          </w:tcPr>
          <w:p w14:paraId="2C093A06"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tcBorders>
              <w:top w:val="nil"/>
              <w:left w:val="nil"/>
              <w:bottom w:val="single" w:sz="4" w:space="0" w:color="auto"/>
              <w:right w:val="single" w:sz="4" w:space="0" w:color="auto"/>
            </w:tcBorders>
            <w:vAlign w:val="center"/>
            <w:hideMark/>
          </w:tcPr>
          <w:p w14:paraId="7903B76A"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7XXXX</w:t>
            </w:r>
          </w:p>
        </w:tc>
        <w:tc>
          <w:tcPr>
            <w:tcW w:w="568" w:type="pct"/>
            <w:gridSpan w:val="2"/>
            <w:tcBorders>
              <w:top w:val="nil"/>
              <w:left w:val="nil"/>
              <w:bottom w:val="single" w:sz="4" w:space="0" w:color="auto"/>
              <w:right w:val="single" w:sz="4" w:space="0" w:color="auto"/>
            </w:tcBorders>
            <w:vAlign w:val="center"/>
            <w:hideMark/>
          </w:tcPr>
          <w:p w14:paraId="1EA06967"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Budget Account Description</w:t>
            </w:r>
          </w:p>
        </w:tc>
        <w:tc>
          <w:tcPr>
            <w:tcW w:w="250" w:type="pct"/>
            <w:gridSpan w:val="3"/>
            <w:tcBorders>
              <w:top w:val="nil"/>
              <w:left w:val="nil"/>
              <w:bottom w:val="single" w:sz="4" w:space="0" w:color="auto"/>
              <w:right w:val="single" w:sz="4" w:space="0" w:color="auto"/>
            </w:tcBorders>
            <w:noWrap/>
            <w:vAlign w:val="bottom"/>
            <w:hideMark/>
          </w:tcPr>
          <w:p w14:paraId="0AF84CB1"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72A2E595"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6E4E89AD"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56049820"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single" w:sz="4" w:space="0" w:color="auto"/>
              <w:right w:val="single" w:sz="8" w:space="0" w:color="auto"/>
            </w:tcBorders>
            <w:noWrap/>
            <w:vAlign w:val="bottom"/>
            <w:hideMark/>
          </w:tcPr>
          <w:p w14:paraId="094CDB38" w14:textId="77777777" w:rsidR="00395FEC" w:rsidRPr="00395FEC" w:rsidRDefault="00395FEC" w:rsidP="00395FEC">
            <w:pPr>
              <w:spacing w:after="0"/>
              <w:jc w:val="center"/>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395FEC" w:rsidRPr="00395FEC" w14:paraId="7DBA2010" w14:textId="77777777" w:rsidTr="00395FEC">
        <w:trPr>
          <w:trHeight w:val="240"/>
        </w:trPr>
        <w:tc>
          <w:tcPr>
            <w:tcW w:w="510" w:type="pct"/>
            <w:vMerge/>
            <w:tcBorders>
              <w:top w:val="nil"/>
              <w:left w:val="single" w:sz="8" w:space="0" w:color="auto"/>
              <w:bottom w:val="single" w:sz="4" w:space="0" w:color="auto"/>
              <w:right w:val="single" w:sz="4" w:space="0" w:color="auto"/>
            </w:tcBorders>
            <w:vAlign w:val="center"/>
            <w:hideMark/>
          </w:tcPr>
          <w:p w14:paraId="0537E197"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2"/>
            <w:vMerge/>
            <w:tcBorders>
              <w:top w:val="nil"/>
              <w:left w:val="single" w:sz="4" w:space="0" w:color="auto"/>
              <w:bottom w:val="single" w:sz="4" w:space="0" w:color="auto"/>
              <w:right w:val="single" w:sz="4" w:space="0" w:color="auto"/>
            </w:tcBorders>
            <w:vAlign w:val="center"/>
            <w:hideMark/>
          </w:tcPr>
          <w:p w14:paraId="4BD620D7"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3"/>
            <w:vMerge/>
            <w:tcBorders>
              <w:top w:val="nil"/>
              <w:left w:val="single" w:sz="4" w:space="0" w:color="auto"/>
              <w:bottom w:val="single" w:sz="4" w:space="0" w:color="auto"/>
              <w:right w:val="single" w:sz="4" w:space="0" w:color="auto"/>
            </w:tcBorders>
            <w:vAlign w:val="center"/>
            <w:hideMark/>
          </w:tcPr>
          <w:p w14:paraId="70B6C0C7"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83" w:type="pct"/>
            <w:gridSpan w:val="2"/>
            <w:vMerge/>
            <w:tcBorders>
              <w:top w:val="nil"/>
              <w:left w:val="single" w:sz="4" w:space="0" w:color="auto"/>
              <w:bottom w:val="single" w:sz="4" w:space="0" w:color="auto"/>
              <w:right w:val="single" w:sz="4" w:space="0" w:color="auto"/>
            </w:tcBorders>
            <w:vAlign w:val="center"/>
            <w:hideMark/>
          </w:tcPr>
          <w:p w14:paraId="2E0E88FB"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nil"/>
              <w:left w:val="single" w:sz="4" w:space="0" w:color="auto"/>
              <w:bottom w:val="single" w:sz="4" w:space="0" w:color="000000"/>
              <w:right w:val="single" w:sz="4" w:space="0" w:color="auto"/>
            </w:tcBorders>
            <w:vAlign w:val="center"/>
            <w:hideMark/>
          </w:tcPr>
          <w:p w14:paraId="7EA9D43B"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nil"/>
              <w:left w:val="single" w:sz="4" w:space="0" w:color="auto"/>
              <w:bottom w:val="single" w:sz="4" w:space="0" w:color="auto"/>
              <w:right w:val="single" w:sz="4" w:space="0" w:color="auto"/>
            </w:tcBorders>
            <w:vAlign w:val="center"/>
            <w:hideMark/>
          </w:tcPr>
          <w:p w14:paraId="543FCD79"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tcBorders>
              <w:top w:val="nil"/>
              <w:left w:val="nil"/>
              <w:bottom w:val="single" w:sz="4" w:space="0" w:color="auto"/>
              <w:right w:val="single" w:sz="4" w:space="0" w:color="auto"/>
            </w:tcBorders>
            <w:vAlign w:val="center"/>
            <w:hideMark/>
          </w:tcPr>
          <w:p w14:paraId="2EBA867B"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7XXXX</w:t>
            </w:r>
          </w:p>
        </w:tc>
        <w:tc>
          <w:tcPr>
            <w:tcW w:w="568" w:type="pct"/>
            <w:gridSpan w:val="2"/>
            <w:tcBorders>
              <w:top w:val="nil"/>
              <w:left w:val="nil"/>
              <w:bottom w:val="single" w:sz="4" w:space="0" w:color="auto"/>
              <w:right w:val="single" w:sz="4" w:space="0" w:color="auto"/>
            </w:tcBorders>
            <w:vAlign w:val="center"/>
            <w:hideMark/>
          </w:tcPr>
          <w:p w14:paraId="44C5E943"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Budget Account Description</w:t>
            </w:r>
          </w:p>
        </w:tc>
        <w:tc>
          <w:tcPr>
            <w:tcW w:w="250" w:type="pct"/>
            <w:gridSpan w:val="3"/>
            <w:tcBorders>
              <w:top w:val="nil"/>
              <w:left w:val="nil"/>
              <w:bottom w:val="single" w:sz="4" w:space="0" w:color="auto"/>
              <w:right w:val="single" w:sz="4" w:space="0" w:color="auto"/>
            </w:tcBorders>
            <w:noWrap/>
            <w:vAlign w:val="bottom"/>
            <w:hideMark/>
          </w:tcPr>
          <w:p w14:paraId="77927B3D"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498ED370"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07524855"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7AAD93C8"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single" w:sz="4" w:space="0" w:color="auto"/>
              <w:right w:val="single" w:sz="8" w:space="0" w:color="auto"/>
            </w:tcBorders>
            <w:noWrap/>
            <w:vAlign w:val="bottom"/>
            <w:hideMark/>
          </w:tcPr>
          <w:p w14:paraId="700B549E" w14:textId="77777777" w:rsidR="00395FEC" w:rsidRPr="00395FEC" w:rsidRDefault="00395FEC" w:rsidP="00395FEC">
            <w:pPr>
              <w:spacing w:after="0"/>
              <w:jc w:val="center"/>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395FEC" w:rsidRPr="00395FEC" w14:paraId="10545617" w14:textId="77777777" w:rsidTr="00395FEC">
        <w:trPr>
          <w:trHeight w:val="240"/>
        </w:trPr>
        <w:tc>
          <w:tcPr>
            <w:tcW w:w="510" w:type="pct"/>
            <w:vMerge/>
            <w:tcBorders>
              <w:top w:val="nil"/>
              <w:left w:val="single" w:sz="8" w:space="0" w:color="auto"/>
              <w:bottom w:val="single" w:sz="4" w:space="0" w:color="auto"/>
              <w:right w:val="single" w:sz="4" w:space="0" w:color="auto"/>
            </w:tcBorders>
            <w:vAlign w:val="center"/>
            <w:hideMark/>
          </w:tcPr>
          <w:p w14:paraId="686D10F4"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2"/>
            <w:tcBorders>
              <w:top w:val="nil"/>
              <w:left w:val="single" w:sz="4" w:space="0" w:color="auto"/>
              <w:bottom w:val="single" w:sz="4" w:space="0" w:color="auto"/>
              <w:right w:val="single" w:sz="4" w:space="0" w:color="auto"/>
            </w:tcBorders>
            <w:vAlign w:val="center"/>
            <w:hideMark/>
          </w:tcPr>
          <w:p w14:paraId="3B304652"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 </w:t>
            </w:r>
          </w:p>
        </w:tc>
        <w:tc>
          <w:tcPr>
            <w:tcW w:w="510" w:type="pct"/>
            <w:gridSpan w:val="3"/>
            <w:tcBorders>
              <w:top w:val="nil"/>
              <w:left w:val="nil"/>
              <w:bottom w:val="single" w:sz="4" w:space="0" w:color="auto"/>
              <w:right w:val="single" w:sz="4" w:space="0" w:color="auto"/>
            </w:tcBorders>
            <w:vAlign w:val="center"/>
            <w:hideMark/>
          </w:tcPr>
          <w:p w14:paraId="46067DEC"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 </w:t>
            </w:r>
          </w:p>
        </w:tc>
        <w:tc>
          <w:tcPr>
            <w:tcW w:w="2258" w:type="pct"/>
            <w:gridSpan w:val="7"/>
            <w:tcBorders>
              <w:top w:val="single" w:sz="4" w:space="0" w:color="auto"/>
              <w:left w:val="nil"/>
              <w:bottom w:val="single" w:sz="4" w:space="0" w:color="auto"/>
              <w:right w:val="single" w:sz="4" w:space="0" w:color="000000"/>
            </w:tcBorders>
            <w:vAlign w:val="center"/>
            <w:hideMark/>
          </w:tcPr>
          <w:p w14:paraId="0219A12D" w14:textId="77777777" w:rsidR="00395FEC" w:rsidRPr="00395FEC" w:rsidRDefault="00395FEC" w:rsidP="00395FEC">
            <w:pPr>
              <w:spacing w:after="0"/>
              <w:jc w:val="left"/>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 xml:space="preserve">Total Responsible Party </w:t>
            </w:r>
          </w:p>
        </w:tc>
        <w:tc>
          <w:tcPr>
            <w:tcW w:w="250" w:type="pct"/>
            <w:gridSpan w:val="3"/>
            <w:tcBorders>
              <w:top w:val="nil"/>
              <w:left w:val="nil"/>
              <w:bottom w:val="single" w:sz="4" w:space="0" w:color="auto"/>
              <w:right w:val="single" w:sz="4" w:space="0" w:color="auto"/>
            </w:tcBorders>
            <w:noWrap/>
            <w:vAlign w:val="bottom"/>
            <w:hideMark/>
          </w:tcPr>
          <w:p w14:paraId="2C48F80B"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0660766C"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3DABCF19"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0334BEF6"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single" w:sz="4" w:space="0" w:color="auto"/>
              <w:right w:val="single" w:sz="8" w:space="0" w:color="auto"/>
            </w:tcBorders>
            <w:noWrap/>
            <w:vAlign w:val="bottom"/>
            <w:hideMark/>
          </w:tcPr>
          <w:p w14:paraId="198EA4C8"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9A0CC0" w:rsidRPr="00395FEC" w14:paraId="62E547E0" w14:textId="77777777" w:rsidTr="00395FEC">
        <w:trPr>
          <w:trHeight w:val="240"/>
        </w:trPr>
        <w:tc>
          <w:tcPr>
            <w:tcW w:w="510" w:type="pct"/>
            <w:gridSpan w:val="2"/>
            <w:tcBorders>
              <w:top w:val="nil"/>
              <w:left w:val="single" w:sz="8" w:space="0" w:color="auto"/>
              <w:bottom w:val="single" w:sz="4" w:space="0" w:color="auto"/>
              <w:right w:val="single" w:sz="4" w:space="0" w:color="auto"/>
            </w:tcBorders>
            <w:vAlign w:val="center"/>
            <w:hideMark/>
          </w:tcPr>
          <w:p w14:paraId="0E777B23"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3"/>
            <w:tcBorders>
              <w:top w:val="nil"/>
              <w:left w:val="single" w:sz="4" w:space="0" w:color="auto"/>
              <w:bottom w:val="single" w:sz="4" w:space="0" w:color="auto"/>
              <w:right w:val="single" w:sz="4" w:space="0" w:color="auto"/>
            </w:tcBorders>
            <w:vAlign w:val="center"/>
            <w:hideMark/>
          </w:tcPr>
          <w:p w14:paraId="18BBABD5"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2768" w:type="pct"/>
            <w:gridSpan w:val="10"/>
            <w:tcBorders>
              <w:top w:val="single" w:sz="4" w:space="0" w:color="auto"/>
              <w:left w:val="nil"/>
              <w:bottom w:val="single" w:sz="4" w:space="0" w:color="auto"/>
              <w:right w:val="single" w:sz="4" w:space="0" w:color="000000"/>
            </w:tcBorders>
            <w:vAlign w:val="center"/>
            <w:hideMark/>
          </w:tcPr>
          <w:p w14:paraId="72BBD41B" w14:textId="77777777" w:rsidR="00395FEC" w:rsidRPr="00395FEC" w:rsidRDefault="00395FEC" w:rsidP="00395FEC">
            <w:pPr>
              <w:spacing w:after="0"/>
              <w:jc w:val="left"/>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 xml:space="preserve">Total Output 2.1.1, etc. </w:t>
            </w:r>
          </w:p>
        </w:tc>
        <w:tc>
          <w:tcPr>
            <w:tcW w:w="250" w:type="pct"/>
            <w:gridSpan w:val="2"/>
            <w:tcBorders>
              <w:top w:val="nil"/>
              <w:left w:val="nil"/>
              <w:bottom w:val="single" w:sz="4" w:space="0" w:color="auto"/>
              <w:right w:val="single" w:sz="4" w:space="0" w:color="auto"/>
            </w:tcBorders>
            <w:noWrap/>
            <w:vAlign w:val="bottom"/>
            <w:hideMark/>
          </w:tcPr>
          <w:p w14:paraId="2AC505D3"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637D266C"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5337F4F8"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24BDB1FA"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tcBorders>
              <w:top w:val="nil"/>
              <w:left w:val="nil"/>
              <w:bottom w:val="single" w:sz="4" w:space="0" w:color="auto"/>
              <w:right w:val="single" w:sz="8" w:space="0" w:color="auto"/>
            </w:tcBorders>
            <w:noWrap/>
            <w:vAlign w:val="bottom"/>
            <w:hideMark/>
          </w:tcPr>
          <w:p w14:paraId="1C617C2B"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CE313B" w:rsidRPr="00395FEC" w14:paraId="652D5356" w14:textId="77777777" w:rsidTr="00395FEC">
        <w:trPr>
          <w:trHeight w:val="240"/>
        </w:trPr>
        <w:tc>
          <w:tcPr>
            <w:tcW w:w="510" w:type="pct"/>
            <w:gridSpan w:val="2"/>
            <w:tcBorders>
              <w:top w:val="nil"/>
              <w:left w:val="single" w:sz="8" w:space="0" w:color="auto"/>
              <w:bottom w:val="single" w:sz="4" w:space="0" w:color="auto"/>
              <w:right w:val="single" w:sz="4" w:space="0" w:color="auto"/>
            </w:tcBorders>
            <w:vAlign w:val="center"/>
            <w:hideMark/>
          </w:tcPr>
          <w:p w14:paraId="11033671"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3278" w:type="pct"/>
            <w:gridSpan w:val="13"/>
            <w:tcBorders>
              <w:top w:val="single" w:sz="4" w:space="0" w:color="auto"/>
              <w:left w:val="nil"/>
              <w:bottom w:val="single" w:sz="4" w:space="0" w:color="auto"/>
              <w:right w:val="single" w:sz="4" w:space="0" w:color="000000"/>
            </w:tcBorders>
            <w:vAlign w:val="center"/>
            <w:hideMark/>
          </w:tcPr>
          <w:p w14:paraId="434C4D44" w14:textId="77777777" w:rsidR="00395FEC" w:rsidRPr="00395FEC" w:rsidRDefault="00395FEC" w:rsidP="00395FEC">
            <w:pPr>
              <w:spacing w:after="0"/>
              <w:jc w:val="left"/>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Total Outcome 2.1, etc.</w:t>
            </w:r>
          </w:p>
        </w:tc>
        <w:tc>
          <w:tcPr>
            <w:tcW w:w="250" w:type="pct"/>
            <w:gridSpan w:val="2"/>
            <w:tcBorders>
              <w:top w:val="nil"/>
              <w:left w:val="nil"/>
              <w:bottom w:val="single" w:sz="4" w:space="0" w:color="auto"/>
              <w:right w:val="single" w:sz="4" w:space="0" w:color="auto"/>
            </w:tcBorders>
            <w:noWrap/>
            <w:vAlign w:val="bottom"/>
            <w:hideMark/>
          </w:tcPr>
          <w:p w14:paraId="613CF6BA"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7AD23348"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6D0638B4"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22BA52CB"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tcBorders>
              <w:top w:val="nil"/>
              <w:left w:val="nil"/>
              <w:bottom w:val="single" w:sz="4" w:space="0" w:color="auto"/>
              <w:right w:val="single" w:sz="8" w:space="0" w:color="auto"/>
            </w:tcBorders>
            <w:noWrap/>
            <w:vAlign w:val="bottom"/>
            <w:hideMark/>
          </w:tcPr>
          <w:p w14:paraId="610703E5"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395FEC" w:rsidRPr="00395FEC" w14:paraId="01BBCCF5" w14:textId="77777777" w:rsidTr="0028184D">
        <w:trPr>
          <w:trHeight w:val="240"/>
        </w:trPr>
        <w:tc>
          <w:tcPr>
            <w:tcW w:w="3788" w:type="pct"/>
            <w:gridSpan w:val="13"/>
            <w:tcBorders>
              <w:top w:val="single" w:sz="4" w:space="0" w:color="auto"/>
              <w:left w:val="single" w:sz="8" w:space="0" w:color="auto"/>
              <w:bottom w:val="single" w:sz="8" w:space="0" w:color="auto"/>
              <w:right w:val="single" w:sz="4" w:space="0" w:color="000000"/>
            </w:tcBorders>
            <w:vAlign w:val="center"/>
            <w:hideMark/>
          </w:tcPr>
          <w:p w14:paraId="16E300B5" w14:textId="77777777" w:rsidR="00395FEC" w:rsidRPr="00395FEC" w:rsidRDefault="00395FEC" w:rsidP="00395FEC">
            <w:pPr>
              <w:spacing w:after="0"/>
              <w:jc w:val="left"/>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 xml:space="preserve">Total Component 2, 3, etc. </w:t>
            </w:r>
          </w:p>
        </w:tc>
        <w:tc>
          <w:tcPr>
            <w:tcW w:w="250" w:type="pct"/>
            <w:gridSpan w:val="3"/>
            <w:tcBorders>
              <w:top w:val="nil"/>
              <w:left w:val="nil"/>
              <w:bottom w:val="single" w:sz="8" w:space="0" w:color="auto"/>
              <w:right w:val="single" w:sz="4" w:space="0" w:color="auto"/>
            </w:tcBorders>
            <w:noWrap/>
            <w:vAlign w:val="bottom"/>
            <w:hideMark/>
          </w:tcPr>
          <w:p w14:paraId="1D9ED9E7"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8" w:space="0" w:color="auto"/>
              <w:right w:val="single" w:sz="4" w:space="0" w:color="auto"/>
            </w:tcBorders>
            <w:noWrap/>
            <w:vAlign w:val="bottom"/>
            <w:hideMark/>
          </w:tcPr>
          <w:p w14:paraId="721A2498"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8" w:space="0" w:color="auto"/>
              <w:right w:val="single" w:sz="4" w:space="0" w:color="auto"/>
            </w:tcBorders>
            <w:noWrap/>
            <w:vAlign w:val="bottom"/>
            <w:hideMark/>
          </w:tcPr>
          <w:p w14:paraId="6FFAC577"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8" w:space="0" w:color="auto"/>
              <w:right w:val="single" w:sz="4" w:space="0" w:color="auto"/>
            </w:tcBorders>
            <w:noWrap/>
            <w:vAlign w:val="bottom"/>
            <w:hideMark/>
          </w:tcPr>
          <w:p w14:paraId="027655F4"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single" w:sz="8" w:space="0" w:color="auto"/>
              <w:right w:val="single" w:sz="8" w:space="0" w:color="auto"/>
            </w:tcBorders>
            <w:noWrap/>
            <w:vAlign w:val="bottom"/>
            <w:hideMark/>
          </w:tcPr>
          <w:p w14:paraId="10CC1E87"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395FEC" w:rsidRPr="00395FEC" w14:paraId="5F24D5BD" w14:textId="77777777" w:rsidTr="00395FEC">
        <w:trPr>
          <w:trHeight w:val="240"/>
        </w:trPr>
        <w:tc>
          <w:tcPr>
            <w:tcW w:w="1530" w:type="pct"/>
            <w:gridSpan w:val="6"/>
            <w:tcBorders>
              <w:top w:val="nil"/>
              <w:left w:val="single" w:sz="8" w:space="0" w:color="auto"/>
              <w:bottom w:val="nil"/>
              <w:right w:val="nil"/>
            </w:tcBorders>
            <w:noWrap/>
            <w:vAlign w:val="center"/>
            <w:hideMark/>
          </w:tcPr>
          <w:p w14:paraId="1CB2880E" w14:textId="77777777" w:rsidR="00395FEC" w:rsidRPr="00395FEC" w:rsidRDefault="00395FEC" w:rsidP="00395FEC">
            <w:pPr>
              <w:spacing w:after="0"/>
              <w:jc w:val="left"/>
              <w:rPr>
                <w:rFonts w:ascii="Aptos Narrow" w:eastAsia="Times New Roman" w:hAnsi="Aptos Narrow"/>
                <w:i/>
                <w:iCs/>
                <w:color w:val="000000"/>
                <w:sz w:val="16"/>
                <w:szCs w:val="16"/>
              </w:rPr>
            </w:pPr>
            <w:proofErr w:type="gramStart"/>
            <w:r w:rsidRPr="00395FEC">
              <w:rPr>
                <w:rFonts w:ascii="Aptos Narrow" w:eastAsia="Times New Roman" w:hAnsi="Aptos Narrow"/>
                <w:i/>
                <w:iCs/>
                <w:color w:val="000000"/>
                <w:sz w:val="16"/>
                <w:szCs w:val="16"/>
              </w:rPr>
              <w:t>Total of</w:t>
            </w:r>
            <w:proofErr w:type="gramEnd"/>
            <w:r w:rsidRPr="00395FEC">
              <w:rPr>
                <w:rFonts w:ascii="Aptos Narrow" w:eastAsia="Times New Roman" w:hAnsi="Aptos Narrow"/>
                <w:i/>
                <w:iCs/>
                <w:color w:val="000000"/>
                <w:sz w:val="16"/>
                <w:szCs w:val="16"/>
              </w:rPr>
              <w:t xml:space="preserve"> Project/Programme Execution Cost (sum of all Components)</w:t>
            </w:r>
          </w:p>
        </w:tc>
        <w:tc>
          <w:tcPr>
            <w:tcW w:w="483" w:type="pct"/>
            <w:gridSpan w:val="2"/>
            <w:tcBorders>
              <w:top w:val="nil"/>
              <w:left w:val="nil"/>
              <w:bottom w:val="nil"/>
              <w:right w:val="nil"/>
            </w:tcBorders>
            <w:vAlign w:val="center"/>
            <w:hideMark/>
          </w:tcPr>
          <w:p w14:paraId="081A4BA5"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tcBorders>
              <w:top w:val="nil"/>
              <w:left w:val="nil"/>
              <w:bottom w:val="nil"/>
              <w:right w:val="nil"/>
            </w:tcBorders>
            <w:vAlign w:val="center"/>
            <w:hideMark/>
          </w:tcPr>
          <w:p w14:paraId="73D4B927" w14:textId="77777777" w:rsidR="00395FEC" w:rsidRPr="00395FEC" w:rsidRDefault="00395FEC" w:rsidP="00395FEC">
            <w:pPr>
              <w:spacing w:after="0"/>
              <w:jc w:val="left"/>
              <w:rPr>
                <w:rFonts w:ascii="Times New Roman" w:eastAsia="Times New Roman" w:hAnsi="Times New Roman"/>
                <w:szCs w:val="20"/>
              </w:rPr>
            </w:pPr>
          </w:p>
        </w:tc>
        <w:tc>
          <w:tcPr>
            <w:tcW w:w="403" w:type="pct"/>
            <w:tcBorders>
              <w:top w:val="nil"/>
              <w:left w:val="nil"/>
              <w:bottom w:val="nil"/>
              <w:right w:val="nil"/>
            </w:tcBorders>
            <w:vAlign w:val="center"/>
            <w:hideMark/>
          </w:tcPr>
          <w:p w14:paraId="42D0008F" w14:textId="77777777" w:rsidR="00395FEC" w:rsidRPr="00395FEC" w:rsidRDefault="00395FEC" w:rsidP="00395FEC">
            <w:pPr>
              <w:spacing w:after="0"/>
              <w:jc w:val="left"/>
              <w:rPr>
                <w:rFonts w:ascii="Times New Roman" w:eastAsia="Times New Roman" w:hAnsi="Times New Roman"/>
                <w:szCs w:val="20"/>
              </w:rPr>
            </w:pPr>
          </w:p>
        </w:tc>
        <w:tc>
          <w:tcPr>
            <w:tcW w:w="403" w:type="pct"/>
            <w:tcBorders>
              <w:top w:val="nil"/>
              <w:left w:val="nil"/>
              <w:bottom w:val="nil"/>
              <w:right w:val="nil"/>
            </w:tcBorders>
            <w:vAlign w:val="center"/>
            <w:hideMark/>
          </w:tcPr>
          <w:p w14:paraId="40B23D4C" w14:textId="77777777" w:rsidR="00395FEC" w:rsidRPr="00395FEC" w:rsidRDefault="00395FEC" w:rsidP="00395FEC">
            <w:pPr>
              <w:spacing w:after="0"/>
              <w:jc w:val="left"/>
              <w:rPr>
                <w:rFonts w:ascii="Times New Roman" w:eastAsia="Times New Roman" w:hAnsi="Times New Roman"/>
                <w:szCs w:val="20"/>
              </w:rPr>
            </w:pPr>
          </w:p>
        </w:tc>
        <w:tc>
          <w:tcPr>
            <w:tcW w:w="568" w:type="pct"/>
            <w:gridSpan w:val="2"/>
            <w:tcBorders>
              <w:top w:val="nil"/>
              <w:left w:val="nil"/>
              <w:bottom w:val="nil"/>
              <w:right w:val="single" w:sz="4" w:space="0" w:color="auto"/>
            </w:tcBorders>
            <w:vAlign w:val="center"/>
            <w:hideMark/>
          </w:tcPr>
          <w:p w14:paraId="10E6742A" w14:textId="77777777" w:rsidR="00395FEC" w:rsidRPr="00395FEC" w:rsidRDefault="00395FEC" w:rsidP="00395FEC">
            <w:pPr>
              <w:spacing w:after="0"/>
              <w:jc w:val="left"/>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 </w:t>
            </w:r>
          </w:p>
        </w:tc>
        <w:tc>
          <w:tcPr>
            <w:tcW w:w="250" w:type="pct"/>
            <w:gridSpan w:val="3"/>
            <w:tcBorders>
              <w:top w:val="single" w:sz="4" w:space="0" w:color="auto"/>
              <w:left w:val="nil"/>
              <w:bottom w:val="single" w:sz="8" w:space="0" w:color="auto"/>
              <w:right w:val="single" w:sz="4" w:space="0" w:color="auto"/>
            </w:tcBorders>
            <w:noWrap/>
            <w:vAlign w:val="bottom"/>
            <w:hideMark/>
          </w:tcPr>
          <w:p w14:paraId="740323C8"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single" w:sz="4" w:space="0" w:color="auto"/>
              <w:left w:val="nil"/>
              <w:bottom w:val="single" w:sz="8" w:space="0" w:color="auto"/>
              <w:right w:val="single" w:sz="4" w:space="0" w:color="auto"/>
            </w:tcBorders>
            <w:noWrap/>
            <w:vAlign w:val="bottom"/>
            <w:hideMark/>
          </w:tcPr>
          <w:p w14:paraId="37809629"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single" w:sz="4" w:space="0" w:color="auto"/>
              <w:left w:val="nil"/>
              <w:bottom w:val="single" w:sz="8" w:space="0" w:color="auto"/>
              <w:right w:val="single" w:sz="4" w:space="0" w:color="auto"/>
            </w:tcBorders>
            <w:noWrap/>
            <w:vAlign w:val="bottom"/>
            <w:hideMark/>
          </w:tcPr>
          <w:p w14:paraId="5B0D68F3"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single" w:sz="4" w:space="0" w:color="auto"/>
              <w:left w:val="nil"/>
              <w:bottom w:val="single" w:sz="8" w:space="0" w:color="auto"/>
              <w:right w:val="single" w:sz="4" w:space="0" w:color="auto"/>
            </w:tcBorders>
            <w:noWrap/>
            <w:vAlign w:val="bottom"/>
            <w:hideMark/>
          </w:tcPr>
          <w:p w14:paraId="2C802C1D"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nil"/>
              <w:right w:val="single" w:sz="8" w:space="0" w:color="auto"/>
            </w:tcBorders>
            <w:noWrap/>
            <w:vAlign w:val="bottom"/>
            <w:hideMark/>
          </w:tcPr>
          <w:p w14:paraId="4C291559"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395FEC" w:rsidRPr="00395FEC" w14:paraId="183986FA" w14:textId="77777777" w:rsidTr="00395FEC">
        <w:trPr>
          <w:trHeight w:val="240"/>
        </w:trPr>
        <w:tc>
          <w:tcPr>
            <w:tcW w:w="510" w:type="pct"/>
            <w:vMerge w:val="restart"/>
            <w:tcBorders>
              <w:top w:val="single" w:sz="8" w:space="0" w:color="auto"/>
              <w:left w:val="single" w:sz="8" w:space="0" w:color="auto"/>
              <w:bottom w:val="single" w:sz="4" w:space="0" w:color="auto"/>
              <w:right w:val="single" w:sz="4" w:space="0" w:color="auto"/>
            </w:tcBorders>
            <w:vAlign w:val="center"/>
            <w:hideMark/>
          </w:tcPr>
          <w:p w14:paraId="2328AEC5"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Project Execution Cost (PEC)</w:t>
            </w:r>
          </w:p>
        </w:tc>
        <w:tc>
          <w:tcPr>
            <w:tcW w:w="510" w:type="pct"/>
            <w:gridSpan w:val="2"/>
            <w:vMerge w:val="restart"/>
            <w:tcBorders>
              <w:top w:val="single" w:sz="8" w:space="0" w:color="auto"/>
              <w:left w:val="single" w:sz="4" w:space="0" w:color="auto"/>
              <w:bottom w:val="single" w:sz="4" w:space="0" w:color="000000"/>
              <w:right w:val="single" w:sz="4" w:space="0" w:color="auto"/>
            </w:tcBorders>
            <w:vAlign w:val="center"/>
            <w:hideMark/>
          </w:tcPr>
          <w:p w14:paraId="6AC57FC0"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PEC</w:t>
            </w:r>
          </w:p>
        </w:tc>
        <w:tc>
          <w:tcPr>
            <w:tcW w:w="510" w:type="pct"/>
            <w:gridSpan w:val="3"/>
            <w:vMerge w:val="restart"/>
            <w:tcBorders>
              <w:top w:val="single" w:sz="8" w:space="0" w:color="auto"/>
              <w:left w:val="single" w:sz="4" w:space="0" w:color="auto"/>
              <w:bottom w:val="single" w:sz="4" w:space="0" w:color="000000"/>
              <w:right w:val="single" w:sz="4" w:space="0" w:color="auto"/>
            </w:tcBorders>
            <w:vAlign w:val="center"/>
            <w:hideMark/>
          </w:tcPr>
          <w:p w14:paraId="35C2CDD4"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PEC</w:t>
            </w:r>
          </w:p>
        </w:tc>
        <w:tc>
          <w:tcPr>
            <w:tcW w:w="483" w:type="pct"/>
            <w:gridSpan w:val="2"/>
            <w:vMerge w:val="restart"/>
            <w:tcBorders>
              <w:top w:val="single" w:sz="8" w:space="0" w:color="auto"/>
              <w:left w:val="single" w:sz="4" w:space="0" w:color="auto"/>
              <w:bottom w:val="single" w:sz="4" w:space="0" w:color="000000"/>
              <w:right w:val="single" w:sz="4" w:space="0" w:color="auto"/>
            </w:tcBorders>
            <w:vAlign w:val="center"/>
            <w:hideMark/>
          </w:tcPr>
          <w:p w14:paraId="0D5F1935"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Add Responsible Party(</w:t>
            </w:r>
            <w:proofErr w:type="spellStart"/>
            <w:r w:rsidRPr="00395FEC">
              <w:rPr>
                <w:rFonts w:ascii="Aptos Narrow" w:eastAsia="Times New Roman" w:hAnsi="Aptos Narrow"/>
                <w:i/>
                <w:iCs/>
                <w:color w:val="000000"/>
                <w:sz w:val="16"/>
                <w:szCs w:val="16"/>
              </w:rPr>
              <w:t>ies</w:t>
            </w:r>
            <w:proofErr w:type="spellEnd"/>
            <w:r w:rsidRPr="00395FEC">
              <w:rPr>
                <w:rFonts w:ascii="Aptos Narrow" w:eastAsia="Times New Roman" w:hAnsi="Aptos Narrow"/>
                <w:i/>
                <w:iCs/>
                <w:color w:val="000000"/>
                <w:sz w:val="16"/>
                <w:szCs w:val="16"/>
              </w:rPr>
              <w:t xml:space="preserve">) as required - follow </w:t>
            </w:r>
            <w:r w:rsidRPr="00395FEC">
              <w:rPr>
                <w:rFonts w:ascii="Aptos Narrow" w:eastAsia="Times New Roman" w:hAnsi="Aptos Narrow"/>
                <w:i/>
                <w:iCs/>
                <w:color w:val="000000"/>
                <w:sz w:val="16"/>
                <w:szCs w:val="16"/>
              </w:rPr>
              <w:lastRenderedPageBreak/>
              <w:t>structure above</w:t>
            </w:r>
          </w:p>
        </w:tc>
        <w:tc>
          <w:tcPr>
            <w:tcW w:w="403" w:type="pct"/>
            <w:vMerge w:val="restart"/>
            <w:tcBorders>
              <w:top w:val="single" w:sz="8" w:space="0" w:color="auto"/>
              <w:left w:val="single" w:sz="4" w:space="0" w:color="auto"/>
              <w:bottom w:val="single" w:sz="4" w:space="0" w:color="000000"/>
              <w:right w:val="single" w:sz="4" w:space="0" w:color="auto"/>
            </w:tcBorders>
            <w:vAlign w:val="center"/>
            <w:hideMark/>
          </w:tcPr>
          <w:p w14:paraId="1456BBE8"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lastRenderedPageBreak/>
              <w:t>62040</w:t>
            </w:r>
          </w:p>
        </w:tc>
        <w:tc>
          <w:tcPr>
            <w:tcW w:w="403" w:type="pct"/>
            <w:vMerge w:val="restart"/>
            <w:tcBorders>
              <w:top w:val="single" w:sz="8" w:space="0" w:color="auto"/>
              <w:left w:val="single" w:sz="4" w:space="0" w:color="auto"/>
              <w:bottom w:val="single" w:sz="4" w:space="0" w:color="000000"/>
              <w:right w:val="single" w:sz="4" w:space="0" w:color="auto"/>
            </w:tcBorders>
            <w:vAlign w:val="center"/>
            <w:hideMark/>
          </w:tcPr>
          <w:p w14:paraId="5E7368DA"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011602</w:t>
            </w:r>
          </w:p>
        </w:tc>
        <w:tc>
          <w:tcPr>
            <w:tcW w:w="403" w:type="pct"/>
            <w:tcBorders>
              <w:top w:val="single" w:sz="8" w:space="0" w:color="auto"/>
              <w:left w:val="nil"/>
              <w:bottom w:val="single" w:sz="4" w:space="0" w:color="auto"/>
              <w:right w:val="single" w:sz="4" w:space="0" w:color="auto"/>
            </w:tcBorders>
            <w:noWrap/>
            <w:vAlign w:val="center"/>
            <w:hideMark/>
          </w:tcPr>
          <w:p w14:paraId="0C8A6E88"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71200</w:t>
            </w:r>
          </w:p>
        </w:tc>
        <w:tc>
          <w:tcPr>
            <w:tcW w:w="568" w:type="pct"/>
            <w:gridSpan w:val="2"/>
            <w:tcBorders>
              <w:top w:val="single" w:sz="8" w:space="0" w:color="auto"/>
              <w:left w:val="nil"/>
              <w:bottom w:val="single" w:sz="4" w:space="0" w:color="auto"/>
              <w:right w:val="single" w:sz="4" w:space="0" w:color="auto"/>
            </w:tcBorders>
            <w:vAlign w:val="center"/>
            <w:hideMark/>
          </w:tcPr>
          <w:p w14:paraId="35BF0A22"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International Consultants</w:t>
            </w:r>
          </w:p>
        </w:tc>
        <w:tc>
          <w:tcPr>
            <w:tcW w:w="250" w:type="pct"/>
            <w:gridSpan w:val="3"/>
            <w:tcBorders>
              <w:top w:val="nil"/>
              <w:left w:val="nil"/>
              <w:bottom w:val="single" w:sz="4" w:space="0" w:color="auto"/>
              <w:right w:val="single" w:sz="4" w:space="0" w:color="auto"/>
            </w:tcBorders>
            <w:noWrap/>
            <w:vAlign w:val="bottom"/>
            <w:hideMark/>
          </w:tcPr>
          <w:p w14:paraId="7CF49310"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4DBACF69"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12B3E011"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19A79564"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single" w:sz="8" w:space="0" w:color="auto"/>
              <w:left w:val="nil"/>
              <w:bottom w:val="single" w:sz="4" w:space="0" w:color="auto"/>
              <w:right w:val="single" w:sz="8" w:space="0" w:color="auto"/>
            </w:tcBorders>
            <w:noWrap/>
            <w:vAlign w:val="bottom"/>
            <w:hideMark/>
          </w:tcPr>
          <w:p w14:paraId="4D1ACD0F"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r>
      <w:tr w:rsidR="00395FEC" w:rsidRPr="00395FEC" w14:paraId="057020F7" w14:textId="77777777" w:rsidTr="00395FEC">
        <w:trPr>
          <w:trHeight w:val="240"/>
        </w:trPr>
        <w:tc>
          <w:tcPr>
            <w:tcW w:w="510" w:type="pct"/>
            <w:vMerge/>
            <w:tcBorders>
              <w:top w:val="single" w:sz="8" w:space="0" w:color="auto"/>
              <w:left w:val="single" w:sz="8" w:space="0" w:color="auto"/>
              <w:bottom w:val="single" w:sz="4" w:space="0" w:color="auto"/>
              <w:right w:val="single" w:sz="4" w:space="0" w:color="auto"/>
            </w:tcBorders>
            <w:vAlign w:val="center"/>
            <w:hideMark/>
          </w:tcPr>
          <w:p w14:paraId="71FBE615"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2"/>
            <w:vMerge/>
            <w:tcBorders>
              <w:top w:val="single" w:sz="8" w:space="0" w:color="auto"/>
              <w:left w:val="single" w:sz="4" w:space="0" w:color="auto"/>
              <w:bottom w:val="single" w:sz="4" w:space="0" w:color="000000"/>
              <w:right w:val="single" w:sz="4" w:space="0" w:color="auto"/>
            </w:tcBorders>
            <w:vAlign w:val="center"/>
            <w:hideMark/>
          </w:tcPr>
          <w:p w14:paraId="67B6957C"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3"/>
            <w:vMerge/>
            <w:tcBorders>
              <w:top w:val="single" w:sz="8" w:space="0" w:color="auto"/>
              <w:left w:val="single" w:sz="4" w:space="0" w:color="auto"/>
              <w:bottom w:val="single" w:sz="4" w:space="0" w:color="000000"/>
              <w:right w:val="single" w:sz="4" w:space="0" w:color="auto"/>
            </w:tcBorders>
            <w:vAlign w:val="center"/>
            <w:hideMark/>
          </w:tcPr>
          <w:p w14:paraId="62919893"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83" w:type="pct"/>
            <w:gridSpan w:val="2"/>
            <w:vMerge/>
            <w:tcBorders>
              <w:top w:val="single" w:sz="8" w:space="0" w:color="auto"/>
              <w:left w:val="single" w:sz="4" w:space="0" w:color="auto"/>
              <w:bottom w:val="single" w:sz="4" w:space="0" w:color="000000"/>
              <w:right w:val="single" w:sz="4" w:space="0" w:color="auto"/>
            </w:tcBorders>
            <w:vAlign w:val="center"/>
            <w:hideMark/>
          </w:tcPr>
          <w:p w14:paraId="06973A24"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single" w:sz="8" w:space="0" w:color="auto"/>
              <w:left w:val="single" w:sz="4" w:space="0" w:color="auto"/>
              <w:bottom w:val="single" w:sz="4" w:space="0" w:color="000000"/>
              <w:right w:val="single" w:sz="4" w:space="0" w:color="auto"/>
            </w:tcBorders>
            <w:vAlign w:val="center"/>
            <w:hideMark/>
          </w:tcPr>
          <w:p w14:paraId="729E186B"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single" w:sz="8" w:space="0" w:color="auto"/>
              <w:left w:val="single" w:sz="4" w:space="0" w:color="auto"/>
              <w:bottom w:val="single" w:sz="4" w:space="0" w:color="000000"/>
              <w:right w:val="single" w:sz="4" w:space="0" w:color="auto"/>
            </w:tcBorders>
            <w:vAlign w:val="center"/>
            <w:hideMark/>
          </w:tcPr>
          <w:p w14:paraId="361BBA8E"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tcBorders>
              <w:top w:val="nil"/>
              <w:left w:val="nil"/>
              <w:bottom w:val="single" w:sz="4" w:space="0" w:color="auto"/>
              <w:right w:val="single" w:sz="4" w:space="0" w:color="auto"/>
            </w:tcBorders>
            <w:noWrap/>
            <w:vAlign w:val="center"/>
            <w:hideMark/>
          </w:tcPr>
          <w:p w14:paraId="60D0B2D3"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71300</w:t>
            </w:r>
          </w:p>
        </w:tc>
        <w:tc>
          <w:tcPr>
            <w:tcW w:w="568" w:type="pct"/>
            <w:gridSpan w:val="2"/>
            <w:tcBorders>
              <w:top w:val="nil"/>
              <w:left w:val="nil"/>
              <w:bottom w:val="single" w:sz="4" w:space="0" w:color="auto"/>
              <w:right w:val="single" w:sz="4" w:space="0" w:color="auto"/>
            </w:tcBorders>
            <w:noWrap/>
            <w:vAlign w:val="center"/>
            <w:hideMark/>
          </w:tcPr>
          <w:p w14:paraId="41692F4E"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Local Consultants</w:t>
            </w:r>
          </w:p>
        </w:tc>
        <w:tc>
          <w:tcPr>
            <w:tcW w:w="250" w:type="pct"/>
            <w:gridSpan w:val="3"/>
            <w:tcBorders>
              <w:top w:val="nil"/>
              <w:left w:val="nil"/>
              <w:bottom w:val="single" w:sz="4" w:space="0" w:color="auto"/>
              <w:right w:val="single" w:sz="4" w:space="0" w:color="auto"/>
            </w:tcBorders>
            <w:noWrap/>
            <w:vAlign w:val="bottom"/>
            <w:hideMark/>
          </w:tcPr>
          <w:p w14:paraId="7B489754"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2AE2631C"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4A00EABC"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203A05AA"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single" w:sz="4" w:space="0" w:color="auto"/>
              <w:right w:val="single" w:sz="8" w:space="0" w:color="auto"/>
            </w:tcBorders>
            <w:noWrap/>
            <w:vAlign w:val="bottom"/>
            <w:hideMark/>
          </w:tcPr>
          <w:p w14:paraId="6CF81CA7"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395FEC" w:rsidRPr="00395FEC" w14:paraId="4C01409A" w14:textId="77777777" w:rsidTr="00395FEC">
        <w:trPr>
          <w:trHeight w:val="240"/>
        </w:trPr>
        <w:tc>
          <w:tcPr>
            <w:tcW w:w="510" w:type="pct"/>
            <w:vMerge/>
            <w:tcBorders>
              <w:top w:val="single" w:sz="8" w:space="0" w:color="auto"/>
              <w:left w:val="single" w:sz="8" w:space="0" w:color="auto"/>
              <w:bottom w:val="single" w:sz="4" w:space="0" w:color="auto"/>
              <w:right w:val="single" w:sz="4" w:space="0" w:color="auto"/>
            </w:tcBorders>
            <w:vAlign w:val="center"/>
            <w:hideMark/>
          </w:tcPr>
          <w:p w14:paraId="39AD6598"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2"/>
            <w:vMerge/>
            <w:tcBorders>
              <w:top w:val="single" w:sz="8" w:space="0" w:color="auto"/>
              <w:left w:val="single" w:sz="4" w:space="0" w:color="auto"/>
              <w:bottom w:val="single" w:sz="4" w:space="0" w:color="000000"/>
              <w:right w:val="single" w:sz="4" w:space="0" w:color="auto"/>
            </w:tcBorders>
            <w:vAlign w:val="center"/>
            <w:hideMark/>
          </w:tcPr>
          <w:p w14:paraId="4C1F4518"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3"/>
            <w:vMerge/>
            <w:tcBorders>
              <w:top w:val="single" w:sz="8" w:space="0" w:color="auto"/>
              <w:left w:val="single" w:sz="4" w:space="0" w:color="auto"/>
              <w:bottom w:val="single" w:sz="4" w:space="0" w:color="000000"/>
              <w:right w:val="single" w:sz="4" w:space="0" w:color="auto"/>
            </w:tcBorders>
            <w:vAlign w:val="center"/>
            <w:hideMark/>
          </w:tcPr>
          <w:p w14:paraId="66AA917E"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83" w:type="pct"/>
            <w:gridSpan w:val="2"/>
            <w:vMerge/>
            <w:tcBorders>
              <w:top w:val="single" w:sz="8" w:space="0" w:color="auto"/>
              <w:left w:val="single" w:sz="4" w:space="0" w:color="auto"/>
              <w:bottom w:val="single" w:sz="4" w:space="0" w:color="000000"/>
              <w:right w:val="single" w:sz="4" w:space="0" w:color="auto"/>
            </w:tcBorders>
            <w:vAlign w:val="center"/>
            <w:hideMark/>
          </w:tcPr>
          <w:p w14:paraId="389C7E91"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single" w:sz="8" w:space="0" w:color="auto"/>
              <w:left w:val="single" w:sz="4" w:space="0" w:color="auto"/>
              <w:bottom w:val="single" w:sz="4" w:space="0" w:color="000000"/>
              <w:right w:val="single" w:sz="4" w:space="0" w:color="auto"/>
            </w:tcBorders>
            <w:vAlign w:val="center"/>
            <w:hideMark/>
          </w:tcPr>
          <w:p w14:paraId="66B05AD0"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single" w:sz="8" w:space="0" w:color="auto"/>
              <w:left w:val="single" w:sz="4" w:space="0" w:color="auto"/>
              <w:bottom w:val="single" w:sz="4" w:space="0" w:color="000000"/>
              <w:right w:val="single" w:sz="4" w:space="0" w:color="auto"/>
            </w:tcBorders>
            <w:vAlign w:val="center"/>
            <w:hideMark/>
          </w:tcPr>
          <w:p w14:paraId="1698CB1C"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tcBorders>
              <w:top w:val="nil"/>
              <w:left w:val="nil"/>
              <w:bottom w:val="single" w:sz="4" w:space="0" w:color="auto"/>
              <w:right w:val="single" w:sz="4" w:space="0" w:color="auto"/>
            </w:tcBorders>
            <w:noWrap/>
            <w:vAlign w:val="center"/>
            <w:hideMark/>
          </w:tcPr>
          <w:p w14:paraId="7EB4BA13"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71600</w:t>
            </w:r>
          </w:p>
        </w:tc>
        <w:tc>
          <w:tcPr>
            <w:tcW w:w="568" w:type="pct"/>
            <w:gridSpan w:val="2"/>
            <w:tcBorders>
              <w:top w:val="nil"/>
              <w:left w:val="nil"/>
              <w:bottom w:val="single" w:sz="4" w:space="0" w:color="auto"/>
              <w:right w:val="single" w:sz="4" w:space="0" w:color="auto"/>
            </w:tcBorders>
            <w:noWrap/>
            <w:vAlign w:val="center"/>
            <w:hideMark/>
          </w:tcPr>
          <w:p w14:paraId="765360FD"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Travel</w:t>
            </w:r>
          </w:p>
        </w:tc>
        <w:tc>
          <w:tcPr>
            <w:tcW w:w="250" w:type="pct"/>
            <w:gridSpan w:val="3"/>
            <w:tcBorders>
              <w:top w:val="nil"/>
              <w:left w:val="nil"/>
              <w:bottom w:val="single" w:sz="4" w:space="0" w:color="auto"/>
              <w:right w:val="single" w:sz="4" w:space="0" w:color="auto"/>
            </w:tcBorders>
            <w:noWrap/>
            <w:vAlign w:val="bottom"/>
            <w:hideMark/>
          </w:tcPr>
          <w:p w14:paraId="77BCADF0"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1C69BCE9"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1F80FFB4"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32DE53B0"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single" w:sz="4" w:space="0" w:color="auto"/>
              <w:right w:val="single" w:sz="8" w:space="0" w:color="auto"/>
            </w:tcBorders>
            <w:noWrap/>
            <w:vAlign w:val="bottom"/>
            <w:hideMark/>
          </w:tcPr>
          <w:p w14:paraId="163D62BA"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395FEC" w:rsidRPr="00395FEC" w14:paraId="03347319" w14:textId="77777777" w:rsidTr="00395FEC">
        <w:trPr>
          <w:trHeight w:val="240"/>
        </w:trPr>
        <w:tc>
          <w:tcPr>
            <w:tcW w:w="510" w:type="pct"/>
            <w:vMerge/>
            <w:tcBorders>
              <w:top w:val="single" w:sz="8" w:space="0" w:color="auto"/>
              <w:left w:val="single" w:sz="8" w:space="0" w:color="auto"/>
              <w:bottom w:val="single" w:sz="4" w:space="0" w:color="auto"/>
              <w:right w:val="single" w:sz="4" w:space="0" w:color="auto"/>
            </w:tcBorders>
            <w:vAlign w:val="center"/>
            <w:hideMark/>
          </w:tcPr>
          <w:p w14:paraId="67183546"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2"/>
            <w:vMerge/>
            <w:tcBorders>
              <w:top w:val="single" w:sz="8" w:space="0" w:color="auto"/>
              <w:left w:val="single" w:sz="4" w:space="0" w:color="auto"/>
              <w:bottom w:val="single" w:sz="4" w:space="0" w:color="000000"/>
              <w:right w:val="single" w:sz="4" w:space="0" w:color="auto"/>
            </w:tcBorders>
            <w:vAlign w:val="center"/>
            <w:hideMark/>
          </w:tcPr>
          <w:p w14:paraId="26C0BCC3"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3"/>
            <w:vMerge/>
            <w:tcBorders>
              <w:top w:val="single" w:sz="8" w:space="0" w:color="auto"/>
              <w:left w:val="single" w:sz="4" w:space="0" w:color="auto"/>
              <w:bottom w:val="single" w:sz="4" w:space="0" w:color="000000"/>
              <w:right w:val="single" w:sz="4" w:space="0" w:color="auto"/>
            </w:tcBorders>
            <w:vAlign w:val="center"/>
            <w:hideMark/>
          </w:tcPr>
          <w:p w14:paraId="4B1641C2"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83" w:type="pct"/>
            <w:gridSpan w:val="2"/>
            <w:vMerge/>
            <w:tcBorders>
              <w:top w:val="single" w:sz="8" w:space="0" w:color="auto"/>
              <w:left w:val="single" w:sz="4" w:space="0" w:color="auto"/>
              <w:bottom w:val="single" w:sz="4" w:space="0" w:color="000000"/>
              <w:right w:val="single" w:sz="4" w:space="0" w:color="auto"/>
            </w:tcBorders>
            <w:vAlign w:val="center"/>
            <w:hideMark/>
          </w:tcPr>
          <w:p w14:paraId="2FE57CCE"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single" w:sz="8" w:space="0" w:color="auto"/>
              <w:left w:val="single" w:sz="4" w:space="0" w:color="auto"/>
              <w:bottom w:val="single" w:sz="4" w:space="0" w:color="000000"/>
              <w:right w:val="single" w:sz="4" w:space="0" w:color="auto"/>
            </w:tcBorders>
            <w:vAlign w:val="center"/>
            <w:hideMark/>
          </w:tcPr>
          <w:p w14:paraId="11F1AFB3"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single" w:sz="8" w:space="0" w:color="auto"/>
              <w:left w:val="single" w:sz="4" w:space="0" w:color="auto"/>
              <w:bottom w:val="single" w:sz="4" w:space="0" w:color="000000"/>
              <w:right w:val="single" w:sz="4" w:space="0" w:color="auto"/>
            </w:tcBorders>
            <w:vAlign w:val="center"/>
            <w:hideMark/>
          </w:tcPr>
          <w:p w14:paraId="7FEE16BA"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tcBorders>
              <w:top w:val="nil"/>
              <w:left w:val="nil"/>
              <w:bottom w:val="single" w:sz="4" w:space="0" w:color="auto"/>
              <w:right w:val="single" w:sz="4" w:space="0" w:color="auto"/>
            </w:tcBorders>
            <w:noWrap/>
            <w:vAlign w:val="center"/>
            <w:hideMark/>
          </w:tcPr>
          <w:p w14:paraId="6BEAE051"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72500</w:t>
            </w:r>
          </w:p>
        </w:tc>
        <w:tc>
          <w:tcPr>
            <w:tcW w:w="568" w:type="pct"/>
            <w:gridSpan w:val="2"/>
            <w:tcBorders>
              <w:top w:val="nil"/>
              <w:left w:val="nil"/>
              <w:bottom w:val="single" w:sz="4" w:space="0" w:color="auto"/>
              <w:right w:val="single" w:sz="4" w:space="0" w:color="auto"/>
            </w:tcBorders>
            <w:vAlign w:val="center"/>
            <w:hideMark/>
          </w:tcPr>
          <w:p w14:paraId="2CAC8248"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Supplies</w:t>
            </w:r>
          </w:p>
        </w:tc>
        <w:tc>
          <w:tcPr>
            <w:tcW w:w="250" w:type="pct"/>
            <w:gridSpan w:val="3"/>
            <w:tcBorders>
              <w:top w:val="nil"/>
              <w:left w:val="nil"/>
              <w:bottom w:val="single" w:sz="4" w:space="0" w:color="auto"/>
              <w:right w:val="single" w:sz="4" w:space="0" w:color="auto"/>
            </w:tcBorders>
            <w:noWrap/>
            <w:vAlign w:val="bottom"/>
            <w:hideMark/>
          </w:tcPr>
          <w:p w14:paraId="710ECB8F"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5FA4311F"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38FD5BFC"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6ABEB7B3"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single" w:sz="4" w:space="0" w:color="auto"/>
              <w:right w:val="single" w:sz="8" w:space="0" w:color="auto"/>
            </w:tcBorders>
            <w:noWrap/>
            <w:vAlign w:val="bottom"/>
            <w:hideMark/>
          </w:tcPr>
          <w:p w14:paraId="319A301C"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395FEC" w:rsidRPr="00395FEC" w14:paraId="195F2FB0" w14:textId="77777777" w:rsidTr="00395FEC">
        <w:trPr>
          <w:trHeight w:val="240"/>
        </w:trPr>
        <w:tc>
          <w:tcPr>
            <w:tcW w:w="510" w:type="pct"/>
            <w:vMerge/>
            <w:tcBorders>
              <w:top w:val="single" w:sz="8" w:space="0" w:color="auto"/>
              <w:left w:val="single" w:sz="8" w:space="0" w:color="auto"/>
              <w:bottom w:val="single" w:sz="4" w:space="0" w:color="auto"/>
              <w:right w:val="single" w:sz="4" w:space="0" w:color="auto"/>
            </w:tcBorders>
            <w:vAlign w:val="center"/>
            <w:hideMark/>
          </w:tcPr>
          <w:p w14:paraId="0E304028"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2"/>
            <w:vMerge/>
            <w:tcBorders>
              <w:top w:val="single" w:sz="8" w:space="0" w:color="auto"/>
              <w:left w:val="single" w:sz="4" w:space="0" w:color="auto"/>
              <w:bottom w:val="single" w:sz="4" w:space="0" w:color="000000"/>
              <w:right w:val="single" w:sz="4" w:space="0" w:color="auto"/>
            </w:tcBorders>
            <w:vAlign w:val="center"/>
            <w:hideMark/>
          </w:tcPr>
          <w:p w14:paraId="6C19E93E"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3"/>
            <w:vMerge/>
            <w:tcBorders>
              <w:top w:val="single" w:sz="8" w:space="0" w:color="auto"/>
              <w:left w:val="single" w:sz="4" w:space="0" w:color="auto"/>
              <w:bottom w:val="single" w:sz="4" w:space="0" w:color="000000"/>
              <w:right w:val="single" w:sz="4" w:space="0" w:color="auto"/>
            </w:tcBorders>
            <w:vAlign w:val="center"/>
            <w:hideMark/>
          </w:tcPr>
          <w:p w14:paraId="3915CE89"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83" w:type="pct"/>
            <w:gridSpan w:val="2"/>
            <w:vMerge/>
            <w:tcBorders>
              <w:top w:val="single" w:sz="8" w:space="0" w:color="auto"/>
              <w:left w:val="single" w:sz="4" w:space="0" w:color="auto"/>
              <w:bottom w:val="single" w:sz="4" w:space="0" w:color="000000"/>
              <w:right w:val="single" w:sz="4" w:space="0" w:color="auto"/>
            </w:tcBorders>
            <w:vAlign w:val="center"/>
            <w:hideMark/>
          </w:tcPr>
          <w:p w14:paraId="14A11D89"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single" w:sz="8" w:space="0" w:color="auto"/>
              <w:left w:val="single" w:sz="4" w:space="0" w:color="auto"/>
              <w:bottom w:val="single" w:sz="4" w:space="0" w:color="000000"/>
              <w:right w:val="single" w:sz="4" w:space="0" w:color="auto"/>
            </w:tcBorders>
            <w:vAlign w:val="center"/>
            <w:hideMark/>
          </w:tcPr>
          <w:p w14:paraId="03F6DA5A"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single" w:sz="8" w:space="0" w:color="auto"/>
              <w:left w:val="single" w:sz="4" w:space="0" w:color="auto"/>
              <w:bottom w:val="single" w:sz="4" w:space="0" w:color="000000"/>
              <w:right w:val="single" w:sz="4" w:space="0" w:color="auto"/>
            </w:tcBorders>
            <w:vAlign w:val="center"/>
            <w:hideMark/>
          </w:tcPr>
          <w:p w14:paraId="30237069"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tcBorders>
              <w:top w:val="nil"/>
              <w:left w:val="nil"/>
              <w:bottom w:val="single" w:sz="4" w:space="0" w:color="auto"/>
              <w:right w:val="single" w:sz="4" w:space="0" w:color="auto"/>
            </w:tcBorders>
            <w:noWrap/>
            <w:vAlign w:val="center"/>
            <w:hideMark/>
          </w:tcPr>
          <w:p w14:paraId="5A9C2B15" w14:textId="77777777" w:rsidR="00395FEC" w:rsidRPr="00395FEC" w:rsidRDefault="00395FEC" w:rsidP="00395FEC">
            <w:pPr>
              <w:spacing w:after="0"/>
              <w:jc w:val="center"/>
              <w:rPr>
                <w:rFonts w:ascii="Aptos Narrow" w:eastAsia="Times New Roman" w:hAnsi="Aptos Narrow"/>
                <w:i/>
                <w:iCs/>
                <w:color w:val="104861"/>
                <w:sz w:val="16"/>
                <w:szCs w:val="16"/>
              </w:rPr>
            </w:pPr>
            <w:r w:rsidRPr="00395FEC">
              <w:rPr>
                <w:rFonts w:ascii="Aptos Narrow" w:eastAsia="Times New Roman" w:hAnsi="Aptos Narrow"/>
                <w:i/>
                <w:iCs/>
                <w:color w:val="104861"/>
                <w:sz w:val="16"/>
                <w:szCs w:val="16"/>
              </w:rPr>
              <w:t>71400</w:t>
            </w:r>
          </w:p>
        </w:tc>
        <w:tc>
          <w:tcPr>
            <w:tcW w:w="568" w:type="pct"/>
            <w:gridSpan w:val="2"/>
            <w:tcBorders>
              <w:top w:val="nil"/>
              <w:left w:val="nil"/>
              <w:bottom w:val="single" w:sz="4" w:space="0" w:color="auto"/>
              <w:right w:val="single" w:sz="4" w:space="0" w:color="auto"/>
            </w:tcBorders>
            <w:noWrap/>
            <w:vAlign w:val="bottom"/>
            <w:hideMark/>
          </w:tcPr>
          <w:p w14:paraId="342DB4A6" w14:textId="77777777" w:rsidR="00395FEC" w:rsidRPr="00395FEC" w:rsidRDefault="00395FEC" w:rsidP="00395FEC">
            <w:pPr>
              <w:spacing w:after="0"/>
              <w:jc w:val="center"/>
              <w:rPr>
                <w:rFonts w:ascii="Aptos Narrow" w:eastAsia="Times New Roman" w:hAnsi="Aptos Narrow"/>
                <w:i/>
                <w:iCs/>
                <w:color w:val="104861"/>
                <w:sz w:val="16"/>
                <w:szCs w:val="16"/>
              </w:rPr>
            </w:pPr>
            <w:r w:rsidRPr="00395FEC">
              <w:rPr>
                <w:rFonts w:ascii="Aptos Narrow" w:eastAsia="Times New Roman" w:hAnsi="Aptos Narrow"/>
                <w:i/>
                <w:iCs/>
                <w:color w:val="104861"/>
                <w:sz w:val="16"/>
                <w:szCs w:val="16"/>
              </w:rPr>
              <w:t>Professional Services</w:t>
            </w:r>
          </w:p>
        </w:tc>
        <w:tc>
          <w:tcPr>
            <w:tcW w:w="250" w:type="pct"/>
            <w:gridSpan w:val="3"/>
            <w:tcBorders>
              <w:top w:val="nil"/>
              <w:left w:val="nil"/>
              <w:bottom w:val="single" w:sz="4" w:space="0" w:color="auto"/>
              <w:right w:val="single" w:sz="4" w:space="0" w:color="auto"/>
            </w:tcBorders>
            <w:noWrap/>
            <w:vAlign w:val="bottom"/>
            <w:hideMark/>
          </w:tcPr>
          <w:p w14:paraId="58780CFC"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109700BB"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0C03CFF7"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094DFBE5"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single" w:sz="4" w:space="0" w:color="auto"/>
              <w:right w:val="single" w:sz="8" w:space="0" w:color="auto"/>
            </w:tcBorders>
            <w:noWrap/>
            <w:vAlign w:val="bottom"/>
            <w:hideMark/>
          </w:tcPr>
          <w:p w14:paraId="0FC52668"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395FEC" w:rsidRPr="00395FEC" w14:paraId="63733626" w14:textId="77777777" w:rsidTr="00395FEC">
        <w:trPr>
          <w:trHeight w:val="240"/>
        </w:trPr>
        <w:tc>
          <w:tcPr>
            <w:tcW w:w="510" w:type="pct"/>
            <w:vMerge/>
            <w:tcBorders>
              <w:top w:val="single" w:sz="8" w:space="0" w:color="auto"/>
              <w:left w:val="single" w:sz="8" w:space="0" w:color="auto"/>
              <w:bottom w:val="single" w:sz="4" w:space="0" w:color="auto"/>
              <w:right w:val="single" w:sz="4" w:space="0" w:color="auto"/>
            </w:tcBorders>
            <w:vAlign w:val="center"/>
            <w:hideMark/>
          </w:tcPr>
          <w:p w14:paraId="73B5267C"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2"/>
            <w:vMerge/>
            <w:tcBorders>
              <w:top w:val="single" w:sz="8" w:space="0" w:color="auto"/>
              <w:left w:val="single" w:sz="4" w:space="0" w:color="auto"/>
              <w:bottom w:val="single" w:sz="4" w:space="0" w:color="000000"/>
              <w:right w:val="single" w:sz="4" w:space="0" w:color="auto"/>
            </w:tcBorders>
            <w:vAlign w:val="center"/>
            <w:hideMark/>
          </w:tcPr>
          <w:p w14:paraId="0792620E"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3"/>
            <w:vMerge/>
            <w:tcBorders>
              <w:top w:val="single" w:sz="8" w:space="0" w:color="auto"/>
              <w:left w:val="single" w:sz="4" w:space="0" w:color="auto"/>
              <w:bottom w:val="single" w:sz="4" w:space="0" w:color="000000"/>
              <w:right w:val="single" w:sz="4" w:space="0" w:color="auto"/>
            </w:tcBorders>
            <w:vAlign w:val="center"/>
            <w:hideMark/>
          </w:tcPr>
          <w:p w14:paraId="15C86212"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83" w:type="pct"/>
            <w:gridSpan w:val="2"/>
            <w:vMerge/>
            <w:tcBorders>
              <w:top w:val="single" w:sz="8" w:space="0" w:color="auto"/>
              <w:left w:val="single" w:sz="4" w:space="0" w:color="auto"/>
              <w:bottom w:val="single" w:sz="4" w:space="0" w:color="000000"/>
              <w:right w:val="single" w:sz="4" w:space="0" w:color="auto"/>
            </w:tcBorders>
            <w:vAlign w:val="center"/>
            <w:hideMark/>
          </w:tcPr>
          <w:p w14:paraId="4366FBBE"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single" w:sz="8" w:space="0" w:color="auto"/>
              <w:left w:val="single" w:sz="4" w:space="0" w:color="auto"/>
              <w:bottom w:val="single" w:sz="4" w:space="0" w:color="000000"/>
              <w:right w:val="single" w:sz="4" w:space="0" w:color="auto"/>
            </w:tcBorders>
            <w:vAlign w:val="center"/>
            <w:hideMark/>
          </w:tcPr>
          <w:p w14:paraId="60D4927F"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single" w:sz="8" w:space="0" w:color="auto"/>
              <w:left w:val="single" w:sz="4" w:space="0" w:color="auto"/>
              <w:bottom w:val="single" w:sz="4" w:space="0" w:color="000000"/>
              <w:right w:val="single" w:sz="4" w:space="0" w:color="auto"/>
            </w:tcBorders>
            <w:vAlign w:val="center"/>
            <w:hideMark/>
          </w:tcPr>
          <w:p w14:paraId="5604F03F"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tcBorders>
              <w:top w:val="nil"/>
              <w:left w:val="nil"/>
              <w:bottom w:val="single" w:sz="4" w:space="0" w:color="auto"/>
              <w:right w:val="single" w:sz="4" w:space="0" w:color="auto"/>
            </w:tcBorders>
            <w:noWrap/>
            <w:vAlign w:val="center"/>
            <w:hideMark/>
          </w:tcPr>
          <w:p w14:paraId="16818020" w14:textId="77777777" w:rsidR="00395FEC" w:rsidRPr="00395FEC" w:rsidRDefault="00395FEC" w:rsidP="00395FEC">
            <w:pPr>
              <w:spacing w:after="0"/>
              <w:jc w:val="center"/>
              <w:rPr>
                <w:rFonts w:ascii="Aptos Narrow" w:eastAsia="Times New Roman" w:hAnsi="Aptos Narrow"/>
                <w:i/>
                <w:iCs/>
                <w:color w:val="104861"/>
                <w:sz w:val="16"/>
                <w:szCs w:val="16"/>
              </w:rPr>
            </w:pPr>
            <w:r w:rsidRPr="00395FEC">
              <w:rPr>
                <w:rFonts w:ascii="Aptos Narrow" w:eastAsia="Times New Roman" w:hAnsi="Aptos Narrow"/>
                <w:i/>
                <w:iCs/>
                <w:color w:val="104861"/>
                <w:sz w:val="16"/>
                <w:szCs w:val="16"/>
              </w:rPr>
              <w:t>64397</w:t>
            </w:r>
          </w:p>
        </w:tc>
        <w:tc>
          <w:tcPr>
            <w:tcW w:w="568" w:type="pct"/>
            <w:gridSpan w:val="2"/>
            <w:tcBorders>
              <w:top w:val="nil"/>
              <w:left w:val="nil"/>
              <w:bottom w:val="single" w:sz="4" w:space="0" w:color="auto"/>
              <w:right w:val="single" w:sz="4" w:space="0" w:color="auto"/>
            </w:tcBorders>
            <w:noWrap/>
            <w:vAlign w:val="bottom"/>
            <w:hideMark/>
          </w:tcPr>
          <w:p w14:paraId="011CF9EF" w14:textId="77777777" w:rsidR="00395FEC" w:rsidRPr="00395FEC" w:rsidRDefault="00395FEC" w:rsidP="00395FEC">
            <w:pPr>
              <w:spacing w:after="0"/>
              <w:jc w:val="center"/>
              <w:rPr>
                <w:rFonts w:ascii="Aptos Narrow" w:eastAsia="Times New Roman" w:hAnsi="Aptos Narrow"/>
                <w:i/>
                <w:iCs/>
                <w:color w:val="104861"/>
                <w:sz w:val="16"/>
                <w:szCs w:val="16"/>
              </w:rPr>
            </w:pPr>
            <w:r w:rsidRPr="00395FEC">
              <w:rPr>
                <w:rFonts w:ascii="Aptos Narrow" w:eastAsia="Times New Roman" w:hAnsi="Aptos Narrow"/>
                <w:i/>
                <w:iCs/>
                <w:color w:val="104861"/>
                <w:sz w:val="16"/>
                <w:szCs w:val="16"/>
              </w:rPr>
              <w:t xml:space="preserve"> Services to projects - CO staff</w:t>
            </w:r>
          </w:p>
        </w:tc>
        <w:tc>
          <w:tcPr>
            <w:tcW w:w="250" w:type="pct"/>
            <w:gridSpan w:val="3"/>
            <w:tcBorders>
              <w:top w:val="nil"/>
              <w:left w:val="nil"/>
              <w:bottom w:val="single" w:sz="4" w:space="0" w:color="auto"/>
              <w:right w:val="single" w:sz="4" w:space="0" w:color="auto"/>
            </w:tcBorders>
            <w:noWrap/>
            <w:vAlign w:val="bottom"/>
            <w:hideMark/>
          </w:tcPr>
          <w:p w14:paraId="4FAD030A"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3B5A7FD5"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19E6F495"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4C41C8AD"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single" w:sz="4" w:space="0" w:color="auto"/>
              <w:right w:val="single" w:sz="8" w:space="0" w:color="auto"/>
            </w:tcBorders>
            <w:noWrap/>
            <w:vAlign w:val="bottom"/>
            <w:hideMark/>
          </w:tcPr>
          <w:p w14:paraId="12BC78CE"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395FEC" w:rsidRPr="00395FEC" w14:paraId="5B004A94" w14:textId="77777777" w:rsidTr="00395FEC">
        <w:trPr>
          <w:trHeight w:val="240"/>
        </w:trPr>
        <w:tc>
          <w:tcPr>
            <w:tcW w:w="510" w:type="pct"/>
            <w:vMerge/>
            <w:tcBorders>
              <w:top w:val="single" w:sz="8" w:space="0" w:color="auto"/>
              <w:left w:val="single" w:sz="8" w:space="0" w:color="auto"/>
              <w:bottom w:val="single" w:sz="4" w:space="0" w:color="auto"/>
              <w:right w:val="single" w:sz="4" w:space="0" w:color="auto"/>
            </w:tcBorders>
            <w:vAlign w:val="center"/>
            <w:hideMark/>
          </w:tcPr>
          <w:p w14:paraId="55F13C4D"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2"/>
            <w:vMerge/>
            <w:tcBorders>
              <w:top w:val="single" w:sz="8" w:space="0" w:color="auto"/>
              <w:left w:val="single" w:sz="4" w:space="0" w:color="auto"/>
              <w:bottom w:val="single" w:sz="4" w:space="0" w:color="000000"/>
              <w:right w:val="single" w:sz="4" w:space="0" w:color="auto"/>
            </w:tcBorders>
            <w:vAlign w:val="center"/>
            <w:hideMark/>
          </w:tcPr>
          <w:p w14:paraId="22A3306A"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3"/>
            <w:vMerge/>
            <w:tcBorders>
              <w:top w:val="single" w:sz="8" w:space="0" w:color="auto"/>
              <w:left w:val="single" w:sz="4" w:space="0" w:color="auto"/>
              <w:bottom w:val="single" w:sz="4" w:space="0" w:color="000000"/>
              <w:right w:val="single" w:sz="4" w:space="0" w:color="auto"/>
            </w:tcBorders>
            <w:vAlign w:val="center"/>
            <w:hideMark/>
          </w:tcPr>
          <w:p w14:paraId="69850F33"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83" w:type="pct"/>
            <w:gridSpan w:val="2"/>
            <w:vMerge/>
            <w:tcBorders>
              <w:top w:val="single" w:sz="8" w:space="0" w:color="auto"/>
              <w:left w:val="single" w:sz="4" w:space="0" w:color="auto"/>
              <w:bottom w:val="single" w:sz="4" w:space="0" w:color="000000"/>
              <w:right w:val="single" w:sz="4" w:space="0" w:color="auto"/>
            </w:tcBorders>
            <w:vAlign w:val="center"/>
            <w:hideMark/>
          </w:tcPr>
          <w:p w14:paraId="30A4F650"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single" w:sz="8" w:space="0" w:color="auto"/>
              <w:left w:val="single" w:sz="4" w:space="0" w:color="auto"/>
              <w:bottom w:val="single" w:sz="4" w:space="0" w:color="000000"/>
              <w:right w:val="single" w:sz="4" w:space="0" w:color="auto"/>
            </w:tcBorders>
            <w:vAlign w:val="center"/>
            <w:hideMark/>
          </w:tcPr>
          <w:p w14:paraId="438A2C49"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single" w:sz="8" w:space="0" w:color="auto"/>
              <w:left w:val="single" w:sz="4" w:space="0" w:color="auto"/>
              <w:bottom w:val="single" w:sz="4" w:space="0" w:color="000000"/>
              <w:right w:val="single" w:sz="4" w:space="0" w:color="auto"/>
            </w:tcBorders>
            <w:vAlign w:val="center"/>
            <w:hideMark/>
          </w:tcPr>
          <w:p w14:paraId="26D1C277"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tcBorders>
              <w:top w:val="nil"/>
              <w:left w:val="nil"/>
              <w:bottom w:val="single" w:sz="4" w:space="0" w:color="auto"/>
              <w:right w:val="single" w:sz="4" w:space="0" w:color="auto"/>
            </w:tcBorders>
            <w:noWrap/>
            <w:vAlign w:val="center"/>
            <w:hideMark/>
          </w:tcPr>
          <w:p w14:paraId="581E0FD1" w14:textId="77777777" w:rsidR="00395FEC" w:rsidRPr="00395FEC" w:rsidRDefault="00395FEC" w:rsidP="00395FEC">
            <w:pPr>
              <w:spacing w:after="0"/>
              <w:jc w:val="center"/>
              <w:rPr>
                <w:rFonts w:ascii="Aptos Narrow" w:eastAsia="Times New Roman" w:hAnsi="Aptos Narrow"/>
                <w:i/>
                <w:iCs/>
                <w:color w:val="104861"/>
                <w:sz w:val="16"/>
                <w:szCs w:val="16"/>
              </w:rPr>
            </w:pPr>
            <w:r w:rsidRPr="00395FEC">
              <w:rPr>
                <w:rFonts w:ascii="Aptos Narrow" w:eastAsia="Times New Roman" w:hAnsi="Aptos Narrow"/>
                <w:i/>
                <w:iCs/>
                <w:color w:val="104861"/>
                <w:sz w:val="16"/>
                <w:szCs w:val="16"/>
              </w:rPr>
              <w:t>74596</w:t>
            </w:r>
          </w:p>
        </w:tc>
        <w:tc>
          <w:tcPr>
            <w:tcW w:w="568" w:type="pct"/>
            <w:gridSpan w:val="2"/>
            <w:tcBorders>
              <w:top w:val="nil"/>
              <w:left w:val="nil"/>
              <w:bottom w:val="single" w:sz="4" w:space="0" w:color="auto"/>
              <w:right w:val="single" w:sz="4" w:space="0" w:color="auto"/>
            </w:tcBorders>
            <w:noWrap/>
            <w:vAlign w:val="bottom"/>
            <w:hideMark/>
          </w:tcPr>
          <w:p w14:paraId="1451B4CC" w14:textId="77777777" w:rsidR="00395FEC" w:rsidRPr="00395FEC" w:rsidRDefault="00395FEC" w:rsidP="00395FEC">
            <w:pPr>
              <w:spacing w:after="0"/>
              <w:jc w:val="center"/>
              <w:rPr>
                <w:rFonts w:ascii="Aptos Narrow" w:eastAsia="Times New Roman" w:hAnsi="Aptos Narrow"/>
                <w:i/>
                <w:iCs/>
                <w:color w:val="104861"/>
                <w:sz w:val="16"/>
                <w:szCs w:val="16"/>
              </w:rPr>
            </w:pPr>
            <w:r w:rsidRPr="00395FEC">
              <w:rPr>
                <w:rFonts w:ascii="Aptos Narrow" w:eastAsia="Times New Roman" w:hAnsi="Aptos Narrow"/>
                <w:i/>
                <w:iCs/>
                <w:color w:val="104861"/>
                <w:sz w:val="16"/>
                <w:szCs w:val="16"/>
              </w:rPr>
              <w:t xml:space="preserve"> Services to projects - GOE for CO</w:t>
            </w:r>
          </w:p>
        </w:tc>
        <w:tc>
          <w:tcPr>
            <w:tcW w:w="250" w:type="pct"/>
            <w:gridSpan w:val="3"/>
            <w:tcBorders>
              <w:top w:val="nil"/>
              <w:left w:val="nil"/>
              <w:bottom w:val="single" w:sz="4" w:space="0" w:color="auto"/>
              <w:right w:val="single" w:sz="4" w:space="0" w:color="auto"/>
            </w:tcBorders>
            <w:noWrap/>
            <w:vAlign w:val="bottom"/>
            <w:hideMark/>
          </w:tcPr>
          <w:p w14:paraId="1D91B0DB"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793A849E"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54FE910A"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450F1F59"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single" w:sz="4" w:space="0" w:color="auto"/>
              <w:right w:val="single" w:sz="8" w:space="0" w:color="auto"/>
            </w:tcBorders>
            <w:noWrap/>
            <w:vAlign w:val="bottom"/>
            <w:hideMark/>
          </w:tcPr>
          <w:p w14:paraId="703276B1"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395FEC" w:rsidRPr="00395FEC" w14:paraId="0AF7C72C" w14:textId="77777777" w:rsidTr="00395FEC">
        <w:trPr>
          <w:trHeight w:val="240"/>
        </w:trPr>
        <w:tc>
          <w:tcPr>
            <w:tcW w:w="510" w:type="pct"/>
            <w:vMerge/>
            <w:tcBorders>
              <w:top w:val="single" w:sz="8" w:space="0" w:color="auto"/>
              <w:left w:val="single" w:sz="8" w:space="0" w:color="auto"/>
              <w:bottom w:val="single" w:sz="4" w:space="0" w:color="auto"/>
              <w:right w:val="single" w:sz="4" w:space="0" w:color="auto"/>
            </w:tcBorders>
            <w:vAlign w:val="center"/>
            <w:hideMark/>
          </w:tcPr>
          <w:p w14:paraId="3539E75C"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2"/>
            <w:vMerge/>
            <w:tcBorders>
              <w:top w:val="single" w:sz="8" w:space="0" w:color="auto"/>
              <w:left w:val="single" w:sz="4" w:space="0" w:color="auto"/>
              <w:bottom w:val="single" w:sz="4" w:space="0" w:color="000000"/>
              <w:right w:val="single" w:sz="4" w:space="0" w:color="auto"/>
            </w:tcBorders>
            <w:vAlign w:val="center"/>
            <w:hideMark/>
          </w:tcPr>
          <w:p w14:paraId="096D74DD"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3"/>
            <w:vMerge/>
            <w:tcBorders>
              <w:top w:val="single" w:sz="8" w:space="0" w:color="auto"/>
              <w:left w:val="single" w:sz="4" w:space="0" w:color="auto"/>
              <w:bottom w:val="single" w:sz="4" w:space="0" w:color="000000"/>
              <w:right w:val="single" w:sz="4" w:space="0" w:color="auto"/>
            </w:tcBorders>
            <w:vAlign w:val="center"/>
            <w:hideMark/>
          </w:tcPr>
          <w:p w14:paraId="4728FDDA"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83" w:type="pct"/>
            <w:gridSpan w:val="2"/>
            <w:vMerge/>
            <w:tcBorders>
              <w:top w:val="single" w:sz="8" w:space="0" w:color="auto"/>
              <w:left w:val="single" w:sz="4" w:space="0" w:color="auto"/>
              <w:bottom w:val="single" w:sz="4" w:space="0" w:color="000000"/>
              <w:right w:val="single" w:sz="4" w:space="0" w:color="auto"/>
            </w:tcBorders>
            <w:vAlign w:val="center"/>
            <w:hideMark/>
          </w:tcPr>
          <w:p w14:paraId="0A9F7D8C"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single" w:sz="8" w:space="0" w:color="auto"/>
              <w:left w:val="single" w:sz="4" w:space="0" w:color="auto"/>
              <w:bottom w:val="single" w:sz="4" w:space="0" w:color="000000"/>
              <w:right w:val="single" w:sz="4" w:space="0" w:color="auto"/>
            </w:tcBorders>
            <w:vAlign w:val="center"/>
            <w:hideMark/>
          </w:tcPr>
          <w:p w14:paraId="23A0262C"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vMerge/>
            <w:tcBorders>
              <w:top w:val="single" w:sz="8" w:space="0" w:color="auto"/>
              <w:left w:val="single" w:sz="4" w:space="0" w:color="auto"/>
              <w:bottom w:val="single" w:sz="4" w:space="0" w:color="000000"/>
              <w:right w:val="single" w:sz="4" w:space="0" w:color="auto"/>
            </w:tcBorders>
            <w:vAlign w:val="center"/>
            <w:hideMark/>
          </w:tcPr>
          <w:p w14:paraId="51E5364F"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403" w:type="pct"/>
            <w:tcBorders>
              <w:top w:val="nil"/>
              <w:left w:val="nil"/>
              <w:bottom w:val="single" w:sz="4" w:space="0" w:color="auto"/>
              <w:right w:val="single" w:sz="4" w:space="0" w:color="auto"/>
            </w:tcBorders>
            <w:noWrap/>
            <w:vAlign w:val="bottom"/>
            <w:hideMark/>
          </w:tcPr>
          <w:p w14:paraId="616143BF"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7XXXX</w:t>
            </w:r>
          </w:p>
        </w:tc>
        <w:tc>
          <w:tcPr>
            <w:tcW w:w="568" w:type="pct"/>
            <w:gridSpan w:val="2"/>
            <w:tcBorders>
              <w:top w:val="nil"/>
              <w:left w:val="nil"/>
              <w:bottom w:val="single" w:sz="4" w:space="0" w:color="auto"/>
              <w:right w:val="single" w:sz="4" w:space="0" w:color="auto"/>
            </w:tcBorders>
            <w:noWrap/>
            <w:vAlign w:val="center"/>
            <w:hideMark/>
          </w:tcPr>
          <w:p w14:paraId="6B70E86D" w14:textId="77777777" w:rsidR="00395FEC" w:rsidRPr="00395FEC" w:rsidRDefault="00395FEC" w:rsidP="00395FEC">
            <w:pPr>
              <w:spacing w:after="0"/>
              <w:jc w:val="center"/>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Budget Account Description</w:t>
            </w:r>
          </w:p>
        </w:tc>
        <w:tc>
          <w:tcPr>
            <w:tcW w:w="250" w:type="pct"/>
            <w:gridSpan w:val="3"/>
            <w:tcBorders>
              <w:top w:val="nil"/>
              <w:left w:val="nil"/>
              <w:bottom w:val="single" w:sz="4" w:space="0" w:color="auto"/>
              <w:right w:val="single" w:sz="4" w:space="0" w:color="auto"/>
            </w:tcBorders>
            <w:noWrap/>
            <w:vAlign w:val="bottom"/>
            <w:hideMark/>
          </w:tcPr>
          <w:p w14:paraId="659188F8"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1B40772D"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1328AE1A"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1AABCA21"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single" w:sz="4" w:space="0" w:color="auto"/>
              <w:right w:val="single" w:sz="8" w:space="0" w:color="auto"/>
            </w:tcBorders>
            <w:noWrap/>
            <w:vAlign w:val="bottom"/>
            <w:hideMark/>
          </w:tcPr>
          <w:p w14:paraId="4B760DAF"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9A0CC0" w:rsidRPr="00395FEC" w14:paraId="003469E3" w14:textId="77777777" w:rsidTr="00395FEC">
        <w:trPr>
          <w:trHeight w:val="240"/>
        </w:trPr>
        <w:tc>
          <w:tcPr>
            <w:tcW w:w="510" w:type="pct"/>
            <w:gridSpan w:val="2"/>
            <w:tcBorders>
              <w:top w:val="single" w:sz="8" w:space="0" w:color="auto"/>
              <w:left w:val="single" w:sz="8" w:space="0" w:color="auto"/>
              <w:bottom w:val="single" w:sz="4" w:space="0" w:color="auto"/>
              <w:right w:val="single" w:sz="4" w:space="0" w:color="auto"/>
            </w:tcBorders>
            <w:vAlign w:val="center"/>
            <w:hideMark/>
          </w:tcPr>
          <w:p w14:paraId="5EA0993B"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3"/>
            <w:tcBorders>
              <w:top w:val="single" w:sz="8" w:space="0" w:color="auto"/>
              <w:left w:val="single" w:sz="4" w:space="0" w:color="auto"/>
              <w:bottom w:val="single" w:sz="4" w:space="0" w:color="000000"/>
              <w:right w:val="single" w:sz="4" w:space="0" w:color="auto"/>
            </w:tcBorders>
            <w:vAlign w:val="center"/>
            <w:hideMark/>
          </w:tcPr>
          <w:p w14:paraId="522359C1"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510" w:type="pct"/>
            <w:gridSpan w:val="2"/>
            <w:tcBorders>
              <w:top w:val="single" w:sz="8" w:space="0" w:color="auto"/>
              <w:left w:val="single" w:sz="4" w:space="0" w:color="auto"/>
              <w:bottom w:val="single" w:sz="4" w:space="0" w:color="000000"/>
              <w:right w:val="single" w:sz="4" w:space="0" w:color="auto"/>
            </w:tcBorders>
            <w:vAlign w:val="center"/>
            <w:hideMark/>
          </w:tcPr>
          <w:p w14:paraId="31371B7A" w14:textId="77777777" w:rsidR="00395FEC" w:rsidRPr="00395FEC" w:rsidRDefault="00395FEC" w:rsidP="00395FEC">
            <w:pPr>
              <w:spacing w:after="0"/>
              <w:jc w:val="left"/>
              <w:rPr>
                <w:rFonts w:ascii="Aptos Narrow" w:eastAsia="Times New Roman" w:hAnsi="Aptos Narrow"/>
                <w:i/>
                <w:iCs/>
                <w:color w:val="000000"/>
                <w:sz w:val="16"/>
                <w:szCs w:val="16"/>
              </w:rPr>
            </w:pPr>
          </w:p>
        </w:tc>
        <w:tc>
          <w:tcPr>
            <w:tcW w:w="2258" w:type="pct"/>
            <w:gridSpan w:val="8"/>
            <w:tcBorders>
              <w:top w:val="single" w:sz="4" w:space="0" w:color="auto"/>
              <w:left w:val="nil"/>
              <w:bottom w:val="single" w:sz="4" w:space="0" w:color="auto"/>
              <w:right w:val="single" w:sz="4" w:space="0" w:color="000000"/>
            </w:tcBorders>
            <w:vAlign w:val="center"/>
            <w:hideMark/>
          </w:tcPr>
          <w:p w14:paraId="2A25F369" w14:textId="77777777" w:rsidR="00395FEC" w:rsidRPr="00395FEC" w:rsidRDefault="00395FEC" w:rsidP="00395FEC">
            <w:pPr>
              <w:spacing w:after="0"/>
              <w:jc w:val="left"/>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Total Responsible Party …</w:t>
            </w:r>
          </w:p>
        </w:tc>
        <w:tc>
          <w:tcPr>
            <w:tcW w:w="250" w:type="pct"/>
            <w:gridSpan w:val="2"/>
            <w:tcBorders>
              <w:top w:val="nil"/>
              <w:left w:val="nil"/>
              <w:bottom w:val="single" w:sz="4" w:space="0" w:color="auto"/>
              <w:right w:val="single" w:sz="4" w:space="0" w:color="auto"/>
            </w:tcBorders>
            <w:noWrap/>
            <w:vAlign w:val="bottom"/>
            <w:hideMark/>
          </w:tcPr>
          <w:p w14:paraId="0CF7BFB1"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178193CA"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610F5F7B"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4" w:space="0" w:color="auto"/>
              <w:right w:val="single" w:sz="4" w:space="0" w:color="auto"/>
            </w:tcBorders>
            <w:noWrap/>
            <w:vAlign w:val="bottom"/>
            <w:hideMark/>
          </w:tcPr>
          <w:p w14:paraId="25CEED3E"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tcBorders>
              <w:top w:val="nil"/>
              <w:left w:val="nil"/>
              <w:bottom w:val="single" w:sz="4" w:space="0" w:color="auto"/>
              <w:right w:val="single" w:sz="8" w:space="0" w:color="auto"/>
            </w:tcBorders>
            <w:noWrap/>
            <w:vAlign w:val="bottom"/>
            <w:hideMark/>
          </w:tcPr>
          <w:p w14:paraId="0E702B29"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395FEC" w:rsidRPr="00395FEC" w14:paraId="2DD11142" w14:textId="77777777" w:rsidTr="0028184D">
        <w:trPr>
          <w:trHeight w:val="240"/>
        </w:trPr>
        <w:tc>
          <w:tcPr>
            <w:tcW w:w="3788" w:type="pct"/>
            <w:gridSpan w:val="13"/>
            <w:tcBorders>
              <w:top w:val="single" w:sz="4" w:space="0" w:color="auto"/>
              <w:left w:val="single" w:sz="8" w:space="0" w:color="auto"/>
              <w:bottom w:val="nil"/>
              <w:right w:val="single" w:sz="4" w:space="0" w:color="000000"/>
            </w:tcBorders>
            <w:vAlign w:val="center"/>
            <w:hideMark/>
          </w:tcPr>
          <w:p w14:paraId="75CEE076" w14:textId="77777777" w:rsidR="00395FEC" w:rsidRPr="00395FEC" w:rsidRDefault="00395FEC" w:rsidP="00395FEC">
            <w:pPr>
              <w:spacing w:after="0"/>
              <w:jc w:val="left"/>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Total Project Execution Cost</w:t>
            </w:r>
          </w:p>
        </w:tc>
        <w:tc>
          <w:tcPr>
            <w:tcW w:w="250" w:type="pct"/>
            <w:gridSpan w:val="3"/>
            <w:tcBorders>
              <w:top w:val="nil"/>
              <w:left w:val="nil"/>
              <w:bottom w:val="nil"/>
              <w:right w:val="single" w:sz="4" w:space="0" w:color="auto"/>
            </w:tcBorders>
            <w:noWrap/>
            <w:vAlign w:val="bottom"/>
            <w:hideMark/>
          </w:tcPr>
          <w:p w14:paraId="1C85F526"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nil"/>
              <w:right w:val="single" w:sz="4" w:space="0" w:color="auto"/>
            </w:tcBorders>
            <w:noWrap/>
            <w:vAlign w:val="bottom"/>
            <w:hideMark/>
          </w:tcPr>
          <w:p w14:paraId="5A1A726B"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nil"/>
              <w:right w:val="single" w:sz="4" w:space="0" w:color="auto"/>
            </w:tcBorders>
            <w:noWrap/>
            <w:vAlign w:val="bottom"/>
            <w:hideMark/>
          </w:tcPr>
          <w:p w14:paraId="43A454E1"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nil"/>
              <w:right w:val="single" w:sz="4" w:space="0" w:color="auto"/>
            </w:tcBorders>
            <w:noWrap/>
            <w:vAlign w:val="bottom"/>
            <w:hideMark/>
          </w:tcPr>
          <w:p w14:paraId="125905B2"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nil"/>
              <w:right w:val="single" w:sz="8" w:space="0" w:color="auto"/>
            </w:tcBorders>
            <w:noWrap/>
            <w:vAlign w:val="bottom"/>
            <w:hideMark/>
          </w:tcPr>
          <w:p w14:paraId="7C3C3BDA"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395FEC" w:rsidRPr="00395FEC" w14:paraId="3663A114" w14:textId="77777777" w:rsidTr="00395FEC">
        <w:trPr>
          <w:trHeight w:val="240"/>
        </w:trPr>
        <w:tc>
          <w:tcPr>
            <w:tcW w:w="510" w:type="pct"/>
            <w:tcBorders>
              <w:top w:val="single" w:sz="8" w:space="0" w:color="auto"/>
              <w:left w:val="single" w:sz="8" w:space="0" w:color="auto"/>
              <w:bottom w:val="single" w:sz="8" w:space="0" w:color="auto"/>
              <w:right w:val="nil"/>
            </w:tcBorders>
            <w:vAlign w:val="center"/>
            <w:hideMark/>
          </w:tcPr>
          <w:p w14:paraId="488FDC94" w14:textId="77777777" w:rsidR="00395FEC" w:rsidRPr="00395FEC" w:rsidRDefault="00395FEC" w:rsidP="00395FEC">
            <w:pPr>
              <w:spacing w:after="0"/>
              <w:jc w:val="left"/>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 xml:space="preserve">Implementing Entity Fee </w:t>
            </w:r>
            <w:proofErr w:type="gramStart"/>
            <w:r w:rsidRPr="00395FEC">
              <w:rPr>
                <w:rFonts w:ascii="Aptos Narrow" w:eastAsia="Times New Roman" w:hAnsi="Aptos Narrow"/>
                <w:i/>
                <w:iCs/>
                <w:color w:val="000000"/>
                <w:sz w:val="16"/>
                <w:szCs w:val="16"/>
              </w:rPr>
              <w:t>( add</w:t>
            </w:r>
            <w:proofErr w:type="gramEnd"/>
            <w:r w:rsidRPr="00395FEC">
              <w:rPr>
                <w:rFonts w:ascii="Aptos Narrow" w:eastAsia="Times New Roman" w:hAnsi="Aptos Narrow"/>
                <w:i/>
                <w:iCs/>
                <w:color w:val="000000"/>
                <w:sz w:val="16"/>
                <w:szCs w:val="16"/>
              </w:rPr>
              <w:t xml:space="preserve"> %)</w:t>
            </w:r>
          </w:p>
        </w:tc>
        <w:tc>
          <w:tcPr>
            <w:tcW w:w="510" w:type="pct"/>
            <w:gridSpan w:val="2"/>
            <w:tcBorders>
              <w:top w:val="single" w:sz="8" w:space="0" w:color="auto"/>
              <w:left w:val="nil"/>
              <w:bottom w:val="single" w:sz="8" w:space="0" w:color="auto"/>
              <w:right w:val="nil"/>
            </w:tcBorders>
            <w:vAlign w:val="center"/>
            <w:hideMark/>
          </w:tcPr>
          <w:p w14:paraId="520DFE2B" w14:textId="77777777" w:rsidR="00395FEC" w:rsidRPr="00395FEC" w:rsidRDefault="00395FEC" w:rsidP="00395FEC">
            <w:pPr>
              <w:spacing w:after="0"/>
              <w:jc w:val="left"/>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 </w:t>
            </w:r>
          </w:p>
        </w:tc>
        <w:tc>
          <w:tcPr>
            <w:tcW w:w="510" w:type="pct"/>
            <w:gridSpan w:val="3"/>
            <w:tcBorders>
              <w:top w:val="single" w:sz="8" w:space="0" w:color="auto"/>
              <w:left w:val="nil"/>
              <w:bottom w:val="single" w:sz="8" w:space="0" w:color="auto"/>
              <w:right w:val="nil"/>
            </w:tcBorders>
            <w:vAlign w:val="center"/>
            <w:hideMark/>
          </w:tcPr>
          <w:p w14:paraId="7DDCA0BE" w14:textId="77777777" w:rsidR="00395FEC" w:rsidRPr="00395FEC" w:rsidRDefault="00395FEC" w:rsidP="00395FEC">
            <w:pPr>
              <w:spacing w:after="0"/>
              <w:jc w:val="left"/>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 </w:t>
            </w:r>
          </w:p>
        </w:tc>
        <w:tc>
          <w:tcPr>
            <w:tcW w:w="483" w:type="pct"/>
            <w:gridSpan w:val="2"/>
            <w:tcBorders>
              <w:top w:val="single" w:sz="8" w:space="0" w:color="auto"/>
              <w:left w:val="nil"/>
              <w:bottom w:val="single" w:sz="8" w:space="0" w:color="auto"/>
              <w:right w:val="nil"/>
            </w:tcBorders>
            <w:vAlign w:val="center"/>
            <w:hideMark/>
          </w:tcPr>
          <w:p w14:paraId="140F9329" w14:textId="77777777" w:rsidR="00395FEC" w:rsidRPr="00395FEC" w:rsidRDefault="00395FEC" w:rsidP="00395FEC">
            <w:pPr>
              <w:spacing w:after="0"/>
              <w:jc w:val="left"/>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 </w:t>
            </w:r>
          </w:p>
        </w:tc>
        <w:tc>
          <w:tcPr>
            <w:tcW w:w="403" w:type="pct"/>
            <w:tcBorders>
              <w:top w:val="single" w:sz="8" w:space="0" w:color="auto"/>
              <w:left w:val="nil"/>
              <w:bottom w:val="single" w:sz="8" w:space="0" w:color="auto"/>
              <w:right w:val="nil"/>
            </w:tcBorders>
            <w:vAlign w:val="center"/>
            <w:hideMark/>
          </w:tcPr>
          <w:p w14:paraId="348D425E" w14:textId="77777777" w:rsidR="00395FEC" w:rsidRPr="00395FEC" w:rsidRDefault="00395FEC" w:rsidP="00395FEC">
            <w:pPr>
              <w:spacing w:after="0"/>
              <w:jc w:val="left"/>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 </w:t>
            </w:r>
          </w:p>
        </w:tc>
        <w:tc>
          <w:tcPr>
            <w:tcW w:w="403" w:type="pct"/>
            <w:tcBorders>
              <w:top w:val="single" w:sz="8" w:space="0" w:color="auto"/>
              <w:left w:val="nil"/>
              <w:bottom w:val="single" w:sz="8" w:space="0" w:color="auto"/>
              <w:right w:val="nil"/>
            </w:tcBorders>
            <w:vAlign w:val="center"/>
            <w:hideMark/>
          </w:tcPr>
          <w:p w14:paraId="2A37EC03" w14:textId="77777777" w:rsidR="00395FEC" w:rsidRPr="00395FEC" w:rsidRDefault="00395FEC" w:rsidP="00395FEC">
            <w:pPr>
              <w:spacing w:after="0"/>
              <w:jc w:val="left"/>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 </w:t>
            </w:r>
          </w:p>
        </w:tc>
        <w:tc>
          <w:tcPr>
            <w:tcW w:w="403" w:type="pct"/>
            <w:tcBorders>
              <w:top w:val="single" w:sz="8" w:space="0" w:color="auto"/>
              <w:left w:val="nil"/>
              <w:bottom w:val="single" w:sz="8" w:space="0" w:color="auto"/>
              <w:right w:val="nil"/>
            </w:tcBorders>
            <w:vAlign w:val="center"/>
            <w:hideMark/>
          </w:tcPr>
          <w:p w14:paraId="3E65FD17" w14:textId="77777777" w:rsidR="00395FEC" w:rsidRPr="00395FEC" w:rsidRDefault="00395FEC" w:rsidP="00395FEC">
            <w:pPr>
              <w:spacing w:after="0"/>
              <w:jc w:val="left"/>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 </w:t>
            </w:r>
          </w:p>
        </w:tc>
        <w:tc>
          <w:tcPr>
            <w:tcW w:w="568" w:type="pct"/>
            <w:gridSpan w:val="2"/>
            <w:tcBorders>
              <w:top w:val="single" w:sz="8" w:space="0" w:color="auto"/>
              <w:left w:val="nil"/>
              <w:bottom w:val="single" w:sz="8" w:space="0" w:color="auto"/>
              <w:right w:val="single" w:sz="4" w:space="0" w:color="auto"/>
            </w:tcBorders>
            <w:vAlign w:val="center"/>
            <w:hideMark/>
          </w:tcPr>
          <w:p w14:paraId="69AB3890" w14:textId="77777777" w:rsidR="00395FEC" w:rsidRPr="00395FEC" w:rsidRDefault="00395FEC" w:rsidP="00395FEC">
            <w:pPr>
              <w:spacing w:after="0"/>
              <w:jc w:val="left"/>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 </w:t>
            </w:r>
          </w:p>
        </w:tc>
        <w:tc>
          <w:tcPr>
            <w:tcW w:w="250" w:type="pct"/>
            <w:gridSpan w:val="3"/>
            <w:tcBorders>
              <w:top w:val="single" w:sz="8" w:space="0" w:color="auto"/>
              <w:left w:val="nil"/>
              <w:bottom w:val="single" w:sz="8" w:space="0" w:color="auto"/>
              <w:right w:val="single" w:sz="4" w:space="0" w:color="auto"/>
            </w:tcBorders>
            <w:noWrap/>
            <w:vAlign w:val="bottom"/>
            <w:hideMark/>
          </w:tcPr>
          <w:p w14:paraId="68A5EB04"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single" w:sz="8" w:space="0" w:color="auto"/>
              <w:left w:val="nil"/>
              <w:bottom w:val="single" w:sz="8" w:space="0" w:color="auto"/>
              <w:right w:val="single" w:sz="4" w:space="0" w:color="auto"/>
            </w:tcBorders>
            <w:noWrap/>
            <w:vAlign w:val="bottom"/>
            <w:hideMark/>
          </w:tcPr>
          <w:p w14:paraId="4035D836"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single" w:sz="8" w:space="0" w:color="auto"/>
              <w:left w:val="nil"/>
              <w:bottom w:val="single" w:sz="8" w:space="0" w:color="auto"/>
              <w:right w:val="single" w:sz="4" w:space="0" w:color="auto"/>
            </w:tcBorders>
            <w:noWrap/>
            <w:vAlign w:val="bottom"/>
            <w:hideMark/>
          </w:tcPr>
          <w:p w14:paraId="6CB46EB3"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single" w:sz="8" w:space="0" w:color="auto"/>
              <w:left w:val="nil"/>
              <w:bottom w:val="single" w:sz="8" w:space="0" w:color="auto"/>
              <w:right w:val="single" w:sz="4" w:space="0" w:color="auto"/>
            </w:tcBorders>
            <w:noWrap/>
            <w:vAlign w:val="bottom"/>
            <w:hideMark/>
          </w:tcPr>
          <w:p w14:paraId="6107B61F"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single" w:sz="8" w:space="0" w:color="auto"/>
              <w:left w:val="nil"/>
              <w:bottom w:val="single" w:sz="8" w:space="0" w:color="auto"/>
              <w:right w:val="single" w:sz="8" w:space="0" w:color="auto"/>
            </w:tcBorders>
            <w:noWrap/>
            <w:vAlign w:val="bottom"/>
            <w:hideMark/>
          </w:tcPr>
          <w:p w14:paraId="7FE2AF14"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r w:rsidR="00395FEC" w:rsidRPr="00395FEC" w14:paraId="216B5170" w14:textId="77777777" w:rsidTr="0028184D">
        <w:trPr>
          <w:trHeight w:val="240"/>
        </w:trPr>
        <w:tc>
          <w:tcPr>
            <w:tcW w:w="3788" w:type="pct"/>
            <w:gridSpan w:val="13"/>
            <w:tcBorders>
              <w:top w:val="single" w:sz="8" w:space="0" w:color="auto"/>
              <w:left w:val="single" w:sz="8" w:space="0" w:color="auto"/>
              <w:bottom w:val="single" w:sz="8" w:space="0" w:color="auto"/>
              <w:right w:val="single" w:sz="4" w:space="0" w:color="000000"/>
            </w:tcBorders>
            <w:vAlign w:val="center"/>
            <w:hideMark/>
          </w:tcPr>
          <w:p w14:paraId="27275E33" w14:textId="77777777" w:rsidR="00395FEC" w:rsidRPr="00395FEC" w:rsidRDefault="00395FEC" w:rsidP="00395FEC">
            <w:pPr>
              <w:spacing w:after="0"/>
              <w:jc w:val="left"/>
              <w:rPr>
                <w:rFonts w:ascii="Aptos Narrow" w:eastAsia="Times New Roman" w:hAnsi="Aptos Narrow"/>
                <w:i/>
                <w:iCs/>
                <w:color w:val="000000"/>
                <w:sz w:val="16"/>
                <w:szCs w:val="16"/>
              </w:rPr>
            </w:pPr>
            <w:r w:rsidRPr="00395FEC">
              <w:rPr>
                <w:rFonts w:ascii="Aptos Narrow" w:eastAsia="Times New Roman" w:hAnsi="Aptos Narrow"/>
                <w:i/>
                <w:iCs/>
                <w:color w:val="000000"/>
                <w:sz w:val="16"/>
                <w:szCs w:val="16"/>
              </w:rPr>
              <w:t>Total Project Grant</w:t>
            </w:r>
          </w:p>
        </w:tc>
        <w:tc>
          <w:tcPr>
            <w:tcW w:w="250" w:type="pct"/>
            <w:gridSpan w:val="3"/>
            <w:tcBorders>
              <w:top w:val="nil"/>
              <w:left w:val="nil"/>
              <w:bottom w:val="single" w:sz="8" w:space="0" w:color="auto"/>
              <w:right w:val="single" w:sz="4" w:space="0" w:color="auto"/>
            </w:tcBorders>
            <w:noWrap/>
            <w:vAlign w:val="bottom"/>
            <w:hideMark/>
          </w:tcPr>
          <w:p w14:paraId="2C558D84"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8" w:space="0" w:color="auto"/>
              <w:right w:val="single" w:sz="4" w:space="0" w:color="auto"/>
            </w:tcBorders>
            <w:noWrap/>
            <w:vAlign w:val="bottom"/>
            <w:hideMark/>
          </w:tcPr>
          <w:p w14:paraId="6922C343"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8" w:space="0" w:color="auto"/>
              <w:right w:val="single" w:sz="4" w:space="0" w:color="auto"/>
            </w:tcBorders>
            <w:noWrap/>
            <w:vAlign w:val="bottom"/>
            <w:hideMark/>
          </w:tcPr>
          <w:p w14:paraId="75A9D806"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50" w:type="pct"/>
            <w:gridSpan w:val="2"/>
            <w:tcBorders>
              <w:top w:val="nil"/>
              <w:left w:val="nil"/>
              <w:bottom w:val="single" w:sz="8" w:space="0" w:color="auto"/>
              <w:right w:val="single" w:sz="4" w:space="0" w:color="auto"/>
            </w:tcBorders>
            <w:noWrap/>
            <w:vAlign w:val="bottom"/>
            <w:hideMark/>
          </w:tcPr>
          <w:p w14:paraId="0FD15398"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xml:space="preserve"> $ </w:t>
            </w:r>
          </w:p>
        </w:tc>
        <w:tc>
          <w:tcPr>
            <w:tcW w:w="210" w:type="pct"/>
            <w:gridSpan w:val="2"/>
            <w:tcBorders>
              <w:top w:val="nil"/>
              <w:left w:val="nil"/>
              <w:bottom w:val="single" w:sz="8" w:space="0" w:color="auto"/>
              <w:right w:val="single" w:sz="8" w:space="0" w:color="auto"/>
            </w:tcBorders>
            <w:noWrap/>
            <w:vAlign w:val="bottom"/>
            <w:hideMark/>
          </w:tcPr>
          <w:p w14:paraId="6C80B9F8" w14:textId="77777777" w:rsidR="00395FEC" w:rsidRPr="00395FEC" w:rsidRDefault="00395FEC" w:rsidP="00395FEC">
            <w:pPr>
              <w:spacing w:after="0"/>
              <w:jc w:val="left"/>
              <w:rPr>
                <w:rFonts w:ascii="Aptos Narrow" w:eastAsia="Times New Roman" w:hAnsi="Aptos Narrow"/>
                <w:color w:val="000000"/>
                <w:sz w:val="16"/>
                <w:szCs w:val="16"/>
              </w:rPr>
            </w:pPr>
            <w:r w:rsidRPr="00395FEC">
              <w:rPr>
                <w:rFonts w:ascii="Aptos Narrow" w:eastAsia="Times New Roman" w:hAnsi="Aptos Narrow"/>
                <w:color w:val="000000"/>
                <w:sz w:val="16"/>
                <w:szCs w:val="16"/>
              </w:rPr>
              <w:t> </w:t>
            </w:r>
          </w:p>
        </w:tc>
      </w:tr>
    </w:tbl>
    <w:p w14:paraId="0E30629A" w14:textId="77777777" w:rsidR="00395FEC" w:rsidRDefault="00395FEC" w:rsidP="001E7BE9">
      <w:pPr>
        <w:rPr>
          <w:rFonts w:cs="Arial"/>
          <w:sz w:val="18"/>
          <w:szCs w:val="18"/>
        </w:rPr>
      </w:pPr>
    </w:p>
    <w:p w14:paraId="4414B1FE" w14:textId="77777777" w:rsidR="001E7BE9" w:rsidRPr="00485F0E" w:rsidRDefault="001E7BE9" w:rsidP="001E7BE9">
      <w:pPr>
        <w:rPr>
          <w:rFonts w:cs="Calibri"/>
          <w:sz w:val="18"/>
          <w:szCs w:val="18"/>
        </w:rPr>
      </w:pPr>
    </w:p>
    <w:p w14:paraId="68FD341D" w14:textId="77777777" w:rsidR="001E7BE9" w:rsidRPr="00485F0E" w:rsidRDefault="001E7BE9" w:rsidP="001E7BE9">
      <w:pPr>
        <w:rPr>
          <w:rFonts w:cs="Arial"/>
          <w:b/>
          <w:bCs/>
          <w:sz w:val="18"/>
          <w:szCs w:val="18"/>
        </w:rPr>
      </w:pPr>
      <w:r w:rsidRPr="00485F0E">
        <w:rPr>
          <w:rFonts w:cs="Arial"/>
          <w:b/>
          <w:sz w:val="18"/>
          <w:szCs w:val="18"/>
        </w:rPr>
        <w:t>Budget Notes</w:t>
      </w:r>
      <w:r w:rsidRPr="00485F0E">
        <w:rPr>
          <w:rFonts w:cs="Arial"/>
          <w:b/>
          <w:bCs/>
          <w:sz w:val="18"/>
          <w:szCs w:val="18"/>
        </w:rPr>
        <w:t xml:space="preserve"> </w:t>
      </w:r>
    </w:p>
    <w:p w14:paraId="54C52A61" w14:textId="77777777" w:rsidR="001E7BE9" w:rsidRPr="00485F0E" w:rsidRDefault="001E7BE9" w:rsidP="001E7BE9">
      <w:pPr>
        <w:rPr>
          <w:rFonts w:cs="Arial"/>
          <w:sz w:val="18"/>
          <w:szCs w:val="18"/>
          <w:highlight w:val="yellow"/>
        </w:rPr>
      </w:pPr>
      <w:r w:rsidRPr="00485F0E">
        <w:rPr>
          <w:rFonts w:cs="Arial"/>
          <w:b/>
          <w:bCs/>
          <w:sz w:val="18"/>
          <w:szCs w:val="18"/>
          <w:highlight w:val="yellow"/>
        </w:rPr>
        <w:t>Guidance to project developer:</w:t>
      </w:r>
      <w:r w:rsidRPr="00485F0E">
        <w:rPr>
          <w:rFonts w:cs="Arial"/>
          <w:sz w:val="18"/>
          <w:szCs w:val="18"/>
          <w:highlight w:val="yellow"/>
        </w:rPr>
        <w:t xml:space="preserve"> </w:t>
      </w:r>
      <w:r w:rsidRPr="00485F0E">
        <w:rPr>
          <w:rFonts w:cs="Arial"/>
          <w:i/>
          <w:iCs/>
          <w:sz w:val="18"/>
          <w:szCs w:val="18"/>
          <w:highlight w:val="yellow"/>
        </w:rPr>
        <w:t>Do not create additional columns for any other data than the included in the Budget Notes template</w:t>
      </w:r>
      <w:r w:rsidRPr="00485F0E">
        <w:rPr>
          <w:rFonts w:cs="Arial"/>
          <w:sz w:val="18"/>
          <w:szCs w:val="18"/>
          <w:highlight w:val="yellow"/>
        </w:rPr>
        <w:t>.</w:t>
      </w:r>
    </w:p>
    <w:p w14:paraId="2AF7B005" w14:textId="77777777" w:rsidR="001E7BE9" w:rsidRPr="00485F0E" w:rsidRDefault="001E7BE9" w:rsidP="001E7BE9">
      <w:pPr>
        <w:rPr>
          <w:rFonts w:cs="Calibri"/>
          <w:b/>
          <w:sz w:val="18"/>
          <w:szCs w:val="18"/>
        </w:rPr>
      </w:pPr>
    </w:p>
    <w:tbl>
      <w:tblPr>
        <w:tblW w:w="5022" w:type="pct"/>
        <w:tblLook w:val="04A0" w:firstRow="1" w:lastRow="0" w:firstColumn="1" w:lastColumn="0" w:noHBand="0" w:noVBand="1"/>
      </w:tblPr>
      <w:tblGrid>
        <w:gridCol w:w="1870"/>
        <w:gridCol w:w="12583"/>
      </w:tblGrid>
      <w:tr w:rsidR="001E7BE9" w:rsidRPr="00485F0E" w14:paraId="06FCD2AC" w14:textId="77777777" w:rsidTr="005160D8">
        <w:trPr>
          <w:trHeight w:val="287"/>
        </w:trPr>
        <w:tc>
          <w:tcPr>
            <w:tcW w:w="647" w:type="pct"/>
            <w:tcBorders>
              <w:top w:val="single" w:sz="4" w:space="0" w:color="auto"/>
              <w:left w:val="single" w:sz="4" w:space="0" w:color="auto"/>
              <w:bottom w:val="single" w:sz="4" w:space="0" w:color="auto"/>
              <w:right w:val="single" w:sz="4" w:space="0" w:color="auto"/>
            </w:tcBorders>
            <w:shd w:val="clear" w:color="auto" w:fill="D9D9D9"/>
            <w:vAlign w:val="bottom"/>
            <w:hideMark/>
          </w:tcPr>
          <w:p w14:paraId="7B286F0D" w14:textId="77777777" w:rsidR="001E7BE9" w:rsidRPr="00485F0E" w:rsidRDefault="001E7BE9" w:rsidP="005160D8">
            <w:pPr>
              <w:spacing w:after="0"/>
              <w:jc w:val="center"/>
              <w:rPr>
                <w:b/>
              </w:rPr>
            </w:pPr>
            <w:r w:rsidRPr="00485F0E">
              <w:rPr>
                <w:b/>
              </w:rPr>
              <w:t>Budget Note No.</w:t>
            </w:r>
          </w:p>
        </w:tc>
        <w:tc>
          <w:tcPr>
            <w:tcW w:w="4353" w:type="pct"/>
            <w:tcBorders>
              <w:top w:val="single" w:sz="4" w:space="0" w:color="auto"/>
              <w:left w:val="single" w:sz="4" w:space="0" w:color="auto"/>
              <w:bottom w:val="single" w:sz="4" w:space="0" w:color="auto"/>
              <w:right w:val="single" w:sz="4" w:space="0" w:color="auto"/>
            </w:tcBorders>
            <w:shd w:val="clear" w:color="auto" w:fill="D9D9D9"/>
            <w:vAlign w:val="bottom"/>
            <w:hideMark/>
          </w:tcPr>
          <w:p w14:paraId="5939519D" w14:textId="77777777" w:rsidR="001E7BE9" w:rsidRPr="00485F0E" w:rsidRDefault="001E7BE9" w:rsidP="005160D8">
            <w:pPr>
              <w:spacing w:after="0"/>
              <w:jc w:val="center"/>
              <w:rPr>
                <w:b/>
              </w:rPr>
            </w:pPr>
            <w:r w:rsidRPr="00485F0E">
              <w:rPr>
                <w:b/>
                <w:bCs/>
              </w:rPr>
              <w:t>Budget Note</w:t>
            </w:r>
            <w:r w:rsidRPr="00485F0E">
              <w:rPr>
                <w:b/>
              </w:rPr>
              <w:t xml:space="preserve"> (Description)</w:t>
            </w:r>
          </w:p>
        </w:tc>
      </w:tr>
      <w:tr w:rsidR="001E7BE9" w:rsidRPr="00485F0E" w14:paraId="7CA84DF3" w14:textId="77777777" w:rsidTr="005160D8">
        <w:trPr>
          <w:trHeight w:val="287"/>
        </w:trPr>
        <w:tc>
          <w:tcPr>
            <w:tcW w:w="647" w:type="pct"/>
            <w:tcBorders>
              <w:top w:val="single" w:sz="4" w:space="0" w:color="auto"/>
              <w:left w:val="single" w:sz="4" w:space="0" w:color="auto"/>
              <w:bottom w:val="single" w:sz="4" w:space="0" w:color="auto"/>
              <w:right w:val="single" w:sz="4" w:space="0" w:color="auto"/>
            </w:tcBorders>
            <w:shd w:val="clear" w:color="auto" w:fill="D9D9D9"/>
            <w:vAlign w:val="center"/>
          </w:tcPr>
          <w:p w14:paraId="2C2AD3C6" w14:textId="03A60FB0" w:rsidR="001E7BE9" w:rsidRPr="00485F0E" w:rsidRDefault="001E7BE9" w:rsidP="005160D8">
            <w:pPr>
              <w:spacing w:after="0"/>
              <w:jc w:val="center"/>
              <w:rPr>
                <w:b/>
              </w:rPr>
            </w:pPr>
          </w:p>
        </w:tc>
        <w:tc>
          <w:tcPr>
            <w:tcW w:w="4353" w:type="pct"/>
            <w:tcBorders>
              <w:top w:val="single" w:sz="4" w:space="0" w:color="auto"/>
              <w:left w:val="single" w:sz="4" w:space="0" w:color="auto"/>
              <w:bottom w:val="single" w:sz="4" w:space="0" w:color="auto"/>
              <w:right w:val="single" w:sz="4" w:space="0" w:color="auto"/>
            </w:tcBorders>
            <w:shd w:val="clear" w:color="auto" w:fill="D9D9D9"/>
            <w:vAlign w:val="bottom"/>
          </w:tcPr>
          <w:p w14:paraId="020B0AC1" w14:textId="1BE79DDD" w:rsidR="001E7BE9" w:rsidRPr="00485F0E" w:rsidRDefault="001E7BE9" w:rsidP="005160D8">
            <w:pPr>
              <w:spacing w:after="0"/>
              <w:rPr>
                <w:b/>
                <w:i/>
                <w:iCs/>
              </w:rPr>
            </w:pPr>
          </w:p>
        </w:tc>
      </w:tr>
      <w:tr w:rsidR="001E7BE9" w:rsidRPr="00485F0E" w14:paraId="7FCBA54D" w14:textId="77777777" w:rsidTr="005160D8">
        <w:trPr>
          <w:trHeight w:val="287"/>
        </w:trPr>
        <w:tc>
          <w:tcPr>
            <w:tcW w:w="647" w:type="pct"/>
            <w:tcBorders>
              <w:top w:val="single" w:sz="4" w:space="0" w:color="auto"/>
              <w:left w:val="single" w:sz="4" w:space="0" w:color="auto"/>
              <w:bottom w:val="single" w:sz="4" w:space="0" w:color="auto"/>
              <w:right w:val="single" w:sz="4" w:space="0" w:color="auto"/>
            </w:tcBorders>
            <w:shd w:val="clear" w:color="auto" w:fill="D9D9D9"/>
            <w:vAlign w:val="center"/>
          </w:tcPr>
          <w:p w14:paraId="5FC35A30" w14:textId="1F9FDC69" w:rsidR="001E7BE9" w:rsidRPr="00485F0E" w:rsidRDefault="001E7BE9" w:rsidP="005160D8">
            <w:pPr>
              <w:spacing w:after="0"/>
              <w:jc w:val="center"/>
              <w:rPr>
                <w:b/>
              </w:rPr>
            </w:pPr>
          </w:p>
        </w:tc>
        <w:tc>
          <w:tcPr>
            <w:tcW w:w="4353" w:type="pct"/>
            <w:tcBorders>
              <w:top w:val="single" w:sz="4" w:space="0" w:color="auto"/>
              <w:left w:val="single" w:sz="4" w:space="0" w:color="auto"/>
              <w:bottom w:val="single" w:sz="4" w:space="0" w:color="auto"/>
              <w:right w:val="single" w:sz="4" w:space="0" w:color="auto"/>
            </w:tcBorders>
            <w:shd w:val="clear" w:color="auto" w:fill="D9D9D9"/>
            <w:vAlign w:val="bottom"/>
          </w:tcPr>
          <w:p w14:paraId="6467DE65" w14:textId="16E7DD69" w:rsidR="003E17B1" w:rsidRPr="00AA1449" w:rsidRDefault="003E17B1" w:rsidP="00AA1449">
            <w:pPr>
              <w:rPr>
                <w:sz w:val="18"/>
                <w:szCs w:val="18"/>
              </w:rPr>
            </w:pPr>
          </w:p>
        </w:tc>
      </w:tr>
      <w:tr w:rsidR="000E5557" w:rsidRPr="00485F0E" w14:paraId="3C441FA1" w14:textId="77777777" w:rsidTr="005160D8">
        <w:trPr>
          <w:trHeight w:val="287"/>
        </w:trPr>
        <w:tc>
          <w:tcPr>
            <w:tcW w:w="647" w:type="pct"/>
            <w:tcBorders>
              <w:top w:val="single" w:sz="4" w:space="0" w:color="auto"/>
              <w:left w:val="single" w:sz="4" w:space="0" w:color="auto"/>
              <w:bottom w:val="single" w:sz="4" w:space="0" w:color="auto"/>
              <w:right w:val="single" w:sz="4" w:space="0" w:color="auto"/>
            </w:tcBorders>
            <w:shd w:val="clear" w:color="auto" w:fill="D9D9D9"/>
            <w:vAlign w:val="center"/>
          </w:tcPr>
          <w:p w14:paraId="4291684B" w14:textId="52D779AA" w:rsidR="000E5557" w:rsidRPr="00485F0E" w:rsidRDefault="000E5557" w:rsidP="000E5557">
            <w:pPr>
              <w:spacing w:after="0"/>
              <w:jc w:val="center"/>
              <w:rPr>
                <w:b/>
              </w:rPr>
            </w:pPr>
            <w:r w:rsidRPr="00485F0E">
              <w:rPr>
                <w:b/>
              </w:rPr>
              <w:t>1</w:t>
            </w:r>
          </w:p>
        </w:tc>
        <w:tc>
          <w:tcPr>
            <w:tcW w:w="4353" w:type="pct"/>
            <w:tcBorders>
              <w:top w:val="single" w:sz="4" w:space="0" w:color="auto"/>
              <w:left w:val="single" w:sz="4" w:space="0" w:color="auto"/>
              <w:bottom w:val="single" w:sz="4" w:space="0" w:color="auto"/>
              <w:right w:val="single" w:sz="4" w:space="0" w:color="auto"/>
            </w:tcBorders>
            <w:shd w:val="clear" w:color="auto" w:fill="D9D9D9"/>
            <w:vAlign w:val="bottom"/>
          </w:tcPr>
          <w:p w14:paraId="5F5ADFAF" w14:textId="77777777" w:rsidR="000E5557" w:rsidRPr="00485F0E" w:rsidRDefault="000E5557" w:rsidP="000E5557">
            <w:pPr>
              <w:spacing w:after="0"/>
              <w:rPr>
                <w:b/>
              </w:rPr>
            </w:pPr>
          </w:p>
        </w:tc>
      </w:tr>
      <w:tr w:rsidR="000E5557" w:rsidRPr="00485F0E" w14:paraId="5B769A3A" w14:textId="77777777" w:rsidTr="005160D8">
        <w:trPr>
          <w:trHeight w:val="287"/>
        </w:trPr>
        <w:tc>
          <w:tcPr>
            <w:tcW w:w="647" w:type="pct"/>
            <w:tcBorders>
              <w:top w:val="single" w:sz="4" w:space="0" w:color="auto"/>
              <w:left w:val="single" w:sz="4" w:space="0" w:color="auto"/>
              <w:bottom w:val="single" w:sz="4" w:space="0" w:color="auto"/>
              <w:right w:val="single" w:sz="4" w:space="0" w:color="auto"/>
            </w:tcBorders>
            <w:shd w:val="clear" w:color="auto" w:fill="D9D9D9"/>
            <w:vAlign w:val="center"/>
          </w:tcPr>
          <w:p w14:paraId="65EE89B9" w14:textId="5E95D47B" w:rsidR="000E5557" w:rsidRPr="00485F0E" w:rsidRDefault="000E5557" w:rsidP="000E5557">
            <w:pPr>
              <w:spacing w:after="0"/>
              <w:jc w:val="center"/>
              <w:rPr>
                <w:b/>
              </w:rPr>
            </w:pPr>
            <w:r w:rsidRPr="00485F0E">
              <w:rPr>
                <w:b/>
              </w:rPr>
              <w:t>2</w:t>
            </w:r>
          </w:p>
        </w:tc>
        <w:tc>
          <w:tcPr>
            <w:tcW w:w="4353" w:type="pct"/>
            <w:tcBorders>
              <w:top w:val="single" w:sz="4" w:space="0" w:color="auto"/>
              <w:left w:val="single" w:sz="4" w:space="0" w:color="auto"/>
              <w:bottom w:val="single" w:sz="4" w:space="0" w:color="auto"/>
              <w:right w:val="single" w:sz="4" w:space="0" w:color="auto"/>
            </w:tcBorders>
            <w:shd w:val="clear" w:color="auto" w:fill="D9D9D9"/>
            <w:vAlign w:val="bottom"/>
          </w:tcPr>
          <w:p w14:paraId="0B266829" w14:textId="77777777" w:rsidR="000E5557" w:rsidRPr="00485F0E" w:rsidRDefault="000E5557" w:rsidP="000E5557">
            <w:pPr>
              <w:spacing w:after="0"/>
              <w:rPr>
                <w:b/>
              </w:rPr>
            </w:pPr>
          </w:p>
        </w:tc>
      </w:tr>
      <w:tr w:rsidR="000E5557" w:rsidRPr="00485F0E" w14:paraId="5066D5D4" w14:textId="77777777" w:rsidTr="005160D8">
        <w:trPr>
          <w:trHeight w:val="287"/>
        </w:trPr>
        <w:tc>
          <w:tcPr>
            <w:tcW w:w="647" w:type="pct"/>
            <w:tcBorders>
              <w:top w:val="single" w:sz="4" w:space="0" w:color="auto"/>
              <w:left w:val="single" w:sz="4" w:space="0" w:color="auto"/>
              <w:bottom w:val="single" w:sz="4" w:space="0" w:color="auto"/>
              <w:right w:val="single" w:sz="4" w:space="0" w:color="auto"/>
            </w:tcBorders>
            <w:shd w:val="clear" w:color="auto" w:fill="D9D9D9"/>
            <w:vAlign w:val="center"/>
          </w:tcPr>
          <w:p w14:paraId="2548B79C" w14:textId="350564CD" w:rsidR="000E5557" w:rsidRPr="00485F0E" w:rsidRDefault="000E5557" w:rsidP="000E5557">
            <w:pPr>
              <w:spacing w:after="0"/>
              <w:jc w:val="center"/>
              <w:rPr>
                <w:b/>
              </w:rPr>
            </w:pPr>
            <w:r w:rsidRPr="00485F0E">
              <w:rPr>
                <w:b/>
              </w:rPr>
              <w:t>…</w:t>
            </w:r>
          </w:p>
        </w:tc>
        <w:tc>
          <w:tcPr>
            <w:tcW w:w="4353" w:type="pct"/>
            <w:tcBorders>
              <w:top w:val="single" w:sz="4" w:space="0" w:color="auto"/>
              <w:left w:val="single" w:sz="4" w:space="0" w:color="auto"/>
              <w:bottom w:val="single" w:sz="4" w:space="0" w:color="auto"/>
              <w:right w:val="single" w:sz="4" w:space="0" w:color="auto"/>
            </w:tcBorders>
            <w:shd w:val="clear" w:color="auto" w:fill="D9D9D9"/>
            <w:vAlign w:val="bottom"/>
          </w:tcPr>
          <w:p w14:paraId="71B88F85" w14:textId="77777777" w:rsidR="000E5557" w:rsidRPr="00485F0E" w:rsidRDefault="000E5557" w:rsidP="000E5557">
            <w:pPr>
              <w:spacing w:after="0"/>
              <w:rPr>
                <w:b/>
              </w:rPr>
            </w:pPr>
          </w:p>
        </w:tc>
      </w:tr>
    </w:tbl>
    <w:p w14:paraId="29F21295" w14:textId="53220599" w:rsidR="00734E23" w:rsidRPr="002C3A2D" w:rsidRDefault="00734E23" w:rsidP="007247A6">
      <w:pPr>
        <w:spacing w:after="0"/>
        <w:rPr>
          <w:rFonts w:asciiTheme="majorHAnsi" w:hAnsiTheme="majorHAnsi" w:cstheme="majorHAnsi"/>
          <w:sz w:val="22"/>
          <w:szCs w:val="22"/>
        </w:rPr>
        <w:sectPr w:rsidR="00734E23" w:rsidRPr="002C3A2D" w:rsidSect="00740F26">
          <w:headerReference w:type="first" r:id="rId90"/>
          <w:pgSz w:w="15840" w:h="12240" w:orient="landscape" w:code="1"/>
          <w:pgMar w:top="720" w:right="720" w:bottom="720" w:left="720" w:header="720" w:footer="432" w:gutter="0"/>
          <w:cols w:space="708"/>
          <w:titlePg/>
          <w:docGrid w:linePitch="360"/>
        </w:sectPr>
      </w:pPr>
    </w:p>
    <w:p w14:paraId="08C86E3D" w14:textId="77777777" w:rsidR="003E3ABA" w:rsidRPr="0094521D" w:rsidRDefault="003E3ABA" w:rsidP="0094521D">
      <w:pPr>
        <w:pStyle w:val="Heading1"/>
      </w:pPr>
      <w:bookmarkStart w:id="21" w:name="_Toc217394027"/>
      <w:r w:rsidRPr="0094521D">
        <w:lastRenderedPageBreak/>
        <w:t>Legal Context</w:t>
      </w:r>
      <w:bookmarkEnd w:id="21"/>
    </w:p>
    <w:p w14:paraId="5C73D054" w14:textId="77777777" w:rsidR="006C181C" w:rsidRPr="002C3A2D" w:rsidRDefault="006C181C">
      <w:pPr>
        <w:spacing w:after="0"/>
        <w:rPr>
          <w:rFonts w:asciiTheme="majorHAnsi" w:hAnsiTheme="majorHAnsi" w:cstheme="majorHAnsi"/>
          <w:sz w:val="22"/>
          <w:szCs w:val="22"/>
        </w:rPr>
      </w:pPr>
    </w:p>
    <w:p w14:paraId="0FAD921E" w14:textId="596E2D69" w:rsidR="0037580C" w:rsidRPr="00485F0E" w:rsidRDefault="0037580C" w:rsidP="0037580C">
      <w:pPr>
        <w:spacing w:after="240"/>
        <w:rPr>
          <w:b/>
          <w:i/>
          <w:u w:val="single"/>
        </w:rPr>
      </w:pPr>
      <w:r w:rsidRPr="00485F0E">
        <w:rPr>
          <w:b/>
          <w:i/>
          <w:noProof/>
          <w:highlight w:val="yellow"/>
          <w:lang w:eastAsia="zh-CN"/>
        </w:rPr>
        <w:t>Guidance to project developer</w:t>
      </w:r>
      <w:r w:rsidRPr="00485F0E">
        <w:rPr>
          <w:i/>
          <w:noProof/>
          <w:highlight w:val="yellow"/>
          <w:lang w:eastAsia="zh-CN"/>
        </w:rPr>
        <w:t>: Choose one of the following options. Delete the options not selected</w:t>
      </w:r>
      <w:r w:rsidRPr="00485F0E">
        <w:rPr>
          <w:b/>
          <w:i/>
          <w:noProof/>
          <w:highlight w:val="yellow"/>
          <w:lang w:eastAsia="zh-CN"/>
        </w:rPr>
        <w:t>. Do not amend/edit or in any other way change the standard text below</w:t>
      </w:r>
      <w:r w:rsidRPr="00485F0E">
        <w:rPr>
          <w:i/>
          <w:noProof/>
          <w:highlight w:val="yellow"/>
          <w:lang w:eastAsia="zh-CN"/>
        </w:rPr>
        <w:t xml:space="preserve">. </w:t>
      </w:r>
      <w:r w:rsidRPr="00485F0E">
        <w:rPr>
          <w:i/>
          <w:highlight w:val="yellow"/>
        </w:rPr>
        <w:t xml:space="preserve">Any changes/amendments/notes will need to be approved by the UNDP Legal Office before submission to the </w:t>
      </w:r>
      <w:r w:rsidR="003A7426">
        <w:rPr>
          <w:i/>
          <w:highlight w:val="yellow"/>
        </w:rPr>
        <w:t>AF</w:t>
      </w:r>
      <w:r w:rsidRPr="00485F0E">
        <w:rPr>
          <w:i/>
          <w:highlight w:val="yellow"/>
        </w:rPr>
        <w:t xml:space="preserve">, which could lead to serious delays and consequently the automatic cancellation of the project by the </w:t>
      </w:r>
      <w:r w:rsidR="003A7426">
        <w:rPr>
          <w:i/>
          <w:highlight w:val="yellow"/>
        </w:rPr>
        <w:t>AF</w:t>
      </w:r>
      <w:r w:rsidRPr="00485F0E">
        <w:rPr>
          <w:i/>
          <w:highlight w:val="yellow"/>
        </w:rPr>
        <w:t xml:space="preserve">. These sections are mandatory, cannot be edited, and are critical to UNDP’s compliance with UNDP and </w:t>
      </w:r>
      <w:r w:rsidR="003A7426">
        <w:rPr>
          <w:i/>
          <w:highlight w:val="yellow"/>
        </w:rPr>
        <w:t>AF</w:t>
      </w:r>
      <w:r w:rsidRPr="00485F0E">
        <w:rPr>
          <w:i/>
          <w:highlight w:val="yellow"/>
        </w:rPr>
        <w:t xml:space="preserve"> policies.</w:t>
      </w:r>
    </w:p>
    <w:p w14:paraId="10CB3423" w14:textId="67C849F2" w:rsidR="0037580C" w:rsidRPr="00485F0E" w:rsidRDefault="0037580C" w:rsidP="0037580C">
      <w:pPr>
        <w:rPr>
          <w:b/>
        </w:rPr>
      </w:pPr>
      <w:bookmarkStart w:id="22" w:name="_Toc10449642"/>
      <w:r w:rsidRPr="00485F0E">
        <w:rPr>
          <w:b/>
        </w:rPr>
        <w:t xml:space="preserve">Option a. Where the country has signed the </w:t>
      </w:r>
      <w:hyperlink r:id="rId91" w:tooltip="outbind://44/reference_centre/chapter5/sbaa.pdf" w:history="1">
        <w:r w:rsidRPr="00485F0E">
          <w:rPr>
            <w:rFonts w:cs="Arial"/>
            <w:b/>
            <w:color w:val="0000FF"/>
            <w:spacing w:val="-3"/>
            <w:szCs w:val="20"/>
            <w:u w:val="single"/>
          </w:rPr>
          <w:t>Standard Basic Assistance Agreement (SBAA)</w:t>
        </w:r>
        <w:bookmarkEnd w:id="22"/>
      </w:hyperlink>
      <w:r w:rsidRPr="00485F0E">
        <w:rPr>
          <w:b/>
        </w:rPr>
        <w:t xml:space="preserve"> </w:t>
      </w:r>
    </w:p>
    <w:p w14:paraId="5E9BCEC5" w14:textId="77777777" w:rsidR="0037580C" w:rsidRPr="00485F0E" w:rsidRDefault="0037580C" w:rsidP="0037580C">
      <w:pPr>
        <w:spacing w:after="0"/>
        <w:rPr>
          <w:rFonts w:cs="Arial"/>
          <w:szCs w:val="20"/>
        </w:rPr>
      </w:pPr>
      <w:r w:rsidRPr="00485F0E">
        <w:rPr>
          <w:rFonts w:cs="Arial"/>
          <w:szCs w:val="20"/>
        </w:rPr>
        <w:t>This project document shall be the instrument referred to as such in Article 1 of the Standard Basic Assistance Agreement between the Government of (country) and UNDP, signed on (date). All references in the SBAA to “Executing Agency” shall be deemed to refer to “Implementing Partner.”</w:t>
      </w:r>
    </w:p>
    <w:p w14:paraId="1A585447" w14:textId="77777777" w:rsidR="0037580C" w:rsidRPr="00485F0E" w:rsidRDefault="0037580C" w:rsidP="0037580C">
      <w:pPr>
        <w:spacing w:after="0"/>
        <w:rPr>
          <w:rFonts w:cs="Arial"/>
          <w:szCs w:val="20"/>
        </w:rPr>
      </w:pPr>
    </w:p>
    <w:p w14:paraId="49A5F32C" w14:textId="77777777" w:rsidR="0037580C" w:rsidRPr="00485F0E" w:rsidRDefault="0037580C" w:rsidP="0037580C">
      <w:pPr>
        <w:spacing w:after="0"/>
        <w:rPr>
          <w:rFonts w:cs="Arial"/>
          <w:szCs w:val="20"/>
        </w:rPr>
      </w:pPr>
      <w:r w:rsidRPr="00485F0E">
        <w:rPr>
          <w:rFonts w:cs="Arial"/>
          <w:szCs w:val="20"/>
        </w:rPr>
        <w:t>This project will be implemented by [name of entity] (“Implementing Partner”) in accordance with its financial regulations, rules, practices and procedures only to the extent that they do not contravene the principles of the Financial Regulations and Rules of UNDP. Where the financial governance of an Implementing Partner does not provide the required guidance to ensure best value for money, fairness, integrity, transparency, and effective international competition, the financial governance of UNDP shall apply.</w:t>
      </w:r>
    </w:p>
    <w:p w14:paraId="7E6EAE7B" w14:textId="77777777" w:rsidR="0037580C" w:rsidRPr="00485F0E" w:rsidRDefault="0037580C" w:rsidP="0037580C">
      <w:pPr>
        <w:spacing w:after="0"/>
        <w:rPr>
          <w:rFonts w:eastAsia="Times New Roman"/>
          <w:color w:val="000000"/>
        </w:rPr>
      </w:pPr>
    </w:p>
    <w:p w14:paraId="77289A2B" w14:textId="06605C9D" w:rsidR="0037580C" w:rsidRPr="006B04ED" w:rsidRDefault="0037580C" w:rsidP="0037580C">
      <w:pPr>
        <w:rPr>
          <w:rStyle w:val="Hyperlink"/>
          <w:rFonts w:cs="Arial"/>
          <w:szCs w:val="20"/>
        </w:rPr>
      </w:pPr>
      <w:r w:rsidRPr="00485F0E">
        <w:rPr>
          <w:rFonts w:cs="Arial"/>
          <w:b/>
          <w:szCs w:val="20"/>
        </w:rPr>
        <w:t xml:space="preserve">Option b. Where the country has NOT signed the </w:t>
      </w:r>
      <w:r w:rsidR="006B04ED">
        <w:rPr>
          <w:rFonts w:cs="Arial"/>
          <w:b/>
          <w:color w:val="0000FF"/>
          <w:spacing w:val="-3"/>
          <w:szCs w:val="20"/>
          <w:u w:val="single"/>
        </w:rPr>
        <w:fldChar w:fldCharType="begin"/>
      </w:r>
      <w:r w:rsidR="006B04ED">
        <w:rPr>
          <w:rFonts w:cs="Arial"/>
          <w:b/>
          <w:color w:val="0000FF"/>
          <w:spacing w:val="-3"/>
          <w:szCs w:val="20"/>
          <w:u w:val="single"/>
        </w:rPr>
        <w:instrText>HYPERLINK "https://undp.sharepoint.com/teams/OLS/Shared%20Documents/Forms/SBAA.aspx?FolderCTID=0x0120003A498069DDCE734E9C332AEA37697A58&amp;id=%2Fteams%2FOLS%2FShared%20Documents%2FStandard%20Basic%20Assistance%20Agreements" \o "outbind://44/reference_centre/chapter5/sbaa.pdf"</w:instrText>
      </w:r>
      <w:r w:rsidR="006B04ED">
        <w:rPr>
          <w:rFonts w:cs="Arial"/>
          <w:b/>
          <w:color w:val="0000FF"/>
          <w:spacing w:val="-3"/>
          <w:szCs w:val="20"/>
          <w:u w:val="single"/>
        </w:rPr>
      </w:r>
      <w:r w:rsidR="006B04ED">
        <w:rPr>
          <w:rFonts w:cs="Arial"/>
          <w:b/>
          <w:color w:val="0000FF"/>
          <w:spacing w:val="-3"/>
          <w:szCs w:val="20"/>
          <w:u w:val="single"/>
        </w:rPr>
        <w:fldChar w:fldCharType="separate"/>
      </w:r>
      <w:r w:rsidRPr="006B04ED">
        <w:rPr>
          <w:rStyle w:val="Hyperlink"/>
          <w:rFonts w:cs="Arial"/>
          <w:b/>
          <w:spacing w:val="-3"/>
          <w:szCs w:val="20"/>
        </w:rPr>
        <w:t>Standard Basic Assistance Agreement (SBAA)</w:t>
      </w:r>
    </w:p>
    <w:p w14:paraId="6BAF5CA1" w14:textId="4392CF79" w:rsidR="0037580C" w:rsidRPr="00485F0E" w:rsidRDefault="006B04ED" w:rsidP="0037580C">
      <w:pPr>
        <w:spacing w:after="0"/>
        <w:rPr>
          <w:rFonts w:cs="Arial"/>
          <w:szCs w:val="20"/>
        </w:rPr>
      </w:pPr>
      <w:r>
        <w:rPr>
          <w:rFonts w:cs="Arial"/>
          <w:b/>
          <w:color w:val="0000FF"/>
          <w:spacing w:val="-3"/>
          <w:szCs w:val="20"/>
          <w:u w:val="single"/>
        </w:rPr>
        <w:fldChar w:fldCharType="end"/>
      </w:r>
      <w:r w:rsidR="0037580C" w:rsidRPr="00485F0E">
        <w:rPr>
          <w:rFonts w:cs="Arial"/>
          <w:szCs w:val="20"/>
        </w:rPr>
        <w:t xml:space="preserve">The project document shall be the instrument envisaged and defined in the </w:t>
      </w:r>
      <w:hyperlink r:id="rId92" w:history="1">
        <w:r w:rsidR="0037580C" w:rsidRPr="00485F0E">
          <w:rPr>
            <w:rFonts w:cs="Arial"/>
            <w:color w:val="0000FF"/>
            <w:szCs w:val="20"/>
            <w:u w:val="single"/>
          </w:rPr>
          <w:t>Supplemental Provisions</w:t>
        </w:r>
      </w:hyperlink>
      <w:r w:rsidR="0037580C" w:rsidRPr="00485F0E">
        <w:rPr>
          <w:rFonts w:cs="Arial"/>
          <w:szCs w:val="20"/>
        </w:rPr>
        <w:t xml:space="preserve"> to the Project Document, attached hereto and forming an integral part hereof, as “the Project Document”.</w:t>
      </w:r>
    </w:p>
    <w:p w14:paraId="418173D1" w14:textId="77777777" w:rsidR="0037580C" w:rsidRPr="00485F0E" w:rsidRDefault="0037580C" w:rsidP="0037580C">
      <w:pPr>
        <w:spacing w:after="0"/>
        <w:rPr>
          <w:rFonts w:cs="Arial"/>
          <w:szCs w:val="20"/>
        </w:rPr>
      </w:pPr>
    </w:p>
    <w:p w14:paraId="1E44DEFC" w14:textId="77777777" w:rsidR="0037580C" w:rsidRPr="00485F0E" w:rsidRDefault="0037580C" w:rsidP="0037580C">
      <w:pPr>
        <w:spacing w:after="0"/>
        <w:rPr>
          <w:rFonts w:cs="Arial"/>
          <w:szCs w:val="20"/>
        </w:rPr>
      </w:pPr>
      <w:r w:rsidRPr="00485F0E">
        <w:rPr>
          <w:rFonts w:cs="Arial"/>
          <w:szCs w:val="20"/>
        </w:rPr>
        <w:t>This project will be implemented by [name of entity] (“Implementing Partner”) in accordance with its financial regulations, rules, practices and procedures only to the extent that they do not contravene the principles of the Financial Regulations and Rules of UNDP. Where the financial governance of an Implementing Partner does not provide the required guidance to ensure best value for money, fairness, integrity, transparency, and effective international competition, the financial governance of UNDP shall apply.</w:t>
      </w:r>
    </w:p>
    <w:p w14:paraId="532B3D04" w14:textId="77777777" w:rsidR="0037580C" w:rsidRPr="00485F0E" w:rsidRDefault="0037580C" w:rsidP="0037580C">
      <w:pPr>
        <w:spacing w:after="0"/>
        <w:rPr>
          <w:rFonts w:cs="Arial"/>
          <w:szCs w:val="20"/>
        </w:rPr>
      </w:pPr>
    </w:p>
    <w:p w14:paraId="3CD0A9A1" w14:textId="77777777" w:rsidR="0037580C" w:rsidRPr="00485F0E" w:rsidRDefault="0037580C" w:rsidP="0037580C">
      <w:pPr>
        <w:rPr>
          <w:rFonts w:cs="Arial"/>
          <w:b/>
          <w:szCs w:val="20"/>
        </w:rPr>
      </w:pPr>
      <w:r w:rsidRPr="00485F0E">
        <w:rPr>
          <w:rFonts w:cs="Arial"/>
          <w:b/>
          <w:szCs w:val="20"/>
        </w:rPr>
        <w:t>Option c. For Global and Regional Projects</w:t>
      </w:r>
    </w:p>
    <w:p w14:paraId="2C0863E6" w14:textId="2AF6AE77" w:rsidR="0037580C" w:rsidRPr="00485F0E" w:rsidRDefault="0037580C" w:rsidP="0037580C">
      <w:pPr>
        <w:spacing w:after="0"/>
        <w:rPr>
          <w:rFonts w:cs="Arial"/>
          <w:iCs/>
          <w:szCs w:val="20"/>
        </w:rPr>
      </w:pPr>
      <w:r w:rsidRPr="00485F0E">
        <w:rPr>
          <w:rFonts w:cs="Arial"/>
          <w:iCs/>
          <w:szCs w:val="20"/>
        </w:rPr>
        <w:t>This project forms part of an overall programmatic framework under which several separate associated country level activities will be implemented. When assistance and support services are provided from this Project to the associated country level activities, this document shall be the “Project Document” instrument referred to in: (</w:t>
      </w:r>
      <w:proofErr w:type="spellStart"/>
      <w:r w:rsidRPr="00485F0E">
        <w:rPr>
          <w:rFonts w:cs="Arial"/>
          <w:iCs/>
          <w:szCs w:val="20"/>
        </w:rPr>
        <w:t>i</w:t>
      </w:r>
      <w:proofErr w:type="spellEnd"/>
      <w:r w:rsidRPr="00485F0E">
        <w:rPr>
          <w:rFonts w:cs="Arial"/>
          <w:iCs/>
          <w:szCs w:val="20"/>
        </w:rPr>
        <w:t xml:space="preserve">) the respective signed SBAAs for the specific countries; or (ii) in the </w:t>
      </w:r>
      <w:hyperlink r:id="rId93" w:history="1">
        <w:r w:rsidR="00F81831" w:rsidRPr="00485F0E">
          <w:rPr>
            <w:rFonts w:cs="Arial"/>
            <w:color w:val="0000FF"/>
            <w:szCs w:val="20"/>
            <w:u w:val="single"/>
          </w:rPr>
          <w:t>Supplemental Provisions</w:t>
        </w:r>
      </w:hyperlink>
      <w:r w:rsidR="00F81831" w:rsidRPr="00485F0E">
        <w:rPr>
          <w:rFonts w:cs="Arial"/>
          <w:color w:val="0000FF"/>
          <w:szCs w:val="20"/>
          <w:u w:val="single"/>
        </w:rPr>
        <w:t xml:space="preserve"> to the Project Document</w:t>
      </w:r>
      <w:r w:rsidR="00F81831" w:rsidRPr="00485F0E">
        <w:rPr>
          <w:rFonts w:cs="Arial"/>
          <w:iCs/>
          <w:szCs w:val="20"/>
        </w:rPr>
        <w:t xml:space="preserve"> </w:t>
      </w:r>
      <w:r w:rsidRPr="00485F0E">
        <w:rPr>
          <w:rFonts w:cs="Arial"/>
          <w:iCs/>
          <w:szCs w:val="20"/>
        </w:rPr>
        <w:t xml:space="preserve">attached to the Project Document in cases where the recipient country has not signed an SBAA with UNDP, attached hereto and forming an integral part hereof. </w:t>
      </w:r>
      <w:r w:rsidRPr="00485F0E">
        <w:rPr>
          <w:rFonts w:cs="Arial"/>
          <w:szCs w:val="20"/>
        </w:rPr>
        <w:t>All references in the SBAA to “Executing Agency” shall be deemed to refer to “Implementing Partner.”</w:t>
      </w:r>
    </w:p>
    <w:p w14:paraId="58ED434C" w14:textId="77777777" w:rsidR="0037580C" w:rsidRPr="00485F0E" w:rsidRDefault="0037580C" w:rsidP="0037580C">
      <w:pPr>
        <w:spacing w:after="0"/>
        <w:ind w:left="450" w:hanging="450"/>
        <w:rPr>
          <w:rFonts w:cs="Arial"/>
          <w:iCs/>
          <w:szCs w:val="20"/>
        </w:rPr>
      </w:pPr>
    </w:p>
    <w:p w14:paraId="213BA529" w14:textId="77777777" w:rsidR="0037580C" w:rsidRPr="00485F0E" w:rsidRDefault="0037580C" w:rsidP="0037580C">
      <w:pPr>
        <w:spacing w:after="0"/>
        <w:rPr>
          <w:rFonts w:cs="Arial"/>
          <w:b/>
          <w:iCs/>
          <w:szCs w:val="20"/>
        </w:rPr>
      </w:pPr>
      <w:r w:rsidRPr="00485F0E">
        <w:rPr>
          <w:rFonts w:cs="Arial"/>
          <w:iCs/>
          <w:szCs w:val="20"/>
        </w:rPr>
        <w:t xml:space="preserve">This project will be implemented by </w:t>
      </w:r>
      <w:r w:rsidRPr="00485F0E">
        <w:rPr>
          <w:rFonts w:cs="Arial"/>
          <w:szCs w:val="20"/>
        </w:rPr>
        <w:t xml:space="preserve">[name of entity] </w:t>
      </w:r>
      <w:r w:rsidRPr="00485F0E">
        <w:rPr>
          <w:rFonts w:cs="Arial"/>
          <w:iCs/>
          <w:szCs w:val="20"/>
        </w:rPr>
        <w:t>(“Implementing Partner”) in accordance with its financial regulations, rules, practices and procedures only to the extent that they do not contravene the principles of the Financial Regulations and Rules of UNDP. Where the financial governance of an Implementing Partner does not provide the required guidance to ensure best value for money, fairness, integrity, transparency, and effective international competition, the financial governance of UNDP shall apply</w:t>
      </w:r>
      <w:r w:rsidRPr="00485F0E">
        <w:rPr>
          <w:rFonts w:cs="Arial"/>
          <w:b/>
          <w:iCs/>
          <w:szCs w:val="20"/>
        </w:rPr>
        <w:t xml:space="preserve">. </w:t>
      </w:r>
    </w:p>
    <w:p w14:paraId="68BA7A4A" w14:textId="77777777" w:rsidR="00F62A77" w:rsidRPr="002C3A2D" w:rsidRDefault="00F62A77" w:rsidP="007247A6">
      <w:pPr>
        <w:rPr>
          <w:rFonts w:asciiTheme="majorHAnsi" w:hAnsiTheme="majorHAnsi" w:cstheme="majorHAnsi"/>
          <w:sz w:val="22"/>
          <w:szCs w:val="22"/>
        </w:rPr>
      </w:pPr>
    </w:p>
    <w:p w14:paraId="54F261AB" w14:textId="77777777" w:rsidR="00A94FFC" w:rsidRPr="0094521D" w:rsidRDefault="00A94FFC" w:rsidP="0094521D">
      <w:pPr>
        <w:pStyle w:val="Heading1"/>
      </w:pPr>
      <w:bookmarkStart w:id="23" w:name="_Toc217394028"/>
      <w:r w:rsidRPr="0094521D">
        <w:t>Risk Management</w:t>
      </w:r>
      <w:bookmarkEnd w:id="23"/>
    </w:p>
    <w:p w14:paraId="7199AF77" w14:textId="77777777" w:rsidR="00A94FFC" w:rsidRPr="002C3A2D" w:rsidRDefault="00A94FFC" w:rsidP="007247A6">
      <w:pPr>
        <w:rPr>
          <w:rFonts w:asciiTheme="majorHAnsi" w:hAnsiTheme="majorHAnsi" w:cstheme="majorHAnsi"/>
          <w:sz w:val="22"/>
          <w:szCs w:val="22"/>
        </w:rPr>
      </w:pPr>
    </w:p>
    <w:p w14:paraId="3B1B6E1C" w14:textId="77777777" w:rsidR="00FD462B" w:rsidRPr="002C3A2D" w:rsidRDefault="00FD462B">
      <w:pPr>
        <w:rPr>
          <w:rFonts w:asciiTheme="majorHAnsi" w:hAnsiTheme="majorHAnsi" w:cstheme="majorHAnsi"/>
          <w:sz w:val="22"/>
          <w:szCs w:val="22"/>
        </w:rPr>
      </w:pPr>
    </w:p>
    <w:p w14:paraId="12E73DB1" w14:textId="4C366B18" w:rsidR="00EC7A2B" w:rsidRPr="002C3A2D" w:rsidRDefault="00EC7A2B">
      <w:pPr>
        <w:rPr>
          <w:rFonts w:asciiTheme="majorHAnsi" w:hAnsiTheme="majorHAnsi" w:cstheme="majorHAnsi"/>
          <w:i/>
          <w:sz w:val="22"/>
          <w:szCs w:val="22"/>
          <w:highlight w:val="yellow"/>
        </w:rPr>
      </w:pPr>
    </w:p>
    <w:p w14:paraId="3E4A0A3D" w14:textId="076A0F2C" w:rsidR="003A7426" w:rsidRPr="00485F0E" w:rsidRDefault="003A7426" w:rsidP="003A7426">
      <w:pPr>
        <w:spacing w:after="240"/>
        <w:rPr>
          <w:i/>
        </w:rPr>
      </w:pPr>
      <w:r w:rsidRPr="00485F0E">
        <w:rPr>
          <w:b/>
          <w:i/>
          <w:noProof/>
          <w:highlight w:val="yellow"/>
          <w:lang w:eastAsia="zh-CN"/>
        </w:rPr>
        <w:t>Guidance to project developer</w:t>
      </w:r>
      <w:r w:rsidRPr="00485F0E">
        <w:rPr>
          <w:i/>
          <w:noProof/>
          <w:highlight w:val="yellow"/>
          <w:lang w:eastAsia="zh-CN"/>
        </w:rPr>
        <w:t>: Select one of the following options that corresponds to the implementation modability of the Project. Delete the options not selected</w:t>
      </w:r>
      <w:r w:rsidRPr="00485F0E">
        <w:rPr>
          <w:b/>
          <w:i/>
          <w:noProof/>
          <w:highlight w:val="yellow"/>
          <w:lang w:eastAsia="zh-CN"/>
        </w:rPr>
        <w:t>. Do not edit or in any other way change the standard text below unless the text requires it</w:t>
      </w:r>
      <w:r w:rsidRPr="00485F0E">
        <w:rPr>
          <w:i/>
          <w:noProof/>
          <w:highlight w:val="yellow"/>
          <w:lang w:eastAsia="zh-CN"/>
        </w:rPr>
        <w:t xml:space="preserve">; please keep the section with the established clause numbers. </w:t>
      </w:r>
      <w:r w:rsidRPr="00485F0E">
        <w:rPr>
          <w:i/>
          <w:highlight w:val="yellow"/>
        </w:rPr>
        <w:t xml:space="preserve">Any changes/amendments/notes will need to be approved by the UNDP Legal Office before submission to the </w:t>
      </w:r>
      <w:r>
        <w:rPr>
          <w:i/>
          <w:highlight w:val="yellow"/>
        </w:rPr>
        <w:t>AF</w:t>
      </w:r>
      <w:r w:rsidRPr="00485F0E">
        <w:rPr>
          <w:i/>
          <w:highlight w:val="yellow"/>
        </w:rPr>
        <w:t xml:space="preserve">, which could lead to serious delays and consequently the automatic cancellation of the project by the </w:t>
      </w:r>
      <w:r>
        <w:rPr>
          <w:i/>
          <w:highlight w:val="yellow"/>
        </w:rPr>
        <w:t>AF</w:t>
      </w:r>
      <w:r w:rsidRPr="00485F0E">
        <w:rPr>
          <w:i/>
          <w:highlight w:val="yellow"/>
        </w:rPr>
        <w:t xml:space="preserve">. These sections are mandatory, cannot be edited, and are critical to UNDP’s compliance with UNDP and </w:t>
      </w:r>
      <w:r>
        <w:rPr>
          <w:i/>
          <w:highlight w:val="yellow"/>
        </w:rPr>
        <w:t>AF</w:t>
      </w:r>
      <w:r w:rsidRPr="00485F0E">
        <w:rPr>
          <w:i/>
          <w:highlight w:val="yellow"/>
        </w:rPr>
        <w:t xml:space="preserve"> policies.</w:t>
      </w:r>
      <w:r w:rsidRPr="00485F0E">
        <w:rPr>
          <w:i/>
          <w:iCs/>
          <w:highlight w:val="yellow"/>
        </w:rPr>
        <w:t xml:space="preserve"> </w:t>
      </w:r>
    </w:p>
    <w:p w14:paraId="39779091" w14:textId="77777777" w:rsidR="003A7426" w:rsidRPr="00485F0E" w:rsidRDefault="003A7426" w:rsidP="003A7426">
      <w:pPr>
        <w:rPr>
          <w:b/>
        </w:rPr>
      </w:pPr>
      <w:r w:rsidRPr="00485F0E">
        <w:rPr>
          <w:b/>
        </w:rPr>
        <w:t>Option a. Implementing Partner is a Government Entity (NIM)</w:t>
      </w:r>
    </w:p>
    <w:p w14:paraId="3AF1CC50" w14:textId="77777777" w:rsidR="003A7426" w:rsidRPr="00485F0E" w:rsidRDefault="003A7426" w:rsidP="00BB12C2">
      <w:pPr>
        <w:numPr>
          <w:ilvl w:val="0"/>
          <w:numId w:val="44"/>
        </w:numPr>
        <w:spacing w:after="0"/>
        <w:ind w:left="360"/>
      </w:pPr>
      <w:r w:rsidRPr="00485F0E">
        <w:t xml:space="preserve">Consistent with the Article III of the SBAA </w:t>
      </w:r>
      <w:r w:rsidRPr="00485F0E">
        <w:rPr>
          <w:i/>
        </w:rPr>
        <w:t>[or the Supplemental Provisions to the Project Document]</w:t>
      </w:r>
      <w:r w:rsidRPr="00485F0E">
        <w:t>, the responsibility for the safety and security of the Implementing Partner and its personnel and property, and of UNDP’s property in the Implementing Partner’s custody, rests with the Implementing Partner. To this end, the Implementing Partner shall:</w:t>
      </w:r>
    </w:p>
    <w:p w14:paraId="6937F765" w14:textId="77777777" w:rsidR="003A7426" w:rsidRPr="00485F0E" w:rsidRDefault="003A7426" w:rsidP="00BB12C2">
      <w:pPr>
        <w:numPr>
          <w:ilvl w:val="0"/>
          <w:numId w:val="40"/>
        </w:numPr>
        <w:rPr>
          <w:rFonts w:cs="Arial"/>
          <w:szCs w:val="20"/>
        </w:rPr>
      </w:pPr>
      <w:r w:rsidRPr="00485F0E">
        <w:rPr>
          <w:rFonts w:cs="Arial"/>
          <w:szCs w:val="20"/>
        </w:rPr>
        <w:t xml:space="preserve">put in place an appropriate security plan and maintain the security plan, </w:t>
      </w:r>
      <w:proofErr w:type="gramStart"/>
      <w:r w:rsidRPr="00485F0E">
        <w:rPr>
          <w:rFonts w:cs="Arial"/>
          <w:szCs w:val="20"/>
        </w:rPr>
        <w:t>taking into account</w:t>
      </w:r>
      <w:proofErr w:type="gramEnd"/>
      <w:r w:rsidRPr="00485F0E">
        <w:rPr>
          <w:rFonts w:cs="Arial"/>
          <w:szCs w:val="20"/>
        </w:rPr>
        <w:t xml:space="preserve"> the security situation in the country where the project is being </w:t>
      </w:r>
      <w:proofErr w:type="gramStart"/>
      <w:r w:rsidRPr="00485F0E">
        <w:rPr>
          <w:rFonts w:cs="Arial"/>
          <w:szCs w:val="20"/>
        </w:rPr>
        <w:t>carried</w:t>
      </w:r>
      <w:proofErr w:type="gramEnd"/>
      <w:r w:rsidRPr="00485F0E">
        <w:rPr>
          <w:rFonts w:cs="Arial"/>
          <w:szCs w:val="20"/>
        </w:rPr>
        <w:t>;</w:t>
      </w:r>
    </w:p>
    <w:p w14:paraId="231AD1D5" w14:textId="77777777" w:rsidR="003A7426" w:rsidRPr="00485F0E" w:rsidRDefault="003A7426" w:rsidP="00BB12C2">
      <w:pPr>
        <w:numPr>
          <w:ilvl w:val="0"/>
          <w:numId w:val="40"/>
        </w:numPr>
        <w:rPr>
          <w:rFonts w:cs="Arial"/>
          <w:szCs w:val="20"/>
        </w:rPr>
      </w:pPr>
      <w:r w:rsidRPr="00485F0E">
        <w:rPr>
          <w:rFonts w:cs="Arial"/>
          <w:szCs w:val="20"/>
        </w:rPr>
        <w:t>assume all risks and liabilities related to the Implementing Partner’s security, and the full implementation of the security plan.</w:t>
      </w:r>
    </w:p>
    <w:p w14:paraId="56F0A0AF" w14:textId="77777777" w:rsidR="003A7426" w:rsidRPr="00485F0E" w:rsidRDefault="003A7426" w:rsidP="003A7426">
      <w:pPr>
        <w:rPr>
          <w:rFonts w:cs="Arial"/>
          <w:szCs w:val="20"/>
        </w:rPr>
      </w:pPr>
    </w:p>
    <w:p w14:paraId="68513E47" w14:textId="77777777" w:rsidR="003A7426" w:rsidRPr="00485F0E" w:rsidRDefault="003A7426" w:rsidP="00BB12C2">
      <w:pPr>
        <w:numPr>
          <w:ilvl w:val="0"/>
          <w:numId w:val="44"/>
        </w:numPr>
        <w:spacing w:after="0"/>
        <w:ind w:left="360"/>
      </w:pPr>
      <w:r w:rsidRPr="00485F0E">
        <w:t>UNDP reserves the right to verify whether such a plan is in place, and to suggest modifications to the plan when necessary. Failure to maintain and implement an appropriate security plan as required hereunder shall be deemed a breach of the Implementing Partner’s obligations under this Project Document.</w:t>
      </w:r>
    </w:p>
    <w:p w14:paraId="0FCF086E" w14:textId="77777777" w:rsidR="003A7426" w:rsidRPr="00485F0E" w:rsidRDefault="003A7426" w:rsidP="003A7426">
      <w:pPr>
        <w:ind w:left="360"/>
        <w:rPr>
          <w:rFonts w:cs="Arial"/>
          <w:szCs w:val="20"/>
        </w:rPr>
      </w:pPr>
    </w:p>
    <w:p w14:paraId="14832740" w14:textId="77777777" w:rsidR="003A7426" w:rsidRPr="00485F0E" w:rsidRDefault="003A7426" w:rsidP="00BB12C2">
      <w:pPr>
        <w:numPr>
          <w:ilvl w:val="0"/>
          <w:numId w:val="44"/>
        </w:numPr>
        <w:spacing w:after="0"/>
        <w:ind w:left="360"/>
      </w:pPr>
      <w:r w:rsidRPr="00485F0E">
        <w:t xml:space="preserve">The Implementing Partner agrees to undertake all reasonable efforts to ensure that no UNDP funds received pursuant to the Project Document are used to provide support to individuals or entities associated with terrorism and that the recipients of any amounts provided by UNDP hereunder do not appear on the </w:t>
      </w:r>
      <w:r w:rsidRPr="00485F0E">
        <w:rPr>
          <w:rFonts w:cs="Calibri"/>
          <w:szCs w:val="20"/>
        </w:rPr>
        <w:t xml:space="preserve">United Nations Security Council Consolidated Sanctions List, and that no UNDP funds received pursuant to the Project Document are used for money laundering activities. The United Nations Security Council Consolidated Sanctions List can be accessed via </w:t>
      </w:r>
      <w:hyperlink r:id="rId94" w:history="1">
        <w:r w:rsidRPr="00485F0E">
          <w:rPr>
            <w:rFonts w:cs="Calibri"/>
            <w:color w:val="0000FF"/>
            <w:szCs w:val="20"/>
            <w:u w:val="single"/>
          </w:rPr>
          <w:t>https://www.un.org/securitycouncil/content/un-sc-consolidated-list</w:t>
        </w:r>
      </w:hyperlink>
      <w:r w:rsidRPr="00485F0E">
        <w:rPr>
          <w:rFonts w:cs="Calibri"/>
          <w:szCs w:val="20"/>
        </w:rPr>
        <w:t>.</w:t>
      </w:r>
    </w:p>
    <w:p w14:paraId="06857A13" w14:textId="77777777" w:rsidR="003A7426" w:rsidRPr="00485F0E" w:rsidRDefault="003A7426" w:rsidP="003A7426">
      <w:pPr>
        <w:spacing w:after="0"/>
        <w:ind w:left="360"/>
      </w:pPr>
    </w:p>
    <w:p w14:paraId="49A8EABE" w14:textId="77777777" w:rsidR="003A7426" w:rsidRPr="00485F0E" w:rsidRDefault="003A7426" w:rsidP="00BB12C2">
      <w:pPr>
        <w:numPr>
          <w:ilvl w:val="0"/>
          <w:numId w:val="44"/>
        </w:numPr>
        <w:spacing w:after="240"/>
        <w:ind w:left="360"/>
      </w:pPr>
      <w:r w:rsidRPr="00485F0E">
        <w:t xml:space="preserve">The Implementing Partner acknowledges and agrees that UNDP will not tolerate sexual harassment and sexual exploitation and abuse of anyone by the Implementing Partner, and each of its responsible parties, their respective sub-recipients and other entities involved in Project implementation, either as contractors or subcontractors and their personnel, and any individuals performing services for them under the Project Document. </w:t>
      </w:r>
    </w:p>
    <w:p w14:paraId="70424B92" w14:textId="77777777" w:rsidR="003A7426" w:rsidRPr="00485F0E" w:rsidRDefault="003A7426" w:rsidP="003A7426">
      <w:pPr>
        <w:spacing w:after="240"/>
        <w:ind w:left="360"/>
      </w:pPr>
      <w:r w:rsidRPr="00485F0E">
        <w:t xml:space="preserve"> (a) In the implementation of the activities under this Project Document, the Implementing Partner, and each of its sub-parties referred to above, shall comply with the standards of conduct set forth in the Secretary General’s Bulletin ST/SGB/2003/13 of 9 October 2003, concerning “Special measures for protection from sexual exploitation and sexual abuse” (“SEA”). </w:t>
      </w:r>
    </w:p>
    <w:p w14:paraId="3A5A03FE" w14:textId="77777777" w:rsidR="003A7426" w:rsidRPr="00485F0E" w:rsidRDefault="003A7426" w:rsidP="003A7426">
      <w:pPr>
        <w:spacing w:after="240"/>
        <w:ind w:left="360"/>
      </w:pPr>
      <w:r w:rsidRPr="00485F0E">
        <w:t>(b) Moreover, and without limitation to the application of other regulations, rules, policies and procedures bearing upon the performance of the activities under this Project Document, in the implementation of activities, the Implementing Partner, and each of its sub-parties referred to above, shall not engage in any form of sexual harassment (“SH”). SH is defined as any unwelcome conduct of a sexual nature that might reasonably be expected or be perceived to cause offense or humiliation, when such conduct interferes with work, is made a condition of employment or creates an intimidating, hostile or offensive work environment.</w:t>
      </w:r>
      <w:r w:rsidRPr="00485F0E">
        <w:rPr>
          <w:rFonts w:cs="Calibri"/>
          <w:szCs w:val="20"/>
        </w:rPr>
        <w:t xml:space="preserve"> SH may occur in the workplace or in connection with work. While typically involving a pattern of conduct, SH may take the form of a single incident. In assessing the reasonableness of expectations or perceptions, the perspective of the person who is the target of the conduct shall be considered. </w:t>
      </w:r>
    </w:p>
    <w:p w14:paraId="2A580D1A" w14:textId="77777777" w:rsidR="003A7426" w:rsidRPr="00485F0E" w:rsidRDefault="003A7426" w:rsidP="00BB12C2">
      <w:pPr>
        <w:numPr>
          <w:ilvl w:val="0"/>
          <w:numId w:val="44"/>
        </w:numPr>
        <w:spacing w:after="240"/>
        <w:ind w:left="360"/>
      </w:pPr>
      <w:r w:rsidRPr="00485F0E">
        <w:lastRenderedPageBreak/>
        <w:t xml:space="preserve">a) In the performance of the activities under this Project Document, the Implementing Partner shall (with respect to its own activities), and shall require from its sub-parties referred to in paragraph 4 (with respect to their activities) that they, have minimum standards and procedures in place, or a plan to develop and/or improve such standards and procedures in order to be able to take effective preventive and investigative action. These should include: policies on sexual harassment and sexual exploitation and abuse; policies on whistleblowing/protection against retaliation; and complaints, disciplinary and investigative mechanisms. In line with this, the Implementing Partner will and will require that such sub-parties will take all appropriate measures </w:t>
      </w:r>
      <w:proofErr w:type="gramStart"/>
      <w:r w:rsidRPr="00485F0E">
        <w:t>to</w:t>
      </w:r>
      <w:proofErr w:type="gramEnd"/>
      <w:r w:rsidRPr="00485F0E">
        <w:t>:</w:t>
      </w:r>
    </w:p>
    <w:p w14:paraId="0EFB7285" w14:textId="77777777" w:rsidR="003A7426" w:rsidRPr="00485F0E" w:rsidRDefault="003A7426" w:rsidP="00BB12C2">
      <w:pPr>
        <w:numPr>
          <w:ilvl w:val="1"/>
          <w:numId w:val="46"/>
        </w:numPr>
        <w:spacing w:after="240"/>
      </w:pPr>
      <w:r w:rsidRPr="00485F0E">
        <w:t xml:space="preserve">Prevent its employees, agents or any other </w:t>
      </w:r>
      <w:proofErr w:type="gramStart"/>
      <w:r w:rsidRPr="00485F0E">
        <w:t>persons</w:t>
      </w:r>
      <w:proofErr w:type="gramEnd"/>
      <w:r w:rsidRPr="00485F0E">
        <w:t xml:space="preserve"> engaged to perform any services under this Project Document, from engaging in SH or SEA;</w:t>
      </w:r>
    </w:p>
    <w:p w14:paraId="5F650426" w14:textId="77777777" w:rsidR="003A7426" w:rsidRPr="00485F0E" w:rsidRDefault="003A7426" w:rsidP="00BB12C2">
      <w:pPr>
        <w:numPr>
          <w:ilvl w:val="1"/>
          <w:numId w:val="46"/>
        </w:numPr>
        <w:spacing w:after="240"/>
      </w:pPr>
      <w:r w:rsidRPr="00485F0E">
        <w:t>Offer employees and associated personnel training on prevention and response to SH and SEA, where the Implementing Partner and its sub-parties referred to in paragraph 4 have not put in place its own training regarding the prevention of SH and SEA, the Implementing Partner and its sub-parties may use the training material available at UNDP;</w:t>
      </w:r>
    </w:p>
    <w:p w14:paraId="415D099C" w14:textId="77777777" w:rsidR="003A7426" w:rsidRPr="00485F0E" w:rsidRDefault="003A7426" w:rsidP="00BB12C2">
      <w:pPr>
        <w:numPr>
          <w:ilvl w:val="1"/>
          <w:numId w:val="46"/>
        </w:numPr>
        <w:spacing w:after="240"/>
      </w:pPr>
      <w:r w:rsidRPr="00485F0E">
        <w:t xml:space="preserve">Report and monitor allegations of SH and SEA of which the Implementing Partner and its sub-parties referred to in paragraph 4 have been informed or have otherwise become aware, and status thereof; </w:t>
      </w:r>
    </w:p>
    <w:p w14:paraId="29467D6A" w14:textId="77777777" w:rsidR="003A7426" w:rsidRPr="00485F0E" w:rsidRDefault="003A7426" w:rsidP="00BB12C2">
      <w:pPr>
        <w:numPr>
          <w:ilvl w:val="1"/>
          <w:numId w:val="46"/>
        </w:numPr>
        <w:spacing w:after="240"/>
      </w:pPr>
      <w:r w:rsidRPr="00485F0E">
        <w:t>Refer victims/survivors of SH and SEA to safe and confidential victim assistance; and</w:t>
      </w:r>
    </w:p>
    <w:p w14:paraId="104619E3" w14:textId="77777777" w:rsidR="003A7426" w:rsidRPr="00485F0E" w:rsidRDefault="003A7426" w:rsidP="00BB12C2">
      <w:pPr>
        <w:numPr>
          <w:ilvl w:val="1"/>
          <w:numId w:val="46"/>
        </w:numPr>
        <w:spacing w:after="240"/>
      </w:pPr>
      <w:r w:rsidRPr="00485F0E">
        <w:t>Promptly and confidentially, record and investigate any allegations credible enough to warrant an investigation of SH or SEA. The Implementing Partner shall advise UNDP of any such allegations received and investigations being conducted by itself or any of its sub-parties referred to in paragraph 4 with respect to their activities under the Project Document, and shall keep UNDP informed during the investigation by it or any of such sub-parties, to the extent that such notification (</w:t>
      </w:r>
      <w:proofErr w:type="spellStart"/>
      <w:r w:rsidRPr="00485F0E">
        <w:t>i</w:t>
      </w:r>
      <w:proofErr w:type="spellEnd"/>
      <w:r w:rsidRPr="00485F0E">
        <w:t xml:space="preserve">) does not jeopardize the conduct of the investigation, including but not limited to the safety or security of persons, and/or (ii) is not in contravention of any laws applicable to it. Following the investigation, the Implementing Partner shall advise UNDP of any actions taken by it or any of the other entities further to the investigation. </w:t>
      </w:r>
    </w:p>
    <w:p w14:paraId="6C5BCCCA" w14:textId="77777777" w:rsidR="003A7426" w:rsidRPr="00F42C60" w:rsidRDefault="003A7426" w:rsidP="00BB12C2">
      <w:pPr>
        <w:numPr>
          <w:ilvl w:val="0"/>
          <w:numId w:val="48"/>
        </w:numPr>
        <w:spacing w:after="240"/>
      </w:pPr>
      <w:r w:rsidRPr="00485F0E">
        <w:t xml:space="preserve">The Implementing Partner shall establish that it has complied with the foregoing, to the satisfaction of UNDP, </w:t>
      </w:r>
      <w:r w:rsidRPr="00F42C60">
        <w:t>when requested by UNDP or any party acting on its behalf to provide such confirmation. Failure of the Implementing Partner, and each of its sub-parties referred to in paragraph 4, to comply of the foregoing, as determined by UNDP, shall be considered grounds for suspension or termination of the Project.</w:t>
      </w:r>
    </w:p>
    <w:p w14:paraId="18CC4B7C" w14:textId="72AD549C" w:rsidR="003A7426" w:rsidRPr="00F42C60" w:rsidRDefault="003A7426" w:rsidP="00BB12C2">
      <w:pPr>
        <w:numPr>
          <w:ilvl w:val="0"/>
          <w:numId w:val="44"/>
        </w:numPr>
        <w:spacing w:after="240"/>
        <w:ind w:left="450" w:hanging="450"/>
        <w:rPr>
          <w:u w:val="single"/>
        </w:rPr>
      </w:pPr>
      <w:r w:rsidRPr="00F42C60">
        <w:t>Social and environmental sustainability will be enhanced through application of the UNDP Social and Environmental Standards (</w:t>
      </w:r>
      <w:hyperlink r:id="rId95" w:history="1">
        <w:r w:rsidRPr="00F42C60">
          <w:rPr>
            <w:color w:val="0000FF"/>
            <w:u w:val="single"/>
          </w:rPr>
          <w:t>http://www.undp.org/ses</w:t>
        </w:r>
      </w:hyperlink>
      <w:r w:rsidRPr="00F42C60">
        <w:t>) and related Accountability Mechanism (</w:t>
      </w:r>
      <w:hyperlink r:id="rId96" w:history="1">
        <w:r w:rsidRPr="00F42C60">
          <w:rPr>
            <w:color w:val="0000FF"/>
            <w:u w:val="single"/>
          </w:rPr>
          <w:t>http://www.undp.org/secu-srm</w:t>
        </w:r>
      </w:hyperlink>
      <w:r w:rsidRPr="00F42C60">
        <w:t xml:space="preserve">). </w:t>
      </w:r>
    </w:p>
    <w:p w14:paraId="70788F50" w14:textId="77777777" w:rsidR="003A7426" w:rsidRPr="00F42C60" w:rsidRDefault="003A7426" w:rsidP="00BB12C2">
      <w:pPr>
        <w:numPr>
          <w:ilvl w:val="0"/>
          <w:numId w:val="44"/>
        </w:numPr>
        <w:autoSpaceDE w:val="0"/>
        <w:autoSpaceDN w:val="0"/>
        <w:adjustRightInd w:val="0"/>
        <w:spacing w:after="0"/>
        <w:ind w:left="360"/>
      </w:pPr>
      <w:r w:rsidRPr="00F42C60">
        <w:t xml:space="preserve">The Implementing Partner shall: (a) conduct project and programme-related activities in a manner consistent with the UNDP Social and Environmental Standards, (b) implement any management or mitigation plan prepared for the project or programme to comply with such standards, and (c) engage in a constructive and timely manner to address any concerns and complaints raised through the Accountability Mechanism. UNDP will seek to ensure that communities and other project stakeholders are informed of and have access to the Accountability Mechanism. </w:t>
      </w:r>
    </w:p>
    <w:p w14:paraId="5C1EE3E6" w14:textId="77777777" w:rsidR="003A7426" w:rsidRPr="00485F0E" w:rsidRDefault="003A7426" w:rsidP="00BB12C2">
      <w:pPr>
        <w:numPr>
          <w:ilvl w:val="0"/>
          <w:numId w:val="44"/>
        </w:numPr>
        <w:spacing w:before="240" w:after="240"/>
        <w:ind w:left="360"/>
      </w:pPr>
      <w:r w:rsidRPr="00F42C60">
        <w:t>All signatories to the Project Document shall cooperate in good faith with any exercise to evaluate any programme or project-related commitments or compliance with the UNDP Social and Environmental Standards. This includes providing access to project sites, relevant personnel</w:t>
      </w:r>
      <w:r w:rsidRPr="00485F0E">
        <w:t>, information, and documentation.</w:t>
      </w:r>
    </w:p>
    <w:p w14:paraId="2819E7DE" w14:textId="77777777" w:rsidR="003A7426" w:rsidRPr="00485F0E" w:rsidRDefault="003A7426" w:rsidP="00BB12C2">
      <w:pPr>
        <w:numPr>
          <w:ilvl w:val="0"/>
          <w:numId w:val="44"/>
        </w:numPr>
        <w:autoSpaceDE w:val="0"/>
        <w:autoSpaceDN w:val="0"/>
        <w:adjustRightInd w:val="0"/>
        <w:spacing w:after="0"/>
        <w:ind w:left="360"/>
        <w:rPr>
          <w:rFonts w:eastAsia="Calibri" w:cs="Arial"/>
          <w:color w:val="000000"/>
          <w:szCs w:val="20"/>
        </w:rPr>
      </w:pPr>
      <w:r w:rsidRPr="00485F0E">
        <w:rPr>
          <w:rFonts w:eastAsia="Calibri" w:cs="Arial"/>
          <w:color w:val="000000"/>
        </w:rPr>
        <w:lastRenderedPageBreak/>
        <w:t xml:space="preserve">The Implementing Partner will take appropriate steps to prevent misuse of funds, fraud or corruption, by its officials, consultants, responsible parties, subcontractors and sub-recipients in implementing the project or using UNDP funds. </w:t>
      </w:r>
    </w:p>
    <w:p w14:paraId="04E0E60D" w14:textId="77777777" w:rsidR="003A7426" w:rsidRPr="00485F0E" w:rsidRDefault="003A7426" w:rsidP="003A7426">
      <w:pPr>
        <w:autoSpaceDE w:val="0"/>
        <w:autoSpaceDN w:val="0"/>
        <w:adjustRightInd w:val="0"/>
        <w:spacing w:after="0"/>
        <w:ind w:left="360"/>
        <w:rPr>
          <w:rFonts w:eastAsia="Calibri" w:cs="Arial"/>
          <w:color w:val="000000"/>
          <w:szCs w:val="20"/>
        </w:rPr>
      </w:pPr>
    </w:p>
    <w:p w14:paraId="42E62F41" w14:textId="77777777" w:rsidR="003A7426" w:rsidRPr="00485F0E" w:rsidRDefault="003A7426" w:rsidP="00BB12C2">
      <w:pPr>
        <w:numPr>
          <w:ilvl w:val="0"/>
          <w:numId w:val="44"/>
        </w:numPr>
        <w:autoSpaceDE w:val="0"/>
        <w:autoSpaceDN w:val="0"/>
        <w:adjustRightInd w:val="0"/>
        <w:spacing w:after="0"/>
        <w:ind w:left="360"/>
        <w:rPr>
          <w:rFonts w:eastAsia="Calibri" w:cs="Arial"/>
          <w:color w:val="000000"/>
          <w:szCs w:val="20"/>
        </w:rPr>
      </w:pPr>
      <w:r w:rsidRPr="00485F0E">
        <w:rPr>
          <w:rFonts w:eastAsia="Calibri" w:cs="Arial"/>
          <w:color w:val="000000"/>
        </w:rPr>
        <w:t>In the implementation of the activities under this Project Document, UNDP places reasonable reliance upon the Implementing Partner for it to apply its laws, regulations and processes, and applicable international laws regarding anti money laundering and countering the financing of terrorism, to ensure consistency with the principles of then in force the UNDP Anti-Money Laundering and Countering the Financing of Terrorism Policy.</w:t>
      </w:r>
    </w:p>
    <w:p w14:paraId="13AFA2BD" w14:textId="77777777" w:rsidR="003A7426" w:rsidRPr="00485F0E" w:rsidRDefault="003A7426" w:rsidP="003A7426">
      <w:pPr>
        <w:spacing w:after="0"/>
        <w:ind w:left="720"/>
        <w:rPr>
          <w:rFonts w:ascii="Times New Roman" w:eastAsia="Calibri" w:hAnsi="Times New Roman" w:cs="Arial"/>
          <w:color w:val="000000"/>
          <w:sz w:val="24"/>
          <w:szCs w:val="20"/>
        </w:rPr>
      </w:pPr>
    </w:p>
    <w:p w14:paraId="5402E322" w14:textId="77777777" w:rsidR="003A7426" w:rsidRPr="00485F0E" w:rsidRDefault="003A7426" w:rsidP="00BB12C2">
      <w:pPr>
        <w:numPr>
          <w:ilvl w:val="0"/>
          <w:numId w:val="44"/>
        </w:numPr>
        <w:autoSpaceDE w:val="0"/>
        <w:autoSpaceDN w:val="0"/>
        <w:adjustRightInd w:val="0"/>
        <w:spacing w:after="0"/>
        <w:ind w:left="360"/>
        <w:rPr>
          <w:rFonts w:eastAsia="Calibri" w:cs="Arial"/>
          <w:color w:val="000000"/>
          <w:szCs w:val="20"/>
        </w:rPr>
      </w:pPr>
      <w:r w:rsidRPr="00485F0E">
        <w:rPr>
          <w:rFonts w:eastAsia="Calibri" w:cs="Arial"/>
          <w:color w:val="000000"/>
        </w:rPr>
        <w:t xml:space="preserve">The Implementing Partner will ensure that its financial management, anti-corruption, anti-fraud and anti-money laundering and countering the financing of terrorism policies are in place and enforced for all funding received from or through UNDP. </w:t>
      </w:r>
    </w:p>
    <w:p w14:paraId="0DD06B38" w14:textId="77777777" w:rsidR="003A7426" w:rsidRPr="00485F0E" w:rsidRDefault="003A7426" w:rsidP="003A7426">
      <w:pPr>
        <w:autoSpaceDE w:val="0"/>
        <w:autoSpaceDN w:val="0"/>
        <w:adjustRightInd w:val="0"/>
        <w:spacing w:after="0"/>
        <w:ind w:left="360"/>
        <w:rPr>
          <w:rFonts w:eastAsia="Calibri" w:cs="Arial"/>
          <w:color w:val="000000"/>
          <w:szCs w:val="20"/>
        </w:rPr>
      </w:pPr>
    </w:p>
    <w:p w14:paraId="0FADEAFC" w14:textId="77777777" w:rsidR="003A7426" w:rsidRPr="00485F0E" w:rsidRDefault="003A7426" w:rsidP="00BB12C2">
      <w:pPr>
        <w:numPr>
          <w:ilvl w:val="0"/>
          <w:numId w:val="44"/>
        </w:numPr>
        <w:autoSpaceDE w:val="0"/>
        <w:autoSpaceDN w:val="0"/>
        <w:adjustRightInd w:val="0"/>
        <w:spacing w:after="0"/>
        <w:ind w:left="360"/>
        <w:rPr>
          <w:rFonts w:eastAsia="Calibri" w:cs="Arial"/>
          <w:color w:val="000000"/>
          <w:szCs w:val="20"/>
        </w:rPr>
      </w:pPr>
      <w:r w:rsidRPr="00485F0E">
        <w:rPr>
          <w:rFonts w:eastAsia="Calibri" w:cs="Arial"/>
          <w:color w:val="000000"/>
        </w:rPr>
        <w:t>The requirements of the following documents, then in force at the time of signature of the Project Document, apply to the Implementing Partner: (a)</w:t>
      </w:r>
      <w:r w:rsidRPr="00485F0E">
        <w:rPr>
          <w:rFonts w:eastAsia="Calibri" w:cs="Arial"/>
          <w:b/>
          <w:color w:val="000000"/>
        </w:rPr>
        <w:t xml:space="preserve"> </w:t>
      </w:r>
      <w:r w:rsidRPr="00485F0E">
        <w:rPr>
          <w:rFonts w:eastAsia="Calibri" w:cs="Arial"/>
          <w:color w:val="000000"/>
        </w:rPr>
        <w:t>UNDP Policy on Fraud and other Corrupt Practices and (b)</w:t>
      </w:r>
      <w:r w:rsidRPr="00485F0E">
        <w:rPr>
          <w:rFonts w:eastAsia="Calibri" w:cs="Arial"/>
          <w:b/>
          <w:color w:val="000000"/>
        </w:rPr>
        <w:t xml:space="preserve"> </w:t>
      </w:r>
      <w:r w:rsidRPr="00485F0E">
        <w:rPr>
          <w:rFonts w:eastAsia="Calibri" w:cs="Arial"/>
          <w:color w:val="000000"/>
        </w:rPr>
        <w:t xml:space="preserve">UNDP Office of Audit and Investigations Investigation Guidelines. </w:t>
      </w:r>
      <w:r w:rsidRPr="00485F0E">
        <w:rPr>
          <w:rFonts w:eastAsia="Calibri" w:cs="Arial"/>
        </w:rPr>
        <w:t xml:space="preserve">The Implementing Partner agrees to the requirements of the above documents, which are an integral part of this Project Document and are available online at www.undp.org. </w:t>
      </w:r>
    </w:p>
    <w:p w14:paraId="1E1C7C66" w14:textId="77777777" w:rsidR="003A7426" w:rsidRPr="00485F0E" w:rsidRDefault="003A7426" w:rsidP="003A7426">
      <w:pPr>
        <w:spacing w:after="0"/>
        <w:ind w:left="360"/>
        <w:rPr>
          <w:rFonts w:cs="Arial"/>
          <w:color w:val="000000"/>
          <w:szCs w:val="20"/>
        </w:rPr>
      </w:pPr>
    </w:p>
    <w:p w14:paraId="45DD0708" w14:textId="77777777" w:rsidR="003A7426" w:rsidRPr="00485F0E" w:rsidRDefault="003A7426" w:rsidP="00BB12C2">
      <w:pPr>
        <w:numPr>
          <w:ilvl w:val="0"/>
          <w:numId w:val="44"/>
        </w:numPr>
        <w:spacing w:after="0"/>
        <w:ind w:left="360"/>
        <w:rPr>
          <w:rFonts w:cs="Arial"/>
          <w:color w:val="000000"/>
          <w:szCs w:val="20"/>
        </w:rPr>
      </w:pPr>
      <w:proofErr w:type="gramStart"/>
      <w:r w:rsidRPr="00485F0E">
        <w:rPr>
          <w:rFonts w:cs="Arial"/>
          <w:color w:val="000000"/>
        </w:rPr>
        <w:t>In the event that</w:t>
      </w:r>
      <w:proofErr w:type="gramEnd"/>
      <w:r w:rsidRPr="00485F0E">
        <w:rPr>
          <w:rFonts w:cs="Arial"/>
          <w:color w:val="000000"/>
        </w:rPr>
        <w:t xml:space="preserve"> an investigation is required, UNDP has the obligation to conduct investigations relating to any aspect of UNDP projects and programmes in accordance with UNDP’s regulations, rules, policies and procedures. The Implementing Partner shall provide its full cooperation, including making available personnel, relevant documentation, and granting access to the Implementing Partner’s</w:t>
      </w:r>
      <w:r w:rsidRPr="00485F0E">
        <w:rPr>
          <w:rFonts w:eastAsia="Calibri" w:cs="Arial"/>
          <w:color w:val="000000"/>
        </w:rPr>
        <w:t xml:space="preserve"> </w:t>
      </w:r>
      <w:r w:rsidRPr="00485F0E">
        <w:rPr>
          <w:rFonts w:cs="Arial"/>
          <w:color w:val="000000"/>
        </w:rPr>
        <w:t>(and its consultants’, responsible parties’, subcontractors’ and sub-recipients’) premises, for such purposes at reasonable times and on reasonable conditions as may be required for the purpose of an investigation. Should there be a limitation in meeting this obligation, UNDP shall consult with the Implementing Partner to find a solution.</w:t>
      </w:r>
    </w:p>
    <w:p w14:paraId="4B639DAA" w14:textId="77777777" w:rsidR="003A7426" w:rsidRPr="00485F0E" w:rsidRDefault="003A7426" w:rsidP="003A7426">
      <w:pPr>
        <w:spacing w:after="0"/>
        <w:ind w:left="360"/>
        <w:rPr>
          <w:rFonts w:eastAsia="Calibri" w:cs="Arial"/>
          <w:color w:val="000000"/>
          <w:szCs w:val="20"/>
        </w:rPr>
      </w:pPr>
    </w:p>
    <w:p w14:paraId="47A461D7" w14:textId="77777777" w:rsidR="003A7426" w:rsidRPr="00485F0E" w:rsidRDefault="003A7426" w:rsidP="00BB12C2">
      <w:pPr>
        <w:numPr>
          <w:ilvl w:val="0"/>
          <w:numId w:val="44"/>
        </w:numPr>
        <w:spacing w:after="0"/>
        <w:ind w:left="360"/>
        <w:rPr>
          <w:rFonts w:cs="Calibri"/>
          <w:szCs w:val="20"/>
        </w:rPr>
      </w:pPr>
      <w:r w:rsidRPr="00485F0E">
        <w:rPr>
          <w:rFonts w:cs="Arial"/>
        </w:rPr>
        <w:t>The signatories to this Project Document will promptly inform one another in case of any incidence of inappropriate use of funds, or credible allegation of fraud or corruption with due confidentiality.</w:t>
      </w:r>
    </w:p>
    <w:p w14:paraId="084A6234" w14:textId="77777777" w:rsidR="003A7426" w:rsidRPr="00485F0E" w:rsidRDefault="003A7426" w:rsidP="003A7426">
      <w:pPr>
        <w:spacing w:after="0"/>
        <w:ind w:left="360"/>
        <w:rPr>
          <w:rFonts w:cs="Calibri"/>
          <w:szCs w:val="20"/>
        </w:rPr>
      </w:pPr>
    </w:p>
    <w:p w14:paraId="28A62A5A" w14:textId="77777777" w:rsidR="003A7426" w:rsidRPr="00485F0E" w:rsidRDefault="003A7426" w:rsidP="003A7426">
      <w:pPr>
        <w:spacing w:after="0"/>
        <w:ind w:left="360"/>
      </w:pPr>
      <w:r w:rsidRPr="00485F0E">
        <w:rPr>
          <w:rFonts w:cs="Calibri"/>
          <w:szCs w:val="20"/>
        </w:rPr>
        <w:t>Where the Implementing Partner becomes aware that a UNDP project or activity, in whole or in part, is the focus of investigation for alleged fraud/corruption, the Implementing Partner will inform the UNDP Resident Representative/Head of Office, who will promptly inform UNDP’s Office of Audit and Investigations (OAI). The Implementing Partner shall provide regular updates to the head of UNDP in the country and OAI of the status of, and actions relating to, such investigation.</w:t>
      </w:r>
    </w:p>
    <w:p w14:paraId="09B380C9" w14:textId="77777777" w:rsidR="003A7426" w:rsidRPr="00485F0E" w:rsidRDefault="003A7426" w:rsidP="003A7426">
      <w:pPr>
        <w:spacing w:after="0"/>
        <w:ind w:left="360"/>
        <w:rPr>
          <w:rFonts w:eastAsia="Calibri" w:cs="Calibri"/>
          <w:color w:val="000000"/>
          <w:szCs w:val="20"/>
        </w:rPr>
      </w:pPr>
    </w:p>
    <w:p w14:paraId="46605A70" w14:textId="77777777" w:rsidR="003A7426" w:rsidRPr="00485F0E" w:rsidRDefault="003A7426" w:rsidP="00BB12C2">
      <w:pPr>
        <w:numPr>
          <w:ilvl w:val="0"/>
          <w:numId w:val="44"/>
        </w:numPr>
        <w:spacing w:after="0"/>
        <w:ind w:left="360"/>
        <w:rPr>
          <w:rFonts w:cs="Calibri"/>
          <w:sz w:val="24"/>
          <w:szCs w:val="20"/>
        </w:rPr>
      </w:pPr>
      <w:r w:rsidRPr="00485F0E">
        <w:rPr>
          <w:rFonts w:cs="Calibri"/>
          <w:szCs w:val="20"/>
        </w:rPr>
        <w:t>UNDP shall be entitled to a refund from the Implementing Partner of any funds provided that have been used inappropriately, including through fraud, corruption or other financial irregularity, or otherwise paid other than in accordance with the terms and conditions of the Project Document. Such amount may be deducted by UNDP from any payment due to the Implementing Partner under this or any other agreement. Recovery of such amount by UNDP shall not diminish or curtail the Implementing Partner’s obligations under this Project Document.</w:t>
      </w:r>
    </w:p>
    <w:p w14:paraId="797A5619" w14:textId="77777777" w:rsidR="003A7426" w:rsidRPr="00485F0E" w:rsidRDefault="003A7426" w:rsidP="003A7426">
      <w:pPr>
        <w:spacing w:after="0"/>
        <w:ind w:left="360"/>
        <w:rPr>
          <w:rFonts w:cs="Calibri"/>
          <w:szCs w:val="20"/>
        </w:rPr>
      </w:pPr>
    </w:p>
    <w:p w14:paraId="6545EDFF" w14:textId="77777777" w:rsidR="003A7426" w:rsidRPr="00485F0E" w:rsidRDefault="003A7426" w:rsidP="003A7426">
      <w:pPr>
        <w:spacing w:after="0"/>
        <w:ind w:left="360"/>
        <w:rPr>
          <w:rFonts w:cs="Arial"/>
        </w:rPr>
      </w:pPr>
      <w:r w:rsidRPr="00485F0E">
        <w:rPr>
          <w:rFonts w:cs="Arial"/>
        </w:rPr>
        <w:t>Where such funds have not been refunded to UNDP, the Implementing Partner agrees that donors to UNDP (including the Government) whose funding is the source, in whole or in part, of the funds for the activities under this Project Document, may seek recourse to the Implementing Partner for the recovery of any funds determined by UNDP to have been used inappropriately, including through fraud, corruption</w:t>
      </w:r>
      <w:r w:rsidRPr="00485F0E">
        <w:rPr>
          <w:color w:val="0000FF"/>
          <w:lang w:val="en-GB"/>
        </w:rPr>
        <w:t xml:space="preserve"> </w:t>
      </w:r>
      <w:r w:rsidRPr="00485F0E">
        <w:rPr>
          <w:lang w:val="en-GB"/>
        </w:rPr>
        <w:t>or other financial irregularity</w:t>
      </w:r>
      <w:r w:rsidRPr="00485F0E">
        <w:rPr>
          <w:rFonts w:cs="Arial"/>
        </w:rPr>
        <w:t>, or otherwise paid other than in accordance with the terms and conditions of the Project Document.</w:t>
      </w:r>
    </w:p>
    <w:p w14:paraId="46C845A6" w14:textId="77777777" w:rsidR="003A7426" w:rsidRPr="00485F0E" w:rsidRDefault="003A7426" w:rsidP="003A7426">
      <w:pPr>
        <w:spacing w:after="0"/>
        <w:ind w:left="360"/>
        <w:rPr>
          <w:rFonts w:cs="Arial"/>
          <w:szCs w:val="20"/>
        </w:rPr>
      </w:pPr>
    </w:p>
    <w:p w14:paraId="0C24CE5E" w14:textId="77777777" w:rsidR="003A7426" w:rsidRPr="00485F0E" w:rsidRDefault="003A7426" w:rsidP="003A7426">
      <w:pPr>
        <w:spacing w:after="0"/>
        <w:ind w:left="360"/>
        <w:rPr>
          <w:rFonts w:eastAsia="Calibri" w:cs="Arial"/>
          <w:color w:val="000000"/>
          <w:szCs w:val="20"/>
        </w:rPr>
      </w:pPr>
      <w:r w:rsidRPr="00485F0E">
        <w:rPr>
          <w:rFonts w:cs="Arial"/>
          <w:i/>
          <w:szCs w:val="20"/>
          <w:u w:val="single"/>
        </w:rPr>
        <w:lastRenderedPageBreak/>
        <w:t>Note</w:t>
      </w:r>
      <w:r w:rsidRPr="00485F0E">
        <w:rPr>
          <w:rFonts w:cs="Arial"/>
          <w:i/>
          <w:szCs w:val="20"/>
        </w:rPr>
        <w:t>:</w:t>
      </w:r>
      <w:r w:rsidRPr="00485F0E">
        <w:rPr>
          <w:rFonts w:cs="Arial"/>
          <w:szCs w:val="20"/>
        </w:rPr>
        <w:t xml:space="preserve"> The term “Project Document” as used in this clause shall be deemed to include any relevant subsidiary agreement further to the Project Document, including those with responsible parties, subcontractors and sub-recipients.</w:t>
      </w:r>
    </w:p>
    <w:p w14:paraId="7B0DB68D" w14:textId="77777777" w:rsidR="003A7426" w:rsidRPr="00485F0E" w:rsidRDefault="003A7426" w:rsidP="003A7426">
      <w:pPr>
        <w:spacing w:after="0"/>
        <w:ind w:left="360"/>
        <w:rPr>
          <w:rFonts w:cs="Arial"/>
          <w:szCs w:val="20"/>
        </w:rPr>
      </w:pPr>
    </w:p>
    <w:p w14:paraId="58212739" w14:textId="77777777" w:rsidR="003A7426" w:rsidRPr="00485F0E" w:rsidRDefault="003A7426" w:rsidP="00BB12C2">
      <w:pPr>
        <w:numPr>
          <w:ilvl w:val="0"/>
          <w:numId w:val="44"/>
        </w:numPr>
        <w:spacing w:after="0"/>
        <w:ind w:left="360"/>
        <w:rPr>
          <w:rFonts w:cs="Calibri"/>
          <w:sz w:val="24"/>
          <w:szCs w:val="20"/>
        </w:rPr>
      </w:pPr>
      <w:r w:rsidRPr="00485F0E">
        <w:rPr>
          <w:rFonts w:cs="Calibri"/>
          <w:szCs w:val="20"/>
        </w:rPr>
        <w:t>Each contract issued by the Implementing Partner in connection with this Project Document shall include a provision representing that no fees, gratuities, rebates, gifts, commissions or other payments, other than those shown in the proposal, have been given, received, or promised in connection with the selection process or in contract execution, and that the recipient of funds from the Implementing Partner shall cooperate with any and all investigations and post-payment audits.</w:t>
      </w:r>
    </w:p>
    <w:p w14:paraId="0AEA940C" w14:textId="77777777" w:rsidR="003A7426" w:rsidRPr="00485F0E" w:rsidRDefault="003A7426" w:rsidP="003A7426">
      <w:pPr>
        <w:spacing w:after="0"/>
        <w:ind w:left="360"/>
        <w:rPr>
          <w:rFonts w:cs="Calibri"/>
          <w:sz w:val="24"/>
          <w:szCs w:val="20"/>
        </w:rPr>
      </w:pPr>
    </w:p>
    <w:p w14:paraId="643E37C5" w14:textId="77777777" w:rsidR="003A7426" w:rsidRPr="00485F0E" w:rsidRDefault="003A7426" w:rsidP="00BB12C2">
      <w:pPr>
        <w:numPr>
          <w:ilvl w:val="0"/>
          <w:numId w:val="44"/>
        </w:numPr>
        <w:spacing w:after="0"/>
        <w:ind w:left="360"/>
        <w:rPr>
          <w:rFonts w:cs="Calibri"/>
          <w:sz w:val="24"/>
          <w:szCs w:val="20"/>
        </w:rPr>
      </w:pPr>
      <w:r w:rsidRPr="00485F0E">
        <w:rPr>
          <w:rFonts w:cs="Calibri"/>
          <w:szCs w:val="20"/>
        </w:rPr>
        <w:t>Should UNDP refer to the relevant national authorities for appropriate legal action any alleged wrongdoing relating to the project, the Government will ensure that the relevant national authorities shall actively investigate the same and take appropriate legal action against all individuals found to have participated in the wrongdoing, recover and return any recovered funds to UNDP.</w:t>
      </w:r>
    </w:p>
    <w:p w14:paraId="41EE6F3C" w14:textId="77777777" w:rsidR="003A7426" w:rsidRPr="00485F0E" w:rsidRDefault="003A7426" w:rsidP="003A7426">
      <w:pPr>
        <w:spacing w:after="0"/>
        <w:ind w:left="360"/>
        <w:rPr>
          <w:rFonts w:cs="Calibri"/>
          <w:sz w:val="24"/>
          <w:szCs w:val="20"/>
        </w:rPr>
      </w:pPr>
    </w:p>
    <w:p w14:paraId="732E357F" w14:textId="77777777" w:rsidR="003A7426" w:rsidRPr="00485F0E" w:rsidRDefault="003A7426" w:rsidP="00BB12C2">
      <w:pPr>
        <w:numPr>
          <w:ilvl w:val="0"/>
          <w:numId w:val="44"/>
        </w:numPr>
        <w:spacing w:after="0"/>
        <w:ind w:left="360"/>
        <w:rPr>
          <w:rFonts w:cs="Calibri"/>
          <w:sz w:val="24"/>
          <w:szCs w:val="20"/>
        </w:rPr>
      </w:pPr>
      <w:r w:rsidRPr="00485F0E">
        <w:rPr>
          <w:rFonts w:cs="Calibri"/>
          <w:szCs w:val="20"/>
        </w:rPr>
        <w:t>The Implementing Partner shall ensure that all of its obligations set forth under this section entitled “Risk Management” are passed on to each responsible party, subcontractor and sub-recipient and that all the clauses under this section entitled “Risk Management Standard Clauses” are included, mutatis mutandis, in all sub-contracts or sub-agreements entered into further to this Project Document.</w:t>
      </w:r>
    </w:p>
    <w:p w14:paraId="4EC74E22" w14:textId="77777777" w:rsidR="003A7426" w:rsidRPr="00485F0E" w:rsidRDefault="003A7426" w:rsidP="003A7426">
      <w:pPr>
        <w:rPr>
          <w:rFonts w:cs="Arial"/>
          <w:b/>
          <w:szCs w:val="20"/>
        </w:rPr>
      </w:pPr>
    </w:p>
    <w:p w14:paraId="4F0D5813" w14:textId="77777777" w:rsidR="003A7426" w:rsidRPr="00485F0E" w:rsidRDefault="003A7426" w:rsidP="003A7426">
      <w:pPr>
        <w:rPr>
          <w:rFonts w:cs="Arial"/>
          <w:b/>
          <w:szCs w:val="20"/>
        </w:rPr>
      </w:pPr>
      <w:r w:rsidRPr="00485F0E">
        <w:rPr>
          <w:rFonts w:cs="Arial"/>
          <w:b/>
          <w:szCs w:val="20"/>
          <w:highlight w:val="yellow"/>
        </w:rPr>
        <w:t>Option b. UNDP (DIM)</w:t>
      </w:r>
    </w:p>
    <w:p w14:paraId="4DF8B60E" w14:textId="77777777" w:rsidR="003A7426" w:rsidRPr="00485F0E" w:rsidRDefault="003A7426" w:rsidP="003A7426">
      <w:pPr>
        <w:numPr>
          <w:ilvl w:val="0"/>
          <w:numId w:val="12"/>
        </w:numPr>
        <w:spacing w:after="0"/>
        <w:ind w:left="360"/>
      </w:pPr>
      <w:r w:rsidRPr="00485F0E">
        <w:t>UNDP as the Implementing Partner will comply with the policies, procedures and practices of the United Nations Security Management System (UNSMS.)</w:t>
      </w:r>
    </w:p>
    <w:p w14:paraId="596D192A" w14:textId="77777777" w:rsidR="003A7426" w:rsidRPr="00485F0E" w:rsidRDefault="003A7426" w:rsidP="003A7426">
      <w:pPr>
        <w:spacing w:after="0"/>
        <w:ind w:left="360"/>
      </w:pPr>
    </w:p>
    <w:p w14:paraId="496B578B" w14:textId="77777777" w:rsidR="003A7426" w:rsidRPr="00F42C60" w:rsidRDefault="003A7426" w:rsidP="003A7426">
      <w:pPr>
        <w:numPr>
          <w:ilvl w:val="0"/>
          <w:numId w:val="12"/>
        </w:numPr>
        <w:spacing w:after="0"/>
        <w:ind w:left="360"/>
      </w:pPr>
      <w:r w:rsidRPr="00485F0E">
        <w:t>UNDP as the Implementing Partner will undertake all reasonable efforts to ensure that none of the [project funds]</w:t>
      </w:r>
      <w:r w:rsidRPr="00485F0E">
        <w:footnoteReference w:id="25"/>
      </w:r>
      <w:r w:rsidRPr="00485F0E">
        <w:t xml:space="preserve"> [UNDP funds received pursuant to the Project Document]</w:t>
      </w:r>
      <w:r w:rsidRPr="00485F0E">
        <w:footnoteReference w:id="26"/>
      </w:r>
      <w:r w:rsidRPr="00485F0E">
        <w:t xml:space="preserve"> are used to provide support to individuals or </w:t>
      </w:r>
      <w:r w:rsidRPr="00F42C60">
        <w:t xml:space="preserve">entities associated with terrorism and that the recipients of any amounts provided by UNDP hereunder do not appear on the list maintained by the Security Council Committee established pursuant to resolution 1267 (1999). </w:t>
      </w:r>
      <w:r w:rsidRPr="00F42C60">
        <w:rPr>
          <w:rFonts w:eastAsia="Calibri" w:cs="Arial"/>
        </w:rPr>
        <w:t xml:space="preserve">The United Nations Security Council Consolidated Sanctions List, and that no UNDP funds received pursuant to the Project Document are used for money laundering activities. The United Nations Security Council Consolidated Sanctions List can be accessed via </w:t>
      </w:r>
      <w:hyperlink r:id="rId97" w:history="1">
        <w:r w:rsidRPr="00F42C60">
          <w:rPr>
            <w:rFonts w:eastAsia="Calibri" w:cs="Arial"/>
            <w:color w:val="0000FF"/>
            <w:u w:val="single"/>
          </w:rPr>
          <w:t>https://www.un.org/securitycouncil/content/un-sc-consolidated-list</w:t>
        </w:r>
      </w:hyperlink>
      <w:r w:rsidRPr="00F42C60">
        <w:rPr>
          <w:rFonts w:eastAsia="Calibri" w:cs="Arial"/>
        </w:rPr>
        <w:t>.</w:t>
      </w:r>
      <w:r w:rsidRPr="00F42C60">
        <w:t xml:space="preserve"> This provision must be included in all sub-contracts or sub-agreements </w:t>
      </w:r>
      <w:proofErr w:type="gramStart"/>
      <w:r w:rsidRPr="00F42C60">
        <w:t>entered into</w:t>
      </w:r>
      <w:proofErr w:type="gramEnd"/>
      <w:r w:rsidRPr="00F42C60">
        <w:t xml:space="preserve"> under this Project Document.</w:t>
      </w:r>
    </w:p>
    <w:p w14:paraId="360A4FEE" w14:textId="77777777" w:rsidR="003A7426" w:rsidRPr="00F42C60" w:rsidRDefault="003A7426" w:rsidP="003A7426">
      <w:pPr>
        <w:numPr>
          <w:ilvl w:val="0"/>
          <w:numId w:val="12"/>
        </w:numPr>
        <w:spacing w:before="100" w:beforeAutospacing="1" w:after="240"/>
        <w:ind w:left="360"/>
        <w:rPr>
          <w:u w:val="single"/>
        </w:rPr>
      </w:pPr>
      <w:r w:rsidRPr="00F42C60">
        <w:t xml:space="preserve">Social and environmental sustainability will be enhanced through application of the UNDP Social and Environmental Standards (http://www.undp.org/ses) and related Accountability Mechanism (http://www.undp.org/secu-srm). </w:t>
      </w:r>
    </w:p>
    <w:p w14:paraId="44A92E89" w14:textId="77777777" w:rsidR="003A7426" w:rsidRPr="00F42C60" w:rsidRDefault="003A7426" w:rsidP="003A7426">
      <w:pPr>
        <w:numPr>
          <w:ilvl w:val="0"/>
          <w:numId w:val="12"/>
        </w:numPr>
        <w:autoSpaceDE w:val="0"/>
        <w:autoSpaceDN w:val="0"/>
        <w:adjustRightInd w:val="0"/>
        <w:spacing w:after="0"/>
        <w:ind w:left="360"/>
      </w:pPr>
      <w:r w:rsidRPr="00F42C60">
        <w:rPr>
          <w:color w:val="101010"/>
          <w:spacing w:val="-6"/>
          <w:kern w:val="1"/>
        </w:rPr>
        <w:t xml:space="preserve">UNDP as the Implementing Partner will: (a) conduct project and programme-related activities in a manner consistent with the UNDP Social and Environmental Standards, (b) implement any management or mitigation plan prepared for the project or programme to comply with such standards, and (c) engage in a constructive and timely manner to address any concerns and complaints raised through the Accountability Mechanism. </w:t>
      </w:r>
      <w:r w:rsidRPr="00F42C60">
        <w:rPr>
          <w:color w:val="141414"/>
          <w:spacing w:val="-4"/>
          <w:lang w:val="en-GB"/>
        </w:rPr>
        <w:t>UNDP</w:t>
      </w:r>
      <w:r w:rsidRPr="00F42C60">
        <w:rPr>
          <w:color w:val="000000"/>
          <w:lang w:val="en-GB"/>
        </w:rPr>
        <w:t xml:space="preserve"> will seek to ensure that communities and other project stakeholders are informed of and have access to the Accountability Mechanism. </w:t>
      </w:r>
    </w:p>
    <w:p w14:paraId="296B05C7" w14:textId="77777777" w:rsidR="003A7426" w:rsidRPr="00F42C60" w:rsidRDefault="003A7426" w:rsidP="003A7426">
      <w:pPr>
        <w:autoSpaceDE w:val="0"/>
        <w:autoSpaceDN w:val="0"/>
        <w:adjustRightInd w:val="0"/>
        <w:spacing w:after="0"/>
        <w:ind w:left="360"/>
      </w:pPr>
    </w:p>
    <w:p w14:paraId="09C96C20" w14:textId="77777777" w:rsidR="003A7426" w:rsidRPr="00485F0E" w:rsidRDefault="003A7426" w:rsidP="003A7426">
      <w:pPr>
        <w:numPr>
          <w:ilvl w:val="0"/>
          <w:numId w:val="12"/>
        </w:numPr>
        <w:autoSpaceDE w:val="0"/>
        <w:autoSpaceDN w:val="0"/>
        <w:adjustRightInd w:val="0"/>
        <w:spacing w:after="0"/>
        <w:ind w:left="360"/>
      </w:pPr>
      <w:r w:rsidRPr="00F42C60">
        <w:rPr>
          <w:color w:val="000000"/>
        </w:rPr>
        <w:t>In the implementation of the activities under this Project Document</w:t>
      </w:r>
      <w:r w:rsidRPr="00485F0E">
        <w:rPr>
          <w:color w:val="000000"/>
        </w:rPr>
        <w:t>, UNDP as the Implementing Partner will handle any sexual exploitation and abuse (“SEA”) and sexual harassment (“SH”) allegations in accordance with its regulations, rules, policies and procedures.</w:t>
      </w:r>
    </w:p>
    <w:p w14:paraId="3728B533" w14:textId="77777777" w:rsidR="003A7426" w:rsidRPr="00F42C60" w:rsidRDefault="003A7426" w:rsidP="003A7426">
      <w:pPr>
        <w:numPr>
          <w:ilvl w:val="0"/>
          <w:numId w:val="12"/>
        </w:numPr>
        <w:spacing w:before="240" w:after="240"/>
        <w:ind w:left="360"/>
        <w:rPr>
          <w:spacing w:val="-4"/>
        </w:rPr>
      </w:pPr>
      <w:r w:rsidRPr="00F42C60">
        <w:rPr>
          <w:spacing w:val="-4"/>
        </w:rPr>
        <w:lastRenderedPageBreak/>
        <w:t>All signatories to the Project Document shall cooperate in good faith with any exercise to evaluate any programme or project-related commitments or compliance with the UNDP Social and Environmental Standards. This includes providing access to project sites, relevant personnel, information, and documentation.</w:t>
      </w:r>
    </w:p>
    <w:p w14:paraId="04580164" w14:textId="77777777" w:rsidR="003A7426" w:rsidRPr="00F42C60" w:rsidRDefault="003A7426" w:rsidP="003A7426">
      <w:pPr>
        <w:numPr>
          <w:ilvl w:val="0"/>
          <w:numId w:val="12"/>
        </w:numPr>
        <w:autoSpaceDE w:val="0"/>
        <w:autoSpaceDN w:val="0"/>
        <w:adjustRightInd w:val="0"/>
        <w:spacing w:after="0"/>
        <w:ind w:left="360"/>
        <w:rPr>
          <w:rFonts w:eastAsia="Calibri" w:cs="Arial"/>
          <w:color w:val="000000"/>
          <w:szCs w:val="20"/>
        </w:rPr>
      </w:pPr>
      <w:r w:rsidRPr="00F42C60">
        <w:rPr>
          <w:rFonts w:eastAsia="Calibri" w:cs="Arial"/>
          <w:color w:val="000000"/>
          <w:szCs w:val="20"/>
        </w:rPr>
        <w:t xml:space="preserve">UNDP as the Implementing Partner will ensure that </w:t>
      </w:r>
      <w:r w:rsidRPr="00F42C60">
        <w:rPr>
          <w:rFonts w:cs="Arial"/>
          <w:szCs w:val="20"/>
        </w:rPr>
        <w:t>the following obligations are binding on each responsible party, subcontractor and sub-recipient:</w:t>
      </w:r>
    </w:p>
    <w:p w14:paraId="3F3A1F3D" w14:textId="77777777" w:rsidR="003A7426" w:rsidRPr="00F42C60" w:rsidRDefault="003A7426" w:rsidP="003A7426">
      <w:pPr>
        <w:autoSpaceDE w:val="0"/>
        <w:autoSpaceDN w:val="0"/>
        <w:adjustRightInd w:val="0"/>
        <w:spacing w:after="0"/>
        <w:ind w:left="360"/>
        <w:rPr>
          <w:rFonts w:eastAsia="Calibri" w:cs="Arial"/>
          <w:color w:val="000000"/>
          <w:szCs w:val="20"/>
        </w:rPr>
      </w:pPr>
    </w:p>
    <w:p w14:paraId="33CD2CB2" w14:textId="77777777" w:rsidR="003A7426" w:rsidRPr="00F42C60" w:rsidRDefault="003A7426" w:rsidP="003A7426">
      <w:pPr>
        <w:numPr>
          <w:ilvl w:val="1"/>
          <w:numId w:val="12"/>
        </w:numPr>
        <w:autoSpaceDE w:val="0"/>
        <w:autoSpaceDN w:val="0"/>
        <w:adjustRightInd w:val="0"/>
        <w:spacing w:after="0"/>
        <w:rPr>
          <w:rFonts w:cs="Arial"/>
          <w:szCs w:val="20"/>
        </w:rPr>
      </w:pPr>
      <w:r w:rsidRPr="00F42C60">
        <w:rPr>
          <w:rFonts w:cs="Arial"/>
          <w:szCs w:val="20"/>
        </w:rPr>
        <w:t xml:space="preserve">Consistent with the Article III of the SBAA </w:t>
      </w:r>
      <w:r w:rsidRPr="00F42C60">
        <w:rPr>
          <w:rFonts w:cs="Arial"/>
          <w:i/>
          <w:szCs w:val="20"/>
        </w:rPr>
        <w:t>[or the Supplemental Provisions to the Project Document]</w:t>
      </w:r>
      <w:r w:rsidRPr="00F42C60">
        <w:rPr>
          <w:rFonts w:cs="Arial"/>
          <w:szCs w:val="20"/>
        </w:rPr>
        <w:t>, the responsibility for the safety and security of each responsible party, subcontractor and sub-recipient</w:t>
      </w:r>
      <w:r w:rsidRPr="00F42C60">
        <w:rPr>
          <w:rFonts w:eastAsia="Calibri" w:cs="Arial"/>
          <w:color w:val="000000"/>
          <w:szCs w:val="20"/>
        </w:rPr>
        <w:t xml:space="preserve"> </w:t>
      </w:r>
      <w:r w:rsidRPr="00F42C60">
        <w:rPr>
          <w:rFonts w:cs="Arial"/>
          <w:szCs w:val="20"/>
        </w:rPr>
        <w:t xml:space="preserve">and its personnel and property, and of UNDP’s property in such responsible </w:t>
      </w:r>
      <w:proofErr w:type="spellStart"/>
      <w:r w:rsidRPr="00F42C60">
        <w:rPr>
          <w:rFonts w:cs="Arial"/>
          <w:szCs w:val="20"/>
        </w:rPr>
        <w:t>party’s</w:t>
      </w:r>
      <w:proofErr w:type="spellEnd"/>
      <w:r w:rsidRPr="00F42C60">
        <w:rPr>
          <w:rFonts w:cs="Arial"/>
          <w:szCs w:val="20"/>
        </w:rPr>
        <w:t>, subcontractor’s and sub-recipient’s custody, rests with such responsible party, subcontractor and sub-recipient. To this end, each responsible party, subcontractor and sub-recipient</w:t>
      </w:r>
      <w:r w:rsidRPr="00F42C60">
        <w:rPr>
          <w:rFonts w:eastAsia="Calibri" w:cs="Arial"/>
          <w:color w:val="000000"/>
          <w:szCs w:val="20"/>
        </w:rPr>
        <w:t xml:space="preserve"> </w:t>
      </w:r>
      <w:r w:rsidRPr="00F42C60">
        <w:rPr>
          <w:rFonts w:cs="Arial"/>
          <w:szCs w:val="20"/>
        </w:rPr>
        <w:t>shall:</w:t>
      </w:r>
    </w:p>
    <w:p w14:paraId="613871B8" w14:textId="77777777" w:rsidR="003A7426" w:rsidRPr="00F42C60" w:rsidRDefault="003A7426" w:rsidP="003A7426">
      <w:pPr>
        <w:numPr>
          <w:ilvl w:val="2"/>
          <w:numId w:val="12"/>
        </w:numPr>
        <w:rPr>
          <w:rFonts w:cs="Arial"/>
          <w:szCs w:val="20"/>
        </w:rPr>
      </w:pPr>
      <w:r w:rsidRPr="00F42C60">
        <w:rPr>
          <w:rFonts w:cs="Arial"/>
          <w:szCs w:val="20"/>
        </w:rPr>
        <w:t xml:space="preserve">put in place an appropriate security plan and maintain the security plan, </w:t>
      </w:r>
      <w:proofErr w:type="gramStart"/>
      <w:r w:rsidRPr="00F42C60">
        <w:rPr>
          <w:rFonts w:cs="Arial"/>
          <w:szCs w:val="20"/>
        </w:rPr>
        <w:t>taking into account</w:t>
      </w:r>
      <w:proofErr w:type="gramEnd"/>
      <w:r w:rsidRPr="00F42C60">
        <w:rPr>
          <w:rFonts w:cs="Arial"/>
          <w:szCs w:val="20"/>
        </w:rPr>
        <w:t xml:space="preserve"> the security situation in the country where the project is being </w:t>
      </w:r>
      <w:proofErr w:type="gramStart"/>
      <w:r w:rsidRPr="00F42C60">
        <w:rPr>
          <w:rFonts w:cs="Arial"/>
          <w:szCs w:val="20"/>
        </w:rPr>
        <w:t>carried</w:t>
      </w:r>
      <w:proofErr w:type="gramEnd"/>
      <w:r w:rsidRPr="00F42C60">
        <w:rPr>
          <w:rFonts w:cs="Arial"/>
          <w:szCs w:val="20"/>
        </w:rPr>
        <w:t>;</w:t>
      </w:r>
    </w:p>
    <w:p w14:paraId="4D6F7D81" w14:textId="77777777" w:rsidR="003A7426" w:rsidRPr="00485F0E" w:rsidRDefault="003A7426" w:rsidP="003A7426">
      <w:pPr>
        <w:numPr>
          <w:ilvl w:val="2"/>
          <w:numId w:val="12"/>
        </w:numPr>
        <w:rPr>
          <w:rFonts w:cs="Arial"/>
          <w:szCs w:val="20"/>
        </w:rPr>
      </w:pPr>
      <w:r w:rsidRPr="00F42C60">
        <w:rPr>
          <w:rFonts w:cs="Arial"/>
          <w:szCs w:val="20"/>
        </w:rPr>
        <w:t xml:space="preserve">assume all risks and liabilities related to such responsible </w:t>
      </w:r>
      <w:proofErr w:type="spellStart"/>
      <w:r w:rsidRPr="00F42C60">
        <w:rPr>
          <w:rFonts w:cs="Arial"/>
          <w:szCs w:val="20"/>
        </w:rPr>
        <w:t>party’s</w:t>
      </w:r>
      <w:proofErr w:type="spellEnd"/>
      <w:r w:rsidRPr="00F42C60">
        <w:rPr>
          <w:rFonts w:cs="Arial"/>
          <w:szCs w:val="20"/>
        </w:rPr>
        <w:t>, subcontractor’s and sub-recipient’s security,</w:t>
      </w:r>
      <w:r w:rsidRPr="00485F0E">
        <w:rPr>
          <w:rFonts w:cs="Arial"/>
          <w:szCs w:val="20"/>
        </w:rPr>
        <w:t xml:space="preserve"> and the full implementation of the security plan.</w:t>
      </w:r>
    </w:p>
    <w:p w14:paraId="492E99A6" w14:textId="77777777" w:rsidR="003A7426" w:rsidRPr="00485F0E" w:rsidRDefault="003A7426" w:rsidP="003A7426">
      <w:pPr>
        <w:autoSpaceDE w:val="0"/>
        <w:autoSpaceDN w:val="0"/>
        <w:adjustRightInd w:val="0"/>
        <w:spacing w:after="0"/>
        <w:ind w:left="1440"/>
        <w:rPr>
          <w:rFonts w:cs="Arial"/>
          <w:szCs w:val="20"/>
        </w:rPr>
      </w:pPr>
    </w:p>
    <w:p w14:paraId="1BC962B4" w14:textId="77777777" w:rsidR="003A7426" w:rsidRPr="00485F0E" w:rsidRDefault="003A7426" w:rsidP="003A7426">
      <w:pPr>
        <w:numPr>
          <w:ilvl w:val="1"/>
          <w:numId w:val="12"/>
        </w:numPr>
        <w:autoSpaceDE w:val="0"/>
        <w:autoSpaceDN w:val="0"/>
        <w:adjustRightInd w:val="0"/>
        <w:spacing w:after="0"/>
        <w:rPr>
          <w:rFonts w:cs="Arial"/>
          <w:szCs w:val="20"/>
        </w:rPr>
      </w:pPr>
      <w:r w:rsidRPr="00485F0E">
        <w:rPr>
          <w:rFonts w:cs="Arial"/>
          <w:szCs w:val="20"/>
        </w:rPr>
        <w:t xml:space="preserve">UNDP reserves the right to verify whether such a plan is in place, and to suggest modifications to the plan when necessary. Failure to maintain and implement an appropriate security plan as required hereunder shall be deemed a breach of the responsible </w:t>
      </w:r>
      <w:proofErr w:type="spellStart"/>
      <w:r w:rsidRPr="00485F0E">
        <w:rPr>
          <w:rFonts w:cs="Arial"/>
          <w:szCs w:val="20"/>
        </w:rPr>
        <w:t>party’s</w:t>
      </w:r>
      <w:proofErr w:type="spellEnd"/>
      <w:r w:rsidRPr="00485F0E">
        <w:rPr>
          <w:rFonts w:cs="Arial"/>
          <w:szCs w:val="20"/>
        </w:rPr>
        <w:t>, subcontractor’s and sub-recipient’s obligations under this Project Document.</w:t>
      </w:r>
    </w:p>
    <w:p w14:paraId="17DC4E5D" w14:textId="77777777" w:rsidR="003A7426" w:rsidRPr="00485F0E" w:rsidRDefault="003A7426" w:rsidP="003A7426">
      <w:pPr>
        <w:autoSpaceDE w:val="0"/>
        <w:autoSpaceDN w:val="0"/>
        <w:adjustRightInd w:val="0"/>
        <w:spacing w:after="0"/>
        <w:ind w:left="1440"/>
        <w:rPr>
          <w:rFonts w:cs="Arial"/>
          <w:szCs w:val="20"/>
        </w:rPr>
      </w:pPr>
    </w:p>
    <w:p w14:paraId="79B6F762" w14:textId="77777777" w:rsidR="003A7426" w:rsidRPr="00485F0E" w:rsidRDefault="003A7426" w:rsidP="003A7426">
      <w:pPr>
        <w:numPr>
          <w:ilvl w:val="1"/>
          <w:numId w:val="12"/>
        </w:numPr>
        <w:spacing w:after="0"/>
        <w:rPr>
          <w:rFonts w:cs="Arial"/>
        </w:rPr>
      </w:pPr>
      <w:r w:rsidRPr="00485F0E">
        <w:rPr>
          <w:rFonts w:cs="Arial"/>
        </w:rPr>
        <w:t xml:space="preserve">Each responsible party, subcontractor and sub-recipient (each a “sub-party” and together “sub-parties”) acknowledges and agrees that UNDP will not tolerate sexual harassment and sexual exploitation and abuse of anyone by the sub-parties, and other entities involved in Project implementation, either as contractors or subcontractors and their personnel, and any individuals performing services for them under the Project Document. </w:t>
      </w:r>
    </w:p>
    <w:p w14:paraId="7B3D743E" w14:textId="77777777" w:rsidR="003A7426" w:rsidRPr="00485F0E" w:rsidRDefault="003A7426" w:rsidP="003A7426">
      <w:pPr>
        <w:spacing w:after="0"/>
        <w:ind w:left="1800"/>
        <w:rPr>
          <w:rFonts w:cs="Arial"/>
        </w:rPr>
      </w:pPr>
      <w:r w:rsidRPr="00485F0E">
        <w:rPr>
          <w:rFonts w:cs="Arial"/>
        </w:rPr>
        <w:t>(a)</w:t>
      </w:r>
      <w:r w:rsidRPr="00485F0E">
        <w:rPr>
          <w:rFonts w:ascii="Times New Roman" w:hAnsi="Times New Roman"/>
          <w:sz w:val="24"/>
        </w:rPr>
        <w:t xml:space="preserve"> </w:t>
      </w:r>
      <w:r w:rsidRPr="00485F0E">
        <w:rPr>
          <w:rFonts w:cs="Arial"/>
        </w:rPr>
        <w:t>In the implementation of the activities under this Project Document, each sub-party shall comply with the standards of conduct set forth in the Secretary General’s Bulletin ST/SGB/2003/13 of 9 October 2003, concerning “Special measures for protection from sexual exploitation and sexual abuse” (“SEA”).</w:t>
      </w:r>
    </w:p>
    <w:p w14:paraId="7FA16249" w14:textId="77777777" w:rsidR="003A7426" w:rsidRPr="00485F0E" w:rsidRDefault="003A7426" w:rsidP="003A7426">
      <w:pPr>
        <w:spacing w:after="0"/>
        <w:ind w:left="1800"/>
      </w:pPr>
      <w:r w:rsidRPr="00485F0E">
        <w:rPr>
          <w:rFonts w:cs="Arial"/>
        </w:rPr>
        <w:t>(b)</w:t>
      </w:r>
      <w:r w:rsidRPr="00485F0E">
        <w:t xml:space="preserve"> Moreover, and without limitation to the application of other regulations, rules, policies and procedures bearing upon the performance of the activities under this Project Document, in the implementation of activities, each sub-party, shall not engage in any form of sexual harassment (“SH”). SH is defined as any unwelcome conduct of a sexual nature that might reasonably be expected or be perceived to cause offense or humiliation, when such conduct interferes with work, is made a condition of employment or creates an intimidating, hostile or offensive work environment. SH may occur in the workplace or in connection with work. While typically involving a pattern of conduct, SH may take the form of a single incident. In assessing the reasonableness of expectations or perceptions, the perspective of the person who is the target of the conduct shall be considered.</w:t>
      </w:r>
    </w:p>
    <w:p w14:paraId="6D447CC8" w14:textId="77777777" w:rsidR="003A7426" w:rsidRPr="00485F0E" w:rsidRDefault="003A7426" w:rsidP="003A7426">
      <w:pPr>
        <w:spacing w:after="0"/>
      </w:pPr>
    </w:p>
    <w:p w14:paraId="77740501" w14:textId="77777777" w:rsidR="003A7426" w:rsidRPr="00485F0E" w:rsidRDefault="003A7426" w:rsidP="003A7426">
      <w:pPr>
        <w:numPr>
          <w:ilvl w:val="1"/>
          <w:numId w:val="12"/>
        </w:numPr>
        <w:autoSpaceDE w:val="0"/>
        <w:autoSpaceDN w:val="0"/>
        <w:adjustRightInd w:val="0"/>
        <w:spacing w:after="0"/>
        <w:rPr>
          <w:rFonts w:cs="Arial"/>
        </w:rPr>
      </w:pPr>
      <w:r w:rsidRPr="00485F0E">
        <w:rPr>
          <w:rFonts w:cs="Arial"/>
        </w:rPr>
        <w:t xml:space="preserve">In the performance of the activities under this Project, each sub-party shall (with respect to its own activities) and shall require from its sub-parties (with respect to their activities) that they, have minimum standards and procedures in place, or a plan to develop and/or improve such standards and procedures in order to be able to take effective preventive and investigative action. These should include: policies on sexual harassment and sexual exploitation and abuse; policies on whistleblowing/protection against retaliation; and complaints, disciplinary and investigative mechanisms. In line with this, sub-parties will and will require that their respective sub-parties will take all appropriate measures </w:t>
      </w:r>
      <w:proofErr w:type="gramStart"/>
      <w:r w:rsidRPr="00485F0E">
        <w:rPr>
          <w:rFonts w:cs="Arial"/>
        </w:rPr>
        <w:t>to</w:t>
      </w:r>
      <w:proofErr w:type="gramEnd"/>
      <w:r w:rsidRPr="00485F0E">
        <w:rPr>
          <w:rFonts w:cs="Arial"/>
        </w:rPr>
        <w:t>:</w:t>
      </w:r>
    </w:p>
    <w:p w14:paraId="38F0FD69" w14:textId="77777777" w:rsidR="003A7426" w:rsidRPr="00485F0E" w:rsidRDefault="003A7426" w:rsidP="003A7426">
      <w:pPr>
        <w:autoSpaceDE w:val="0"/>
        <w:autoSpaceDN w:val="0"/>
        <w:adjustRightInd w:val="0"/>
        <w:spacing w:after="0"/>
        <w:ind w:left="2160"/>
        <w:rPr>
          <w:rFonts w:cs="Arial"/>
        </w:rPr>
      </w:pPr>
      <w:r w:rsidRPr="00485F0E">
        <w:rPr>
          <w:rFonts w:cs="Arial"/>
        </w:rPr>
        <w:lastRenderedPageBreak/>
        <w:t>(</w:t>
      </w:r>
      <w:proofErr w:type="spellStart"/>
      <w:r w:rsidRPr="00485F0E">
        <w:rPr>
          <w:rFonts w:cs="Arial"/>
        </w:rPr>
        <w:t>i</w:t>
      </w:r>
      <w:proofErr w:type="spellEnd"/>
      <w:r w:rsidRPr="00485F0E">
        <w:rPr>
          <w:rFonts w:cs="Arial"/>
        </w:rPr>
        <w:t xml:space="preserve">) Prevent its employees, agents or any other </w:t>
      </w:r>
      <w:proofErr w:type="gramStart"/>
      <w:r w:rsidRPr="00485F0E">
        <w:rPr>
          <w:rFonts w:cs="Arial"/>
        </w:rPr>
        <w:t>persons</w:t>
      </w:r>
      <w:proofErr w:type="gramEnd"/>
      <w:r w:rsidRPr="00485F0E">
        <w:rPr>
          <w:rFonts w:cs="Arial"/>
        </w:rPr>
        <w:t xml:space="preserve"> engaged to perform any services under this Project Document, from engaging in SH or SEA;</w:t>
      </w:r>
    </w:p>
    <w:p w14:paraId="10367D57" w14:textId="77777777" w:rsidR="003A7426" w:rsidRPr="00485F0E" w:rsidRDefault="003A7426" w:rsidP="003A7426">
      <w:pPr>
        <w:autoSpaceDE w:val="0"/>
        <w:autoSpaceDN w:val="0"/>
        <w:adjustRightInd w:val="0"/>
        <w:spacing w:after="0"/>
        <w:ind w:left="2160"/>
        <w:rPr>
          <w:rFonts w:cs="Arial"/>
        </w:rPr>
      </w:pPr>
      <w:r w:rsidRPr="00485F0E">
        <w:rPr>
          <w:rFonts w:cs="Arial"/>
        </w:rPr>
        <w:t xml:space="preserve">(ii) Offer employees and associated personnel training on prevention and response to SH and SEA, where sub-parties have not put in place </w:t>
      </w:r>
      <w:proofErr w:type="gramStart"/>
      <w:r w:rsidRPr="00485F0E">
        <w:rPr>
          <w:rFonts w:cs="Arial"/>
        </w:rPr>
        <w:t>its</w:t>
      </w:r>
      <w:proofErr w:type="gramEnd"/>
      <w:r w:rsidRPr="00485F0E">
        <w:rPr>
          <w:rFonts w:cs="Arial"/>
        </w:rPr>
        <w:t xml:space="preserve"> own training regarding the prevention of SH and SEA, sub-parties may use the training material available at UNDP;</w:t>
      </w:r>
    </w:p>
    <w:p w14:paraId="15731E11" w14:textId="77777777" w:rsidR="003A7426" w:rsidRPr="00485F0E" w:rsidRDefault="003A7426" w:rsidP="003A7426">
      <w:pPr>
        <w:autoSpaceDE w:val="0"/>
        <w:autoSpaceDN w:val="0"/>
        <w:adjustRightInd w:val="0"/>
        <w:spacing w:after="0"/>
        <w:ind w:left="2160"/>
        <w:rPr>
          <w:rFonts w:cs="Arial"/>
        </w:rPr>
      </w:pPr>
      <w:r w:rsidRPr="00485F0E">
        <w:rPr>
          <w:rFonts w:cs="Arial"/>
        </w:rPr>
        <w:t xml:space="preserve">(iii) Report and monitor allegations of SH and SEA of which any of the sub-parties have been informed or have otherwise become aware, and status thereof; </w:t>
      </w:r>
    </w:p>
    <w:p w14:paraId="7C553323" w14:textId="77777777" w:rsidR="003A7426" w:rsidRPr="00485F0E" w:rsidRDefault="003A7426" w:rsidP="003A7426">
      <w:pPr>
        <w:autoSpaceDE w:val="0"/>
        <w:autoSpaceDN w:val="0"/>
        <w:adjustRightInd w:val="0"/>
        <w:spacing w:after="0"/>
        <w:ind w:left="1440" w:firstLine="720"/>
        <w:rPr>
          <w:rFonts w:cs="Arial"/>
        </w:rPr>
      </w:pPr>
      <w:r w:rsidRPr="00485F0E">
        <w:rPr>
          <w:rFonts w:cs="Arial"/>
        </w:rPr>
        <w:t>(iv) Refer victims/survivors of SH and SEA to safe and confidential victim assistance; and</w:t>
      </w:r>
    </w:p>
    <w:p w14:paraId="6B97B20F" w14:textId="77777777" w:rsidR="003A7426" w:rsidRPr="00F42C60" w:rsidRDefault="003A7426" w:rsidP="003A7426">
      <w:pPr>
        <w:autoSpaceDE w:val="0"/>
        <w:autoSpaceDN w:val="0"/>
        <w:adjustRightInd w:val="0"/>
        <w:spacing w:after="0"/>
        <w:ind w:left="2160"/>
        <w:rPr>
          <w:rFonts w:cs="Arial"/>
        </w:rPr>
      </w:pPr>
      <w:r w:rsidRPr="00485F0E">
        <w:rPr>
          <w:rFonts w:cs="Arial"/>
        </w:rPr>
        <w:t xml:space="preserve">(v) Promptly and confidentially record and investigate any allegations credible enough to warrant an investigation of SH or SEA. Each sub-party shall advise UNDP of any such allegations received and investigations being conducted by itself or any of its sub-parties with respect to their activities under the Project Document, and shall keep UNDP informed during the </w:t>
      </w:r>
      <w:r w:rsidRPr="00F42C60">
        <w:rPr>
          <w:rFonts w:cs="Arial"/>
        </w:rPr>
        <w:t>investigation by it or any of such sub-parties, to the extent that such notification (</w:t>
      </w:r>
      <w:proofErr w:type="spellStart"/>
      <w:r w:rsidRPr="00F42C60">
        <w:rPr>
          <w:rFonts w:cs="Arial"/>
        </w:rPr>
        <w:t>i</w:t>
      </w:r>
      <w:proofErr w:type="spellEnd"/>
      <w:r w:rsidRPr="00F42C60">
        <w:rPr>
          <w:rFonts w:cs="Arial"/>
        </w:rPr>
        <w:t xml:space="preserve">) does not jeopardize the conduct of the investigation, including but not limited to the safety or security of persons, and/or (ii) is not in contravention of any laws applicable to it. Following the investigation, the relevant sub-party shall advise UNDP of any actions taken by it or </w:t>
      </w:r>
      <w:proofErr w:type="gramStart"/>
      <w:r w:rsidRPr="00F42C60">
        <w:rPr>
          <w:rFonts w:cs="Arial"/>
        </w:rPr>
        <w:t>any of the</w:t>
      </w:r>
      <w:proofErr w:type="gramEnd"/>
      <w:r w:rsidRPr="00F42C60">
        <w:rPr>
          <w:rFonts w:cs="Arial"/>
        </w:rPr>
        <w:t xml:space="preserve"> other entities further to the investigation. </w:t>
      </w:r>
    </w:p>
    <w:p w14:paraId="3596DC77" w14:textId="77777777" w:rsidR="003A7426" w:rsidRPr="00F42C60" w:rsidRDefault="003A7426" w:rsidP="003A7426">
      <w:pPr>
        <w:autoSpaceDE w:val="0"/>
        <w:autoSpaceDN w:val="0"/>
        <w:adjustRightInd w:val="0"/>
        <w:spacing w:after="0"/>
        <w:ind w:left="1440"/>
        <w:rPr>
          <w:rFonts w:cs="Arial"/>
        </w:rPr>
      </w:pPr>
    </w:p>
    <w:p w14:paraId="7794942C" w14:textId="77777777" w:rsidR="003A7426" w:rsidRPr="00F42C60" w:rsidRDefault="003A7426" w:rsidP="003A7426">
      <w:pPr>
        <w:numPr>
          <w:ilvl w:val="1"/>
          <w:numId w:val="12"/>
        </w:numPr>
        <w:spacing w:after="0"/>
        <w:rPr>
          <w:rFonts w:cs="Arial"/>
        </w:rPr>
      </w:pPr>
      <w:r w:rsidRPr="00F42C60">
        <w:rPr>
          <w:rFonts w:cs="Arial"/>
        </w:rPr>
        <w:t>Each sub-party shall establish that it has complied with the foregoing, to the satisfaction of UNDP, when requested by UNDP or any party acting on its behalf to provide such confirmation. Failure of the relevant sub-party to comply of the foregoing, as determined by UNDP, shall be considered grounds for suspension or termination of the Project.</w:t>
      </w:r>
    </w:p>
    <w:p w14:paraId="1A055F1D" w14:textId="77777777" w:rsidR="003A7426" w:rsidRPr="00F42C60" w:rsidRDefault="003A7426" w:rsidP="003A7426">
      <w:pPr>
        <w:spacing w:after="0"/>
        <w:ind w:left="1440"/>
        <w:rPr>
          <w:rFonts w:cs="Arial"/>
        </w:rPr>
      </w:pPr>
    </w:p>
    <w:p w14:paraId="2FBC3FD1" w14:textId="77777777" w:rsidR="003A7426" w:rsidRPr="00F42C60" w:rsidRDefault="003A7426" w:rsidP="003A7426">
      <w:pPr>
        <w:numPr>
          <w:ilvl w:val="1"/>
          <w:numId w:val="12"/>
        </w:numPr>
        <w:spacing w:after="0"/>
        <w:rPr>
          <w:rFonts w:cs="Arial"/>
        </w:rPr>
      </w:pPr>
      <w:r w:rsidRPr="00F42C60">
        <w:rPr>
          <w:rFonts w:cs="Arial"/>
        </w:rPr>
        <w:t>Each responsible party, subcontractor and sub-recipient will ensure that any project activities undertaken by them will be implemented in a manner consistent with the UNDP Social and Environmental Standards and shall ensure that any incidents or issues of non-compliance shall be reported to UNDP in accordance with UNDP Social and Environmental Standards.</w:t>
      </w:r>
    </w:p>
    <w:p w14:paraId="3DA9400A" w14:textId="77777777" w:rsidR="003A7426" w:rsidRPr="00F42C60" w:rsidRDefault="003A7426" w:rsidP="003A7426">
      <w:pPr>
        <w:autoSpaceDE w:val="0"/>
        <w:autoSpaceDN w:val="0"/>
        <w:adjustRightInd w:val="0"/>
        <w:spacing w:after="0"/>
        <w:ind w:left="1440"/>
        <w:rPr>
          <w:color w:val="000000"/>
        </w:rPr>
      </w:pPr>
    </w:p>
    <w:p w14:paraId="210A943B" w14:textId="77777777" w:rsidR="003A7426" w:rsidRPr="00F42C60" w:rsidRDefault="003A7426" w:rsidP="003A7426">
      <w:pPr>
        <w:numPr>
          <w:ilvl w:val="1"/>
          <w:numId w:val="12"/>
        </w:numPr>
        <w:autoSpaceDE w:val="0"/>
        <w:autoSpaceDN w:val="0"/>
        <w:adjustRightInd w:val="0"/>
        <w:spacing w:after="0"/>
        <w:rPr>
          <w:rFonts w:eastAsia="Calibri" w:cs="Arial"/>
          <w:color w:val="000000"/>
        </w:rPr>
      </w:pPr>
      <w:r w:rsidRPr="00F42C60">
        <w:rPr>
          <w:rFonts w:cs="Arial"/>
        </w:rPr>
        <w:t>Each responsible party, subcontractor and sub-recipient</w:t>
      </w:r>
      <w:r w:rsidRPr="00F42C60">
        <w:rPr>
          <w:rFonts w:eastAsia="Calibri" w:cs="Arial"/>
          <w:color w:val="000000"/>
        </w:rPr>
        <w:t xml:space="preserve"> will take appropriate steps to prevent misuse of funds, fraud, corruption or other financial irregularities, by its officials, consultants, subcontractors and sub-recipients in implementing the project or programme or using the UNDP funds. It will ensure that its financial management, anti-corruption, anti-fraud and anti-money laundering and countering the financing of terrorism policies are in place and enforced for all funding received from or through UNDP.</w:t>
      </w:r>
    </w:p>
    <w:p w14:paraId="2DE551AF" w14:textId="77777777" w:rsidR="003A7426" w:rsidRPr="00F42C60" w:rsidRDefault="003A7426" w:rsidP="003A7426">
      <w:pPr>
        <w:autoSpaceDE w:val="0"/>
        <w:autoSpaceDN w:val="0"/>
        <w:adjustRightInd w:val="0"/>
        <w:spacing w:after="0"/>
        <w:ind w:left="360"/>
        <w:rPr>
          <w:rFonts w:eastAsia="Calibri" w:cs="Arial"/>
          <w:color w:val="000000"/>
          <w:szCs w:val="20"/>
        </w:rPr>
      </w:pPr>
    </w:p>
    <w:p w14:paraId="517B6D88" w14:textId="77777777" w:rsidR="003A7426" w:rsidRPr="00485F0E" w:rsidRDefault="003A7426" w:rsidP="003A7426">
      <w:pPr>
        <w:numPr>
          <w:ilvl w:val="1"/>
          <w:numId w:val="12"/>
        </w:numPr>
        <w:autoSpaceDE w:val="0"/>
        <w:autoSpaceDN w:val="0"/>
        <w:adjustRightInd w:val="0"/>
        <w:spacing w:after="0"/>
        <w:rPr>
          <w:rFonts w:eastAsia="Calibri" w:cs="Arial"/>
          <w:color w:val="000000"/>
        </w:rPr>
      </w:pPr>
      <w:r w:rsidRPr="00F42C60">
        <w:rPr>
          <w:rFonts w:eastAsia="Calibri" w:cs="Arial"/>
          <w:color w:val="000000"/>
        </w:rPr>
        <w:t xml:space="preserve">The requirements of the following documents, then in force at the time of signature of the Project Document, apply to </w:t>
      </w:r>
      <w:r w:rsidRPr="00F42C60">
        <w:rPr>
          <w:rFonts w:cs="Arial"/>
        </w:rPr>
        <w:t>each responsible party, subcontractor a</w:t>
      </w:r>
      <w:r w:rsidRPr="00485F0E">
        <w:rPr>
          <w:rFonts w:cs="Arial"/>
        </w:rPr>
        <w:t>nd sub-recipient</w:t>
      </w:r>
      <w:r w:rsidRPr="00485F0E">
        <w:rPr>
          <w:rFonts w:eastAsia="Calibri" w:cs="Arial"/>
          <w:color w:val="000000"/>
        </w:rPr>
        <w:t>: (a)</w:t>
      </w:r>
      <w:r w:rsidRPr="00485F0E">
        <w:rPr>
          <w:rFonts w:eastAsia="Calibri" w:cs="Arial"/>
          <w:b/>
          <w:color w:val="000000"/>
        </w:rPr>
        <w:t xml:space="preserve"> </w:t>
      </w:r>
      <w:r w:rsidRPr="00485F0E">
        <w:rPr>
          <w:rFonts w:eastAsia="Calibri" w:cs="Arial"/>
          <w:color w:val="000000"/>
        </w:rPr>
        <w:t>UNDP Policy on Fraud and other Corrupt Practices (b)</w:t>
      </w:r>
      <w:r w:rsidRPr="00485F0E">
        <w:rPr>
          <w:color w:val="000000"/>
        </w:rPr>
        <w:t xml:space="preserve"> </w:t>
      </w:r>
      <w:r w:rsidRPr="00485F0E">
        <w:rPr>
          <w:rFonts w:eastAsia="Calibri" w:cs="Arial"/>
          <w:color w:val="000000"/>
        </w:rPr>
        <w:t>UNDP Anti-Money Laundering and Countering the Financing of Terrorism Policy; and (c)</w:t>
      </w:r>
      <w:r w:rsidRPr="00485F0E">
        <w:rPr>
          <w:rFonts w:eastAsia="Calibri" w:cs="Arial"/>
          <w:b/>
          <w:color w:val="000000"/>
        </w:rPr>
        <w:t xml:space="preserve"> </w:t>
      </w:r>
      <w:r w:rsidRPr="00485F0E">
        <w:rPr>
          <w:rFonts w:eastAsia="Calibri" w:cs="Arial"/>
          <w:color w:val="000000"/>
        </w:rPr>
        <w:t xml:space="preserve">UNDP Office of Audit and Investigations Investigation Guidelines. </w:t>
      </w:r>
      <w:r w:rsidRPr="00485F0E">
        <w:rPr>
          <w:rFonts w:cs="Arial"/>
        </w:rPr>
        <w:t>Each responsible party, subcontractor and sub-recipient</w:t>
      </w:r>
      <w:r w:rsidRPr="00485F0E">
        <w:rPr>
          <w:rFonts w:eastAsia="Calibri" w:cs="Arial"/>
        </w:rPr>
        <w:t xml:space="preserve"> agrees to the requirements of the above documents, which are an integral part of this Project Document and are available online at www.undp.org. </w:t>
      </w:r>
    </w:p>
    <w:p w14:paraId="0725D4C6" w14:textId="77777777" w:rsidR="003A7426" w:rsidRPr="00485F0E" w:rsidRDefault="003A7426" w:rsidP="003A7426">
      <w:pPr>
        <w:spacing w:after="0"/>
        <w:ind w:left="360"/>
        <w:rPr>
          <w:rFonts w:cs="Arial"/>
          <w:color w:val="000000"/>
          <w:szCs w:val="20"/>
        </w:rPr>
      </w:pPr>
    </w:p>
    <w:p w14:paraId="516065A7" w14:textId="77777777" w:rsidR="003A7426" w:rsidRPr="00485F0E" w:rsidRDefault="003A7426" w:rsidP="003A7426">
      <w:pPr>
        <w:numPr>
          <w:ilvl w:val="1"/>
          <w:numId w:val="12"/>
        </w:numPr>
        <w:spacing w:after="0"/>
        <w:rPr>
          <w:rFonts w:cs="Arial"/>
          <w:color w:val="000000"/>
          <w:szCs w:val="20"/>
        </w:rPr>
      </w:pPr>
      <w:proofErr w:type="gramStart"/>
      <w:r w:rsidRPr="00485F0E">
        <w:rPr>
          <w:rFonts w:cs="Arial"/>
          <w:color w:val="000000"/>
        </w:rPr>
        <w:t>In the event that</w:t>
      </w:r>
      <w:proofErr w:type="gramEnd"/>
      <w:r w:rsidRPr="00485F0E">
        <w:rPr>
          <w:rFonts w:cs="Arial"/>
          <w:color w:val="000000"/>
        </w:rPr>
        <w:t xml:space="preserve"> an investigation is required, UNDP will conduct investigations relating to any aspect of UNDP programmes and projects. </w:t>
      </w:r>
      <w:r w:rsidRPr="00485F0E">
        <w:rPr>
          <w:rFonts w:cs="Arial"/>
        </w:rPr>
        <w:t xml:space="preserve">Each </w:t>
      </w:r>
      <w:proofErr w:type="gramStart"/>
      <w:r w:rsidRPr="00485F0E">
        <w:rPr>
          <w:rFonts w:cs="Arial"/>
        </w:rPr>
        <w:t>responsible party</w:t>
      </w:r>
      <w:proofErr w:type="gramEnd"/>
      <w:r w:rsidRPr="00485F0E">
        <w:rPr>
          <w:rFonts w:cs="Arial"/>
        </w:rPr>
        <w:t>, subcontractor and sub-</w:t>
      </w:r>
      <w:proofErr w:type="gramStart"/>
      <w:r w:rsidRPr="00485F0E">
        <w:rPr>
          <w:rFonts w:cs="Arial"/>
        </w:rPr>
        <w:t>recipient</w:t>
      </w:r>
      <w:proofErr w:type="gramEnd"/>
      <w:r w:rsidRPr="00485F0E">
        <w:rPr>
          <w:rFonts w:cs="Arial"/>
          <w:color w:val="000000"/>
        </w:rPr>
        <w:t xml:space="preserve"> will provide its full cooperation, including making available personnel, relevant documentation, and granting access to its</w:t>
      </w:r>
      <w:r w:rsidRPr="00485F0E">
        <w:rPr>
          <w:rFonts w:eastAsia="Calibri" w:cs="Arial"/>
          <w:color w:val="000000"/>
        </w:rPr>
        <w:t xml:space="preserve"> </w:t>
      </w:r>
      <w:r w:rsidRPr="00485F0E">
        <w:rPr>
          <w:rFonts w:cs="Arial"/>
          <w:color w:val="000000"/>
        </w:rPr>
        <w:t>(and its consultants’, subcontractors’ and sub-recipients’) premises, for such purposes at reasonable times and on reasonable conditions as may be required for the purpose of an investigation. Should there be a limitation in meeting this obligation, UNDP shall consult with it to find a solution.</w:t>
      </w:r>
    </w:p>
    <w:p w14:paraId="7A289A92" w14:textId="77777777" w:rsidR="003A7426" w:rsidRPr="00485F0E" w:rsidRDefault="003A7426" w:rsidP="003A7426">
      <w:pPr>
        <w:spacing w:after="0"/>
        <w:ind w:left="720"/>
        <w:rPr>
          <w:rFonts w:eastAsia="Calibri" w:cs="Arial"/>
          <w:color w:val="000000"/>
          <w:szCs w:val="20"/>
        </w:rPr>
      </w:pPr>
    </w:p>
    <w:p w14:paraId="02BECA41" w14:textId="77777777" w:rsidR="003A7426" w:rsidRPr="00485F0E" w:rsidRDefault="003A7426" w:rsidP="003A7426">
      <w:pPr>
        <w:numPr>
          <w:ilvl w:val="1"/>
          <w:numId w:val="12"/>
        </w:numPr>
        <w:spacing w:after="0"/>
        <w:rPr>
          <w:rFonts w:cs="Arial"/>
          <w:szCs w:val="20"/>
        </w:rPr>
      </w:pPr>
      <w:r w:rsidRPr="00485F0E">
        <w:rPr>
          <w:rFonts w:cs="Arial"/>
        </w:rPr>
        <w:lastRenderedPageBreak/>
        <w:t>Each responsible party, subcontractor and sub-recipient will promptly inform UNDP as the Implementing Partner in case of any incidence of inappropriate use of funds, or credible allegation of fraud or corruption with due confidentiality.</w:t>
      </w:r>
    </w:p>
    <w:p w14:paraId="6C61D2C9" w14:textId="77777777" w:rsidR="003A7426" w:rsidRPr="00485F0E" w:rsidRDefault="003A7426" w:rsidP="003A7426">
      <w:pPr>
        <w:spacing w:after="0"/>
        <w:ind w:left="360"/>
        <w:rPr>
          <w:rFonts w:cs="Arial"/>
          <w:szCs w:val="20"/>
        </w:rPr>
      </w:pPr>
    </w:p>
    <w:p w14:paraId="7FE06B8B" w14:textId="77777777" w:rsidR="003A7426" w:rsidRPr="00485F0E" w:rsidRDefault="003A7426" w:rsidP="003A7426">
      <w:pPr>
        <w:spacing w:after="0"/>
        <w:ind w:left="1440"/>
        <w:rPr>
          <w:rFonts w:eastAsia="Calibri" w:cs="Arial"/>
          <w:color w:val="000000"/>
          <w:szCs w:val="20"/>
        </w:rPr>
      </w:pPr>
      <w:r w:rsidRPr="00485F0E">
        <w:rPr>
          <w:rFonts w:cs="Arial"/>
          <w:szCs w:val="20"/>
        </w:rPr>
        <w:t xml:space="preserve">Where it becomes aware that a UNDP project or activity, in whole or in part, is the focus of investigation for alleged fraud/corruption, each responsible party, subcontractor and sub-recipient will inform the </w:t>
      </w:r>
      <w:proofErr w:type="gramStart"/>
      <w:r w:rsidRPr="00485F0E">
        <w:rPr>
          <w:rFonts w:cs="Arial"/>
          <w:szCs w:val="20"/>
        </w:rPr>
        <w:t>UNDP Resident</w:t>
      </w:r>
      <w:proofErr w:type="gramEnd"/>
      <w:r w:rsidRPr="00485F0E">
        <w:rPr>
          <w:rFonts w:cs="Arial"/>
          <w:szCs w:val="20"/>
        </w:rPr>
        <w:t xml:space="preserve"> Representative/Head of Office, who will promptly inform UNDP’s Office of Audit and Investigations (OAI). It will provide regular updates to the head of UNDP in the country and OAI of the status of, and actions relating to, such investigation.</w:t>
      </w:r>
    </w:p>
    <w:p w14:paraId="5F8AB472" w14:textId="77777777" w:rsidR="003A7426" w:rsidRPr="00485F0E" w:rsidRDefault="003A7426" w:rsidP="003A7426">
      <w:pPr>
        <w:spacing w:after="0"/>
        <w:ind w:left="360"/>
        <w:rPr>
          <w:rFonts w:cs="Calibri"/>
          <w:b/>
          <w:szCs w:val="20"/>
        </w:rPr>
      </w:pPr>
    </w:p>
    <w:p w14:paraId="67396A7B" w14:textId="77777777" w:rsidR="003A7426" w:rsidRPr="00485F0E" w:rsidRDefault="003A7426" w:rsidP="003A7426">
      <w:pPr>
        <w:numPr>
          <w:ilvl w:val="1"/>
          <w:numId w:val="12"/>
        </w:numPr>
        <w:spacing w:after="0"/>
        <w:rPr>
          <w:color w:val="000000"/>
        </w:rPr>
      </w:pPr>
      <w:r w:rsidRPr="00485F0E">
        <w:t>UNDP will be entitled to a refund from the responsible party, subcontractor or sub-recipient of any funds provided that have been used inappropriately, including through fraud</w:t>
      </w:r>
      <w:r w:rsidRPr="00485F0E">
        <w:rPr>
          <w:rFonts w:cs="Arial"/>
        </w:rPr>
        <w:t>,</w:t>
      </w:r>
      <w:r w:rsidRPr="00485F0E">
        <w:t xml:space="preserve"> corruption</w:t>
      </w:r>
      <w:r w:rsidRPr="00485F0E">
        <w:rPr>
          <w:rFonts w:cs="Arial"/>
        </w:rPr>
        <w:t xml:space="preserve"> or other financial irregularities</w:t>
      </w:r>
      <w:r w:rsidRPr="00485F0E">
        <w:t xml:space="preserve">, or otherwise paid other than in accordance with the terms and conditions of this Project Document. Such amount may be deducted by UNDP from any payment due to the responsible party, subcontractor or sub-recipient under this or any other agreement. Recovery of such amount by UNDP shall not diminish or curtail any responsible </w:t>
      </w:r>
      <w:proofErr w:type="spellStart"/>
      <w:r w:rsidRPr="00485F0E">
        <w:t>party’s</w:t>
      </w:r>
      <w:proofErr w:type="spellEnd"/>
      <w:r w:rsidRPr="00485F0E">
        <w:t>, subcontractor’s or sub-recipient’s obligations under this Project Document.</w:t>
      </w:r>
    </w:p>
    <w:p w14:paraId="20B6CE32" w14:textId="77777777" w:rsidR="003A7426" w:rsidRPr="00485F0E" w:rsidRDefault="003A7426" w:rsidP="003A7426">
      <w:pPr>
        <w:spacing w:after="0"/>
        <w:ind w:left="1440"/>
        <w:rPr>
          <w:rFonts w:cs="Calibri"/>
          <w:b/>
          <w:szCs w:val="20"/>
        </w:rPr>
      </w:pPr>
    </w:p>
    <w:p w14:paraId="20112204" w14:textId="77777777" w:rsidR="003A7426" w:rsidRPr="00485F0E" w:rsidRDefault="003A7426" w:rsidP="003A7426">
      <w:pPr>
        <w:spacing w:after="0"/>
        <w:ind w:left="1440"/>
        <w:rPr>
          <w:rFonts w:cs="Arial"/>
        </w:rPr>
      </w:pPr>
      <w:r w:rsidRPr="00485F0E">
        <w:rPr>
          <w:rFonts w:cs="Arial"/>
        </w:rPr>
        <w:t>Where such funds have not been refunded to UNDP, the responsible party, subcontractor or sub-recipient agrees that donors to UNDP (including the Government) whose funding is the source, in whole or in part, of the funds for the activities under this Project Document, may seek recourse to such responsible party, subcontractor or sub-recipient for the recovery of any funds determined by UNDP to have been used inappropriately, including through fraud, corruption or other financial irregularities, or otherwise paid other than in accordance with the terms and conditions of the Project Document.</w:t>
      </w:r>
    </w:p>
    <w:p w14:paraId="4C52C2BA" w14:textId="77777777" w:rsidR="003A7426" w:rsidRPr="00485F0E" w:rsidRDefault="003A7426" w:rsidP="003A7426">
      <w:pPr>
        <w:spacing w:after="0"/>
        <w:ind w:left="1440"/>
        <w:rPr>
          <w:rFonts w:cs="Arial"/>
          <w:szCs w:val="20"/>
        </w:rPr>
      </w:pPr>
    </w:p>
    <w:p w14:paraId="1E053A28" w14:textId="77777777" w:rsidR="003A7426" w:rsidRPr="00485F0E" w:rsidRDefault="003A7426" w:rsidP="003A7426">
      <w:pPr>
        <w:spacing w:after="0"/>
        <w:ind w:left="1440"/>
        <w:rPr>
          <w:rFonts w:eastAsia="Calibri" w:cs="Arial"/>
          <w:color w:val="000000"/>
          <w:szCs w:val="20"/>
        </w:rPr>
      </w:pPr>
      <w:r w:rsidRPr="00485F0E">
        <w:rPr>
          <w:rFonts w:cs="Arial"/>
          <w:i/>
          <w:szCs w:val="20"/>
          <w:u w:val="single"/>
        </w:rPr>
        <w:t>Note</w:t>
      </w:r>
      <w:r w:rsidRPr="00485F0E">
        <w:rPr>
          <w:rFonts w:cs="Arial"/>
          <w:i/>
          <w:szCs w:val="20"/>
        </w:rPr>
        <w:t>:</w:t>
      </w:r>
      <w:r w:rsidRPr="00485F0E">
        <w:rPr>
          <w:rFonts w:cs="Arial"/>
          <w:szCs w:val="20"/>
        </w:rPr>
        <w:t xml:space="preserve"> The term “Project Document” as used in this clause shall be deemed to include any relevant subsidiary agreement further to the Project Document, including those with responsible parties, subcontractors and sub-recipients.</w:t>
      </w:r>
    </w:p>
    <w:p w14:paraId="4994C92D" w14:textId="77777777" w:rsidR="003A7426" w:rsidRPr="00485F0E" w:rsidRDefault="003A7426" w:rsidP="003A7426">
      <w:pPr>
        <w:spacing w:after="0"/>
        <w:ind w:left="360"/>
        <w:rPr>
          <w:rFonts w:cs="Arial"/>
          <w:szCs w:val="20"/>
        </w:rPr>
      </w:pPr>
    </w:p>
    <w:p w14:paraId="6BF6A979" w14:textId="77777777" w:rsidR="003A7426" w:rsidRPr="00485F0E" w:rsidRDefault="003A7426" w:rsidP="003A7426">
      <w:pPr>
        <w:numPr>
          <w:ilvl w:val="1"/>
          <w:numId w:val="12"/>
        </w:numPr>
        <w:spacing w:after="0"/>
        <w:rPr>
          <w:rFonts w:cs="Arial"/>
          <w:szCs w:val="20"/>
        </w:rPr>
      </w:pPr>
      <w:r w:rsidRPr="00485F0E">
        <w:rPr>
          <w:rFonts w:cs="Arial"/>
        </w:rPr>
        <w:t>Each contract issued by the responsible party, subcontractor or sub-recipient in connection with this Project Document shall include a provision representing that no fees, gratuities, rebates, gifts, commissions or other payments, other than those shown in the proposal, have been given, received, or promised in connection with the selection process or in contract execution, and that the recipient of funds from it shall cooperate with any and all investigations and post-payment audits.</w:t>
      </w:r>
    </w:p>
    <w:p w14:paraId="70D076E6" w14:textId="77777777" w:rsidR="003A7426" w:rsidRPr="00485F0E" w:rsidRDefault="003A7426" w:rsidP="003A7426">
      <w:pPr>
        <w:spacing w:after="0"/>
        <w:ind w:left="360"/>
        <w:rPr>
          <w:rFonts w:cs="Arial"/>
          <w:szCs w:val="20"/>
        </w:rPr>
      </w:pPr>
    </w:p>
    <w:p w14:paraId="086E3DC9" w14:textId="77777777" w:rsidR="003A7426" w:rsidRPr="00485F0E" w:rsidRDefault="003A7426" w:rsidP="003A7426">
      <w:pPr>
        <w:numPr>
          <w:ilvl w:val="1"/>
          <w:numId w:val="12"/>
        </w:numPr>
        <w:spacing w:after="0"/>
        <w:rPr>
          <w:rFonts w:cs="Arial"/>
          <w:szCs w:val="20"/>
        </w:rPr>
      </w:pPr>
      <w:r w:rsidRPr="00485F0E">
        <w:rPr>
          <w:rFonts w:cs="Arial"/>
        </w:rPr>
        <w:t>Should UNDP refer to the relevant national authorities for appropriate legal action any alleged wrongdoing relating to the project or programme, the Government will ensure that the relevant national authorities shall actively investigate the same and take appropriate legal action against all individuals found to have participated in the wrongdoing, recover and return any recovered funds to UNDP.</w:t>
      </w:r>
    </w:p>
    <w:p w14:paraId="0844EE9D" w14:textId="77777777" w:rsidR="003A7426" w:rsidRPr="00485F0E" w:rsidRDefault="003A7426" w:rsidP="003A7426">
      <w:pPr>
        <w:spacing w:after="0"/>
        <w:ind w:left="360"/>
        <w:rPr>
          <w:rFonts w:cs="Arial"/>
          <w:szCs w:val="20"/>
        </w:rPr>
      </w:pPr>
    </w:p>
    <w:p w14:paraId="57829F0D" w14:textId="77777777" w:rsidR="003A7426" w:rsidRPr="00485F0E" w:rsidRDefault="003A7426" w:rsidP="003A7426">
      <w:pPr>
        <w:numPr>
          <w:ilvl w:val="1"/>
          <w:numId w:val="12"/>
        </w:numPr>
        <w:spacing w:after="0"/>
        <w:rPr>
          <w:rFonts w:cs="Arial"/>
          <w:szCs w:val="20"/>
        </w:rPr>
      </w:pPr>
      <w:r w:rsidRPr="00485F0E">
        <w:rPr>
          <w:rFonts w:cs="Arial"/>
        </w:rPr>
        <w:t xml:space="preserve">Each responsible party, subcontractor and sub-recipient shall ensure that all of its obligations set forth under this section entitled “Risk Management” are passed on to its subcontractors and sub-recipients and that all the clauses under this section entitled “Risk Management Standard Clauses” are adequately reflected, </w:t>
      </w:r>
      <w:r w:rsidRPr="00485F0E">
        <w:rPr>
          <w:rFonts w:cs="Arial"/>
          <w:i/>
        </w:rPr>
        <w:t>mutatis mutandis</w:t>
      </w:r>
      <w:r w:rsidRPr="00485F0E">
        <w:rPr>
          <w:rFonts w:cs="Arial"/>
        </w:rPr>
        <w:t>, in all its sub-contracts or sub-agreements entered into further to this Project Document.</w:t>
      </w:r>
    </w:p>
    <w:p w14:paraId="491CA165" w14:textId="77777777" w:rsidR="003A7426" w:rsidRPr="00485F0E" w:rsidRDefault="003A7426" w:rsidP="003A7426">
      <w:pPr>
        <w:rPr>
          <w:rFonts w:cs="Arial"/>
          <w:b/>
          <w:szCs w:val="20"/>
        </w:rPr>
      </w:pPr>
    </w:p>
    <w:p w14:paraId="6A687A34" w14:textId="77777777" w:rsidR="003A7426" w:rsidRPr="00485F0E" w:rsidRDefault="003A7426" w:rsidP="003A7426">
      <w:pPr>
        <w:rPr>
          <w:rFonts w:cs="Arial"/>
          <w:b/>
          <w:szCs w:val="20"/>
        </w:rPr>
      </w:pPr>
      <w:r w:rsidRPr="00485F0E">
        <w:rPr>
          <w:rFonts w:cs="Arial"/>
          <w:b/>
          <w:szCs w:val="20"/>
          <w:highlight w:val="yellow"/>
        </w:rPr>
        <w:t>Option c. CSO/NGO/Non-UN or other IGO with no signed SBEAA with UNDP</w:t>
      </w:r>
    </w:p>
    <w:p w14:paraId="452506EA" w14:textId="77777777" w:rsidR="003A7426" w:rsidRPr="00485F0E" w:rsidRDefault="003A7426" w:rsidP="00BB12C2">
      <w:pPr>
        <w:numPr>
          <w:ilvl w:val="0"/>
          <w:numId w:val="45"/>
        </w:numPr>
        <w:spacing w:after="0"/>
        <w:ind w:left="360"/>
      </w:pPr>
      <w:r w:rsidRPr="00485F0E">
        <w:lastRenderedPageBreak/>
        <w:t xml:space="preserve">Consistent with the Article III of the SBAA </w:t>
      </w:r>
      <w:r w:rsidRPr="00485F0E">
        <w:rPr>
          <w:i/>
        </w:rPr>
        <w:t>[or the Supplemental Provisions to the Project Document]</w:t>
      </w:r>
      <w:r w:rsidRPr="00485F0E">
        <w:t>, the responsibility for the safety and security of the Implementing Partner and its personnel and property, and of UNDP’s property in the Implementing Partner’s custody, rests with the Implementing Partner. To this end, the Implementing Partner shall:</w:t>
      </w:r>
    </w:p>
    <w:p w14:paraId="388719AC" w14:textId="77777777" w:rsidR="003A7426" w:rsidRPr="00485F0E" w:rsidRDefault="003A7426" w:rsidP="00BB12C2">
      <w:pPr>
        <w:numPr>
          <w:ilvl w:val="0"/>
          <w:numId w:val="41"/>
        </w:numPr>
        <w:spacing w:after="0"/>
        <w:rPr>
          <w:rFonts w:cs="Arial"/>
          <w:szCs w:val="20"/>
        </w:rPr>
      </w:pPr>
      <w:r w:rsidRPr="00485F0E">
        <w:rPr>
          <w:rFonts w:cs="Arial"/>
          <w:szCs w:val="20"/>
        </w:rPr>
        <w:t xml:space="preserve">put in place an appropriate security plan and maintain the security plan, </w:t>
      </w:r>
      <w:proofErr w:type="gramStart"/>
      <w:r w:rsidRPr="00485F0E">
        <w:rPr>
          <w:rFonts w:cs="Arial"/>
          <w:szCs w:val="20"/>
        </w:rPr>
        <w:t>taking into account</w:t>
      </w:r>
      <w:proofErr w:type="gramEnd"/>
      <w:r w:rsidRPr="00485F0E">
        <w:rPr>
          <w:rFonts w:cs="Arial"/>
          <w:szCs w:val="20"/>
        </w:rPr>
        <w:t xml:space="preserve"> the security situation in the country where the project is being </w:t>
      </w:r>
      <w:proofErr w:type="gramStart"/>
      <w:r w:rsidRPr="00485F0E">
        <w:rPr>
          <w:rFonts w:cs="Arial"/>
          <w:szCs w:val="20"/>
        </w:rPr>
        <w:t>carried</w:t>
      </w:r>
      <w:proofErr w:type="gramEnd"/>
      <w:r w:rsidRPr="00485F0E">
        <w:rPr>
          <w:rFonts w:cs="Arial"/>
          <w:szCs w:val="20"/>
        </w:rPr>
        <w:t>;</w:t>
      </w:r>
    </w:p>
    <w:p w14:paraId="31F0AD15" w14:textId="77777777" w:rsidR="003A7426" w:rsidRPr="00485F0E" w:rsidRDefault="003A7426" w:rsidP="00BB12C2">
      <w:pPr>
        <w:numPr>
          <w:ilvl w:val="0"/>
          <w:numId w:val="41"/>
        </w:numPr>
        <w:spacing w:after="0"/>
        <w:rPr>
          <w:rFonts w:cs="Arial"/>
          <w:szCs w:val="20"/>
        </w:rPr>
      </w:pPr>
      <w:r w:rsidRPr="00485F0E">
        <w:rPr>
          <w:rFonts w:cs="Arial"/>
          <w:szCs w:val="20"/>
        </w:rPr>
        <w:t>assume all risks and liabilities related to the Implementing Partner’s security, and the full implementation of the security plan.</w:t>
      </w:r>
    </w:p>
    <w:p w14:paraId="792CD10C" w14:textId="77777777" w:rsidR="003A7426" w:rsidRPr="00485F0E" w:rsidRDefault="003A7426" w:rsidP="003A7426">
      <w:pPr>
        <w:spacing w:after="0"/>
        <w:ind w:left="720"/>
        <w:rPr>
          <w:rFonts w:cs="Arial"/>
          <w:szCs w:val="20"/>
        </w:rPr>
      </w:pPr>
    </w:p>
    <w:p w14:paraId="475CB212" w14:textId="77777777" w:rsidR="003A7426" w:rsidRPr="00485F0E" w:rsidRDefault="003A7426" w:rsidP="00BB12C2">
      <w:pPr>
        <w:numPr>
          <w:ilvl w:val="0"/>
          <w:numId w:val="45"/>
        </w:numPr>
        <w:spacing w:after="240"/>
        <w:ind w:left="360"/>
      </w:pPr>
      <w:r w:rsidRPr="00485F0E">
        <w:t>UNDP reserves the right to verify whether such a plan is in place, and to suggest modifications to the plan when necessary. Failure to maintain and implement an appropriate security plan as required hereunder shall be deemed a breach of the Implementing Partner’s obligations under this Project Document and the Project Cooperation Agreement between UNDP and the Implementing Partner.</w:t>
      </w:r>
    </w:p>
    <w:p w14:paraId="4A2827FE" w14:textId="77777777" w:rsidR="003A7426" w:rsidRPr="00485F0E" w:rsidRDefault="003A7426" w:rsidP="00BB12C2">
      <w:pPr>
        <w:numPr>
          <w:ilvl w:val="0"/>
          <w:numId w:val="45"/>
        </w:numPr>
        <w:spacing w:after="240"/>
        <w:ind w:left="360"/>
      </w:pPr>
      <w:r w:rsidRPr="00485F0E">
        <w:t xml:space="preserve">The Implementing Partner agrees to undertake all reasonable efforts to ensure that no UNDP funds received pursuant to the Project Document are used to provide support to individuals or entities associated with terrorism and that the recipients of any amounts provided by UNDP hereunder do not appear on the </w:t>
      </w:r>
      <w:r w:rsidRPr="00485F0E">
        <w:rPr>
          <w:rFonts w:cs="Arial"/>
        </w:rPr>
        <w:t xml:space="preserve">United Nations Security Council Sanctions Consolidated Sanctions List, and that no UNDP funds received pursuant to the Project Document are used for money laundering activities. The United Nations Security Council Sanctions Consolidated Sanctions List can be accessed via </w:t>
      </w:r>
      <w:hyperlink r:id="rId98" w:history="1">
        <w:r w:rsidRPr="00485F0E">
          <w:rPr>
            <w:rFonts w:cs="Arial"/>
            <w:color w:val="0000FF"/>
            <w:u w:val="single"/>
          </w:rPr>
          <w:t>https://www.un.org/securitycouncil/content/un-sc-consolidated-list</w:t>
        </w:r>
      </w:hyperlink>
      <w:r w:rsidRPr="00485F0E">
        <w:rPr>
          <w:rFonts w:cs="Arial"/>
        </w:rPr>
        <w:t>.</w:t>
      </w:r>
      <w:r w:rsidRPr="00485F0E">
        <w:t xml:space="preserve"> </w:t>
      </w:r>
    </w:p>
    <w:p w14:paraId="019311BF" w14:textId="77777777" w:rsidR="003A7426" w:rsidRPr="00485F0E" w:rsidRDefault="003A7426" w:rsidP="00BB12C2">
      <w:pPr>
        <w:numPr>
          <w:ilvl w:val="0"/>
          <w:numId w:val="45"/>
        </w:numPr>
        <w:spacing w:before="100" w:beforeAutospacing="1" w:after="240"/>
        <w:ind w:left="360"/>
      </w:pPr>
      <w:r w:rsidRPr="00485F0E">
        <w:t xml:space="preserve">The Implementing Partner acknowledges and agrees that UNDP will not tolerate sexual harassment and sexual exploitation and abuse of anyone by the Implementing Partner, and each of its responsible parties, their respective sub-recipients and other entities involved in Project implementation, either as contractors or subcontractors and their personnel, and any individuals performing services for them under the Project Document. </w:t>
      </w:r>
    </w:p>
    <w:p w14:paraId="021C7108" w14:textId="77777777" w:rsidR="003A7426" w:rsidRPr="00485F0E" w:rsidRDefault="003A7426" w:rsidP="003A7426">
      <w:pPr>
        <w:spacing w:before="100" w:beforeAutospacing="1" w:after="240"/>
        <w:ind w:left="360"/>
      </w:pPr>
      <w:r w:rsidRPr="00485F0E">
        <w:t xml:space="preserve">(a) In the implementation of the activities under this Project Document, the Implementing Partner, and each of its sub-parties referred to above, shall comply with the standards of conduct set forth in the Secretary General’s Bulletin ST/SGB/2003/13 of 9 October 2003, concerning “Special measures for protection from sexual exploitation and sexual abuse” (“SEA”). </w:t>
      </w:r>
    </w:p>
    <w:p w14:paraId="1828EC91" w14:textId="77777777" w:rsidR="003A7426" w:rsidRPr="00485F0E" w:rsidRDefault="003A7426" w:rsidP="003A7426">
      <w:pPr>
        <w:spacing w:before="100" w:beforeAutospacing="1" w:after="240"/>
        <w:ind w:left="360" w:hanging="90"/>
      </w:pPr>
      <w:r w:rsidRPr="00485F0E">
        <w:t xml:space="preserve">(b) Moreover, and without limitation to the application of other regulations, rules, policies and procedures bearing upon the performance of the activities under this Project Document, in the implementation of activities, the Implementing Partner, and each of its sub-parties referred to above, shall not engage in any form of sexual harassment (“SH”). SH is defined as any unwelcome conduct of a sexual nature that might reasonably be expected or be perceived to cause offense or humiliation, when such conduct interferes with work, is made a condition of employment or creates an intimidating, hostile or offensive work environment. </w:t>
      </w:r>
      <w:r w:rsidRPr="00485F0E">
        <w:rPr>
          <w:rFonts w:cs="Arial"/>
        </w:rPr>
        <w:t xml:space="preserve">SH may occur in the workplace or in connection with work. While typically involving a pattern of conduct, SH may take the form of a single incident. In assessing the reasonableness of expectations or perceptions, the perspective of the person who is the target of the conduct shall be considered. </w:t>
      </w:r>
    </w:p>
    <w:p w14:paraId="75083F8A" w14:textId="77777777" w:rsidR="003A7426" w:rsidRPr="00485F0E" w:rsidRDefault="003A7426" w:rsidP="00BB12C2">
      <w:pPr>
        <w:numPr>
          <w:ilvl w:val="0"/>
          <w:numId w:val="45"/>
        </w:numPr>
        <w:spacing w:before="100" w:beforeAutospacing="1" w:after="240"/>
        <w:ind w:left="360"/>
      </w:pPr>
      <w:r w:rsidRPr="00485F0E">
        <w:t xml:space="preserve">a) In the performance of the activities under this Project Document, the Implementing Partner shall (with respect to its own activities) and shall require from its sub-parties referred to in paragraph 4 (with respect to their activities) that they, have minimum standards and procedures in place, or a plan to develop and/or improve such standards and procedures in order to be able to take effective preventive and investigative action. These should include: policies on sexual harassment and sexual exploitation and abuse; policies on whistleblowing/protection against retaliation; and complaints, disciplinary and investigative mechanisms. In line with this, the Implementing Partner will, and will require that such sub-parties will take all appropriate measures </w:t>
      </w:r>
      <w:proofErr w:type="gramStart"/>
      <w:r w:rsidRPr="00485F0E">
        <w:t>to</w:t>
      </w:r>
      <w:proofErr w:type="gramEnd"/>
      <w:r w:rsidRPr="00485F0E">
        <w:t>:</w:t>
      </w:r>
    </w:p>
    <w:p w14:paraId="587A7FEA" w14:textId="77777777" w:rsidR="003A7426" w:rsidRPr="00485F0E" w:rsidRDefault="003A7426" w:rsidP="00BB12C2">
      <w:pPr>
        <w:numPr>
          <w:ilvl w:val="1"/>
          <w:numId w:val="47"/>
        </w:numPr>
        <w:spacing w:before="100" w:beforeAutospacing="1" w:after="240"/>
      </w:pPr>
      <w:r w:rsidRPr="00485F0E">
        <w:lastRenderedPageBreak/>
        <w:t xml:space="preserve">Prevent its employees, agents or any other </w:t>
      </w:r>
      <w:proofErr w:type="gramStart"/>
      <w:r w:rsidRPr="00485F0E">
        <w:t>persons</w:t>
      </w:r>
      <w:proofErr w:type="gramEnd"/>
      <w:r w:rsidRPr="00485F0E">
        <w:t xml:space="preserve"> engaged to perform any services under this Project Document, from engaging in SH or SEA;</w:t>
      </w:r>
    </w:p>
    <w:p w14:paraId="6E8A1018" w14:textId="77777777" w:rsidR="003A7426" w:rsidRPr="00485F0E" w:rsidRDefault="003A7426" w:rsidP="00BB12C2">
      <w:pPr>
        <w:numPr>
          <w:ilvl w:val="1"/>
          <w:numId w:val="47"/>
        </w:numPr>
        <w:spacing w:before="100" w:beforeAutospacing="1" w:after="240"/>
      </w:pPr>
      <w:r w:rsidRPr="00485F0E">
        <w:t>Offer employees and associated personnel training on prevention and response to SH and SEA, where the Implementing Partner and its sub-parties referred to in paragraph 4, have not put in place its own training regarding the prevention of SH and SEA, the Implementing Partner and such sub-parties may use the training material available at UNDP;</w:t>
      </w:r>
    </w:p>
    <w:p w14:paraId="41984BA0" w14:textId="77777777" w:rsidR="003A7426" w:rsidRPr="00485F0E" w:rsidRDefault="003A7426" w:rsidP="00BB12C2">
      <w:pPr>
        <w:numPr>
          <w:ilvl w:val="1"/>
          <w:numId w:val="47"/>
        </w:numPr>
        <w:spacing w:before="100" w:beforeAutospacing="1" w:after="240"/>
      </w:pPr>
      <w:r w:rsidRPr="00485F0E">
        <w:t xml:space="preserve">Report and monitor allegations of SH and SEA of which the Implementing Partner and its sub-parties referred to in paragraph 4 have been informed or have otherwise become aware, and status thereof; </w:t>
      </w:r>
    </w:p>
    <w:p w14:paraId="0A9A09FA" w14:textId="77777777" w:rsidR="003A7426" w:rsidRPr="00485F0E" w:rsidRDefault="003A7426" w:rsidP="00BB12C2">
      <w:pPr>
        <w:numPr>
          <w:ilvl w:val="1"/>
          <w:numId w:val="47"/>
        </w:numPr>
        <w:spacing w:before="100" w:beforeAutospacing="1" w:after="240"/>
      </w:pPr>
      <w:r w:rsidRPr="00485F0E">
        <w:t>Refer victims/survivors of SH and SEA to safe and confidential victim assistance; and</w:t>
      </w:r>
    </w:p>
    <w:p w14:paraId="527D6EEC" w14:textId="77777777" w:rsidR="003A7426" w:rsidRPr="00485F0E" w:rsidRDefault="003A7426" w:rsidP="00BB12C2">
      <w:pPr>
        <w:numPr>
          <w:ilvl w:val="1"/>
          <w:numId w:val="47"/>
        </w:numPr>
        <w:spacing w:before="100" w:beforeAutospacing="1" w:after="240"/>
      </w:pPr>
      <w:r w:rsidRPr="00485F0E">
        <w:t>Promptly and confidentially, record and investigate any allegations credible enough to warrant an investigation of SH or SEA. The Implementing Partner shall advise UNDP of any such allegations received and investigations being conducted by itself or any of its sub-parties referred to in paragraph 4 with respect to their activities under the Project Document, and shall keep UNDP informed during the investigation by it or any of such sub-parties, to the extent that such notification (</w:t>
      </w:r>
      <w:proofErr w:type="spellStart"/>
      <w:r w:rsidRPr="00485F0E">
        <w:t>i</w:t>
      </w:r>
      <w:proofErr w:type="spellEnd"/>
      <w:r w:rsidRPr="00485F0E">
        <w:t xml:space="preserve">) does not jeopardize the conduct of the investigation, including but not limited to the safety or security of persons, and/or (ii) is not in contravention of any laws applicable to it. Following the investigation, the Implementing Partner shall advise UNDP of any actions taken by it or any of the other entities further to the investigation. </w:t>
      </w:r>
    </w:p>
    <w:p w14:paraId="311528EE" w14:textId="77777777" w:rsidR="003A7426" w:rsidRPr="00F42C60" w:rsidRDefault="003A7426" w:rsidP="003A7426">
      <w:pPr>
        <w:spacing w:before="100" w:beforeAutospacing="1" w:after="240"/>
        <w:ind w:left="360"/>
      </w:pPr>
      <w:r w:rsidRPr="00485F0E">
        <w:t xml:space="preserve">b) The Implementing Partner shall establish that it has complied with the foregoing, to the satisfaction of UNDP, </w:t>
      </w:r>
      <w:r w:rsidRPr="00F42C60">
        <w:t>when requested by UNDP or any party acting on its behalf to provide such confirmation. Failure of the Implementing Partner, and each of its sub-parties referred to in paragraph 4, to comply of the foregoing, as determined by UNDP, shall be considered grounds for suspension or termination of the Project.</w:t>
      </w:r>
    </w:p>
    <w:p w14:paraId="13CFFA18" w14:textId="77777777" w:rsidR="003A7426" w:rsidRPr="00F42C60" w:rsidRDefault="003A7426" w:rsidP="00BB12C2">
      <w:pPr>
        <w:numPr>
          <w:ilvl w:val="0"/>
          <w:numId w:val="45"/>
        </w:numPr>
        <w:spacing w:before="100" w:beforeAutospacing="1" w:after="240"/>
        <w:ind w:left="360"/>
        <w:rPr>
          <w:szCs w:val="20"/>
          <w:u w:val="single"/>
        </w:rPr>
      </w:pPr>
      <w:r w:rsidRPr="00F42C60">
        <w:rPr>
          <w:szCs w:val="20"/>
        </w:rPr>
        <w:t>Social and environmental sustainability will be enhanced through application of the UNDP Social and Environmental Standards (</w:t>
      </w:r>
      <w:hyperlink r:id="rId99" w:history="1">
        <w:r w:rsidRPr="00F42C60">
          <w:rPr>
            <w:color w:val="0000FF"/>
            <w:szCs w:val="20"/>
            <w:u w:val="single"/>
          </w:rPr>
          <w:t>http://www.undp.org/ses</w:t>
        </w:r>
      </w:hyperlink>
      <w:r w:rsidRPr="00F42C60">
        <w:rPr>
          <w:szCs w:val="20"/>
        </w:rPr>
        <w:t>) and related Accountability Mechanism (</w:t>
      </w:r>
      <w:hyperlink r:id="rId100" w:history="1">
        <w:r w:rsidRPr="00F42C60">
          <w:rPr>
            <w:color w:val="0000FF"/>
            <w:szCs w:val="20"/>
            <w:u w:val="single"/>
          </w:rPr>
          <w:t>http://www.undp.org/secu-srm</w:t>
        </w:r>
      </w:hyperlink>
      <w:r w:rsidRPr="00F42C60">
        <w:rPr>
          <w:szCs w:val="20"/>
        </w:rPr>
        <w:t xml:space="preserve">). </w:t>
      </w:r>
    </w:p>
    <w:p w14:paraId="63E90A0B" w14:textId="77777777" w:rsidR="003A7426" w:rsidRPr="00F42C60" w:rsidRDefault="003A7426" w:rsidP="00BB12C2">
      <w:pPr>
        <w:numPr>
          <w:ilvl w:val="0"/>
          <w:numId w:val="45"/>
        </w:numPr>
        <w:autoSpaceDE w:val="0"/>
        <w:autoSpaceDN w:val="0"/>
        <w:adjustRightInd w:val="0"/>
        <w:spacing w:after="0"/>
        <w:ind w:left="360"/>
        <w:rPr>
          <w:rFonts w:eastAsia="Calibri" w:cs="Arial"/>
          <w:szCs w:val="20"/>
        </w:rPr>
      </w:pPr>
      <w:r w:rsidRPr="00F42C60">
        <w:rPr>
          <w:rFonts w:eastAsia="Calibri" w:cs="Arial"/>
          <w:szCs w:val="20"/>
        </w:rPr>
        <w:t xml:space="preserve">The Implementing Partner shall: (a) conduct project and programme-related activities in a manner consistent with the UNDP Social and Environmental Standards, (b) implement any management or mitigation plan prepared for the project or programme to comply with such standards, and (c) engage in a constructive and timely manner to address any concerns and complaints raised through the Accountability Mechanism. UNDP will seek to ensure that communities and other project stakeholders are informed of and have access to the Accountability Mechanism. </w:t>
      </w:r>
    </w:p>
    <w:p w14:paraId="7EDF8AE5" w14:textId="77777777" w:rsidR="003A7426" w:rsidRPr="00F42C60" w:rsidRDefault="003A7426" w:rsidP="00BB12C2">
      <w:pPr>
        <w:numPr>
          <w:ilvl w:val="0"/>
          <w:numId w:val="45"/>
        </w:numPr>
        <w:spacing w:before="240" w:after="240"/>
        <w:ind w:left="360"/>
        <w:rPr>
          <w:rFonts w:eastAsia="Calibri" w:cs="Arial"/>
          <w:szCs w:val="20"/>
        </w:rPr>
      </w:pPr>
      <w:r w:rsidRPr="00F42C60">
        <w:rPr>
          <w:rFonts w:eastAsia="Calibri" w:cs="Arial"/>
          <w:szCs w:val="20"/>
        </w:rPr>
        <w:t>All signatories to the Project Document shall cooperate in good faith with any exercise to evaluate any programme or project-related commitments or compliance with the UNDP Social and Environmental Standards. This includes providing access to project sites, relevant personnel, information, and documentation.</w:t>
      </w:r>
    </w:p>
    <w:p w14:paraId="60E07FD5" w14:textId="77777777" w:rsidR="003A7426" w:rsidRPr="00485F0E" w:rsidRDefault="003A7426" w:rsidP="00BB12C2">
      <w:pPr>
        <w:numPr>
          <w:ilvl w:val="0"/>
          <w:numId w:val="45"/>
        </w:numPr>
        <w:spacing w:before="240" w:after="240" w:line="276" w:lineRule="auto"/>
        <w:ind w:left="360"/>
        <w:rPr>
          <w:rFonts w:eastAsia="Calibri" w:cs="Arial"/>
        </w:rPr>
      </w:pPr>
      <w:r w:rsidRPr="00F42C60">
        <w:rPr>
          <w:rFonts w:eastAsia="Calibri" w:cs="Arial"/>
        </w:rPr>
        <w:t>UNDP is committed to the highest ethical standards and will not tolerate the diversion of the resources entrusted to it through Money Laundering or Terrorist Financing</w:t>
      </w:r>
      <w:r w:rsidRPr="00485F0E">
        <w:rPr>
          <w:rFonts w:eastAsia="Calibri" w:cs="Arial"/>
        </w:rPr>
        <w:t xml:space="preserve"> and will not partner with entities that tolerate the diversion of resources through Money Laundering or Terrorist Financing. To that effect, the Implementing Partner represents and warrants that it has not, and it shall not, at any time in the implementation of the Project engage in Terrorism Financing or Money Laundering. The Implementing Partner shall communicate the restriction of this paragraph to its and each of its responsible parties, their respective sub-recipients and other entities involved in Project implementation, either as contractors or subcontractors and their personnel, and </w:t>
      </w:r>
      <w:r w:rsidRPr="00485F0E">
        <w:rPr>
          <w:rFonts w:eastAsia="Calibri" w:cs="Arial"/>
        </w:rPr>
        <w:lastRenderedPageBreak/>
        <w:t xml:space="preserve">any individuals performing services for them under the Project Documents and shall take all reasonable measures to ensure that such persons do not engage in Terrorism Financing or Money Laundering. </w:t>
      </w:r>
    </w:p>
    <w:p w14:paraId="1F94E5F9" w14:textId="77777777" w:rsidR="003A7426" w:rsidRPr="00485F0E" w:rsidRDefault="003A7426" w:rsidP="00BB12C2">
      <w:pPr>
        <w:numPr>
          <w:ilvl w:val="0"/>
          <w:numId w:val="45"/>
        </w:numPr>
        <w:spacing w:before="240" w:after="240" w:line="276" w:lineRule="auto"/>
        <w:ind w:left="360"/>
        <w:rPr>
          <w:rFonts w:eastAsia="Calibri" w:cs="Arial"/>
        </w:rPr>
      </w:pPr>
      <w:r w:rsidRPr="00485F0E">
        <w:rPr>
          <w:rFonts w:eastAsia="Calibri" w:cs="Arial"/>
        </w:rPr>
        <w:t xml:space="preserve">The Implementing Partner shall immediately disclose to UNDP any actual, apparent, potential or attempted Terrorism Financing or Money Laundering activity that it becomes aware of. The Implementing Partner shall fully cooperate with any investigation or review of Terrorism Financing or Money Laundering activity by UNDP. </w:t>
      </w:r>
    </w:p>
    <w:p w14:paraId="2E4741E6" w14:textId="77777777" w:rsidR="003A7426" w:rsidRPr="00485F0E" w:rsidRDefault="003A7426" w:rsidP="00BB12C2">
      <w:pPr>
        <w:numPr>
          <w:ilvl w:val="0"/>
          <w:numId w:val="45"/>
        </w:numPr>
        <w:spacing w:before="240" w:after="240" w:line="276" w:lineRule="auto"/>
        <w:ind w:left="360"/>
        <w:rPr>
          <w:rFonts w:eastAsia="Calibri" w:cs="Arial"/>
        </w:rPr>
      </w:pPr>
      <w:r w:rsidRPr="00485F0E">
        <w:rPr>
          <w:rFonts w:eastAsia="Calibri" w:cs="Arial"/>
        </w:rPr>
        <w:t xml:space="preserve">The Implementing Partner acknowledges and agrees that Terrorism Financing or Money Laundering constitute financial irregularities and that if the Implementing Partner or any of its responsible parties, their respective sub-recipients and other entities involved in Project implementation, either as contractors or subcontractors and their personnel, and any individuals performing services for them under the Project Document engages in Terrorism Financing or Money Laundering activity that would constitute a material breach of this Project Document, which entitles UNDP to immediately terminate the Project without incurring any liability or penalty. </w:t>
      </w:r>
    </w:p>
    <w:p w14:paraId="7EB7D01F" w14:textId="77777777" w:rsidR="003A7426" w:rsidRPr="00485F0E" w:rsidRDefault="003A7426" w:rsidP="00BB12C2">
      <w:pPr>
        <w:numPr>
          <w:ilvl w:val="0"/>
          <w:numId w:val="45"/>
        </w:numPr>
        <w:spacing w:before="240" w:after="240" w:line="276" w:lineRule="auto"/>
        <w:ind w:left="360"/>
        <w:rPr>
          <w:rFonts w:eastAsia="Calibri" w:cs="Arial"/>
        </w:rPr>
      </w:pPr>
      <w:r w:rsidRPr="00485F0E">
        <w:rPr>
          <w:rFonts w:eastAsia="Calibri" w:cs="Arial"/>
        </w:rPr>
        <w:t xml:space="preserve">Furthermore, the Implementing Partner expressly acknowledges and agrees that, </w:t>
      </w:r>
      <w:proofErr w:type="gramStart"/>
      <w:r w:rsidRPr="00485F0E">
        <w:rPr>
          <w:rFonts w:eastAsia="Calibri" w:cs="Arial"/>
        </w:rPr>
        <w:t>in the event that</w:t>
      </w:r>
      <w:proofErr w:type="gramEnd"/>
      <w:r w:rsidRPr="00485F0E">
        <w:rPr>
          <w:rFonts w:eastAsia="Calibri" w:cs="Arial"/>
        </w:rPr>
        <w:t xml:space="preserve"> UNDP were to determine through an investigation or otherwise that Terrorism Financing or Money Laundering occurred, UNDP shall have, in addition to its right to immediately terminate the Project, the rights to: </w:t>
      </w:r>
    </w:p>
    <w:p w14:paraId="6CB81E9C" w14:textId="77777777" w:rsidR="003A7426" w:rsidRPr="00485F0E" w:rsidRDefault="003A7426" w:rsidP="00BB12C2">
      <w:pPr>
        <w:numPr>
          <w:ilvl w:val="0"/>
          <w:numId w:val="49"/>
        </w:numPr>
        <w:spacing w:before="240" w:after="240" w:line="276" w:lineRule="auto"/>
        <w:contextualSpacing/>
        <w:rPr>
          <w:rFonts w:eastAsia="Calibri" w:cs="Arial"/>
        </w:rPr>
      </w:pPr>
      <w:r w:rsidRPr="00485F0E">
        <w:rPr>
          <w:rFonts w:eastAsia="Calibri" w:cs="Arial"/>
        </w:rPr>
        <w:t>apply and enforce the relevant sanctions in accordance with UNDP internal regulations, rules, procedures, practices, policies and guidelines, including referral of the matter to national authorities when appropriate; and</w:t>
      </w:r>
    </w:p>
    <w:p w14:paraId="6E7B2F7E" w14:textId="77777777" w:rsidR="003A7426" w:rsidRPr="00485F0E" w:rsidRDefault="003A7426" w:rsidP="00BB12C2">
      <w:pPr>
        <w:numPr>
          <w:ilvl w:val="0"/>
          <w:numId w:val="49"/>
        </w:numPr>
        <w:spacing w:before="240" w:after="240" w:line="276" w:lineRule="auto"/>
        <w:contextualSpacing/>
        <w:rPr>
          <w:rFonts w:eastAsia="Calibri" w:cs="Arial"/>
        </w:rPr>
      </w:pPr>
      <w:r w:rsidRPr="00485F0E">
        <w:rPr>
          <w:rFonts w:eastAsia="Calibri" w:cs="Arial"/>
        </w:rPr>
        <w:t xml:space="preserve">recover all losses, financial or otherwise, suffered by UNDP in connection with such Terrorism Financing or Money Laundering activity. </w:t>
      </w:r>
    </w:p>
    <w:p w14:paraId="06D9F97A" w14:textId="77777777" w:rsidR="003A7426" w:rsidRPr="00485F0E" w:rsidRDefault="003A7426" w:rsidP="00BB12C2">
      <w:pPr>
        <w:numPr>
          <w:ilvl w:val="0"/>
          <w:numId w:val="45"/>
        </w:numPr>
        <w:spacing w:after="0"/>
        <w:ind w:left="360"/>
        <w:rPr>
          <w:rFonts w:eastAsia="Calibri" w:cs="Arial"/>
        </w:rPr>
      </w:pPr>
      <w:proofErr w:type="gramStart"/>
      <w:r w:rsidRPr="00485F0E">
        <w:rPr>
          <w:rFonts w:eastAsia="Calibri" w:cs="Arial"/>
        </w:rPr>
        <w:t>For the purpose of</w:t>
      </w:r>
      <w:proofErr w:type="gramEnd"/>
      <w:r w:rsidRPr="00485F0E">
        <w:rPr>
          <w:rFonts w:eastAsia="Calibri" w:cs="Arial"/>
        </w:rPr>
        <w:t xml:space="preserve"> this Project Document the following terms shall have the definition ascribed to the below: </w:t>
      </w:r>
    </w:p>
    <w:p w14:paraId="734464CE" w14:textId="77777777" w:rsidR="003A7426" w:rsidRPr="00485F0E" w:rsidRDefault="003A7426" w:rsidP="00BB12C2">
      <w:pPr>
        <w:numPr>
          <w:ilvl w:val="0"/>
          <w:numId w:val="50"/>
        </w:numPr>
        <w:spacing w:before="240" w:after="240" w:line="276" w:lineRule="auto"/>
        <w:rPr>
          <w:rFonts w:eastAsia="Calibri" w:cs="Arial"/>
        </w:rPr>
      </w:pPr>
      <w:r w:rsidRPr="00485F0E">
        <w:rPr>
          <w:rFonts w:eastAsia="Calibri" w:cs="Arial"/>
        </w:rPr>
        <w:t>“Money Laundering” is generally considered as concealment of the origins of money obtained illegally, typically by passing it through a complex sequence of financial or commercial transactions. ML usually involves three stages: (</w:t>
      </w:r>
      <w:proofErr w:type="spellStart"/>
      <w:r w:rsidRPr="00485F0E">
        <w:rPr>
          <w:rFonts w:eastAsia="Calibri" w:cs="Arial"/>
        </w:rPr>
        <w:t>i</w:t>
      </w:r>
      <w:proofErr w:type="spellEnd"/>
      <w:r w:rsidRPr="00485F0E">
        <w:rPr>
          <w:rFonts w:eastAsia="Calibri" w:cs="Arial"/>
        </w:rPr>
        <w:t xml:space="preserve">) introducing the proceeds of crime into the financial system (placement); (ii) transactions to convert or transfer the funds to other locations or financial institutions (layering); and (iii) reintroducing the funds into the legitimate economy as "clean" money and investing it in various assets or business ventures (reintegration) appearing to have been legally obtained. The FATF recommends that ML be criminalized by every country </w:t>
      </w:r>
      <w:proofErr w:type="gramStart"/>
      <w:r w:rsidRPr="00485F0E">
        <w:rPr>
          <w:rFonts w:eastAsia="Calibri" w:cs="Arial"/>
        </w:rPr>
        <w:t>on the basis of</w:t>
      </w:r>
      <w:proofErr w:type="gramEnd"/>
      <w:r w:rsidRPr="00485F0E">
        <w:rPr>
          <w:rFonts w:eastAsia="Calibri" w:cs="Arial"/>
        </w:rPr>
        <w:t xml:space="preserve"> article 3(1)(b) and (c) of the Vienna Convention and article 6(1) of the Palermo Convention.</w:t>
      </w:r>
    </w:p>
    <w:p w14:paraId="21DC287A" w14:textId="77777777" w:rsidR="003A7426" w:rsidRPr="00485F0E" w:rsidRDefault="003A7426" w:rsidP="00BB12C2">
      <w:pPr>
        <w:numPr>
          <w:ilvl w:val="0"/>
          <w:numId w:val="51"/>
        </w:numPr>
        <w:spacing w:before="240" w:after="240" w:line="276" w:lineRule="auto"/>
        <w:rPr>
          <w:rFonts w:eastAsia="Calibri" w:cs="Arial"/>
        </w:rPr>
      </w:pPr>
      <w:r w:rsidRPr="00485F0E">
        <w:rPr>
          <w:rFonts w:eastAsia="Calibri" w:cs="Arial"/>
        </w:rPr>
        <w:t xml:space="preserve"> “Terrorist Financing” means providing support to individuals or entities that appear on the United Nations Security Council Consolidated Sanctions List accessible at https://www.un.org/securitycouncil/content/un-sc-consolidated-list.</w:t>
      </w:r>
    </w:p>
    <w:p w14:paraId="16098AB1" w14:textId="77777777" w:rsidR="003A7426" w:rsidRPr="00485F0E" w:rsidRDefault="003A7426" w:rsidP="00BB12C2">
      <w:pPr>
        <w:numPr>
          <w:ilvl w:val="0"/>
          <w:numId w:val="45"/>
        </w:numPr>
        <w:autoSpaceDE w:val="0"/>
        <w:autoSpaceDN w:val="0"/>
        <w:adjustRightInd w:val="0"/>
        <w:spacing w:after="0"/>
        <w:ind w:left="360"/>
        <w:rPr>
          <w:rFonts w:eastAsia="Calibri" w:cs="Arial"/>
          <w:color w:val="000000"/>
        </w:rPr>
      </w:pPr>
      <w:r w:rsidRPr="00485F0E">
        <w:rPr>
          <w:rFonts w:eastAsia="Calibri" w:cs="Arial"/>
          <w:color w:val="000000"/>
        </w:rPr>
        <w:t xml:space="preserve">The Implementing Partner will take appropriate steps to prevent misuse of funds, fraud or corruption, by its officials, consultants, responsible parties, subcontractors and sub-recipients in implementing the project or using the UNDP funds. The Implementing Partner will ensure that its financial management, anti-corruption, anti-fraud </w:t>
      </w:r>
      <w:r w:rsidRPr="00485F0E">
        <w:rPr>
          <w:color w:val="000000"/>
        </w:rPr>
        <w:t>and anti-</w:t>
      </w:r>
      <w:r w:rsidRPr="00485F0E">
        <w:rPr>
          <w:rFonts w:eastAsia="Calibri" w:cs="Arial"/>
          <w:color w:val="000000"/>
        </w:rPr>
        <w:t>money laundering and countering the financing of terrorism</w:t>
      </w:r>
      <w:r w:rsidRPr="00485F0E">
        <w:rPr>
          <w:color w:val="000000"/>
        </w:rPr>
        <w:t xml:space="preserve"> </w:t>
      </w:r>
      <w:r w:rsidRPr="00485F0E">
        <w:rPr>
          <w:rFonts w:eastAsia="Calibri" w:cs="Arial"/>
          <w:color w:val="000000"/>
        </w:rPr>
        <w:t>policies are in place and enforced for all funding received from or through UNDP.</w:t>
      </w:r>
    </w:p>
    <w:p w14:paraId="071A6EE3" w14:textId="77777777" w:rsidR="003A7426" w:rsidRPr="00485F0E" w:rsidRDefault="003A7426" w:rsidP="003A7426">
      <w:pPr>
        <w:autoSpaceDE w:val="0"/>
        <w:autoSpaceDN w:val="0"/>
        <w:adjustRightInd w:val="0"/>
        <w:spacing w:after="0"/>
        <w:rPr>
          <w:rFonts w:eastAsia="Calibri" w:cs="Arial"/>
          <w:color w:val="000000"/>
          <w:szCs w:val="20"/>
        </w:rPr>
      </w:pPr>
    </w:p>
    <w:p w14:paraId="1C1CB1FD" w14:textId="77777777" w:rsidR="003A7426" w:rsidRPr="00485F0E" w:rsidRDefault="003A7426" w:rsidP="00BB12C2">
      <w:pPr>
        <w:numPr>
          <w:ilvl w:val="0"/>
          <w:numId w:val="45"/>
        </w:numPr>
        <w:autoSpaceDE w:val="0"/>
        <w:autoSpaceDN w:val="0"/>
        <w:adjustRightInd w:val="0"/>
        <w:spacing w:after="0"/>
        <w:ind w:left="360"/>
        <w:rPr>
          <w:rFonts w:eastAsia="Calibri" w:cs="Arial"/>
          <w:color w:val="000000"/>
        </w:rPr>
      </w:pPr>
      <w:r w:rsidRPr="00485F0E">
        <w:rPr>
          <w:rFonts w:eastAsia="Calibri" w:cs="Arial"/>
          <w:color w:val="000000"/>
        </w:rPr>
        <w:t>The requirements of the following documents, then in force at the time of signature of the Project Document, apply to the Implementing Partner: (a)</w:t>
      </w:r>
      <w:r w:rsidRPr="00485F0E">
        <w:rPr>
          <w:rFonts w:eastAsia="Calibri" w:cs="Arial"/>
          <w:b/>
          <w:color w:val="000000"/>
        </w:rPr>
        <w:t xml:space="preserve"> </w:t>
      </w:r>
      <w:r w:rsidRPr="00485F0E">
        <w:rPr>
          <w:rFonts w:eastAsia="Calibri" w:cs="Arial"/>
          <w:color w:val="000000"/>
        </w:rPr>
        <w:t>UNDP Policy on Fraud and other Corrupt Practices</w:t>
      </w:r>
      <w:r w:rsidRPr="00485F0E">
        <w:rPr>
          <w:color w:val="000000"/>
        </w:rPr>
        <w:t xml:space="preserve"> (b) UNDP </w:t>
      </w:r>
      <w:r w:rsidRPr="00485F0E">
        <w:rPr>
          <w:rFonts w:eastAsia="Calibri" w:cs="Arial"/>
          <w:color w:val="000000"/>
        </w:rPr>
        <w:t xml:space="preserve">Anti-Money Laundering and Countering the Financing of Terrorism Policy; and (c) UNDP Office of Audit and Investigations </w:t>
      </w:r>
      <w:r w:rsidRPr="00485F0E">
        <w:rPr>
          <w:rFonts w:eastAsia="Calibri" w:cs="Arial"/>
          <w:color w:val="000000"/>
        </w:rPr>
        <w:lastRenderedPageBreak/>
        <w:t xml:space="preserve">Investigation Guidelines. </w:t>
      </w:r>
      <w:r w:rsidRPr="00485F0E">
        <w:rPr>
          <w:rFonts w:eastAsia="Calibri" w:cs="Arial"/>
        </w:rPr>
        <w:t xml:space="preserve">The Implementing Partner agrees to the requirements of the above documents, which are an integral part of this Project Document and are available online at www.undp.org. </w:t>
      </w:r>
    </w:p>
    <w:p w14:paraId="13E5013E" w14:textId="77777777" w:rsidR="003A7426" w:rsidRPr="00485F0E" w:rsidRDefault="003A7426" w:rsidP="003A7426">
      <w:pPr>
        <w:spacing w:after="0"/>
        <w:rPr>
          <w:rFonts w:cs="Arial"/>
          <w:color w:val="000000"/>
          <w:szCs w:val="20"/>
        </w:rPr>
      </w:pPr>
    </w:p>
    <w:p w14:paraId="536D6231" w14:textId="77777777" w:rsidR="003A7426" w:rsidRPr="00485F0E" w:rsidRDefault="003A7426" w:rsidP="00BB12C2">
      <w:pPr>
        <w:numPr>
          <w:ilvl w:val="0"/>
          <w:numId w:val="45"/>
        </w:numPr>
        <w:spacing w:after="0"/>
        <w:ind w:left="360"/>
        <w:rPr>
          <w:rFonts w:cs="Arial"/>
          <w:color w:val="000000"/>
          <w:szCs w:val="20"/>
        </w:rPr>
      </w:pPr>
      <w:proofErr w:type="gramStart"/>
      <w:r w:rsidRPr="00485F0E">
        <w:rPr>
          <w:rFonts w:cs="Arial"/>
          <w:color w:val="000000"/>
        </w:rPr>
        <w:t>In the event that</w:t>
      </w:r>
      <w:proofErr w:type="gramEnd"/>
      <w:r w:rsidRPr="00485F0E">
        <w:rPr>
          <w:rFonts w:cs="Arial"/>
          <w:color w:val="000000"/>
        </w:rPr>
        <w:t xml:space="preserve"> an investigation is required, UNDP has </w:t>
      </w:r>
      <w:proofErr w:type="gramStart"/>
      <w:r w:rsidRPr="00485F0E">
        <w:rPr>
          <w:rFonts w:cs="Arial"/>
          <w:color w:val="000000"/>
        </w:rPr>
        <w:t>the</w:t>
      </w:r>
      <w:proofErr w:type="gramEnd"/>
      <w:r w:rsidRPr="00485F0E">
        <w:rPr>
          <w:rFonts w:cs="Arial"/>
          <w:color w:val="000000"/>
        </w:rPr>
        <w:t xml:space="preserve"> obligation to conduct investigations relating to any aspect of UNDP programmes and projects in accordance with UNDP regulations, rules, policies and procedures. The Implementing Partner shall provide its full cooperation, including making available personnel, relevant documentation, and granting access to the Implementing Partner’s</w:t>
      </w:r>
      <w:r w:rsidRPr="00485F0E">
        <w:rPr>
          <w:rFonts w:eastAsia="Calibri" w:cs="Arial"/>
          <w:color w:val="000000"/>
        </w:rPr>
        <w:t xml:space="preserve"> </w:t>
      </w:r>
      <w:r w:rsidRPr="00485F0E">
        <w:rPr>
          <w:rFonts w:cs="Arial"/>
          <w:color w:val="000000"/>
        </w:rPr>
        <w:t xml:space="preserve">(and its consultants’, responsible parties’, </w:t>
      </w:r>
      <w:proofErr w:type="gramStart"/>
      <w:r w:rsidRPr="00485F0E">
        <w:rPr>
          <w:rFonts w:cs="Arial"/>
          <w:color w:val="000000"/>
        </w:rPr>
        <w:t>subcontractors‘ and</w:t>
      </w:r>
      <w:proofErr w:type="gramEnd"/>
      <w:r w:rsidRPr="00485F0E">
        <w:rPr>
          <w:rFonts w:cs="Arial"/>
          <w:color w:val="000000"/>
        </w:rPr>
        <w:t xml:space="preserve"> sub-recipients’) premises, for such purposes at reasonable times and on reasonable conditions as may be required for the purpose of an investigation. Should there be a limitation in meeting this obligation, UNDP shall consult with the Implementing Partner to find a solution.</w:t>
      </w:r>
    </w:p>
    <w:p w14:paraId="265CD442" w14:textId="77777777" w:rsidR="003A7426" w:rsidRPr="00485F0E" w:rsidRDefault="003A7426" w:rsidP="003A7426">
      <w:pPr>
        <w:spacing w:after="0"/>
        <w:rPr>
          <w:rFonts w:eastAsia="Calibri" w:cs="Arial"/>
          <w:color w:val="000000"/>
          <w:szCs w:val="20"/>
        </w:rPr>
      </w:pPr>
    </w:p>
    <w:p w14:paraId="5247B560" w14:textId="77777777" w:rsidR="003A7426" w:rsidRPr="00485F0E" w:rsidRDefault="003A7426" w:rsidP="00BB12C2">
      <w:pPr>
        <w:numPr>
          <w:ilvl w:val="0"/>
          <w:numId w:val="45"/>
        </w:numPr>
        <w:spacing w:after="0"/>
        <w:ind w:left="360"/>
        <w:rPr>
          <w:rFonts w:cs="Arial"/>
          <w:szCs w:val="20"/>
        </w:rPr>
      </w:pPr>
      <w:r w:rsidRPr="00485F0E">
        <w:rPr>
          <w:rFonts w:cs="Arial"/>
        </w:rPr>
        <w:t>The Implementing Partner will promptly inform UNDP in case of any incidence of inappropriate use of funds, or credible allegation of fraud or corruption with due confidentiality.</w:t>
      </w:r>
    </w:p>
    <w:p w14:paraId="24061611" w14:textId="77777777" w:rsidR="003A7426" w:rsidRPr="00485F0E" w:rsidRDefault="003A7426" w:rsidP="003A7426">
      <w:pPr>
        <w:spacing w:after="0"/>
        <w:ind w:left="360"/>
        <w:rPr>
          <w:rFonts w:cs="Arial"/>
          <w:szCs w:val="20"/>
        </w:rPr>
      </w:pPr>
    </w:p>
    <w:p w14:paraId="18895D20" w14:textId="77777777" w:rsidR="003A7426" w:rsidRPr="00485F0E" w:rsidRDefault="003A7426" w:rsidP="003A7426">
      <w:pPr>
        <w:spacing w:after="0"/>
        <w:ind w:left="360"/>
        <w:rPr>
          <w:rFonts w:eastAsia="Calibri" w:cs="Arial"/>
          <w:color w:val="000000"/>
          <w:szCs w:val="20"/>
        </w:rPr>
      </w:pPr>
      <w:r w:rsidRPr="00485F0E">
        <w:rPr>
          <w:rFonts w:cs="Arial"/>
          <w:szCs w:val="20"/>
        </w:rPr>
        <w:t>Where the Implementing Partner becomes aware that a UNDP project or activity, in whole or in part, is the focus of investigation for alleged fraud/corruption, the Implementing Partner will inform the UNDP Resident Representative/Head of Office, who will promptly inform UNDP’s Office of Audit and Investigations (OAI). The Implementing Partner shall provide regular updates to the head of UNDP in the country and OAI of the status of, and actions relating to, such investigation.</w:t>
      </w:r>
    </w:p>
    <w:p w14:paraId="68C64B05" w14:textId="77777777" w:rsidR="003A7426" w:rsidRPr="00485F0E" w:rsidRDefault="003A7426" w:rsidP="003A7426">
      <w:pPr>
        <w:spacing w:after="0"/>
        <w:ind w:left="360"/>
        <w:rPr>
          <w:rFonts w:cs="Calibri"/>
          <w:szCs w:val="20"/>
        </w:rPr>
      </w:pPr>
    </w:p>
    <w:p w14:paraId="1A38FA13" w14:textId="77777777" w:rsidR="003A7426" w:rsidRPr="00485F0E" w:rsidRDefault="003A7426" w:rsidP="00BB12C2">
      <w:pPr>
        <w:numPr>
          <w:ilvl w:val="0"/>
          <w:numId w:val="45"/>
        </w:numPr>
        <w:spacing w:after="0"/>
        <w:ind w:left="360"/>
        <w:rPr>
          <w:color w:val="000000"/>
        </w:rPr>
      </w:pPr>
      <w:r w:rsidRPr="00485F0E">
        <w:t>UNDP shall be entitled to a refund from the Implementing Partner of any funds provided that have been used inappropriately, including through fraud</w:t>
      </w:r>
      <w:r w:rsidRPr="00485F0E">
        <w:rPr>
          <w:rFonts w:cs="Arial"/>
        </w:rPr>
        <w:t>,</w:t>
      </w:r>
      <w:r w:rsidRPr="00485F0E">
        <w:t xml:space="preserve"> corruption</w:t>
      </w:r>
      <w:r w:rsidRPr="00485F0E">
        <w:rPr>
          <w:rFonts w:cs="Arial"/>
        </w:rPr>
        <w:t xml:space="preserve"> or other financial irregularity</w:t>
      </w:r>
      <w:r w:rsidRPr="00485F0E">
        <w:t>, or otherwise paid other than in accordance with the terms and conditions of this Project Document. Such amount may be deducted by UNDP from any payment due to the Implementing Partner under this or any other agreement. Recovery of such amount by UNDP shall not diminish or curtail the Implementing Partner’s obligations under this Project Document.</w:t>
      </w:r>
    </w:p>
    <w:p w14:paraId="16DE7D07" w14:textId="77777777" w:rsidR="003A7426" w:rsidRPr="00485F0E" w:rsidRDefault="003A7426" w:rsidP="003A7426">
      <w:pPr>
        <w:spacing w:after="0"/>
        <w:ind w:left="360"/>
        <w:rPr>
          <w:rFonts w:cs="Calibri"/>
          <w:b/>
          <w:szCs w:val="20"/>
        </w:rPr>
      </w:pPr>
    </w:p>
    <w:p w14:paraId="706F2C03" w14:textId="77777777" w:rsidR="003A7426" w:rsidRPr="00485F0E" w:rsidRDefault="003A7426" w:rsidP="003A7426">
      <w:pPr>
        <w:spacing w:after="0"/>
        <w:ind w:left="360"/>
        <w:rPr>
          <w:rFonts w:cs="Arial"/>
        </w:rPr>
      </w:pPr>
      <w:r w:rsidRPr="00485F0E">
        <w:rPr>
          <w:rFonts w:cs="Arial"/>
        </w:rPr>
        <w:t xml:space="preserve">Where such funds have not been refunded to UNDP, the Implementing Partner agrees that donors to UNDP (including the Government) whose funding is the source, in whole or in part, of the funds for the activities under this Project Document, may seek recourse to the </w:t>
      </w:r>
      <w:r w:rsidRPr="00485F0E">
        <w:t>Implementing Partner for the recovery of any funds determined by UNDP to have been used inappropriately, including through fraud, corruption or other financial irregularity, or otherwise</w:t>
      </w:r>
      <w:r w:rsidRPr="00485F0E">
        <w:rPr>
          <w:rFonts w:cs="Arial"/>
        </w:rPr>
        <w:t xml:space="preserve"> paid other than in accordance with the terms and conditions of the Project Document.</w:t>
      </w:r>
    </w:p>
    <w:p w14:paraId="73F87150" w14:textId="77777777" w:rsidR="003A7426" w:rsidRPr="00485F0E" w:rsidRDefault="003A7426" w:rsidP="003A7426">
      <w:pPr>
        <w:spacing w:after="0"/>
        <w:ind w:left="360"/>
        <w:rPr>
          <w:rFonts w:cs="Arial"/>
          <w:szCs w:val="20"/>
        </w:rPr>
      </w:pPr>
    </w:p>
    <w:p w14:paraId="1D1FFE94" w14:textId="77777777" w:rsidR="003A7426" w:rsidRPr="00485F0E" w:rsidRDefault="003A7426" w:rsidP="003A7426">
      <w:pPr>
        <w:spacing w:after="0"/>
        <w:ind w:left="360"/>
        <w:rPr>
          <w:rFonts w:eastAsia="Calibri" w:cs="Arial"/>
          <w:color w:val="000000"/>
          <w:szCs w:val="20"/>
        </w:rPr>
      </w:pPr>
      <w:r w:rsidRPr="00485F0E">
        <w:rPr>
          <w:rFonts w:cs="Arial"/>
          <w:i/>
          <w:szCs w:val="20"/>
          <w:u w:val="single"/>
        </w:rPr>
        <w:t>Note</w:t>
      </w:r>
      <w:r w:rsidRPr="00485F0E">
        <w:rPr>
          <w:rFonts w:cs="Arial"/>
          <w:i/>
          <w:szCs w:val="20"/>
        </w:rPr>
        <w:t>:</w:t>
      </w:r>
      <w:r w:rsidRPr="00485F0E">
        <w:rPr>
          <w:rFonts w:cs="Arial"/>
          <w:szCs w:val="20"/>
        </w:rPr>
        <w:t xml:space="preserve"> The term “Project Document” as used in this clause shall be deemed to include any relevant subsidiary agreement further to the Project Document, including those with the Implementing Partner, responsible parties, subcontractors and sub-recipients.</w:t>
      </w:r>
    </w:p>
    <w:p w14:paraId="6F76389F" w14:textId="77777777" w:rsidR="003A7426" w:rsidRPr="00485F0E" w:rsidRDefault="003A7426" w:rsidP="003A7426">
      <w:pPr>
        <w:spacing w:after="0"/>
        <w:ind w:left="360"/>
        <w:rPr>
          <w:rFonts w:cs="Arial"/>
          <w:szCs w:val="20"/>
        </w:rPr>
      </w:pPr>
    </w:p>
    <w:p w14:paraId="25672932" w14:textId="77777777" w:rsidR="003A7426" w:rsidRPr="00485F0E" w:rsidRDefault="003A7426" w:rsidP="00BB12C2">
      <w:pPr>
        <w:numPr>
          <w:ilvl w:val="0"/>
          <w:numId w:val="45"/>
        </w:numPr>
        <w:spacing w:after="0"/>
        <w:ind w:left="360"/>
        <w:rPr>
          <w:rFonts w:cs="Arial"/>
          <w:szCs w:val="20"/>
        </w:rPr>
      </w:pPr>
      <w:r w:rsidRPr="00485F0E">
        <w:rPr>
          <w:rFonts w:cs="Arial"/>
        </w:rPr>
        <w:t>Each contract issued by the Implementing Partner in connection with this Project Document shall include a provision representing that no fees, gratuities, rebates, gifts, commissions or other payments, other than those shown in the proposal, have been given, received, or promised in connection with the selection process or in contract execution, and that the recipient of funds from the Implementing Partner shall cooperate with any and all investigations and post-payment audits.</w:t>
      </w:r>
    </w:p>
    <w:p w14:paraId="01A41957" w14:textId="77777777" w:rsidR="003A7426" w:rsidRPr="00485F0E" w:rsidRDefault="003A7426" w:rsidP="003A7426">
      <w:pPr>
        <w:spacing w:after="0"/>
        <w:rPr>
          <w:rFonts w:cs="Arial"/>
          <w:szCs w:val="20"/>
        </w:rPr>
      </w:pPr>
    </w:p>
    <w:p w14:paraId="0F6CDE99" w14:textId="77777777" w:rsidR="003A7426" w:rsidRPr="00485F0E" w:rsidRDefault="003A7426" w:rsidP="00BB12C2">
      <w:pPr>
        <w:numPr>
          <w:ilvl w:val="0"/>
          <w:numId w:val="45"/>
        </w:numPr>
        <w:spacing w:after="0"/>
        <w:ind w:left="360"/>
        <w:rPr>
          <w:rFonts w:cs="Arial"/>
          <w:szCs w:val="20"/>
        </w:rPr>
      </w:pPr>
      <w:r w:rsidRPr="00485F0E">
        <w:rPr>
          <w:rFonts w:cs="Arial"/>
        </w:rPr>
        <w:t>Should UNDP refer to the relevant national authorities for appropriate legal action any alleged wrongdoing relating to the project, the Government will ensure that the relevant national authorities shall actively investigate the same and take appropriate legal action against all individuals found to have participated in the wrongdoing, recover and return any recovered funds to UNDP.</w:t>
      </w:r>
    </w:p>
    <w:p w14:paraId="5EA44BB4" w14:textId="77777777" w:rsidR="003A7426" w:rsidRPr="00485F0E" w:rsidRDefault="003A7426" w:rsidP="003A7426">
      <w:pPr>
        <w:spacing w:after="0"/>
        <w:rPr>
          <w:rFonts w:cs="Arial"/>
          <w:szCs w:val="20"/>
        </w:rPr>
      </w:pPr>
    </w:p>
    <w:p w14:paraId="5FF91F9A" w14:textId="77777777" w:rsidR="003A7426" w:rsidRPr="00485F0E" w:rsidRDefault="003A7426" w:rsidP="00BB12C2">
      <w:pPr>
        <w:numPr>
          <w:ilvl w:val="0"/>
          <w:numId w:val="45"/>
        </w:numPr>
        <w:spacing w:after="0"/>
        <w:ind w:left="360"/>
        <w:rPr>
          <w:rFonts w:cs="Arial"/>
          <w:szCs w:val="20"/>
        </w:rPr>
      </w:pPr>
      <w:r w:rsidRPr="00485F0E">
        <w:rPr>
          <w:rFonts w:cs="Arial"/>
        </w:rPr>
        <w:t xml:space="preserve">The Implementing Partner shall ensure that all of its obligations set forth under this section entitled “Risk Management Standard Clauses” are passed on to each responsible party, subcontractor and sub-recipient and that all the clauses under this section entitled “Risk Management” are included, </w:t>
      </w:r>
      <w:r w:rsidRPr="00485F0E">
        <w:rPr>
          <w:rFonts w:cs="Arial"/>
          <w:i/>
        </w:rPr>
        <w:t>mutatis mutandis</w:t>
      </w:r>
      <w:r w:rsidRPr="00485F0E">
        <w:rPr>
          <w:rFonts w:cs="Arial"/>
        </w:rPr>
        <w:t>, in all sub-contracts or sub-agreements entered into further to this Project Document.</w:t>
      </w:r>
    </w:p>
    <w:p w14:paraId="733E4BFB" w14:textId="77777777" w:rsidR="003A7426" w:rsidRPr="00485F0E" w:rsidRDefault="003A7426" w:rsidP="003A7426">
      <w:pPr>
        <w:rPr>
          <w:rFonts w:cs="Arial"/>
          <w:b/>
          <w:szCs w:val="20"/>
        </w:rPr>
      </w:pPr>
    </w:p>
    <w:p w14:paraId="37F5D1BF" w14:textId="77777777" w:rsidR="003A7426" w:rsidRPr="00485F0E" w:rsidRDefault="003A7426" w:rsidP="003A7426">
      <w:pPr>
        <w:rPr>
          <w:rFonts w:cs="Arial"/>
          <w:b/>
        </w:rPr>
      </w:pPr>
      <w:r w:rsidRPr="00485F0E">
        <w:rPr>
          <w:rFonts w:cs="Arial"/>
          <w:b/>
          <w:highlight w:val="yellow"/>
        </w:rPr>
        <w:t>Option d. UN Agency other than UNDP, and IGO with signed SBEAA with UNDP</w:t>
      </w:r>
    </w:p>
    <w:p w14:paraId="6C7C6613" w14:textId="77777777" w:rsidR="003A7426" w:rsidRPr="00485F0E" w:rsidRDefault="003A7426" w:rsidP="003A7426">
      <w:pPr>
        <w:rPr>
          <w:rFonts w:cs="Arial"/>
          <w:b/>
          <w:szCs w:val="20"/>
        </w:rPr>
      </w:pPr>
    </w:p>
    <w:p w14:paraId="7B64D0FF" w14:textId="77777777" w:rsidR="003A7426" w:rsidRPr="00485F0E" w:rsidRDefault="003A7426" w:rsidP="00BB12C2">
      <w:pPr>
        <w:numPr>
          <w:ilvl w:val="0"/>
          <w:numId w:val="42"/>
        </w:numPr>
        <w:spacing w:after="240"/>
        <w:ind w:left="360"/>
      </w:pPr>
      <w:r w:rsidRPr="00485F0E">
        <w:rPr>
          <w:highlight w:val="yellow"/>
        </w:rPr>
        <w:t>[Name of UN Agency/IGO]</w:t>
      </w:r>
      <w:r w:rsidRPr="00485F0E">
        <w:t xml:space="preserve"> as the Implementing Partner will comply with the policies, procedures and practices of the United Nations Security Management System (UNSMS.)</w:t>
      </w:r>
    </w:p>
    <w:p w14:paraId="65B2CEA1" w14:textId="77777777" w:rsidR="003A7426" w:rsidRPr="00485F0E" w:rsidRDefault="003A7426" w:rsidP="00BB12C2">
      <w:pPr>
        <w:numPr>
          <w:ilvl w:val="0"/>
          <w:numId w:val="42"/>
        </w:numPr>
        <w:spacing w:after="240"/>
        <w:ind w:left="360"/>
      </w:pPr>
      <w:r w:rsidRPr="00485F0E">
        <w:t xml:space="preserve">In the implementation of the activities under this Project Document, </w:t>
      </w:r>
      <w:r w:rsidRPr="00485F0E">
        <w:rPr>
          <w:highlight w:val="yellow"/>
        </w:rPr>
        <w:t>[Name of UN Agency/IGO]</w:t>
      </w:r>
      <w:r w:rsidRPr="00485F0E">
        <w:t xml:space="preserve"> as the Implementing Partner will handle any sexual exploitation and abuse (“SEA”) and sexual harassment (“SH”) allegations in accordance with its regulations, rules, policies and procedures. </w:t>
      </w:r>
      <w:r w:rsidRPr="00485F0E">
        <w:rPr>
          <w:rFonts w:eastAsia="Calibri" w:cs="Arial"/>
        </w:rPr>
        <w:t xml:space="preserve">The Implementing Partner will ensure that its regulations, rules, policies and procedures are consistent with the principles of UNDP relating to SEA and SH requirements. </w:t>
      </w:r>
      <w:r w:rsidRPr="00485F0E">
        <w:t>Notwithstanding the foregoing, the [</w:t>
      </w:r>
      <w:r w:rsidRPr="00485F0E">
        <w:rPr>
          <w:highlight w:val="yellow"/>
        </w:rPr>
        <w:t>Name of UN Agency/IGO],</w:t>
      </w:r>
      <w:r w:rsidRPr="00485F0E">
        <w:t xml:space="preserve"> as the Implementing Partner, will notify UNDP of any such allegations and investigations it may conduct further to such allegations.</w:t>
      </w:r>
    </w:p>
    <w:p w14:paraId="17ADEA68" w14:textId="77777777" w:rsidR="003A7426" w:rsidRPr="00485F0E" w:rsidRDefault="003A7426" w:rsidP="00BB12C2">
      <w:pPr>
        <w:numPr>
          <w:ilvl w:val="0"/>
          <w:numId w:val="42"/>
        </w:numPr>
        <w:autoSpaceDE w:val="0"/>
        <w:autoSpaceDN w:val="0"/>
        <w:adjustRightInd w:val="0"/>
        <w:spacing w:after="0"/>
        <w:ind w:left="360"/>
        <w:rPr>
          <w:rFonts w:eastAsia="Calibri" w:cs="Arial"/>
          <w:color w:val="000000"/>
          <w:szCs w:val="20"/>
        </w:rPr>
      </w:pPr>
      <w:r w:rsidRPr="00485F0E">
        <w:rPr>
          <w:rFonts w:cs="Arial"/>
          <w:szCs w:val="20"/>
          <w:highlight w:val="yellow"/>
        </w:rPr>
        <w:t>[Name of UN Agency/IGO]</w:t>
      </w:r>
      <w:r w:rsidRPr="00485F0E">
        <w:rPr>
          <w:rFonts w:cs="Arial"/>
          <w:szCs w:val="20"/>
        </w:rPr>
        <w:t xml:space="preserve"> </w:t>
      </w:r>
      <w:r w:rsidRPr="00485F0E">
        <w:rPr>
          <w:rFonts w:eastAsia="Calibri" w:cs="Arial"/>
          <w:color w:val="000000"/>
          <w:szCs w:val="20"/>
        </w:rPr>
        <w:t xml:space="preserve">as the Implementing Partner will ensure that </w:t>
      </w:r>
      <w:r w:rsidRPr="00485F0E">
        <w:rPr>
          <w:rFonts w:cs="Arial"/>
          <w:szCs w:val="20"/>
        </w:rPr>
        <w:t>the following obligations are binding on each responsible party, subcontractor and sub-recipient that is not a UN entity:</w:t>
      </w:r>
    </w:p>
    <w:p w14:paraId="06064B30" w14:textId="77777777" w:rsidR="003A7426" w:rsidRPr="00485F0E" w:rsidRDefault="003A7426" w:rsidP="003A7426">
      <w:pPr>
        <w:autoSpaceDE w:val="0"/>
        <w:autoSpaceDN w:val="0"/>
        <w:adjustRightInd w:val="0"/>
        <w:spacing w:after="0"/>
        <w:ind w:left="360"/>
        <w:rPr>
          <w:rFonts w:cs="Arial"/>
          <w:szCs w:val="20"/>
        </w:rPr>
      </w:pPr>
    </w:p>
    <w:p w14:paraId="3A7F14C7" w14:textId="77777777" w:rsidR="003A7426" w:rsidRPr="00485F0E" w:rsidRDefault="003A7426" w:rsidP="00BB12C2">
      <w:pPr>
        <w:numPr>
          <w:ilvl w:val="1"/>
          <w:numId w:val="42"/>
        </w:numPr>
        <w:autoSpaceDE w:val="0"/>
        <w:autoSpaceDN w:val="0"/>
        <w:adjustRightInd w:val="0"/>
        <w:spacing w:after="0"/>
        <w:rPr>
          <w:rFonts w:cs="Arial"/>
          <w:szCs w:val="20"/>
        </w:rPr>
      </w:pPr>
      <w:r w:rsidRPr="00485F0E">
        <w:rPr>
          <w:rFonts w:cs="Arial"/>
          <w:szCs w:val="20"/>
        </w:rPr>
        <w:t xml:space="preserve">Consistent with the Article III of the SBAA </w:t>
      </w:r>
      <w:r w:rsidRPr="00485F0E">
        <w:rPr>
          <w:rFonts w:cs="Arial"/>
          <w:i/>
          <w:szCs w:val="20"/>
          <w:highlight w:val="yellow"/>
        </w:rPr>
        <w:t>[or the Supplemental Provisions to the Project Document]</w:t>
      </w:r>
      <w:r w:rsidRPr="00485F0E">
        <w:rPr>
          <w:rFonts w:cs="Arial"/>
          <w:szCs w:val="20"/>
          <w:highlight w:val="yellow"/>
        </w:rPr>
        <w:t>,</w:t>
      </w:r>
      <w:r w:rsidRPr="00485F0E">
        <w:rPr>
          <w:rFonts w:cs="Arial"/>
          <w:szCs w:val="20"/>
        </w:rPr>
        <w:t xml:space="preserve"> the responsibility for the safety and security of each responsible party, subcontractor and sub-recipient</w:t>
      </w:r>
      <w:r w:rsidRPr="00485F0E">
        <w:rPr>
          <w:rFonts w:eastAsia="Calibri" w:cs="Arial"/>
          <w:color w:val="000000"/>
          <w:szCs w:val="20"/>
        </w:rPr>
        <w:t xml:space="preserve"> </w:t>
      </w:r>
      <w:r w:rsidRPr="00485F0E">
        <w:rPr>
          <w:rFonts w:cs="Arial"/>
          <w:szCs w:val="20"/>
        </w:rPr>
        <w:t xml:space="preserve">and its personnel and property, and of </w:t>
      </w:r>
      <w:r w:rsidRPr="00485F0E">
        <w:rPr>
          <w:rFonts w:cs="Arial"/>
          <w:szCs w:val="20"/>
          <w:highlight w:val="yellow"/>
        </w:rPr>
        <w:t>[Name of UN Agency/IGO]’s</w:t>
      </w:r>
      <w:r w:rsidRPr="00485F0E">
        <w:rPr>
          <w:rFonts w:cs="Arial"/>
          <w:szCs w:val="20"/>
        </w:rPr>
        <w:t xml:space="preserve"> property in such responsible </w:t>
      </w:r>
      <w:proofErr w:type="spellStart"/>
      <w:r w:rsidRPr="00485F0E">
        <w:rPr>
          <w:rFonts w:cs="Arial"/>
          <w:szCs w:val="20"/>
        </w:rPr>
        <w:t>party’s</w:t>
      </w:r>
      <w:proofErr w:type="spellEnd"/>
      <w:r w:rsidRPr="00485F0E">
        <w:rPr>
          <w:rFonts w:cs="Arial"/>
          <w:szCs w:val="20"/>
        </w:rPr>
        <w:t>, subcontractor’s and sub-recipient’s custody, rests with such responsible party, subcontractor and sub-recipient. To this end, each responsible party, subcontractor and sub-recipient</w:t>
      </w:r>
      <w:r w:rsidRPr="00485F0E">
        <w:rPr>
          <w:rFonts w:eastAsia="Calibri" w:cs="Arial"/>
          <w:color w:val="000000"/>
          <w:szCs w:val="20"/>
        </w:rPr>
        <w:t xml:space="preserve"> </w:t>
      </w:r>
      <w:r w:rsidRPr="00485F0E">
        <w:rPr>
          <w:rFonts w:cs="Arial"/>
          <w:szCs w:val="20"/>
        </w:rPr>
        <w:t>shall:</w:t>
      </w:r>
    </w:p>
    <w:p w14:paraId="384CF3CE" w14:textId="77777777" w:rsidR="003A7426" w:rsidRPr="00485F0E" w:rsidRDefault="003A7426" w:rsidP="003A7426">
      <w:pPr>
        <w:autoSpaceDE w:val="0"/>
        <w:autoSpaceDN w:val="0"/>
        <w:adjustRightInd w:val="0"/>
        <w:spacing w:after="0"/>
        <w:ind w:left="360"/>
        <w:rPr>
          <w:rFonts w:cs="Arial"/>
          <w:szCs w:val="20"/>
        </w:rPr>
      </w:pPr>
    </w:p>
    <w:p w14:paraId="7B31F3AF" w14:textId="77777777" w:rsidR="003A7426" w:rsidRPr="00485F0E" w:rsidRDefault="003A7426" w:rsidP="00BB12C2">
      <w:pPr>
        <w:numPr>
          <w:ilvl w:val="2"/>
          <w:numId w:val="42"/>
        </w:numPr>
      </w:pPr>
      <w:r w:rsidRPr="00485F0E">
        <w:t xml:space="preserve">put in place an appropriate security plan and maintain the security plan, </w:t>
      </w:r>
      <w:proofErr w:type="gramStart"/>
      <w:r w:rsidRPr="00485F0E">
        <w:t>taking into account</w:t>
      </w:r>
      <w:proofErr w:type="gramEnd"/>
      <w:r w:rsidRPr="00485F0E">
        <w:t xml:space="preserve"> the security situation in the country where the project is being </w:t>
      </w:r>
      <w:proofErr w:type="gramStart"/>
      <w:r w:rsidRPr="00485F0E">
        <w:t>carried</w:t>
      </w:r>
      <w:proofErr w:type="gramEnd"/>
      <w:r w:rsidRPr="00485F0E">
        <w:t>;</w:t>
      </w:r>
    </w:p>
    <w:p w14:paraId="465E7636" w14:textId="77777777" w:rsidR="003A7426" w:rsidRPr="00485F0E" w:rsidRDefault="003A7426" w:rsidP="00BB12C2">
      <w:pPr>
        <w:numPr>
          <w:ilvl w:val="2"/>
          <w:numId w:val="42"/>
        </w:numPr>
      </w:pPr>
      <w:r w:rsidRPr="00485F0E">
        <w:t xml:space="preserve">assume all risks and liabilities related to such responsible </w:t>
      </w:r>
      <w:proofErr w:type="spellStart"/>
      <w:r w:rsidRPr="00485F0E">
        <w:t>party’s</w:t>
      </w:r>
      <w:proofErr w:type="spellEnd"/>
      <w:r w:rsidRPr="00485F0E">
        <w:t>, subcontractor’s and sub-recipient’s security, and the full implementation of the security plan.</w:t>
      </w:r>
    </w:p>
    <w:p w14:paraId="30E9D65A" w14:textId="77777777" w:rsidR="003A7426" w:rsidRPr="00485F0E" w:rsidRDefault="003A7426" w:rsidP="003A7426">
      <w:pPr>
        <w:autoSpaceDE w:val="0"/>
        <w:autoSpaceDN w:val="0"/>
        <w:adjustRightInd w:val="0"/>
        <w:spacing w:after="0"/>
        <w:rPr>
          <w:rFonts w:cs="Arial"/>
          <w:szCs w:val="20"/>
        </w:rPr>
      </w:pPr>
    </w:p>
    <w:p w14:paraId="15D10148" w14:textId="77777777" w:rsidR="003A7426" w:rsidRPr="00485F0E" w:rsidRDefault="003A7426" w:rsidP="00BB12C2">
      <w:pPr>
        <w:numPr>
          <w:ilvl w:val="1"/>
          <w:numId w:val="42"/>
        </w:numPr>
        <w:spacing w:after="240"/>
      </w:pPr>
      <w:r w:rsidRPr="00485F0E">
        <w:rPr>
          <w:highlight w:val="yellow"/>
        </w:rPr>
        <w:t>[Name of UN Agency/IGO]</w:t>
      </w:r>
      <w:r w:rsidRPr="00485F0E">
        <w:t xml:space="preserve"> reserves the right to verify whether such a plan is in place, and to suggest modifications to the plan when necessary. Failure to maintain and implement an appropriate security plan as required hereunder shall be deemed a breach of the responsible </w:t>
      </w:r>
      <w:proofErr w:type="spellStart"/>
      <w:r w:rsidRPr="00485F0E">
        <w:t>party’s</w:t>
      </w:r>
      <w:proofErr w:type="spellEnd"/>
      <w:r w:rsidRPr="00485F0E">
        <w:t>, subcontractor’s and sub-recipient’s obligations under this Project Document.</w:t>
      </w:r>
    </w:p>
    <w:p w14:paraId="0E2ADEAE" w14:textId="77777777" w:rsidR="003A7426" w:rsidRPr="00485F0E" w:rsidRDefault="003A7426" w:rsidP="00BB12C2">
      <w:pPr>
        <w:numPr>
          <w:ilvl w:val="1"/>
          <w:numId w:val="42"/>
        </w:numPr>
        <w:spacing w:after="240"/>
      </w:pPr>
      <w:r w:rsidRPr="00485F0E">
        <w:t xml:space="preserve">In the performance of the activities under this Project, </w:t>
      </w:r>
      <w:r w:rsidRPr="00485F0E">
        <w:rPr>
          <w:highlight w:val="yellow"/>
        </w:rPr>
        <w:t>[Name of UN Agency/IGO]</w:t>
      </w:r>
      <w:r w:rsidRPr="00485F0E">
        <w:t xml:space="preserve"> as the Implementing Partner shall ensure, with respect to the activities of any of its responsible parties, sub-recipients and other entities engaged under the Project, either as contractors or subcontractors, their personnel and any individuals performing services for them, that those entities have in place adequate and proper procedures, processes and policies to prevent and/or handle SEA and SH.</w:t>
      </w:r>
    </w:p>
    <w:p w14:paraId="1DAD838B" w14:textId="77777777" w:rsidR="003A7426" w:rsidRPr="00485F0E" w:rsidRDefault="003A7426" w:rsidP="00BB12C2">
      <w:pPr>
        <w:numPr>
          <w:ilvl w:val="0"/>
          <w:numId w:val="42"/>
        </w:numPr>
        <w:ind w:left="360"/>
        <w:rPr>
          <w:rFonts w:cs="Arial"/>
        </w:rPr>
      </w:pPr>
      <w:r w:rsidRPr="00485F0E" w:rsidDel="00CD3A66">
        <w:rPr>
          <w:rFonts w:cs="Arial"/>
        </w:rPr>
        <w:t>[Name of UN Agency/IGO] agrees to undertake all reasonable efforts to ensure that none of the [project funds]</w:t>
      </w:r>
      <w:r w:rsidRPr="00485F0E" w:rsidDel="00B52621">
        <w:rPr>
          <w:rFonts w:cs="Arial"/>
          <w:szCs w:val="20"/>
          <w:vertAlign w:val="superscript"/>
        </w:rPr>
        <w:footnoteReference w:id="27"/>
      </w:r>
      <w:r w:rsidRPr="00485F0E" w:rsidDel="00CD3A66">
        <w:rPr>
          <w:rFonts w:cs="Arial"/>
        </w:rPr>
        <w:t xml:space="preserve"> [UNDP funds received pursuant to the Project Document]</w:t>
      </w:r>
      <w:r w:rsidRPr="00485F0E" w:rsidDel="00B52621">
        <w:rPr>
          <w:rFonts w:cs="Arial"/>
          <w:szCs w:val="20"/>
          <w:vertAlign w:val="superscript"/>
        </w:rPr>
        <w:footnoteReference w:id="28"/>
      </w:r>
      <w:r w:rsidRPr="00485F0E" w:rsidDel="00CD3A66">
        <w:rPr>
          <w:rFonts w:cs="Arial"/>
        </w:rPr>
        <w:t xml:space="preserve"> are used to provide support to individuals or entities associated with terrorism</w:t>
      </w:r>
      <w:r w:rsidRPr="00485F0E">
        <w:rPr>
          <w:rFonts w:cs="Arial"/>
        </w:rPr>
        <w:t>,</w:t>
      </w:r>
      <w:r w:rsidRPr="00485F0E" w:rsidDel="00CD3A66">
        <w:rPr>
          <w:rFonts w:cs="Arial"/>
        </w:rPr>
        <w:t xml:space="preserve"> that the recipients of any amounts provided by UNDP hereunder do not appear on the United Nations Security Council Sanctions Consolidated Sanctions</w:t>
      </w:r>
      <w:r w:rsidRPr="00485F0E">
        <w:rPr>
          <w:rFonts w:cs="Arial"/>
        </w:rPr>
        <w:t xml:space="preserve"> </w:t>
      </w:r>
      <w:r w:rsidRPr="00485F0E" w:rsidDel="00CD3A66">
        <w:rPr>
          <w:rFonts w:cs="Arial"/>
        </w:rPr>
        <w:t xml:space="preserve">List, and that no UNDP funds received pursuant to the Project Document are used for money laundering activities. </w:t>
      </w:r>
      <w:bookmarkStart w:id="24" w:name="_Hlk75272576"/>
      <w:r w:rsidRPr="00485F0E">
        <w:rPr>
          <w:rFonts w:cs="Arial"/>
        </w:rPr>
        <w:t xml:space="preserve">The United Nations Security Council Sanctions Consolidated Sanctions List can be accessed via </w:t>
      </w:r>
      <w:hyperlink r:id="rId101" w:history="1">
        <w:r w:rsidRPr="00485F0E">
          <w:rPr>
            <w:rFonts w:cs="Arial"/>
            <w:color w:val="0000FF"/>
            <w:u w:val="single"/>
          </w:rPr>
          <w:t>https://www.un.org/securitycouncil/content/un-sc-consolidated-list</w:t>
        </w:r>
      </w:hyperlink>
      <w:r w:rsidRPr="00485F0E">
        <w:rPr>
          <w:rFonts w:cs="Arial"/>
        </w:rPr>
        <w:t>.</w:t>
      </w:r>
    </w:p>
    <w:p w14:paraId="249C262B" w14:textId="77777777" w:rsidR="003A7426" w:rsidRPr="00485F0E" w:rsidRDefault="003A7426" w:rsidP="003A7426">
      <w:pPr>
        <w:ind w:left="360"/>
        <w:rPr>
          <w:rFonts w:cs="Arial"/>
        </w:rPr>
      </w:pPr>
    </w:p>
    <w:bookmarkEnd w:id="24"/>
    <w:p w14:paraId="1570FBB7" w14:textId="77777777" w:rsidR="003A7426" w:rsidRPr="00F42C60" w:rsidRDefault="003A7426" w:rsidP="00BB12C2">
      <w:pPr>
        <w:numPr>
          <w:ilvl w:val="0"/>
          <w:numId w:val="42"/>
        </w:numPr>
        <w:spacing w:after="240"/>
        <w:ind w:left="360"/>
        <w:rPr>
          <w:rFonts w:eastAsia="Calibri" w:cs="Arial"/>
        </w:rPr>
      </w:pPr>
      <w:r w:rsidRPr="00F42C60">
        <w:rPr>
          <w:rFonts w:eastAsia="Calibri" w:cs="Arial"/>
        </w:rPr>
        <w:t>Social and environmental sustainability will be enhanced through application of the UNDP Social and Environmental Standards (</w:t>
      </w:r>
      <w:hyperlink r:id="rId102" w:history="1">
        <w:r w:rsidRPr="00F42C60">
          <w:rPr>
            <w:rFonts w:eastAsia="Calibri" w:cs="Arial"/>
            <w:color w:val="0000FF"/>
            <w:u w:val="single"/>
          </w:rPr>
          <w:t>http://www.undp.org/ses</w:t>
        </w:r>
      </w:hyperlink>
      <w:r w:rsidRPr="00F42C60">
        <w:rPr>
          <w:rFonts w:eastAsia="Calibri" w:cs="Arial"/>
        </w:rPr>
        <w:t>) and related Accountability Mechanism (</w:t>
      </w:r>
      <w:hyperlink r:id="rId103" w:history="1">
        <w:r w:rsidRPr="00F42C60">
          <w:rPr>
            <w:rFonts w:eastAsia="Calibri" w:cs="Arial"/>
            <w:color w:val="0000FF"/>
            <w:u w:val="single"/>
          </w:rPr>
          <w:t>http://www.undp.org/secu-srm</w:t>
        </w:r>
      </w:hyperlink>
      <w:r w:rsidRPr="00F42C60">
        <w:rPr>
          <w:rFonts w:eastAsia="Calibri" w:cs="Arial"/>
        </w:rPr>
        <w:t xml:space="preserve">). </w:t>
      </w:r>
    </w:p>
    <w:p w14:paraId="7E332F05" w14:textId="77777777" w:rsidR="003A7426" w:rsidRPr="00F42C60" w:rsidRDefault="003A7426" w:rsidP="00BB12C2">
      <w:pPr>
        <w:numPr>
          <w:ilvl w:val="0"/>
          <w:numId w:val="42"/>
        </w:numPr>
        <w:autoSpaceDE w:val="0"/>
        <w:autoSpaceDN w:val="0"/>
        <w:adjustRightInd w:val="0"/>
        <w:spacing w:after="0"/>
        <w:ind w:left="360"/>
      </w:pPr>
      <w:r w:rsidRPr="00F42C60">
        <w:t xml:space="preserve">The Implementing Partner shall: (a) conduct project and programme-related activities in a manner consistent with the UNDP Social and Environmental Standards, (b) implement any management or mitigation plan prepared for the project or programme to comply with such standards, and (c) engage in a constructive and timely manner to address any concerns and complaints raised through the Accountability Mechanism. UNDP will seek to ensure that communities and other project stakeholders are informed of and have access to the Accountability Mechanism. </w:t>
      </w:r>
    </w:p>
    <w:p w14:paraId="754571ED" w14:textId="77777777" w:rsidR="003A7426" w:rsidRPr="00F42C60" w:rsidRDefault="003A7426" w:rsidP="003A7426">
      <w:pPr>
        <w:autoSpaceDE w:val="0"/>
        <w:autoSpaceDN w:val="0"/>
        <w:adjustRightInd w:val="0"/>
        <w:spacing w:after="0"/>
        <w:ind w:left="360"/>
      </w:pPr>
    </w:p>
    <w:p w14:paraId="04308A69" w14:textId="77777777" w:rsidR="003A7426" w:rsidRPr="00F42C60" w:rsidRDefault="003A7426" w:rsidP="00BB12C2">
      <w:pPr>
        <w:numPr>
          <w:ilvl w:val="0"/>
          <w:numId w:val="42"/>
        </w:numPr>
        <w:autoSpaceDE w:val="0"/>
        <w:autoSpaceDN w:val="0"/>
        <w:adjustRightInd w:val="0"/>
        <w:spacing w:after="0"/>
        <w:ind w:left="360"/>
        <w:rPr>
          <w:rFonts w:eastAsia="Calibri" w:cs="Arial"/>
        </w:rPr>
      </w:pPr>
      <w:r w:rsidRPr="00F42C60">
        <w:t>All signatories to the Project Document shall cooperate in good faith with any exercise to evaluate any programme or project-related commitments or compliance with the UNDP Social and Environmental Standards. This includes providing access to project sites, relevant personnel, information, and documentation.</w:t>
      </w:r>
    </w:p>
    <w:p w14:paraId="553A949E" w14:textId="77777777" w:rsidR="003A7426" w:rsidRPr="00F42C60" w:rsidRDefault="003A7426" w:rsidP="003A7426">
      <w:pPr>
        <w:autoSpaceDE w:val="0"/>
        <w:autoSpaceDN w:val="0"/>
        <w:adjustRightInd w:val="0"/>
        <w:spacing w:after="0"/>
        <w:ind w:left="360"/>
        <w:rPr>
          <w:rFonts w:eastAsia="Calibri" w:cs="Arial"/>
        </w:rPr>
      </w:pPr>
    </w:p>
    <w:p w14:paraId="43644D43" w14:textId="77777777" w:rsidR="003A7426" w:rsidRPr="00F42C60" w:rsidRDefault="003A7426" w:rsidP="00BB12C2">
      <w:pPr>
        <w:numPr>
          <w:ilvl w:val="0"/>
          <w:numId w:val="42"/>
        </w:numPr>
        <w:spacing w:after="0"/>
        <w:ind w:left="360"/>
        <w:rPr>
          <w:rFonts w:eastAsia="Calibri" w:cs="Arial"/>
        </w:rPr>
      </w:pPr>
      <w:r w:rsidRPr="00F42C60">
        <w:rPr>
          <w:rFonts w:eastAsia="Calibri" w:cs="Arial"/>
        </w:rPr>
        <w:t xml:space="preserve">In the implementation of the activities under this Project Document, [Name of UN Agency/IGO] as the Implementing Partner will ensure that its regulations, rules, policies and procedures are consistent with the principles of then in force UNDP’s Anti-Money Laundering and Countering the Financing of Terrorism Policy. </w:t>
      </w:r>
    </w:p>
    <w:p w14:paraId="79F4D156" w14:textId="77777777" w:rsidR="003A7426" w:rsidRPr="00F42C60" w:rsidRDefault="003A7426" w:rsidP="003A7426">
      <w:pPr>
        <w:autoSpaceDE w:val="0"/>
        <w:autoSpaceDN w:val="0"/>
        <w:adjustRightInd w:val="0"/>
        <w:spacing w:after="0"/>
        <w:ind w:left="360"/>
        <w:rPr>
          <w:color w:val="000000"/>
        </w:rPr>
      </w:pPr>
    </w:p>
    <w:p w14:paraId="400FD3D1" w14:textId="77777777" w:rsidR="003A7426" w:rsidRPr="00485F0E" w:rsidRDefault="003A7426" w:rsidP="00BB12C2">
      <w:pPr>
        <w:numPr>
          <w:ilvl w:val="0"/>
          <w:numId w:val="42"/>
        </w:numPr>
        <w:autoSpaceDE w:val="0"/>
        <w:autoSpaceDN w:val="0"/>
        <w:adjustRightInd w:val="0"/>
        <w:spacing w:after="0"/>
        <w:ind w:left="360"/>
        <w:rPr>
          <w:color w:val="000000"/>
        </w:rPr>
      </w:pPr>
      <w:r w:rsidRPr="00F42C60">
        <w:rPr>
          <w:color w:val="000000"/>
        </w:rPr>
        <w:t>The Implementing Partner will take appropriate steps to prevent misuse of funds, fraud or corruption, by its officials, consultants, responsible parties, subcontractors and sub-recipients in implementing the project or programme or using the UNDP funds. The Implementing Partner will ensure that its financial management, anti-corruption</w:t>
      </w:r>
      <w:r w:rsidRPr="00F42C60">
        <w:rPr>
          <w:rFonts w:eastAsia="Calibri" w:cs="Arial"/>
          <w:color w:val="000000"/>
        </w:rPr>
        <w:t>, anti-fraud and anti-money laundering and countering</w:t>
      </w:r>
      <w:r w:rsidRPr="00485F0E">
        <w:rPr>
          <w:rFonts w:eastAsia="Calibri" w:cs="Arial"/>
          <w:color w:val="000000"/>
        </w:rPr>
        <w:t xml:space="preserve"> the financing of terrorism</w:t>
      </w:r>
      <w:r w:rsidRPr="00485F0E">
        <w:rPr>
          <w:color w:val="000000"/>
        </w:rPr>
        <w:t xml:space="preserve"> policies are in place and enforced for all funding received from or through UNDP.</w:t>
      </w:r>
    </w:p>
    <w:p w14:paraId="3A3DD144" w14:textId="77777777" w:rsidR="003A7426" w:rsidRPr="00485F0E" w:rsidRDefault="003A7426" w:rsidP="003A7426">
      <w:pPr>
        <w:autoSpaceDE w:val="0"/>
        <w:autoSpaceDN w:val="0"/>
        <w:adjustRightInd w:val="0"/>
        <w:spacing w:after="0"/>
        <w:ind w:left="360"/>
        <w:rPr>
          <w:color w:val="000000"/>
        </w:rPr>
      </w:pPr>
    </w:p>
    <w:p w14:paraId="7091FD75" w14:textId="77777777" w:rsidR="003A7426" w:rsidRPr="00485F0E" w:rsidRDefault="003A7426" w:rsidP="00BB12C2">
      <w:pPr>
        <w:numPr>
          <w:ilvl w:val="0"/>
          <w:numId w:val="42"/>
        </w:numPr>
        <w:autoSpaceDE w:val="0"/>
        <w:autoSpaceDN w:val="0"/>
        <w:adjustRightInd w:val="0"/>
        <w:spacing w:after="0"/>
        <w:ind w:left="360"/>
        <w:rPr>
          <w:color w:val="000000"/>
        </w:rPr>
      </w:pPr>
      <w:r w:rsidRPr="00485F0E">
        <w:rPr>
          <w:color w:val="000000"/>
          <w:highlight w:val="yellow"/>
        </w:rPr>
        <w:t>[</w:t>
      </w:r>
      <w:r w:rsidRPr="00485F0E">
        <w:rPr>
          <w:i/>
          <w:color w:val="000000"/>
          <w:highlight w:val="yellow"/>
        </w:rPr>
        <w:t>This text should be included when the Implementing Partner is a non-UN IGO</w:t>
      </w:r>
      <w:r w:rsidRPr="00485F0E">
        <w:rPr>
          <w:color w:val="000000"/>
          <w:highlight w:val="yellow"/>
        </w:rPr>
        <w:t>:</w:t>
      </w:r>
      <w:r w:rsidRPr="00485F0E">
        <w:rPr>
          <w:color w:val="000000"/>
        </w:rPr>
        <w:t xml:space="preserve"> The requirements of the following documents, then in force at the time of signature of the Project Document, apply to the Implementing Partner: (a)</w:t>
      </w:r>
      <w:r w:rsidRPr="00485F0E">
        <w:rPr>
          <w:b/>
          <w:color w:val="000000"/>
        </w:rPr>
        <w:t xml:space="preserve"> </w:t>
      </w:r>
      <w:r w:rsidRPr="00485F0E">
        <w:rPr>
          <w:color w:val="000000"/>
        </w:rPr>
        <w:t xml:space="preserve">UNDP Policy on Fraud and other Corrupt Practices (b) UNDP </w:t>
      </w:r>
      <w:r w:rsidRPr="00485F0E">
        <w:rPr>
          <w:rFonts w:eastAsia="Calibri" w:cs="Arial"/>
          <w:color w:val="000000"/>
        </w:rPr>
        <w:t>Anti-Money Laundering and Countering the Financing of Terrorism Policy; and (c)</w:t>
      </w:r>
      <w:r w:rsidRPr="00485F0E">
        <w:rPr>
          <w:rFonts w:eastAsia="Calibri" w:cs="Arial"/>
          <w:b/>
          <w:color w:val="000000"/>
        </w:rPr>
        <w:t xml:space="preserve"> </w:t>
      </w:r>
      <w:r w:rsidRPr="00485F0E">
        <w:rPr>
          <w:rFonts w:eastAsia="Calibri" w:cs="Arial"/>
          <w:color w:val="000000"/>
        </w:rPr>
        <w:t xml:space="preserve">UNDP </w:t>
      </w:r>
      <w:r w:rsidRPr="00485F0E">
        <w:rPr>
          <w:color w:val="000000"/>
        </w:rPr>
        <w:t xml:space="preserve">Office of Audit and Investigations Investigation Guidelines. </w:t>
      </w:r>
      <w:r w:rsidRPr="00485F0E">
        <w:t xml:space="preserve">The Implementing Partner agrees to the requirements of the above documents, which are an integral part of this Project Document and are available online at </w:t>
      </w:r>
      <w:hyperlink r:id="rId104">
        <w:r w:rsidRPr="00485F0E">
          <w:t>www.undp.org</w:t>
        </w:r>
      </w:hyperlink>
      <w:r w:rsidRPr="00485F0E">
        <w:t>.]</w:t>
      </w:r>
    </w:p>
    <w:p w14:paraId="2BB576F4" w14:textId="77777777" w:rsidR="003A7426" w:rsidRPr="00485F0E" w:rsidRDefault="003A7426" w:rsidP="003A7426">
      <w:pPr>
        <w:autoSpaceDE w:val="0"/>
        <w:autoSpaceDN w:val="0"/>
        <w:adjustRightInd w:val="0"/>
        <w:spacing w:after="0"/>
        <w:ind w:left="360"/>
        <w:rPr>
          <w:color w:val="000000"/>
        </w:rPr>
      </w:pPr>
    </w:p>
    <w:p w14:paraId="6BA13572" w14:textId="77777777" w:rsidR="003A7426" w:rsidRPr="00485F0E" w:rsidRDefault="003A7426" w:rsidP="00BB12C2">
      <w:pPr>
        <w:numPr>
          <w:ilvl w:val="0"/>
          <w:numId w:val="42"/>
        </w:numPr>
        <w:autoSpaceDE w:val="0"/>
        <w:autoSpaceDN w:val="0"/>
        <w:adjustRightInd w:val="0"/>
        <w:spacing w:after="0"/>
        <w:ind w:left="360"/>
        <w:rPr>
          <w:color w:val="000000"/>
        </w:rPr>
      </w:pPr>
      <w:r w:rsidRPr="00485F0E">
        <w:rPr>
          <w:color w:val="000000"/>
          <w:highlight w:val="yellow"/>
        </w:rPr>
        <w:t>[</w:t>
      </w:r>
      <w:r w:rsidRPr="00485F0E">
        <w:rPr>
          <w:i/>
          <w:color w:val="000000"/>
          <w:highlight w:val="yellow"/>
        </w:rPr>
        <w:t>This text should be included when the Implementing Partner is a non-UN IGO</w:t>
      </w:r>
      <w:r w:rsidRPr="00485F0E">
        <w:rPr>
          <w:color w:val="000000"/>
        </w:rPr>
        <w:t xml:space="preserve">: </w:t>
      </w:r>
      <w:proofErr w:type="gramStart"/>
      <w:r w:rsidRPr="00485F0E">
        <w:rPr>
          <w:color w:val="000000"/>
        </w:rPr>
        <w:t>In the event that</w:t>
      </w:r>
      <w:proofErr w:type="gramEnd"/>
      <w:r w:rsidRPr="00485F0E">
        <w:rPr>
          <w:color w:val="000000"/>
        </w:rPr>
        <w:t xml:space="preserve"> an investigation is required, UNDP has the obligation to conduct investigations relating to any aspect of UNDP projects or programmes. The Implementing Partner shall provide its full cooperation, including making available personnel, relevant documentation, and granting access to the Implementing Partner’s (and its consultants’, responsible parties’, </w:t>
      </w:r>
      <w:proofErr w:type="gramStart"/>
      <w:r w:rsidRPr="00485F0E">
        <w:rPr>
          <w:color w:val="000000"/>
        </w:rPr>
        <w:t>subcontractors‘ and</w:t>
      </w:r>
      <w:proofErr w:type="gramEnd"/>
      <w:r w:rsidRPr="00485F0E">
        <w:rPr>
          <w:color w:val="000000"/>
        </w:rPr>
        <w:t xml:space="preserve"> sub-recipients’) premises, for such purposes at reasonable times and on reasonable conditions as may be required for the purpose of an investigation. Should there be a limitation in meeting this obligation, UNDP shall consult with the Implementing Partner to find a solution.]</w:t>
      </w:r>
    </w:p>
    <w:p w14:paraId="228C4935" w14:textId="77777777" w:rsidR="003A7426" w:rsidRPr="00485F0E" w:rsidRDefault="003A7426" w:rsidP="003A7426">
      <w:pPr>
        <w:spacing w:after="0"/>
        <w:rPr>
          <w:color w:val="000000"/>
        </w:rPr>
      </w:pPr>
    </w:p>
    <w:p w14:paraId="7AE13437" w14:textId="77777777" w:rsidR="003A7426" w:rsidRPr="00485F0E" w:rsidRDefault="003A7426" w:rsidP="00BB12C2">
      <w:pPr>
        <w:numPr>
          <w:ilvl w:val="0"/>
          <w:numId w:val="42"/>
        </w:numPr>
        <w:spacing w:after="0"/>
        <w:ind w:left="360"/>
      </w:pPr>
      <w:r w:rsidRPr="00485F0E">
        <w:t>The Implementing Partner and UNDP will promptly inform one another in case of any incidence of inappropriate use of funds, or credible allegation of fraud or corruption with due confidentiality.</w:t>
      </w:r>
    </w:p>
    <w:p w14:paraId="2C9D2A80" w14:textId="77777777" w:rsidR="003A7426" w:rsidRPr="00485F0E" w:rsidRDefault="003A7426" w:rsidP="003A7426">
      <w:pPr>
        <w:spacing w:after="0"/>
        <w:ind w:left="360"/>
      </w:pPr>
    </w:p>
    <w:p w14:paraId="2474488B" w14:textId="77777777" w:rsidR="003A7426" w:rsidRPr="00485F0E" w:rsidRDefault="003A7426" w:rsidP="003A7426">
      <w:pPr>
        <w:spacing w:after="0"/>
        <w:ind w:left="360"/>
        <w:rPr>
          <w:color w:val="000000"/>
        </w:rPr>
      </w:pPr>
      <w:r w:rsidRPr="00485F0E">
        <w:t>Where the Implementing Partner becomes aware that a UNDP project or activity, in whole or in part, is the focus of investigation for alleged fraud/corruption, the Implementing Partner will inform the UNDP Resident Representative/Head of Office, who will promptly inform UNDP’s Office of Audit and Investigations (OAI). The Implementing Partner shall provide regular updates to the head of UNDP in the country and OAI of the status of, and actions relating to, such investigation.</w:t>
      </w:r>
    </w:p>
    <w:p w14:paraId="1C0FC062" w14:textId="77777777" w:rsidR="003A7426" w:rsidRPr="00485F0E" w:rsidRDefault="003A7426" w:rsidP="003A7426">
      <w:pPr>
        <w:spacing w:after="0"/>
        <w:ind w:left="360"/>
        <w:rPr>
          <w:b/>
        </w:rPr>
      </w:pPr>
    </w:p>
    <w:p w14:paraId="235438CF" w14:textId="77777777" w:rsidR="003A7426" w:rsidRPr="00485F0E" w:rsidRDefault="003A7426" w:rsidP="00BB12C2">
      <w:pPr>
        <w:numPr>
          <w:ilvl w:val="0"/>
          <w:numId w:val="42"/>
        </w:numPr>
        <w:spacing w:after="0"/>
        <w:ind w:left="360"/>
        <w:rPr>
          <w:color w:val="000000"/>
        </w:rPr>
      </w:pPr>
      <w:r w:rsidRPr="00485F0E">
        <w:lastRenderedPageBreak/>
        <w:t>UNDP shall be entitled to a refund from the Implementing Partner of any funds provided that have been used inappropriately, including through fraud</w:t>
      </w:r>
      <w:r w:rsidRPr="00485F0E">
        <w:rPr>
          <w:rFonts w:cs="Arial"/>
        </w:rPr>
        <w:t>,</w:t>
      </w:r>
      <w:r w:rsidRPr="00485F0E">
        <w:t xml:space="preserve"> corruption</w:t>
      </w:r>
      <w:r w:rsidRPr="00485F0E">
        <w:rPr>
          <w:rFonts w:cs="Arial"/>
        </w:rPr>
        <w:t xml:space="preserve"> or other financial irregularity</w:t>
      </w:r>
      <w:r w:rsidRPr="00485F0E">
        <w:t>, or otherwise paid other than in accordance with the terms and conditions of this Project Document. Such amount may be deducted by UNDP from any payment due to the Implementing Partner under this or any other agreement. Recovery of such amount by UNDP shall not diminish or curtail the Implementing Partner’s obligations under this Project Document.</w:t>
      </w:r>
    </w:p>
    <w:p w14:paraId="7114226E" w14:textId="77777777" w:rsidR="003A7426" w:rsidRPr="00485F0E" w:rsidRDefault="003A7426" w:rsidP="003A7426">
      <w:pPr>
        <w:spacing w:after="0"/>
        <w:rPr>
          <w:rFonts w:cs="Calibri"/>
          <w:b/>
          <w:szCs w:val="20"/>
        </w:rPr>
      </w:pPr>
    </w:p>
    <w:p w14:paraId="2C79CFDF" w14:textId="77777777" w:rsidR="003A7426" w:rsidRPr="00485F0E" w:rsidRDefault="003A7426" w:rsidP="003A7426">
      <w:pPr>
        <w:spacing w:after="0"/>
        <w:ind w:left="360"/>
      </w:pPr>
      <w:r w:rsidRPr="00485F0E">
        <w:t>Where such funds have not been refunded to UNDP, the Implementing Partner agrees that donors to UNDP (including the Government) whose funding is the source, in whole or in part, of the funds for the activities under this Project Document, may seek recourse to the Implementing Partner for the recovery of any funds determined by UNDP to have been used inappropriately, including through fraud</w:t>
      </w:r>
      <w:r w:rsidRPr="00485F0E">
        <w:rPr>
          <w:rFonts w:cs="Arial"/>
        </w:rPr>
        <w:t>,</w:t>
      </w:r>
      <w:r w:rsidRPr="00485F0E">
        <w:t xml:space="preserve"> corruption</w:t>
      </w:r>
      <w:r w:rsidRPr="00485F0E">
        <w:rPr>
          <w:rFonts w:cs="Arial"/>
        </w:rPr>
        <w:t xml:space="preserve"> or other financial irregularity</w:t>
      </w:r>
      <w:r w:rsidRPr="00485F0E">
        <w:t>, or otherwise paid other than in accordance with the terms and conditions of the Project Document.</w:t>
      </w:r>
    </w:p>
    <w:p w14:paraId="582865DE" w14:textId="77777777" w:rsidR="003A7426" w:rsidRPr="00485F0E" w:rsidRDefault="003A7426" w:rsidP="003A7426">
      <w:pPr>
        <w:spacing w:after="0"/>
        <w:ind w:left="360"/>
      </w:pPr>
    </w:p>
    <w:p w14:paraId="20D8D6E8" w14:textId="77777777" w:rsidR="003A7426" w:rsidRPr="00485F0E" w:rsidRDefault="003A7426" w:rsidP="003A7426">
      <w:pPr>
        <w:spacing w:after="0"/>
        <w:ind w:left="360"/>
        <w:rPr>
          <w:color w:val="000000"/>
        </w:rPr>
      </w:pPr>
      <w:r w:rsidRPr="00485F0E">
        <w:rPr>
          <w:i/>
          <w:u w:val="single"/>
        </w:rPr>
        <w:t>Note</w:t>
      </w:r>
      <w:r w:rsidRPr="00485F0E">
        <w:rPr>
          <w:i/>
        </w:rPr>
        <w:t>: The</w:t>
      </w:r>
      <w:r w:rsidRPr="00485F0E">
        <w:t xml:space="preserve"> term “Project Document” as used in this clause shall be deemed to include any relevant subsidiary agreement further to the Project Document, including those with responsible parties, subcontractors and sub-recipients.</w:t>
      </w:r>
    </w:p>
    <w:p w14:paraId="39B95348" w14:textId="77777777" w:rsidR="003A7426" w:rsidRPr="00485F0E" w:rsidRDefault="003A7426" w:rsidP="003A7426">
      <w:pPr>
        <w:spacing w:after="0"/>
        <w:ind w:left="360"/>
      </w:pPr>
    </w:p>
    <w:p w14:paraId="15BCB232" w14:textId="77777777" w:rsidR="003A7426" w:rsidRPr="00485F0E" w:rsidRDefault="003A7426" w:rsidP="00BB12C2">
      <w:pPr>
        <w:numPr>
          <w:ilvl w:val="0"/>
          <w:numId w:val="42"/>
        </w:numPr>
        <w:spacing w:after="0"/>
        <w:ind w:left="360"/>
      </w:pPr>
      <w:r w:rsidRPr="00485F0E">
        <w:t>Each contract issued by the Implementing Partner in connection with this Project Document shall include a provision representing that no fees, gratuities, rebates, gifts, commissions or other payments, other than those shown in the proposal, have been given, received, or promised in connection with the selection process or in contract execution, and that the recipient of funds from the Implementing Partner shall cooperate with any and all investigations and post-payment audits.</w:t>
      </w:r>
    </w:p>
    <w:p w14:paraId="030CF51F" w14:textId="77777777" w:rsidR="003A7426" w:rsidRPr="00485F0E" w:rsidRDefault="003A7426" w:rsidP="003A7426">
      <w:pPr>
        <w:spacing w:after="0"/>
      </w:pPr>
    </w:p>
    <w:p w14:paraId="23244848" w14:textId="77777777" w:rsidR="003A7426" w:rsidRPr="00485F0E" w:rsidRDefault="003A7426" w:rsidP="00BB12C2">
      <w:pPr>
        <w:numPr>
          <w:ilvl w:val="0"/>
          <w:numId w:val="42"/>
        </w:numPr>
        <w:spacing w:after="0"/>
        <w:ind w:left="360"/>
      </w:pPr>
      <w:r w:rsidRPr="00485F0E">
        <w:t>Should UNDP refer to the relevant national authorities for appropriate legal action any alleged wrongdoing relating to the project, the Government will ensure that the relevant national authorities shall actively investigate the same and take appropriate legal action against all individuals found to have participated in the wrongdoing, recover and return any recovered funds to UNDP.</w:t>
      </w:r>
    </w:p>
    <w:p w14:paraId="41F5B778" w14:textId="77777777" w:rsidR="003A7426" w:rsidRPr="00485F0E" w:rsidRDefault="003A7426" w:rsidP="003A7426">
      <w:pPr>
        <w:spacing w:after="0"/>
      </w:pPr>
    </w:p>
    <w:p w14:paraId="0A8C41C0" w14:textId="77777777" w:rsidR="003A7426" w:rsidRPr="00485F0E" w:rsidRDefault="003A7426" w:rsidP="00BB12C2">
      <w:pPr>
        <w:numPr>
          <w:ilvl w:val="0"/>
          <w:numId w:val="42"/>
        </w:numPr>
        <w:spacing w:after="0"/>
        <w:ind w:left="360"/>
      </w:pPr>
      <w:r w:rsidRPr="00485F0E">
        <w:t xml:space="preserve">The Implementing Partner shall ensure that all of its obligations set forth under this section entitled “Risk Management Standard Clauses” are passed on to each responsible party, subcontractor and sub-recipient and that all the clauses under this section entitled “Risk Management” are included, </w:t>
      </w:r>
      <w:r w:rsidRPr="00485F0E">
        <w:rPr>
          <w:i/>
        </w:rPr>
        <w:t>mutatis mutandis</w:t>
      </w:r>
      <w:r w:rsidRPr="00485F0E">
        <w:t>, in all sub-contracts or sub-agreements entered into further to this Project Document.</w:t>
      </w:r>
    </w:p>
    <w:p w14:paraId="41C31D58" w14:textId="77777777" w:rsidR="003A7426" w:rsidRPr="00485F0E" w:rsidRDefault="003A7426" w:rsidP="003A7426">
      <w:pPr>
        <w:spacing w:after="0"/>
        <w:rPr>
          <w:b/>
        </w:rPr>
      </w:pPr>
    </w:p>
    <w:p w14:paraId="75499474" w14:textId="77777777" w:rsidR="003A7426" w:rsidRPr="00485F0E" w:rsidRDefault="003A7426" w:rsidP="003A7426">
      <w:pPr>
        <w:spacing w:after="0"/>
        <w:rPr>
          <w:b/>
        </w:rPr>
      </w:pPr>
      <w:r w:rsidRPr="00485F0E">
        <w:rPr>
          <w:b/>
          <w:highlight w:val="yellow"/>
        </w:rPr>
        <w:t>Special Clauses</w:t>
      </w:r>
      <w:r w:rsidRPr="00485F0E">
        <w:rPr>
          <w:i/>
          <w:highlight w:val="yellow"/>
        </w:rPr>
        <w:t xml:space="preserve">. </w:t>
      </w:r>
      <w:r w:rsidRPr="00485F0E">
        <w:rPr>
          <w:highlight w:val="yellow"/>
        </w:rPr>
        <w:t>In case of government cost-sharing through the project, the following clauses should be included:</w:t>
      </w:r>
    </w:p>
    <w:p w14:paraId="22D11E07" w14:textId="77777777" w:rsidR="003A7426" w:rsidRPr="00485F0E" w:rsidRDefault="003A7426" w:rsidP="003A7426">
      <w:pPr>
        <w:rPr>
          <w:b/>
        </w:rPr>
      </w:pPr>
    </w:p>
    <w:p w14:paraId="4B79BDFF" w14:textId="77777777" w:rsidR="003A7426" w:rsidRPr="00485F0E" w:rsidRDefault="003A7426" w:rsidP="00BB12C2">
      <w:pPr>
        <w:numPr>
          <w:ilvl w:val="0"/>
          <w:numId w:val="52"/>
        </w:numPr>
        <w:autoSpaceDE w:val="0"/>
        <w:autoSpaceDN w:val="0"/>
        <w:adjustRightInd w:val="0"/>
        <w:spacing w:after="120"/>
        <w:rPr>
          <w:szCs w:val="20"/>
        </w:rPr>
      </w:pPr>
      <w:r w:rsidRPr="00485F0E">
        <w:rPr>
          <w:szCs w:val="20"/>
        </w:rPr>
        <w:t>The schedule of payments and UNDP bank account details.</w:t>
      </w:r>
    </w:p>
    <w:p w14:paraId="187AB61B" w14:textId="77777777" w:rsidR="003A7426" w:rsidRPr="00485F0E" w:rsidRDefault="003A7426" w:rsidP="00BB12C2">
      <w:pPr>
        <w:numPr>
          <w:ilvl w:val="0"/>
          <w:numId w:val="52"/>
        </w:numPr>
        <w:tabs>
          <w:tab w:val="left" w:pos="-720"/>
        </w:tabs>
        <w:suppressAutoHyphens/>
        <w:spacing w:after="120"/>
        <w:rPr>
          <w:spacing w:val="-2"/>
          <w:szCs w:val="20"/>
        </w:rPr>
      </w:pPr>
      <w:r w:rsidRPr="00485F0E">
        <w:rPr>
          <w:szCs w:val="20"/>
        </w:rPr>
        <w:t>The value of the payment, if made in a currency other than United States dollars, shall be determined by applying the United Nations operational rate of exchange in effect on the date of payment. Should there be a change in the United Nations operational rate of exchange prior to the full utilization by the UNDP of the payment, the value of the balance of funds still held at that time will be adjusted accordingly. If, in such a case, a loss in the value of the balance of funds is recorded, UNDP shall inform the Government with a view to determining whether any further financing could be provided by the Government. Should such further financing not be available, the assistance to be provided to the project may be reduced, suspended or terminated by UNDP.</w:t>
      </w:r>
    </w:p>
    <w:p w14:paraId="36A8F4D0" w14:textId="77777777" w:rsidR="003A7426" w:rsidRPr="00485F0E" w:rsidRDefault="003A7426" w:rsidP="00BB12C2">
      <w:pPr>
        <w:numPr>
          <w:ilvl w:val="0"/>
          <w:numId w:val="52"/>
        </w:numPr>
        <w:tabs>
          <w:tab w:val="left" w:pos="-720"/>
        </w:tabs>
        <w:suppressAutoHyphens/>
        <w:spacing w:after="120"/>
        <w:rPr>
          <w:spacing w:val="-2"/>
          <w:szCs w:val="20"/>
        </w:rPr>
      </w:pPr>
      <w:r w:rsidRPr="00485F0E">
        <w:rPr>
          <w:szCs w:val="20"/>
        </w:rPr>
        <w:t xml:space="preserve">The above schedule of payments </w:t>
      </w:r>
      <w:proofErr w:type="gramStart"/>
      <w:r w:rsidRPr="00485F0E">
        <w:rPr>
          <w:szCs w:val="20"/>
        </w:rPr>
        <w:t>takes into account</w:t>
      </w:r>
      <w:proofErr w:type="gramEnd"/>
      <w:r w:rsidRPr="00485F0E">
        <w:rPr>
          <w:szCs w:val="20"/>
        </w:rPr>
        <w:t xml:space="preserve"> the requirement that the payments shall be made in advance of the implementation of planned activities. It may be amended to be consistent with the progress of project delivery. </w:t>
      </w:r>
    </w:p>
    <w:p w14:paraId="0AC4A296" w14:textId="77777777" w:rsidR="003A7426" w:rsidRPr="00485F0E" w:rsidRDefault="003A7426" w:rsidP="00BB12C2">
      <w:pPr>
        <w:numPr>
          <w:ilvl w:val="0"/>
          <w:numId w:val="52"/>
        </w:numPr>
        <w:tabs>
          <w:tab w:val="left" w:pos="-720"/>
        </w:tabs>
        <w:suppressAutoHyphens/>
        <w:spacing w:after="120"/>
        <w:rPr>
          <w:spacing w:val="-2"/>
          <w:szCs w:val="20"/>
        </w:rPr>
      </w:pPr>
      <w:r w:rsidRPr="00485F0E">
        <w:rPr>
          <w:szCs w:val="20"/>
        </w:rPr>
        <w:t>UNDP shall receive and administer the payment in accordance with the regulations, rules and directives of UNDP.</w:t>
      </w:r>
    </w:p>
    <w:p w14:paraId="349E11DC" w14:textId="77777777" w:rsidR="003A7426" w:rsidRPr="00485F0E" w:rsidRDefault="003A7426" w:rsidP="00BB12C2">
      <w:pPr>
        <w:numPr>
          <w:ilvl w:val="0"/>
          <w:numId w:val="52"/>
        </w:numPr>
        <w:tabs>
          <w:tab w:val="left" w:pos="-720"/>
        </w:tabs>
        <w:suppressAutoHyphens/>
        <w:spacing w:after="120"/>
        <w:rPr>
          <w:spacing w:val="-2"/>
          <w:szCs w:val="20"/>
        </w:rPr>
      </w:pPr>
      <w:r w:rsidRPr="00485F0E">
        <w:rPr>
          <w:szCs w:val="20"/>
        </w:rPr>
        <w:lastRenderedPageBreak/>
        <w:t>All financial accounts and statements shall be expressed in United States dollars.</w:t>
      </w:r>
    </w:p>
    <w:p w14:paraId="2F1FF5B2" w14:textId="77777777" w:rsidR="003A7426" w:rsidRPr="00485F0E" w:rsidRDefault="003A7426" w:rsidP="00BB12C2">
      <w:pPr>
        <w:numPr>
          <w:ilvl w:val="0"/>
          <w:numId w:val="52"/>
        </w:numPr>
        <w:tabs>
          <w:tab w:val="left" w:pos="-720"/>
        </w:tabs>
        <w:suppressAutoHyphens/>
        <w:spacing w:after="120"/>
        <w:rPr>
          <w:spacing w:val="-2"/>
          <w:szCs w:val="20"/>
        </w:rPr>
      </w:pPr>
      <w:r w:rsidRPr="00485F0E">
        <w:rPr>
          <w:szCs w:val="20"/>
        </w:rPr>
        <w:t>If unforeseen increases in expenditures or commitments are expected or realized (whether owing to inflationary factors, fluctuation in exchange rates or unforeseen contingencies), UNDP shall submit to the government on a timely basis a supplementary estimate showing the further financing that will be necessary. The Government shall use its best endeavors to obtain the additional funds required.</w:t>
      </w:r>
    </w:p>
    <w:p w14:paraId="78218028" w14:textId="77777777" w:rsidR="003A7426" w:rsidRPr="00485F0E" w:rsidRDefault="003A7426" w:rsidP="00BB12C2">
      <w:pPr>
        <w:numPr>
          <w:ilvl w:val="0"/>
          <w:numId w:val="52"/>
        </w:numPr>
        <w:suppressAutoHyphens/>
        <w:spacing w:after="120"/>
        <w:rPr>
          <w:spacing w:val="-2"/>
          <w:szCs w:val="20"/>
        </w:rPr>
      </w:pPr>
      <w:r w:rsidRPr="00485F0E">
        <w:rPr>
          <w:szCs w:val="20"/>
        </w:rPr>
        <w:t xml:space="preserve">If the payments referred above are not received in accordance with the payment schedule, or if the additional financing required in accordance with paragraph </w:t>
      </w:r>
      <w:r w:rsidRPr="00485F0E">
        <w:rPr>
          <w:rFonts w:cs="Arial"/>
          <w:szCs w:val="20"/>
        </w:rPr>
        <w:t>6</w:t>
      </w:r>
      <w:r w:rsidRPr="00485F0E">
        <w:rPr>
          <w:szCs w:val="20"/>
        </w:rPr>
        <w:t xml:space="preserve"> above is not forthcoming from the Government or other sources, the assistance to be provided to the project under this Agreement may be reduced, suspended or terminated by UNDP.</w:t>
      </w:r>
    </w:p>
    <w:p w14:paraId="383E7E36" w14:textId="77777777" w:rsidR="003A7426" w:rsidRPr="00485F0E" w:rsidRDefault="003A7426" w:rsidP="00BB12C2">
      <w:pPr>
        <w:numPr>
          <w:ilvl w:val="0"/>
          <w:numId w:val="52"/>
        </w:numPr>
        <w:tabs>
          <w:tab w:val="left" w:pos="-720"/>
        </w:tabs>
        <w:suppressAutoHyphens/>
        <w:spacing w:after="120"/>
        <w:rPr>
          <w:spacing w:val="-2"/>
          <w:szCs w:val="20"/>
        </w:rPr>
      </w:pPr>
      <w:r w:rsidRPr="00485F0E">
        <w:rPr>
          <w:szCs w:val="20"/>
        </w:rPr>
        <w:t>Any interest income attributable to the contribution shall be credited to UNDP Account and shall be utilized in accordance with established UNDP procedures.</w:t>
      </w:r>
    </w:p>
    <w:p w14:paraId="507CA4E0" w14:textId="77777777" w:rsidR="003A7426" w:rsidRPr="00485F0E" w:rsidRDefault="003A7426" w:rsidP="003A7426">
      <w:pPr>
        <w:tabs>
          <w:tab w:val="left" w:pos="-720"/>
        </w:tabs>
        <w:suppressAutoHyphens/>
        <w:spacing w:after="120"/>
        <w:ind w:left="720"/>
        <w:rPr>
          <w:szCs w:val="20"/>
        </w:rPr>
      </w:pPr>
      <w:r w:rsidRPr="00485F0E">
        <w:rPr>
          <w:szCs w:val="20"/>
        </w:rPr>
        <w:t>In accordance with the decisions and directives of UNDP's Executive Board:</w:t>
      </w:r>
    </w:p>
    <w:p w14:paraId="58CDF53F" w14:textId="77777777" w:rsidR="003A7426" w:rsidRPr="00485F0E" w:rsidRDefault="003A7426" w:rsidP="003A7426">
      <w:pPr>
        <w:tabs>
          <w:tab w:val="left" w:pos="-720"/>
        </w:tabs>
        <w:suppressAutoHyphens/>
        <w:spacing w:after="120"/>
        <w:ind w:left="360"/>
        <w:rPr>
          <w:rFonts w:cs="Calibri"/>
          <w:spacing w:val="-2"/>
          <w:szCs w:val="20"/>
        </w:rPr>
      </w:pPr>
      <w:r w:rsidRPr="00485F0E">
        <w:rPr>
          <w:spacing w:val="-2"/>
          <w:szCs w:val="20"/>
        </w:rPr>
        <w:tab/>
      </w:r>
      <w:r w:rsidRPr="00485F0E">
        <w:rPr>
          <w:rFonts w:cs="Calibri"/>
          <w:spacing w:val="-2"/>
          <w:szCs w:val="20"/>
        </w:rPr>
        <w:t>The contribution shall be charged:</w:t>
      </w:r>
    </w:p>
    <w:p w14:paraId="704663DA" w14:textId="77777777" w:rsidR="003A7426" w:rsidRPr="00485F0E" w:rsidRDefault="003A7426" w:rsidP="00BB12C2">
      <w:pPr>
        <w:numPr>
          <w:ilvl w:val="0"/>
          <w:numId w:val="43"/>
        </w:numPr>
        <w:tabs>
          <w:tab w:val="left" w:pos="-720"/>
        </w:tabs>
        <w:suppressAutoHyphens/>
        <w:spacing w:after="120"/>
        <w:rPr>
          <w:rFonts w:cs="Calibri"/>
          <w:spacing w:val="-2"/>
          <w:szCs w:val="20"/>
        </w:rPr>
      </w:pPr>
      <w:r w:rsidRPr="00485F0E">
        <w:rPr>
          <w:rFonts w:cs="Calibri"/>
          <w:spacing w:val="-2"/>
          <w:szCs w:val="20"/>
          <w:highlight w:val="yellow"/>
        </w:rPr>
        <w:t>[…%]</w:t>
      </w:r>
      <w:r w:rsidRPr="00485F0E">
        <w:rPr>
          <w:rFonts w:cs="Calibri"/>
          <w:spacing w:val="-2"/>
          <w:szCs w:val="20"/>
        </w:rPr>
        <w:t xml:space="preserve"> cost recovery for the provision of general management support (GMS) by UNDP headquarters and country offices</w:t>
      </w:r>
    </w:p>
    <w:p w14:paraId="57718699" w14:textId="77777777" w:rsidR="003A7426" w:rsidRPr="00485F0E" w:rsidRDefault="003A7426" w:rsidP="00BB12C2">
      <w:pPr>
        <w:numPr>
          <w:ilvl w:val="0"/>
          <w:numId w:val="43"/>
        </w:numPr>
        <w:tabs>
          <w:tab w:val="left" w:pos="-720"/>
        </w:tabs>
        <w:suppressAutoHyphens/>
        <w:spacing w:after="120"/>
        <w:rPr>
          <w:rFonts w:cs="Calibri"/>
          <w:spacing w:val="-2"/>
          <w:szCs w:val="20"/>
        </w:rPr>
      </w:pPr>
      <w:r w:rsidRPr="00485F0E">
        <w:rPr>
          <w:rFonts w:cs="Calibri"/>
          <w:spacing w:val="-2"/>
          <w:szCs w:val="20"/>
        </w:rPr>
        <w:t>Direct cost for implementation support services (ISS) provided by UNDP and/or an executing entity/implementing partner.</w:t>
      </w:r>
    </w:p>
    <w:p w14:paraId="394584B5" w14:textId="77777777" w:rsidR="003A7426" w:rsidRPr="00485F0E" w:rsidRDefault="003A7426" w:rsidP="00BB12C2">
      <w:pPr>
        <w:numPr>
          <w:ilvl w:val="0"/>
          <w:numId w:val="52"/>
        </w:numPr>
        <w:tabs>
          <w:tab w:val="left" w:pos="-720"/>
        </w:tabs>
        <w:suppressAutoHyphens/>
        <w:spacing w:after="120"/>
        <w:rPr>
          <w:szCs w:val="20"/>
        </w:rPr>
      </w:pPr>
      <w:r w:rsidRPr="00485F0E">
        <w:rPr>
          <w:szCs w:val="20"/>
        </w:rPr>
        <w:t>Ownership of equipment, supplies and other properties financed from the contribution shall vest in UNDP. Matters relating to the transfer of ownership by UNDP shall be determined in accordance with the relevant policies and procedures of UNDP.</w:t>
      </w:r>
    </w:p>
    <w:p w14:paraId="3B00E786" w14:textId="77777777" w:rsidR="003A7426" w:rsidRPr="00485F0E" w:rsidRDefault="003A7426" w:rsidP="00BB12C2">
      <w:pPr>
        <w:numPr>
          <w:ilvl w:val="0"/>
          <w:numId w:val="52"/>
        </w:numPr>
        <w:tabs>
          <w:tab w:val="left" w:pos="-720"/>
        </w:tabs>
        <w:suppressAutoHyphens/>
        <w:spacing w:after="120"/>
        <w:rPr>
          <w:szCs w:val="20"/>
        </w:rPr>
      </w:pPr>
      <w:r w:rsidRPr="00485F0E">
        <w:rPr>
          <w:szCs w:val="20"/>
        </w:rPr>
        <w:t xml:space="preserve">The contribution shall be subject exclusively to the internal and external auditing procedures provided for in the financial regulations, rules and directives of UNDP.” </w:t>
      </w:r>
    </w:p>
    <w:p w14:paraId="5EB74F9C" w14:textId="0DDE5324" w:rsidR="00EC7A2B" w:rsidRPr="009A6620" w:rsidRDefault="003A7426" w:rsidP="009A6620">
      <w:pPr>
        <w:spacing w:after="240"/>
        <w:rPr>
          <w:rFonts w:cs="Arial"/>
          <w:b/>
          <w:i/>
          <w:u w:val="single"/>
        </w:rPr>
      </w:pPr>
      <w:r w:rsidRPr="00485F0E">
        <w:br w:type="page"/>
      </w:r>
    </w:p>
    <w:p w14:paraId="7EB27238" w14:textId="77777777" w:rsidR="0010540A" w:rsidRPr="002C3A2D" w:rsidRDefault="0010540A" w:rsidP="007247A6">
      <w:pPr>
        <w:spacing w:after="0"/>
        <w:rPr>
          <w:rFonts w:asciiTheme="majorHAnsi" w:hAnsiTheme="majorHAnsi" w:cstheme="majorHAnsi"/>
          <w:sz w:val="22"/>
          <w:szCs w:val="22"/>
        </w:rPr>
        <w:sectPr w:rsidR="0010540A" w:rsidRPr="002C3A2D" w:rsidSect="00697F86">
          <w:headerReference w:type="first" r:id="rId105"/>
          <w:pgSz w:w="12240" w:h="15840" w:code="1"/>
          <w:pgMar w:top="1440" w:right="1440" w:bottom="1440" w:left="1440" w:header="720" w:footer="720" w:gutter="0"/>
          <w:cols w:space="720"/>
          <w:docGrid w:linePitch="360"/>
        </w:sectPr>
      </w:pPr>
    </w:p>
    <w:p w14:paraId="2260BC24" w14:textId="3AD4F67B" w:rsidR="009F54D9" w:rsidRDefault="00185A5F" w:rsidP="009F54D9">
      <w:pPr>
        <w:pStyle w:val="Heading1"/>
      </w:pPr>
      <w:bookmarkStart w:id="25" w:name="_Toc217394029"/>
      <w:r w:rsidRPr="0094521D">
        <w:lastRenderedPageBreak/>
        <w:t>Annexes</w:t>
      </w:r>
      <w:bookmarkEnd w:id="25"/>
    </w:p>
    <w:p w14:paraId="16295713" w14:textId="77777777" w:rsidR="00B72614" w:rsidRPr="00485F0E" w:rsidRDefault="00B72614" w:rsidP="00B72614">
      <w:pPr>
        <w:rPr>
          <w:b/>
          <w:i/>
          <w:highlight w:val="yellow"/>
        </w:rPr>
      </w:pPr>
      <w:r w:rsidRPr="00485F0E">
        <w:rPr>
          <w:b/>
          <w:i/>
          <w:highlight w:val="yellow"/>
        </w:rPr>
        <w:t xml:space="preserve">Guidance to the project developer: </w:t>
      </w:r>
    </w:p>
    <w:p w14:paraId="4AFE1EB0" w14:textId="06EB804B" w:rsidR="00B72614" w:rsidRPr="00485F0E" w:rsidRDefault="00B72614" w:rsidP="00B72614">
      <w:pPr>
        <w:rPr>
          <w:i/>
          <w:highlight w:val="yellow"/>
        </w:rPr>
      </w:pPr>
      <w:r w:rsidRPr="00485F0E">
        <w:rPr>
          <w:i/>
          <w:iCs/>
          <w:highlight w:val="yellow"/>
        </w:rPr>
        <w:t xml:space="preserve">Keep order. </w:t>
      </w:r>
      <w:r w:rsidRPr="00485F0E">
        <w:rPr>
          <w:i/>
          <w:highlight w:val="yellow"/>
        </w:rPr>
        <w:t xml:space="preserve">The following Annexes must be included within this Project Document and </w:t>
      </w:r>
      <w:r w:rsidRPr="00485F0E">
        <w:rPr>
          <w:i/>
          <w:highlight w:val="yellow"/>
          <w:u w:val="single"/>
        </w:rPr>
        <w:t xml:space="preserve">not </w:t>
      </w:r>
      <w:r w:rsidRPr="00485F0E">
        <w:rPr>
          <w:i/>
          <w:highlight w:val="yellow"/>
        </w:rPr>
        <w:t>as separate documents. They must be included in the project document that is signed by the relevant parties:</w:t>
      </w:r>
    </w:p>
    <w:p w14:paraId="53DD1B4D" w14:textId="4CC52BBC" w:rsidR="0068417B" w:rsidRDefault="0068417B" w:rsidP="00BB12C2">
      <w:pPr>
        <w:numPr>
          <w:ilvl w:val="0"/>
          <w:numId w:val="53"/>
        </w:numPr>
        <w:spacing w:after="0" w:line="360" w:lineRule="auto"/>
      </w:pPr>
      <w:r>
        <w:t>AF Legal Agreement plus Annexes</w:t>
      </w:r>
    </w:p>
    <w:p w14:paraId="28EB19B8" w14:textId="291841EB" w:rsidR="00B72614" w:rsidRPr="00485F0E" w:rsidRDefault="00FC6064" w:rsidP="00BB12C2">
      <w:pPr>
        <w:numPr>
          <w:ilvl w:val="0"/>
          <w:numId w:val="53"/>
        </w:numPr>
        <w:spacing w:after="0" w:line="360" w:lineRule="auto"/>
      </w:pPr>
      <w:r>
        <w:t>AF</w:t>
      </w:r>
      <w:r w:rsidRPr="00485F0E">
        <w:t xml:space="preserve"> </w:t>
      </w:r>
      <w:r w:rsidR="00B72614" w:rsidRPr="00485F0E">
        <w:t xml:space="preserve">Execution Support Letter </w:t>
      </w:r>
    </w:p>
    <w:p w14:paraId="5E4670F9" w14:textId="77777777" w:rsidR="00B72614" w:rsidRPr="00485F0E" w:rsidRDefault="00B72614" w:rsidP="00BB12C2">
      <w:pPr>
        <w:numPr>
          <w:ilvl w:val="0"/>
          <w:numId w:val="53"/>
        </w:numPr>
        <w:spacing w:after="0" w:line="360" w:lineRule="auto"/>
      </w:pPr>
      <w:r w:rsidRPr="00485F0E">
        <w:t>Project Map and geospatial coordinates of the project area</w:t>
      </w:r>
    </w:p>
    <w:p w14:paraId="4F68E516" w14:textId="3C3B2C27" w:rsidR="00B72614" w:rsidRPr="00485F0E" w:rsidRDefault="00B72614" w:rsidP="00BB12C2">
      <w:pPr>
        <w:numPr>
          <w:ilvl w:val="0"/>
          <w:numId w:val="53"/>
        </w:numPr>
        <w:spacing w:after="0" w:line="360" w:lineRule="auto"/>
      </w:pPr>
      <w:r w:rsidRPr="00485F0E">
        <w:t xml:space="preserve">Multiyear Workplan </w:t>
      </w:r>
      <w:r w:rsidR="005312C1">
        <w:rPr>
          <w:rFonts w:eastAsia="Malgun Gothic" w:hint="eastAsia"/>
          <w:lang w:eastAsia="ko-KR"/>
        </w:rPr>
        <w:t>(Mandatory Annex</w:t>
      </w:r>
      <w:r w:rsidR="00217B36">
        <w:rPr>
          <w:rFonts w:eastAsia="Malgun Gothic" w:hint="eastAsia"/>
          <w:lang w:eastAsia="ko-KR"/>
        </w:rPr>
        <w:t xml:space="preserve"> for AF)</w:t>
      </w:r>
    </w:p>
    <w:p w14:paraId="021E848E" w14:textId="1F9EAADF" w:rsidR="00B72614" w:rsidRPr="00756B02" w:rsidRDefault="00B72614" w:rsidP="00BB12C2">
      <w:pPr>
        <w:numPr>
          <w:ilvl w:val="0"/>
          <w:numId w:val="53"/>
        </w:numPr>
        <w:spacing w:after="0" w:line="360" w:lineRule="auto"/>
        <w:rPr>
          <w:rFonts w:cs="Arial"/>
        </w:rPr>
      </w:pPr>
      <w:r w:rsidRPr="00756B02">
        <w:rPr>
          <w:rFonts w:cs="Arial"/>
        </w:rPr>
        <w:t xml:space="preserve">Social and Environmental Screening Procedure (SESP) </w:t>
      </w:r>
      <w:r w:rsidR="00217B36">
        <w:rPr>
          <w:rFonts w:eastAsia="Malgun Gothic" w:cs="Arial" w:hint="eastAsia"/>
          <w:lang w:eastAsia="ko-KR"/>
        </w:rPr>
        <w:t>(</w:t>
      </w:r>
      <w:r w:rsidR="00217B36">
        <w:rPr>
          <w:rFonts w:eastAsia="Malgun Gothic" w:cs="Arial"/>
          <w:lang w:eastAsia="ko-KR"/>
        </w:rPr>
        <w:t>Mandatory</w:t>
      </w:r>
      <w:r w:rsidR="00217B36">
        <w:rPr>
          <w:rFonts w:eastAsia="Malgun Gothic" w:cs="Arial" w:hint="eastAsia"/>
          <w:lang w:eastAsia="ko-KR"/>
        </w:rPr>
        <w:t xml:space="preserve"> Annex for AF)</w:t>
      </w:r>
    </w:p>
    <w:p w14:paraId="7AA19ECC" w14:textId="77777777" w:rsidR="00B72614" w:rsidRPr="00485F0E" w:rsidRDefault="00B72614" w:rsidP="00BB12C2">
      <w:pPr>
        <w:numPr>
          <w:ilvl w:val="0"/>
          <w:numId w:val="53"/>
        </w:numPr>
        <w:spacing w:after="0" w:line="360" w:lineRule="auto"/>
        <w:rPr>
          <w:szCs w:val="20"/>
        </w:rPr>
      </w:pPr>
      <w:r w:rsidRPr="00485F0E">
        <w:rPr>
          <w:szCs w:val="20"/>
        </w:rPr>
        <w:t xml:space="preserve">UNDP Risk Register </w:t>
      </w:r>
    </w:p>
    <w:p w14:paraId="2555FC49" w14:textId="77777777" w:rsidR="00B72614" w:rsidRPr="00485F0E" w:rsidRDefault="00B72614" w:rsidP="00BB12C2">
      <w:pPr>
        <w:numPr>
          <w:ilvl w:val="0"/>
          <w:numId w:val="53"/>
        </w:numPr>
        <w:spacing w:after="0" w:line="360" w:lineRule="auto"/>
      </w:pPr>
      <w:r w:rsidRPr="00485F0E">
        <w:t xml:space="preserve">Overview of technical consultancies/subcontracts </w:t>
      </w:r>
    </w:p>
    <w:p w14:paraId="6EBC3FE1" w14:textId="4A9FFD2A" w:rsidR="00B72614" w:rsidRPr="00756B02" w:rsidRDefault="00B72614" w:rsidP="00BB12C2">
      <w:pPr>
        <w:numPr>
          <w:ilvl w:val="0"/>
          <w:numId w:val="53"/>
        </w:numPr>
        <w:spacing w:after="0" w:line="360" w:lineRule="auto"/>
      </w:pPr>
      <w:r w:rsidRPr="00756B02">
        <w:t xml:space="preserve">Stakeholder Engagement Plan </w:t>
      </w:r>
      <w:r w:rsidR="00217B36">
        <w:rPr>
          <w:rFonts w:eastAsia="Malgun Gothic" w:hint="eastAsia"/>
          <w:lang w:eastAsia="ko-KR"/>
        </w:rPr>
        <w:t>(Mandatory Annex for AF)</w:t>
      </w:r>
    </w:p>
    <w:p w14:paraId="46EB7FE4" w14:textId="3065CC5E" w:rsidR="00B72614" w:rsidRPr="00485F0E" w:rsidRDefault="00B72614" w:rsidP="00BB12C2">
      <w:pPr>
        <w:numPr>
          <w:ilvl w:val="0"/>
          <w:numId w:val="53"/>
        </w:numPr>
        <w:spacing w:after="0"/>
        <w:rPr>
          <w:rFonts w:cs="Arial"/>
          <w:szCs w:val="20"/>
        </w:rPr>
      </w:pPr>
      <w:r w:rsidRPr="009C61AB">
        <w:rPr>
          <w:rFonts w:cs="Arial"/>
          <w:szCs w:val="20"/>
        </w:rPr>
        <w:t xml:space="preserve">Environmental </w:t>
      </w:r>
      <w:r w:rsidR="009C61AB" w:rsidRPr="0028184D">
        <w:rPr>
          <w:rFonts w:cs="Arial"/>
          <w:szCs w:val="20"/>
        </w:rPr>
        <w:t xml:space="preserve">and </w:t>
      </w:r>
      <w:r w:rsidRPr="009C61AB">
        <w:rPr>
          <w:rFonts w:cs="Arial"/>
          <w:szCs w:val="20"/>
        </w:rPr>
        <w:t>Social Management</w:t>
      </w:r>
      <w:r w:rsidR="009C61AB" w:rsidRPr="0028184D">
        <w:rPr>
          <w:rFonts w:cs="Arial"/>
          <w:szCs w:val="20"/>
        </w:rPr>
        <w:t xml:space="preserve"> Plan (ESMP) or</w:t>
      </w:r>
      <w:r w:rsidRPr="009C61AB">
        <w:rPr>
          <w:rFonts w:cs="Arial"/>
          <w:szCs w:val="20"/>
        </w:rPr>
        <w:t xml:space="preserve"> </w:t>
      </w:r>
      <w:r w:rsidR="009C61AB" w:rsidRPr="0028184D">
        <w:rPr>
          <w:rFonts w:cs="Arial"/>
          <w:szCs w:val="20"/>
        </w:rPr>
        <w:t xml:space="preserve">Environmental and </w:t>
      </w:r>
      <w:r w:rsidRPr="00891493">
        <w:rPr>
          <w:rFonts w:cs="Arial"/>
          <w:szCs w:val="20"/>
        </w:rPr>
        <w:t xml:space="preserve">Social Management </w:t>
      </w:r>
      <w:r w:rsidRPr="009C61AB">
        <w:rPr>
          <w:rFonts w:cs="Arial"/>
          <w:szCs w:val="20"/>
        </w:rPr>
        <w:t>Framework (ESMF</w:t>
      </w:r>
      <w:r w:rsidR="00B37B1C">
        <w:rPr>
          <w:rFonts w:cs="Arial"/>
          <w:szCs w:val="20"/>
        </w:rPr>
        <w:t xml:space="preserve"> </w:t>
      </w:r>
      <w:r w:rsidR="009C61AB" w:rsidRPr="0028184D">
        <w:rPr>
          <w:rFonts w:cs="Arial"/>
          <w:szCs w:val="20"/>
        </w:rPr>
        <w:t>and any</w:t>
      </w:r>
      <w:r w:rsidRPr="009C61AB">
        <w:rPr>
          <w:rFonts w:cs="Arial"/>
          <w:szCs w:val="20"/>
        </w:rPr>
        <w:t xml:space="preserve"> other SES frameworks/plans including the Project’s GRM</w:t>
      </w:r>
      <w:r w:rsidR="009C61AB" w:rsidRPr="009C61AB">
        <w:rPr>
          <w:rFonts w:cs="Arial"/>
          <w:szCs w:val="20"/>
        </w:rPr>
        <w:t>.</w:t>
      </w:r>
      <w:r w:rsidR="009C61AB">
        <w:rPr>
          <w:rFonts w:cs="Arial"/>
          <w:szCs w:val="20"/>
        </w:rPr>
        <w:t xml:space="preserve"> </w:t>
      </w:r>
      <w:r w:rsidR="00AB6812">
        <w:rPr>
          <w:rFonts w:eastAsia="Malgun Gothic" w:cs="Arial" w:hint="eastAsia"/>
          <w:szCs w:val="20"/>
          <w:lang w:eastAsia="ko-KR"/>
        </w:rPr>
        <w:t xml:space="preserve"> (Mandatory Annex for AF)</w:t>
      </w:r>
    </w:p>
    <w:p w14:paraId="5396300F" w14:textId="77777777" w:rsidR="00B72614" w:rsidRPr="00485F0E" w:rsidRDefault="00B72614" w:rsidP="00B72614">
      <w:pPr>
        <w:spacing w:after="0"/>
        <w:ind w:left="360"/>
        <w:rPr>
          <w:rFonts w:cs="Arial"/>
          <w:szCs w:val="20"/>
        </w:rPr>
      </w:pPr>
    </w:p>
    <w:p w14:paraId="43BE8E4F" w14:textId="0DB2BFE5" w:rsidR="00B72614" w:rsidRPr="00485F0E" w:rsidRDefault="00B72614" w:rsidP="00B72614">
      <w:pPr>
        <w:rPr>
          <w:rFonts w:cs="Calibri"/>
          <w:i/>
          <w:szCs w:val="20"/>
          <w:highlight w:val="yellow"/>
        </w:rPr>
      </w:pPr>
      <w:r w:rsidRPr="00485F0E">
        <w:rPr>
          <w:rFonts w:cs="Calibri"/>
          <w:i/>
          <w:szCs w:val="20"/>
          <w:highlight w:val="yellow"/>
        </w:rPr>
        <w:t xml:space="preserve">The following Annexes </w:t>
      </w:r>
      <w:r>
        <w:rPr>
          <w:rFonts w:eastAsia="Malgun Gothic" w:cs="Calibri"/>
          <w:i/>
          <w:szCs w:val="20"/>
          <w:highlight w:val="yellow"/>
          <w:lang w:eastAsia="ko-KR"/>
        </w:rPr>
        <w:t>do</w:t>
      </w:r>
      <w:r w:rsidRPr="00485F0E">
        <w:rPr>
          <w:rFonts w:cs="Calibri"/>
          <w:i/>
          <w:szCs w:val="20"/>
          <w:highlight w:val="yellow"/>
        </w:rPr>
        <w:t xml:space="preserve"> not have to be included as part of the Project Document if this is more convenient (i.e. they can be annexed separately). These separate annexes must be included in the project document that is signed by the relevant parties:</w:t>
      </w:r>
    </w:p>
    <w:p w14:paraId="006644E5" w14:textId="69D3B353" w:rsidR="00B72614" w:rsidRPr="001C1FE7" w:rsidRDefault="00B72614" w:rsidP="00BB12C2">
      <w:pPr>
        <w:numPr>
          <w:ilvl w:val="0"/>
          <w:numId w:val="53"/>
        </w:numPr>
        <w:spacing w:after="0" w:line="360" w:lineRule="auto"/>
        <w:rPr>
          <w:rFonts w:cs="Calibri"/>
          <w:szCs w:val="20"/>
        </w:rPr>
      </w:pPr>
      <w:r w:rsidRPr="001C1FE7">
        <w:rPr>
          <w:rFonts w:cs="Calibri"/>
          <w:szCs w:val="20"/>
        </w:rPr>
        <w:t xml:space="preserve">Gender </w:t>
      </w:r>
      <w:r w:rsidR="001C1FE7" w:rsidRPr="0028184D">
        <w:rPr>
          <w:rFonts w:cs="Calibri"/>
          <w:szCs w:val="20"/>
        </w:rPr>
        <w:t>Assessment</w:t>
      </w:r>
      <w:r w:rsidR="001C1FE7" w:rsidRPr="001C1FE7">
        <w:rPr>
          <w:rFonts w:cs="Calibri"/>
          <w:szCs w:val="20"/>
        </w:rPr>
        <w:t xml:space="preserve"> </w:t>
      </w:r>
      <w:r w:rsidRPr="001C1FE7">
        <w:rPr>
          <w:rFonts w:cs="Calibri"/>
          <w:szCs w:val="20"/>
        </w:rPr>
        <w:t>and</w:t>
      </w:r>
      <w:r>
        <w:rPr>
          <w:rFonts w:eastAsia="Malgun Gothic" w:cs="Calibri"/>
          <w:szCs w:val="20"/>
          <w:lang w:eastAsia="ko-KR"/>
        </w:rPr>
        <w:t xml:space="preserve"> </w:t>
      </w:r>
      <w:r w:rsidRPr="001C1FE7">
        <w:rPr>
          <w:rFonts w:cs="Calibri"/>
          <w:szCs w:val="20"/>
        </w:rPr>
        <w:t xml:space="preserve">Gender Action Plan </w:t>
      </w:r>
      <w:r w:rsidR="005312C1">
        <w:rPr>
          <w:rFonts w:eastAsia="Malgun Gothic" w:cs="Calibri" w:hint="eastAsia"/>
          <w:szCs w:val="20"/>
          <w:lang w:eastAsia="ko-KR"/>
        </w:rPr>
        <w:t>(Mandatory Annex for AF)</w:t>
      </w:r>
    </w:p>
    <w:p w14:paraId="6E6DB0A6" w14:textId="79936BD0" w:rsidR="00B72614" w:rsidRPr="00485F0E" w:rsidRDefault="00B72614" w:rsidP="00BB12C2">
      <w:pPr>
        <w:numPr>
          <w:ilvl w:val="0"/>
          <w:numId w:val="53"/>
        </w:numPr>
        <w:spacing w:after="0" w:line="360" w:lineRule="auto"/>
        <w:rPr>
          <w:rFonts w:cs="Calibri"/>
          <w:szCs w:val="20"/>
        </w:rPr>
      </w:pPr>
      <w:r w:rsidRPr="00485F0E">
        <w:rPr>
          <w:rFonts w:cs="Calibri"/>
          <w:szCs w:val="20"/>
        </w:rPr>
        <w:t xml:space="preserve">Procurement Plan </w:t>
      </w:r>
      <w:r w:rsidR="005312C1">
        <w:rPr>
          <w:rFonts w:eastAsia="Malgun Gothic" w:cs="Calibri" w:hint="eastAsia"/>
          <w:szCs w:val="20"/>
          <w:lang w:eastAsia="ko-KR"/>
        </w:rPr>
        <w:t>(Optional Annex for AF)</w:t>
      </w:r>
    </w:p>
    <w:p w14:paraId="011EB7A3" w14:textId="703E8B65" w:rsidR="00B72614" w:rsidRPr="00485F0E" w:rsidRDefault="00B72614" w:rsidP="00BB12C2">
      <w:pPr>
        <w:numPr>
          <w:ilvl w:val="0"/>
          <w:numId w:val="53"/>
        </w:numPr>
        <w:spacing w:after="0" w:line="360" w:lineRule="auto"/>
        <w:rPr>
          <w:rFonts w:cs="Calibri"/>
          <w:szCs w:val="20"/>
        </w:rPr>
      </w:pPr>
      <w:r w:rsidRPr="00485F0E">
        <w:rPr>
          <w:rFonts w:cs="Calibri"/>
          <w:szCs w:val="20"/>
        </w:rPr>
        <w:t>Additional agreements: such as cost sharing agreements, project cooperation agreements signed with NGOs (where the NGO is designated as the “executing entity”), letters of financial commitments</w:t>
      </w:r>
      <w:r w:rsidR="00EB478B">
        <w:rPr>
          <w:rFonts w:cs="Calibri"/>
          <w:szCs w:val="20"/>
        </w:rPr>
        <w:t>,</w:t>
      </w:r>
      <w:r w:rsidRPr="00485F0E">
        <w:rPr>
          <w:rFonts w:cs="Calibri"/>
          <w:szCs w:val="20"/>
        </w:rPr>
        <w:t xml:space="preserve"> etc</w:t>
      </w:r>
      <w:r w:rsidR="00EB478B">
        <w:rPr>
          <w:rFonts w:cs="Calibri"/>
          <w:szCs w:val="20"/>
        </w:rPr>
        <w:t>.</w:t>
      </w:r>
    </w:p>
    <w:p w14:paraId="1277964D" w14:textId="5ED8DF49" w:rsidR="00B72614" w:rsidRPr="00485F0E" w:rsidRDefault="00B72614" w:rsidP="5D227FD8">
      <w:pPr>
        <w:numPr>
          <w:ilvl w:val="0"/>
          <w:numId w:val="53"/>
        </w:numPr>
        <w:spacing w:after="0" w:line="360" w:lineRule="auto"/>
        <w:rPr>
          <w:rFonts w:cs="Calibri"/>
        </w:rPr>
      </w:pPr>
      <w:r w:rsidRPr="5D227FD8">
        <w:rPr>
          <w:rFonts w:cs="Calibri"/>
        </w:rPr>
        <w:t xml:space="preserve">Signed LOA between UNDP and IP requesting UNDP </w:t>
      </w:r>
      <w:r w:rsidR="0078562B">
        <w:rPr>
          <w:rFonts w:cs="Calibri"/>
        </w:rPr>
        <w:t xml:space="preserve">Operational </w:t>
      </w:r>
      <w:r w:rsidRPr="5D227FD8">
        <w:rPr>
          <w:rFonts w:cs="Calibri"/>
        </w:rPr>
        <w:t xml:space="preserve">Support Services (if required on exceptional basis and authorized by the </w:t>
      </w:r>
      <w:r w:rsidR="21B48DB7" w:rsidRPr="5D227FD8">
        <w:rPr>
          <w:rFonts w:cs="Calibri"/>
        </w:rPr>
        <w:t>AF</w:t>
      </w:r>
      <w:r w:rsidRPr="5D227FD8">
        <w:rPr>
          <w:rFonts w:cs="Calibri"/>
        </w:rPr>
        <w:t>)</w:t>
      </w:r>
    </w:p>
    <w:p w14:paraId="3DF0BB38" w14:textId="77777777" w:rsidR="00B72614" w:rsidRPr="00485F0E" w:rsidRDefault="00B72614" w:rsidP="00BB12C2">
      <w:pPr>
        <w:numPr>
          <w:ilvl w:val="0"/>
          <w:numId w:val="53"/>
        </w:numPr>
        <w:spacing w:after="0" w:line="360" w:lineRule="auto"/>
        <w:rPr>
          <w:rFonts w:cs="Calibri"/>
          <w:szCs w:val="20"/>
        </w:rPr>
      </w:pPr>
      <w:r w:rsidRPr="00485F0E">
        <w:rPr>
          <w:rFonts w:cs="Calibri"/>
          <w:szCs w:val="20"/>
        </w:rPr>
        <w:t>On-Granting Provisions Applicable to the Implementing Partner</w:t>
      </w:r>
    </w:p>
    <w:p w14:paraId="574B3B9B" w14:textId="77777777" w:rsidR="00B72614" w:rsidRPr="00485F0E" w:rsidRDefault="00B72614" w:rsidP="00BB12C2">
      <w:pPr>
        <w:numPr>
          <w:ilvl w:val="0"/>
          <w:numId w:val="53"/>
        </w:numPr>
        <w:spacing w:after="0" w:line="360" w:lineRule="auto"/>
        <w:rPr>
          <w:rFonts w:cs="Calibri"/>
          <w:szCs w:val="20"/>
        </w:rPr>
      </w:pPr>
      <w:r w:rsidRPr="00485F0E">
        <w:rPr>
          <w:rFonts w:cs="Calibri"/>
          <w:szCs w:val="20"/>
        </w:rPr>
        <w:t>Terms of Reference for Project Board and Project Team</w:t>
      </w:r>
    </w:p>
    <w:p w14:paraId="6D38E9CB" w14:textId="57FF0858" w:rsidR="00B72614" w:rsidRPr="00485F0E" w:rsidRDefault="00B72614" w:rsidP="00347360">
      <w:pPr>
        <w:spacing w:after="120"/>
        <w:rPr>
          <w:rFonts w:cs="Arial"/>
          <w:szCs w:val="20"/>
        </w:rPr>
      </w:pPr>
    </w:p>
    <w:p w14:paraId="0390C573" w14:textId="41B704CE" w:rsidR="00B72614" w:rsidRPr="00485F0E" w:rsidRDefault="00B72614" w:rsidP="00B72614">
      <w:pPr>
        <w:rPr>
          <w:i/>
          <w:highlight w:val="yellow"/>
        </w:rPr>
      </w:pPr>
      <w:r w:rsidRPr="00485F0E">
        <w:rPr>
          <w:i/>
          <w:highlight w:val="yellow"/>
        </w:rPr>
        <w:t xml:space="preserve">The following Annexes must </w:t>
      </w:r>
      <w:proofErr w:type="gramStart"/>
      <w:r w:rsidRPr="00485F0E">
        <w:rPr>
          <w:i/>
          <w:highlight w:val="yellow"/>
        </w:rPr>
        <w:t>completed</w:t>
      </w:r>
      <w:proofErr w:type="gramEnd"/>
      <w:r w:rsidRPr="00485F0E">
        <w:rPr>
          <w:i/>
          <w:highlight w:val="yellow"/>
        </w:rPr>
        <w:t>/prepared as separate documents. Most must be completed early in the P</w:t>
      </w:r>
      <w:r w:rsidR="006A0A01">
        <w:rPr>
          <w:rFonts w:eastAsia="Malgun Gothic" w:hint="eastAsia"/>
          <w:i/>
          <w:highlight w:val="yellow"/>
          <w:lang w:eastAsia="ko-KR"/>
        </w:rPr>
        <w:t>F</w:t>
      </w:r>
      <w:r w:rsidRPr="00485F0E">
        <w:rPr>
          <w:i/>
          <w:highlight w:val="yellow"/>
        </w:rPr>
        <w:t xml:space="preserve">G phase to help inform the design of the project. They must be made available to the LPAC members. They do </w:t>
      </w:r>
      <w:r w:rsidRPr="00485F0E">
        <w:rPr>
          <w:i/>
          <w:highlight w:val="yellow"/>
          <w:u w:val="single"/>
        </w:rPr>
        <w:t xml:space="preserve">not </w:t>
      </w:r>
      <w:r w:rsidRPr="00485F0E">
        <w:rPr>
          <w:i/>
          <w:highlight w:val="yellow"/>
        </w:rPr>
        <w:t xml:space="preserve">need to be submitted to the </w:t>
      </w:r>
      <w:r w:rsidR="006A0A01">
        <w:rPr>
          <w:rFonts w:eastAsia="Malgun Gothic" w:hint="eastAsia"/>
          <w:i/>
          <w:highlight w:val="yellow"/>
          <w:lang w:eastAsia="ko-KR"/>
        </w:rPr>
        <w:t>A</w:t>
      </w:r>
      <w:r w:rsidRPr="00485F0E">
        <w:rPr>
          <w:i/>
          <w:highlight w:val="yellow"/>
        </w:rPr>
        <w:t>F and do not need to be part of the project document that is signed by the relevant parties.</w:t>
      </w:r>
    </w:p>
    <w:p w14:paraId="63F37B15" w14:textId="6DF006B6" w:rsidR="00B72614" w:rsidRPr="00485F0E" w:rsidRDefault="00B72614" w:rsidP="00BB12C2">
      <w:pPr>
        <w:numPr>
          <w:ilvl w:val="0"/>
          <w:numId w:val="53"/>
        </w:numPr>
        <w:spacing w:after="120"/>
        <w:rPr>
          <w:rFonts w:cs="Arial"/>
          <w:i/>
        </w:rPr>
      </w:pPr>
      <w:r w:rsidRPr="22C3E649">
        <w:rPr>
          <w:rFonts w:cs="Calibri"/>
        </w:rPr>
        <w:t>Results of the</w:t>
      </w:r>
      <w:r w:rsidRPr="22C3E649">
        <w:rPr>
          <w:rFonts w:ascii="Times New Roman" w:hAnsi="Times New Roman"/>
          <w:sz w:val="24"/>
        </w:rPr>
        <w:t xml:space="preserve"> </w:t>
      </w:r>
      <w:hyperlink r:id="rId106" w:history="1">
        <w:r w:rsidRPr="22C3E649">
          <w:rPr>
            <w:rFonts w:cs="Arial"/>
            <w:color w:val="0000FF"/>
            <w:u w:val="single"/>
          </w:rPr>
          <w:t>Partners Capacity Assessment Tool (PCAT) and HACT Micro Assessment</w:t>
        </w:r>
      </w:hyperlink>
      <w:r w:rsidRPr="22C3E649">
        <w:rPr>
          <w:rFonts w:cs="Arial"/>
          <w:u w:val="single"/>
        </w:rPr>
        <w:t xml:space="preserve"> </w:t>
      </w:r>
      <w:r w:rsidRPr="22C3E649">
        <w:rPr>
          <w:rFonts w:cs="Arial"/>
          <w:highlight w:val="yellow"/>
        </w:rPr>
        <w:t>(</w:t>
      </w:r>
      <w:r w:rsidRPr="22C3E649">
        <w:rPr>
          <w:rFonts w:cs="Arial"/>
          <w:i/>
          <w:highlight w:val="yellow"/>
        </w:rPr>
        <w:t>Please refer to the HACT policies for guidance on applicability and financial thresholds</w:t>
      </w:r>
      <w:r w:rsidRPr="22C3E649">
        <w:rPr>
          <w:rFonts w:cs="Arial"/>
          <w:i/>
        </w:rPr>
        <w:t>)</w:t>
      </w:r>
    </w:p>
    <w:p w14:paraId="54D77217" w14:textId="1E8D255F" w:rsidR="003E7DE9" w:rsidRPr="003E7DE9" w:rsidRDefault="003E7DE9" w:rsidP="00BB12C2">
      <w:pPr>
        <w:numPr>
          <w:ilvl w:val="0"/>
          <w:numId w:val="53"/>
        </w:numPr>
        <w:spacing w:after="120"/>
        <w:rPr>
          <w:rFonts w:cs="Arial"/>
          <w:iCs/>
        </w:rPr>
      </w:pPr>
      <w:r w:rsidRPr="003E7DE9">
        <w:rPr>
          <w:rFonts w:cs="Arial"/>
          <w:iCs/>
        </w:rPr>
        <w:t>UNDP Project Quality Assurance Report (to be completed in UNDP online corporate planning system)</w:t>
      </w:r>
    </w:p>
    <w:p w14:paraId="6CBFD5A8" w14:textId="77777777" w:rsidR="009F54D9" w:rsidRDefault="009F54D9" w:rsidP="009F54D9"/>
    <w:p w14:paraId="04F276C7" w14:textId="77777777" w:rsidR="009F54D9" w:rsidRPr="009F54D9" w:rsidRDefault="009F54D9" w:rsidP="009F54D9"/>
    <w:p w14:paraId="67610884" w14:textId="77777777" w:rsidR="00F44EBE" w:rsidRDefault="00F44EBE" w:rsidP="009F54D9"/>
    <w:p w14:paraId="7A2DBF66" w14:textId="77777777" w:rsidR="00CF4903" w:rsidRPr="009F54D9" w:rsidRDefault="00CF4903" w:rsidP="009F54D9"/>
    <w:p w14:paraId="0BBCB9FD" w14:textId="77777777" w:rsidR="00151084" w:rsidRPr="009F54D9" w:rsidRDefault="00151084" w:rsidP="009F54D9"/>
    <w:p w14:paraId="7406FF99" w14:textId="77777777" w:rsidR="005427AA" w:rsidRPr="0038050E" w:rsidRDefault="00D128FB" w:rsidP="00416961">
      <w:pPr>
        <w:pStyle w:val="Heading2"/>
        <w:ind w:left="0"/>
      </w:pPr>
      <w:bookmarkStart w:id="26" w:name="_Toc217394030"/>
      <w:r w:rsidRPr="0038050E">
        <w:lastRenderedPageBreak/>
        <w:t>Annex 1.</w:t>
      </w:r>
      <w:r w:rsidR="005427AA" w:rsidRPr="0038050E">
        <w:t xml:space="preserve"> </w:t>
      </w:r>
      <w:r w:rsidR="00440C2C" w:rsidRPr="0038050E">
        <w:rPr>
          <w:rFonts w:hint="eastAsia"/>
        </w:rPr>
        <w:t>AF</w:t>
      </w:r>
      <w:r w:rsidR="00ED757E" w:rsidRPr="0038050E">
        <w:rPr>
          <w:rFonts w:hint="eastAsia"/>
        </w:rPr>
        <w:t xml:space="preserve"> </w:t>
      </w:r>
      <w:r w:rsidR="00A138A8">
        <w:t>Legal Agreement Plus Annexes</w:t>
      </w:r>
      <w:bookmarkEnd w:id="26"/>
    </w:p>
    <w:p w14:paraId="440142A8" w14:textId="1A8EC431" w:rsidR="00F44EBE" w:rsidRDefault="00F44EBE">
      <w:pPr>
        <w:spacing w:after="0"/>
        <w:jc w:val="left"/>
        <w:rPr>
          <w:rFonts w:ascii="Arial Narrow" w:hAnsi="Arial Narrow"/>
          <w:b/>
          <w:bCs/>
        </w:rPr>
      </w:pPr>
      <w:r>
        <w:br w:type="page"/>
      </w:r>
    </w:p>
    <w:p w14:paraId="5CE24547" w14:textId="379AAD90" w:rsidR="005427AA" w:rsidRDefault="00ED757E" w:rsidP="00416961">
      <w:pPr>
        <w:pStyle w:val="Heading2"/>
        <w:ind w:left="0"/>
      </w:pPr>
      <w:bookmarkStart w:id="27" w:name="_Toc217394031"/>
      <w:r w:rsidRPr="0038050E">
        <w:lastRenderedPageBreak/>
        <w:t xml:space="preserve">Annex </w:t>
      </w:r>
      <w:r w:rsidRPr="0038050E">
        <w:rPr>
          <w:rFonts w:hint="eastAsia"/>
        </w:rPr>
        <w:t>2</w:t>
      </w:r>
      <w:r w:rsidRPr="0038050E">
        <w:t xml:space="preserve">. </w:t>
      </w:r>
      <w:r w:rsidR="003F0B8C">
        <w:t>AF</w:t>
      </w:r>
      <w:r w:rsidR="000A3215">
        <w:t xml:space="preserve"> </w:t>
      </w:r>
      <w:r w:rsidR="003F0B8C">
        <w:t>Execution Support Letter</w:t>
      </w:r>
      <w:bookmarkEnd w:id="27"/>
      <w:r w:rsidR="000A3215">
        <w:t xml:space="preserve"> </w:t>
      </w:r>
    </w:p>
    <w:p w14:paraId="535DC0FF" w14:textId="77777777" w:rsidR="003F0B8C" w:rsidRDefault="003F0B8C" w:rsidP="005427AA"/>
    <w:p w14:paraId="7C184E4C" w14:textId="77777777" w:rsidR="007C5CC8" w:rsidRPr="00485F0E" w:rsidRDefault="007C5CC8" w:rsidP="007C5CC8">
      <w:pPr>
        <w:rPr>
          <w:highlight w:val="lightGray"/>
        </w:rPr>
      </w:pPr>
      <w:r w:rsidRPr="00485F0E">
        <w:rPr>
          <w:highlight w:val="lightGray"/>
        </w:rPr>
        <w:t>[Government Letterhead]</w:t>
      </w:r>
    </w:p>
    <w:p w14:paraId="4B80BEE8" w14:textId="77777777" w:rsidR="007C5CC8" w:rsidRPr="00485F0E" w:rsidRDefault="007C5CC8" w:rsidP="007C5CC8">
      <w:r w:rsidRPr="00485F0E">
        <w:rPr>
          <w:highlight w:val="lightGray"/>
        </w:rPr>
        <w:t>[Date]</w:t>
      </w:r>
    </w:p>
    <w:p w14:paraId="2528A984" w14:textId="4D2C12D1" w:rsidR="007C5CC8" w:rsidRPr="00485F0E" w:rsidRDefault="007C5CC8" w:rsidP="007C5CC8">
      <w:pPr>
        <w:spacing w:after="0"/>
        <w:contextualSpacing/>
      </w:pPr>
      <w:r w:rsidRPr="00485F0E">
        <w:t>To:</w:t>
      </w:r>
      <w:r w:rsidRPr="00485F0E">
        <w:tab/>
      </w:r>
      <w:r>
        <w:t>Nancy Bennet</w:t>
      </w:r>
      <w:r w:rsidRPr="00485F0E">
        <w:t xml:space="preserve">, </w:t>
      </w:r>
    </w:p>
    <w:p w14:paraId="23FC01A0" w14:textId="77777777" w:rsidR="007C5CC8" w:rsidRPr="00485F0E" w:rsidRDefault="007C5CC8" w:rsidP="007C5CC8">
      <w:pPr>
        <w:spacing w:after="0"/>
        <w:contextualSpacing/>
        <w:rPr>
          <w:highlight w:val="lightGray"/>
        </w:rPr>
      </w:pPr>
      <w:r w:rsidRPr="00485F0E">
        <w:tab/>
      </w:r>
      <w:r w:rsidRPr="00485F0E">
        <w:rPr>
          <w:highlight w:val="lightGray"/>
        </w:rPr>
        <w:t>UNDP</w:t>
      </w:r>
    </w:p>
    <w:p w14:paraId="15D71458" w14:textId="77777777" w:rsidR="007C5CC8" w:rsidRPr="00485F0E" w:rsidRDefault="007C5CC8" w:rsidP="007C5CC8">
      <w:pPr>
        <w:spacing w:after="0"/>
        <w:contextualSpacing/>
      </w:pPr>
    </w:p>
    <w:p w14:paraId="773436CD" w14:textId="77777777" w:rsidR="007C5CC8" w:rsidRPr="00485F0E" w:rsidRDefault="007C5CC8" w:rsidP="007C5CC8">
      <w:pPr>
        <w:spacing w:after="0"/>
        <w:contextualSpacing/>
      </w:pPr>
    </w:p>
    <w:p w14:paraId="29275793" w14:textId="00F080E0" w:rsidR="007C5CC8" w:rsidRPr="00485F0E" w:rsidRDefault="007C5CC8" w:rsidP="007C5CC8">
      <w:pPr>
        <w:spacing w:after="0"/>
        <w:ind w:left="990" w:hanging="990"/>
        <w:contextualSpacing/>
        <w:rPr>
          <w:b/>
        </w:rPr>
      </w:pPr>
      <w:r w:rsidRPr="00485F0E">
        <w:rPr>
          <w:b/>
        </w:rPr>
        <w:t>Subject:</w:t>
      </w:r>
      <w:r w:rsidRPr="00485F0E">
        <w:rPr>
          <w:b/>
        </w:rPr>
        <w:tab/>
        <w:t xml:space="preserve">Letter of Support to request </w:t>
      </w:r>
      <w:r>
        <w:rPr>
          <w:b/>
        </w:rPr>
        <w:t>AF Implementing Entity</w:t>
      </w:r>
      <w:r w:rsidRPr="00485F0E">
        <w:rPr>
          <w:b/>
        </w:rPr>
        <w:t xml:space="preserve"> Execution for </w:t>
      </w:r>
      <w:r w:rsidRPr="00485F0E">
        <w:rPr>
          <w:b/>
          <w:highlight w:val="lightGray"/>
        </w:rPr>
        <w:t>[Title of Project/Program Proposal]</w:t>
      </w:r>
      <w:r w:rsidRPr="00485F0E">
        <w:rPr>
          <w:b/>
        </w:rPr>
        <w:t xml:space="preserve"> </w:t>
      </w:r>
    </w:p>
    <w:p w14:paraId="65577B0A" w14:textId="77777777" w:rsidR="007C5CC8" w:rsidRPr="00485F0E" w:rsidRDefault="007C5CC8" w:rsidP="007C5CC8">
      <w:pPr>
        <w:spacing w:after="0"/>
        <w:contextualSpacing/>
      </w:pPr>
    </w:p>
    <w:p w14:paraId="68182A43" w14:textId="7E71BFD5" w:rsidR="007C5CC8" w:rsidRPr="00485F0E" w:rsidRDefault="007C5CC8" w:rsidP="007C5CC8">
      <w:pPr>
        <w:spacing w:after="0"/>
        <w:contextualSpacing/>
      </w:pPr>
      <w:r w:rsidRPr="00485F0E">
        <w:t>1.</w:t>
      </w:r>
      <w:r w:rsidRPr="00485F0E">
        <w:tab/>
        <w:t xml:space="preserve">In my capacity as </w:t>
      </w:r>
      <w:r w:rsidR="00142DCD">
        <w:t>Adaptation Fund Designated Authority</w:t>
      </w:r>
      <w:r w:rsidRPr="00485F0E">
        <w:t xml:space="preserve"> for </w:t>
      </w:r>
      <w:r w:rsidRPr="00485F0E">
        <w:rPr>
          <w:highlight w:val="lightGray"/>
        </w:rPr>
        <w:t>[Country]</w:t>
      </w:r>
      <w:r w:rsidRPr="00485F0E">
        <w:t xml:space="preserve">, I hereby request UNDP, the </w:t>
      </w:r>
      <w:r>
        <w:t>AF Implementing Entity</w:t>
      </w:r>
      <w:r w:rsidRPr="00485F0E">
        <w:t xml:space="preserve"> for the aforementioned project, to also carry out execution services for the above project/program, on an exceptional basis.</w:t>
      </w:r>
    </w:p>
    <w:p w14:paraId="021A414F" w14:textId="77777777" w:rsidR="007C5CC8" w:rsidRPr="00485F0E" w:rsidRDefault="007C5CC8" w:rsidP="007C5CC8">
      <w:pPr>
        <w:spacing w:after="0"/>
        <w:contextualSpacing/>
      </w:pPr>
    </w:p>
    <w:p w14:paraId="44481591" w14:textId="77777777" w:rsidR="007C5CC8" w:rsidRPr="00485F0E" w:rsidRDefault="007C5CC8" w:rsidP="007C5CC8">
      <w:pPr>
        <w:spacing w:after="0"/>
        <w:contextualSpacing/>
      </w:pPr>
      <w:r w:rsidRPr="00485F0E">
        <w:t>2.</w:t>
      </w:r>
      <w:r w:rsidRPr="00485F0E">
        <w:tab/>
        <w:t>The execution services provided by UNDP are expected to include:</w:t>
      </w:r>
      <w:r w:rsidRPr="00485F0E">
        <w:rPr>
          <w:szCs w:val="20"/>
          <w:vertAlign w:val="superscript"/>
        </w:rPr>
        <w:footnoteReference w:id="29"/>
      </w:r>
    </w:p>
    <w:p w14:paraId="1C70396A" w14:textId="77777777" w:rsidR="007C5CC8" w:rsidRPr="00485F0E" w:rsidRDefault="007C5CC8" w:rsidP="007C5CC8">
      <w:pPr>
        <w:spacing w:after="0"/>
        <w:contextualSpacing/>
        <w:rPr>
          <w:highlight w:val="lightGray"/>
        </w:rPr>
      </w:pPr>
    </w:p>
    <w:p w14:paraId="18576AE8" w14:textId="77777777" w:rsidR="007C5CC8" w:rsidRPr="00485F0E" w:rsidRDefault="007C5CC8" w:rsidP="00BB12C2">
      <w:pPr>
        <w:numPr>
          <w:ilvl w:val="0"/>
          <w:numId w:val="54"/>
        </w:numPr>
        <w:spacing w:after="0"/>
        <w:contextualSpacing/>
        <w:rPr>
          <w:highlight w:val="lightGray"/>
        </w:rPr>
      </w:pPr>
      <w:r w:rsidRPr="00485F0E">
        <w:rPr>
          <w:highlight w:val="lightGray"/>
        </w:rPr>
        <w:t>[Function 1</w:t>
      </w:r>
    </w:p>
    <w:p w14:paraId="6CAD0020" w14:textId="77777777" w:rsidR="007C5CC8" w:rsidRPr="00485F0E" w:rsidRDefault="007C5CC8" w:rsidP="00BB12C2">
      <w:pPr>
        <w:numPr>
          <w:ilvl w:val="0"/>
          <w:numId w:val="54"/>
        </w:numPr>
        <w:spacing w:after="0"/>
        <w:contextualSpacing/>
        <w:rPr>
          <w:highlight w:val="lightGray"/>
        </w:rPr>
      </w:pPr>
      <w:r w:rsidRPr="00485F0E">
        <w:rPr>
          <w:highlight w:val="lightGray"/>
        </w:rPr>
        <w:t>Function 2</w:t>
      </w:r>
    </w:p>
    <w:p w14:paraId="43EAAE28" w14:textId="77777777" w:rsidR="007C5CC8" w:rsidRPr="00485F0E" w:rsidRDefault="007C5CC8" w:rsidP="00BB12C2">
      <w:pPr>
        <w:numPr>
          <w:ilvl w:val="0"/>
          <w:numId w:val="54"/>
        </w:numPr>
        <w:spacing w:after="0"/>
        <w:contextualSpacing/>
        <w:rPr>
          <w:highlight w:val="lightGray"/>
        </w:rPr>
      </w:pPr>
      <w:r w:rsidRPr="00485F0E">
        <w:rPr>
          <w:highlight w:val="lightGray"/>
        </w:rPr>
        <w:t>Function 3</w:t>
      </w:r>
    </w:p>
    <w:p w14:paraId="1D2808FA" w14:textId="77777777" w:rsidR="007C5CC8" w:rsidRPr="00485F0E" w:rsidRDefault="007C5CC8" w:rsidP="00BB12C2">
      <w:pPr>
        <w:numPr>
          <w:ilvl w:val="0"/>
          <w:numId w:val="54"/>
        </w:numPr>
        <w:spacing w:after="0"/>
        <w:contextualSpacing/>
        <w:rPr>
          <w:highlight w:val="lightGray"/>
        </w:rPr>
      </w:pPr>
      <w:r w:rsidRPr="00485F0E">
        <w:rPr>
          <w:highlight w:val="lightGray"/>
        </w:rPr>
        <w:t>Etc.</w:t>
      </w:r>
      <w:proofErr w:type="gramStart"/>
      <w:r w:rsidRPr="00485F0E">
        <w:rPr>
          <w:highlight w:val="lightGray"/>
        </w:rPr>
        <w:t>. ]</w:t>
      </w:r>
      <w:proofErr w:type="gramEnd"/>
    </w:p>
    <w:p w14:paraId="23ED2D7F" w14:textId="77777777" w:rsidR="007C5CC8" w:rsidRPr="00485F0E" w:rsidRDefault="007C5CC8" w:rsidP="007C5CC8">
      <w:pPr>
        <w:spacing w:after="0"/>
        <w:rPr>
          <w:highlight w:val="lightGray"/>
        </w:rPr>
      </w:pPr>
    </w:p>
    <w:p w14:paraId="5CF73056" w14:textId="77777777" w:rsidR="007C5CC8" w:rsidRPr="00485F0E" w:rsidRDefault="007C5CC8" w:rsidP="007C5CC8">
      <w:pPr>
        <w:spacing w:after="0"/>
      </w:pPr>
      <w:r w:rsidRPr="00485F0E">
        <w:t>3.</w:t>
      </w:r>
      <w:r w:rsidRPr="00485F0E">
        <w:tab/>
        <w:t xml:space="preserve">The execution services to be provided by </w:t>
      </w:r>
      <w:r w:rsidRPr="00485F0E">
        <w:rPr>
          <w:highlight w:val="lightGray"/>
        </w:rPr>
        <w:t>[Country, ministry or other entity</w:t>
      </w:r>
      <w:r w:rsidRPr="00485F0E">
        <w:t>] are expected to include:</w:t>
      </w:r>
      <w:r w:rsidRPr="00485F0E">
        <w:rPr>
          <w:szCs w:val="20"/>
          <w:vertAlign w:val="superscript"/>
        </w:rPr>
        <w:footnoteReference w:id="30"/>
      </w:r>
    </w:p>
    <w:p w14:paraId="12062CDC" w14:textId="77777777" w:rsidR="007C5CC8" w:rsidRPr="00485F0E" w:rsidRDefault="007C5CC8" w:rsidP="007C5CC8">
      <w:pPr>
        <w:spacing w:after="0"/>
        <w:rPr>
          <w:highlight w:val="lightGray"/>
        </w:rPr>
      </w:pPr>
    </w:p>
    <w:p w14:paraId="11F3B0B1" w14:textId="77777777" w:rsidR="007C5CC8" w:rsidRPr="00485F0E" w:rsidRDefault="007C5CC8" w:rsidP="00BB12C2">
      <w:pPr>
        <w:numPr>
          <w:ilvl w:val="0"/>
          <w:numId w:val="54"/>
        </w:numPr>
        <w:spacing w:after="0"/>
        <w:contextualSpacing/>
        <w:rPr>
          <w:highlight w:val="lightGray"/>
        </w:rPr>
      </w:pPr>
      <w:r w:rsidRPr="00485F0E">
        <w:rPr>
          <w:highlight w:val="lightGray"/>
        </w:rPr>
        <w:t>[Function 1</w:t>
      </w:r>
    </w:p>
    <w:p w14:paraId="4CCE35B1" w14:textId="77777777" w:rsidR="007C5CC8" w:rsidRPr="00485F0E" w:rsidRDefault="007C5CC8" w:rsidP="00BB12C2">
      <w:pPr>
        <w:numPr>
          <w:ilvl w:val="0"/>
          <w:numId w:val="54"/>
        </w:numPr>
        <w:spacing w:after="0"/>
        <w:contextualSpacing/>
        <w:rPr>
          <w:highlight w:val="lightGray"/>
        </w:rPr>
      </w:pPr>
      <w:r w:rsidRPr="00485F0E">
        <w:rPr>
          <w:highlight w:val="lightGray"/>
        </w:rPr>
        <w:t>Function 2</w:t>
      </w:r>
    </w:p>
    <w:p w14:paraId="1DEE9468" w14:textId="77777777" w:rsidR="007C5CC8" w:rsidRPr="00485F0E" w:rsidRDefault="007C5CC8" w:rsidP="00BB12C2">
      <w:pPr>
        <w:numPr>
          <w:ilvl w:val="0"/>
          <w:numId w:val="54"/>
        </w:numPr>
        <w:spacing w:after="0"/>
        <w:contextualSpacing/>
        <w:rPr>
          <w:highlight w:val="lightGray"/>
        </w:rPr>
      </w:pPr>
      <w:r w:rsidRPr="00485F0E">
        <w:rPr>
          <w:highlight w:val="lightGray"/>
        </w:rPr>
        <w:t>Function 3</w:t>
      </w:r>
    </w:p>
    <w:p w14:paraId="64C009BC" w14:textId="77777777" w:rsidR="007C5CC8" w:rsidRPr="00485F0E" w:rsidRDefault="007C5CC8" w:rsidP="00BB12C2">
      <w:pPr>
        <w:numPr>
          <w:ilvl w:val="0"/>
          <w:numId w:val="54"/>
        </w:numPr>
        <w:spacing w:after="0"/>
        <w:contextualSpacing/>
        <w:rPr>
          <w:highlight w:val="lightGray"/>
        </w:rPr>
      </w:pPr>
      <w:r w:rsidRPr="00485F0E">
        <w:rPr>
          <w:highlight w:val="lightGray"/>
        </w:rPr>
        <w:t>Etc.</w:t>
      </w:r>
      <w:proofErr w:type="gramStart"/>
      <w:r w:rsidRPr="00485F0E">
        <w:rPr>
          <w:highlight w:val="lightGray"/>
        </w:rPr>
        <w:t>. ]</w:t>
      </w:r>
      <w:proofErr w:type="gramEnd"/>
    </w:p>
    <w:p w14:paraId="364254BA" w14:textId="77777777" w:rsidR="007C5CC8" w:rsidRPr="00485F0E" w:rsidRDefault="007C5CC8" w:rsidP="007C5CC8">
      <w:pPr>
        <w:spacing w:after="0"/>
        <w:contextualSpacing/>
      </w:pPr>
    </w:p>
    <w:p w14:paraId="29B93ED6" w14:textId="2D40411B" w:rsidR="007C5CC8" w:rsidRPr="00485F0E" w:rsidRDefault="007C5CC8" w:rsidP="007C5CC8">
      <w:pPr>
        <w:spacing w:after="0"/>
        <w:contextualSpacing/>
      </w:pPr>
      <w:r w:rsidRPr="00485F0E">
        <w:t>4.</w:t>
      </w:r>
      <w:r w:rsidRPr="00485F0E">
        <w:tab/>
        <w:t xml:space="preserve">Execution activities, including those provided by UNDP will be described in detail in the </w:t>
      </w:r>
      <w:r>
        <w:t>AF Project Proposal Documents</w:t>
      </w:r>
      <w:r w:rsidRPr="00485F0E">
        <w:t xml:space="preserve"> and accompanying project/program documents, including the project/program budget.</w:t>
      </w:r>
    </w:p>
    <w:p w14:paraId="42AC545C" w14:textId="77777777" w:rsidR="007C5CC8" w:rsidRPr="00485F0E" w:rsidRDefault="007C5CC8" w:rsidP="007C5CC8">
      <w:pPr>
        <w:spacing w:after="0"/>
        <w:contextualSpacing/>
      </w:pPr>
    </w:p>
    <w:p w14:paraId="682D253C" w14:textId="77777777" w:rsidR="007C5CC8" w:rsidRPr="00485F0E" w:rsidRDefault="007C5CC8" w:rsidP="007C5CC8">
      <w:pPr>
        <w:spacing w:after="0"/>
        <w:contextualSpacing/>
      </w:pPr>
    </w:p>
    <w:p w14:paraId="26FA6A81" w14:textId="77777777" w:rsidR="007C5CC8" w:rsidRPr="00485F0E" w:rsidRDefault="007C5CC8" w:rsidP="007C5CC8">
      <w:pPr>
        <w:spacing w:after="0"/>
        <w:contextualSpacing/>
      </w:pPr>
      <w:r w:rsidRPr="00485F0E">
        <w:tab/>
      </w:r>
      <w:r w:rsidRPr="00485F0E">
        <w:tab/>
      </w:r>
      <w:r w:rsidRPr="00485F0E">
        <w:tab/>
      </w:r>
      <w:r w:rsidRPr="00485F0E">
        <w:tab/>
      </w:r>
      <w:r w:rsidRPr="00485F0E">
        <w:tab/>
      </w:r>
      <w:r w:rsidRPr="00485F0E">
        <w:tab/>
      </w:r>
      <w:r w:rsidRPr="00485F0E">
        <w:tab/>
      </w:r>
      <w:r w:rsidRPr="00485F0E">
        <w:tab/>
        <w:t>Sincerely,</w:t>
      </w:r>
    </w:p>
    <w:p w14:paraId="6FD4AC6E" w14:textId="77777777" w:rsidR="007C5CC8" w:rsidRPr="00485F0E" w:rsidRDefault="007C5CC8" w:rsidP="007C5CC8">
      <w:pPr>
        <w:spacing w:after="0"/>
        <w:contextualSpacing/>
      </w:pPr>
    </w:p>
    <w:p w14:paraId="4CE7E26F" w14:textId="62E6C168" w:rsidR="007C5CC8" w:rsidRPr="00485F0E" w:rsidRDefault="007C5CC8" w:rsidP="007C5CC8">
      <w:pPr>
        <w:spacing w:after="0"/>
        <w:contextualSpacing/>
        <w:rPr>
          <w:highlight w:val="lightGray"/>
        </w:rPr>
      </w:pPr>
      <w:r w:rsidRPr="00485F0E">
        <w:tab/>
      </w:r>
      <w:r w:rsidRPr="00485F0E">
        <w:tab/>
      </w:r>
      <w:r w:rsidRPr="00485F0E">
        <w:tab/>
      </w:r>
      <w:r w:rsidRPr="00485F0E">
        <w:tab/>
      </w:r>
      <w:r w:rsidRPr="00485F0E">
        <w:tab/>
      </w:r>
      <w:r w:rsidRPr="00485F0E">
        <w:tab/>
      </w:r>
      <w:r w:rsidRPr="00485F0E">
        <w:tab/>
      </w:r>
      <w:r w:rsidRPr="00485F0E">
        <w:tab/>
      </w:r>
      <w:r w:rsidRPr="00485F0E">
        <w:rPr>
          <w:highlight w:val="lightGray"/>
        </w:rPr>
        <w:t>[</w:t>
      </w:r>
      <w:r w:rsidR="00142DCD">
        <w:rPr>
          <w:highlight w:val="lightGray"/>
        </w:rPr>
        <w:t>Designated Authority</w:t>
      </w:r>
      <w:r w:rsidRPr="00485F0E">
        <w:rPr>
          <w:highlight w:val="lightGray"/>
        </w:rPr>
        <w:t>]</w:t>
      </w:r>
    </w:p>
    <w:p w14:paraId="76E69A82" w14:textId="77777777" w:rsidR="007C5CC8" w:rsidRPr="00485F0E" w:rsidRDefault="007C5CC8" w:rsidP="007C5CC8">
      <w:pPr>
        <w:spacing w:after="0"/>
        <w:contextualSpacing/>
      </w:pPr>
      <w:r w:rsidRPr="00485F0E">
        <w:tab/>
      </w:r>
      <w:r w:rsidRPr="00485F0E">
        <w:tab/>
      </w:r>
      <w:r w:rsidRPr="00485F0E">
        <w:tab/>
      </w:r>
      <w:r w:rsidRPr="00485F0E">
        <w:tab/>
      </w:r>
      <w:r w:rsidRPr="00485F0E">
        <w:tab/>
      </w:r>
      <w:r w:rsidRPr="00485F0E">
        <w:tab/>
      </w:r>
      <w:r w:rsidRPr="00485F0E">
        <w:tab/>
      </w:r>
      <w:r w:rsidRPr="00485F0E">
        <w:tab/>
      </w:r>
      <w:r w:rsidRPr="00485F0E">
        <w:rPr>
          <w:highlight w:val="lightGray"/>
        </w:rPr>
        <w:t>[Position/Title in Government]</w:t>
      </w:r>
    </w:p>
    <w:p w14:paraId="111FE2FF" w14:textId="77777777" w:rsidR="007C5CC8" w:rsidRDefault="007C5CC8" w:rsidP="00416961">
      <w:pPr>
        <w:pStyle w:val="Heading2"/>
        <w:ind w:left="0"/>
      </w:pPr>
    </w:p>
    <w:p w14:paraId="5A22F5FB" w14:textId="77777777" w:rsidR="00416961" w:rsidRDefault="00416961" w:rsidP="00416961">
      <w:bookmarkStart w:id="28" w:name="_Toc135389245"/>
    </w:p>
    <w:p w14:paraId="51046AEB" w14:textId="77777777" w:rsidR="00416961" w:rsidRDefault="00416961" w:rsidP="00416961"/>
    <w:p w14:paraId="37A8F128" w14:textId="77777777" w:rsidR="00416961" w:rsidRDefault="00416961" w:rsidP="00416961"/>
    <w:p w14:paraId="213D8B7E" w14:textId="77777777" w:rsidR="00416961" w:rsidRDefault="00416961" w:rsidP="00416961"/>
    <w:p w14:paraId="524A5377" w14:textId="77777777" w:rsidR="00416961" w:rsidRDefault="00416961" w:rsidP="00416961"/>
    <w:p w14:paraId="617917FA" w14:textId="77777777" w:rsidR="00416961" w:rsidRDefault="00416961" w:rsidP="00416961"/>
    <w:p w14:paraId="4B1D0A0E" w14:textId="77777777" w:rsidR="00416961" w:rsidRDefault="00416961" w:rsidP="00416961">
      <w:pPr>
        <w:pStyle w:val="Heading2"/>
        <w:ind w:left="0"/>
      </w:pPr>
    </w:p>
    <w:p w14:paraId="37CB4817" w14:textId="77777777" w:rsidR="00416961" w:rsidRPr="00416961" w:rsidRDefault="00416961" w:rsidP="00416961"/>
    <w:p w14:paraId="27A45966" w14:textId="41E3616A" w:rsidR="005E7026" w:rsidRPr="0038050E" w:rsidRDefault="005E7026" w:rsidP="00416961">
      <w:pPr>
        <w:pStyle w:val="Heading2"/>
        <w:ind w:left="0"/>
      </w:pPr>
      <w:bookmarkStart w:id="29" w:name="_Toc217394032"/>
      <w:r w:rsidRPr="0038050E">
        <w:lastRenderedPageBreak/>
        <w:t xml:space="preserve">Annex </w:t>
      </w:r>
      <w:r w:rsidR="00347360" w:rsidRPr="0038050E">
        <w:t>3</w:t>
      </w:r>
      <w:r w:rsidRPr="0038050E">
        <w:t>: P</w:t>
      </w:r>
      <w:r>
        <w:t xml:space="preserve">roject </w:t>
      </w:r>
      <w:r w:rsidR="00A138A8">
        <w:t>Map</w:t>
      </w:r>
      <w:r>
        <w:t xml:space="preserve"> and Geospatial Coordinates of </w:t>
      </w:r>
      <w:bookmarkEnd w:id="28"/>
      <w:r w:rsidR="00A138A8">
        <w:t>the Project Area</w:t>
      </w:r>
      <w:bookmarkEnd w:id="29"/>
      <w:r w:rsidR="00A138A8">
        <w:t xml:space="preserve"> </w:t>
      </w:r>
    </w:p>
    <w:p w14:paraId="67066F0D" w14:textId="77777777" w:rsidR="005E7026" w:rsidRPr="00485F0E" w:rsidRDefault="005E7026" w:rsidP="005E7026"/>
    <w:p w14:paraId="7CDF2D1F" w14:textId="77777777" w:rsidR="005E7026" w:rsidRPr="00485F0E" w:rsidRDefault="005E7026" w:rsidP="005E7026">
      <w:pPr>
        <w:spacing w:after="0"/>
      </w:pPr>
      <w:r w:rsidRPr="00485F0E">
        <w:t xml:space="preserve">Any maps included in this project document must conform to maps accepted by the UN Geospatial Information Section (see </w:t>
      </w:r>
      <w:hyperlink r:id="rId107" w:history="1">
        <w:r w:rsidRPr="00485F0E">
          <w:rPr>
            <w:color w:val="0000FF"/>
            <w:u w:val="single"/>
          </w:rPr>
          <w:t>https://www.un.org/geospatial/mapsgeo</w:t>
        </w:r>
      </w:hyperlink>
      <w:r w:rsidRPr="00485F0E">
        <w:t>)</w:t>
      </w:r>
    </w:p>
    <w:p w14:paraId="6ED1F762" w14:textId="77777777" w:rsidR="003F0B8C" w:rsidRPr="0028184D" w:rsidRDefault="003F0B8C" w:rsidP="005E7026">
      <w:pPr>
        <w:spacing w:after="0"/>
      </w:pPr>
    </w:p>
    <w:p w14:paraId="131D4F02" w14:textId="77777777" w:rsidR="00416961" w:rsidRDefault="00416961" w:rsidP="00416961">
      <w:pPr>
        <w:pStyle w:val="Heading2"/>
        <w:ind w:left="0"/>
      </w:pPr>
    </w:p>
    <w:p w14:paraId="43E13319" w14:textId="738BE220" w:rsidR="00416961" w:rsidRPr="00416961" w:rsidRDefault="00416961" w:rsidP="00416961">
      <w:pPr>
        <w:spacing w:after="0"/>
        <w:jc w:val="left"/>
      </w:pPr>
      <w:r>
        <w:br w:type="page"/>
      </w:r>
    </w:p>
    <w:p w14:paraId="0339D4CB" w14:textId="06415317" w:rsidR="00EC7A2B" w:rsidRPr="002C3A2D" w:rsidRDefault="005427AA" w:rsidP="00416961">
      <w:pPr>
        <w:pStyle w:val="Heading2"/>
        <w:ind w:left="0"/>
      </w:pPr>
      <w:bookmarkStart w:id="30" w:name="_Toc217394033"/>
      <w:r>
        <w:lastRenderedPageBreak/>
        <w:t>Annex</w:t>
      </w:r>
      <w:r w:rsidR="005E7026">
        <w:t xml:space="preserve"> </w:t>
      </w:r>
      <w:r w:rsidR="00F22B2F">
        <w:rPr>
          <w:rFonts w:eastAsia="Malgun Gothic"/>
          <w:lang w:eastAsia="ko-KR"/>
        </w:rPr>
        <w:t>4</w:t>
      </w:r>
      <w:r w:rsidR="005E7026">
        <w:t>.</w:t>
      </w:r>
      <w:r>
        <w:t xml:space="preserve"> </w:t>
      </w:r>
      <w:r w:rsidR="00D128FB" w:rsidRPr="002C3A2D">
        <w:t xml:space="preserve"> </w:t>
      </w:r>
      <w:r w:rsidR="00EB6F21" w:rsidRPr="002C3A2D">
        <w:t>Multiyear</w:t>
      </w:r>
      <w:r w:rsidR="003E3ABA" w:rsidRPr="002C3A2D">
        <w:t xml:space="preserve"> Workplan</w:t>
      </w:r>
      <w:bookmarkEnd w:id="30"/>
      <w:r w:rsidR="003E3ABA" w:rsidRPr="002C3A2D">
        <w:t xml:space="preserve"> </w:t>
      </w:r>
    </w:p>
    <w:p w14:paraId="4D65337F" w14:textId="77777777" w:rsidR="00F74249" w:rsidRPr="002C3A2D" w:rsidRDefault="00F74249" w:rsidP="007247A6">
      <w:pPr>
        <w:spacing w:after="0"/>
        <w:rPr>
          <w:rFonts w:asciiTheme="majorHAnsi" w:hAnsiTheme="majorHAnsi" w:cstheme="majorHAnsi"/>
          <w:b/>
          <w:bCs/>
          <w:sz w:val="22"/>
          <w:szCs w:val="22"/>
        </w:rPr>
      </w:pPr>
    </w:p>
    <w:tbl>
      <w:tblPr>
        <w:tblW w:w="0" w:type="auto"/>
        <w:tblInd w:w="-7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809"/>
        <w:gridCol w:w="739"/>
        <w:gridCol w:w="634"/>
        <w:gridCol w:w="362"/>
        <w:gridCol w:w="362"/>
        <w:gridCol w:w="362"/>
        <w:gridCol w:w="362"/>
        <w:gridCol w:w="362"/>
        <w:gridCol w:w="362"/>
        <w:gridCol w:w="362"/>
        <w:gridCol w:w="362"/>
        <w:gridCol w:w="362"/>
        <w:gridCol w:w="362"/>
        <w:gridCol w:w="362"/>
        <w:gridCol w:w="362"/>
        <w:gridCol w:w="362"/>
        <w:gridCol w:w="362"/>
        <w:gridCol w:w="362"/>
        <w:gridCol w:w="362"/>
        <w:gridCol w:w="362"/>
        <w:gridCol w:w="362"/>
        <w:gridCol w:w="362"/>
        <w:gridCol w:w="362"/>
      </w:tblGrid>
      <w:tr w:rsidR="00CA1EE8" w:rsidRPr="00485F0E" w14:paraId="7608FBCC" w14:textId="77777777" w:rsidTr="005160D8">
        <w:tc>
          <w:tcPr>
            <w:tcW w:w="1055" w:type="dxa"/>
            <w:vMerge w:val="restart"/>
            <w:shd w:val="clear" w:color="auto" w:fill="D9D9D9"/>
          </w:tcPr>
          <w:p w14:paraId="09A78137" w14:textId="77777777" w:rsidR="00DB7119" w:rsidRPr="00485F0E" w:rsidRDefault="00DB7119" w:rsidP="005160D8">
            <w:pPr>
              <w:rPr>
                <w:b/>
              </w:rPr>
            </w:pPr>
          </w:p>
        </w:tc>
        <w:tc>
          <w:tcPr>
            <w:tcW w:w="906" w:type="dxa"/>
            <w:vMerge w:val="restart"/>
            <w:shd w:val="clear" w:color="auto" w:fill="D9D9D9"/>
          </w:tcPr>
          <w:p w14:paraId="7A14BF2B" w14:textId="77777777" w:rsidR="00DB7119" w:rsidRPr="00485F0E" w:rsidRDefault="00DB7119" w:rsidP="005160D8">
            <w:pPr>
              <w:rPr>
                <w:b/>
              </w:rPr>
            </w:pPr>
            <w:r w:rsidRPr="00485F0E">
              <w:rPr>
                <w:b/>
              </w:rPr>
              <w:t>Outcomes</w:t>
            </w:r>
          </w:p>
        </w:tc>
        <w:tc>
          <w:tcPr>
            <w:tcW w:w="1825" w:type="dxa"/>
            <w:vMerge w:val="restart"/>
            <w:shd w:val="clear" w:color="auto" w:fill="D9D9D9"/>
          </w:tcPr>
          <w:p w14:paraId="08F6CA90" w14:textId="77777777" w:rsidR="00DB7119" w:rsidRPr="00485F0E" w:rsidRDefault="00DB7119" w:rsidP="005160D8">
            <w:pPr>
              <w:rPr>
                <w:b/>
              </w:rPr>
            </w:pPr>
            <w:r w:rsidRPr="00485F0E">
              <w:rPr>
                <w:b/>
              </w:rPr>
              <w:t>Outputs</w:t>
            </w:r>
          </w:p>
        </w:tc>
        <w:tc>
          <w:tcPr>
            <w:tcW w:w="1894" w:type="dxa"/>
            <w:gridSpan w:val="4"/>
            <w:shd w:val="clear" w:color="auto" w:fill="D9D9D9"/>
          </w:tcPr>
          <w:p w14:paraId="7EC5A630" w14:textId="77777777" w:rsidR="00DB7119" w:rsidRPr="00485F0E" w:rsidRDefault="00DB7119" w:rsidP="005160D8">
            <w:pPr>
              <w:rPr>
                <w:b/>
              </w:rPr>
            </w:pPr>
            <w:r w:rsidRPr="00485F0E">
              <w:rPr>
                <w:b/>
              </w:rPr>
              <w:t>Year 1</w:t>
            </w:r>
          </w:p>
        </w:tc>
        <w:tc>
          <w:tcPr>
            <w:tcW w:w="1892" w:type="dxa"/>
            <w:gridSpan w:val="4"/>
            <w:shd w:val="clear" w:color="auto" w:fill="D9D9D9"/>
          </w:tcPr>
          <w:p w14:paraId="7F858242" w14:textId="77777777" w:rsidR="00DB7119" w:rsidRPr="00485F0E" w:rsidRDefault="00DB7119" w:rsidP="005160D8">
            <w:pPr>
              <w:rPr>
                <w:b/>
              </w:rPr>
            </w:pPr>
            <w:r w:rsidRPr="00485F0E">
              <w:rPr>
                <w:b/>
              </w:rPr>
              <w:t>Year 2</w:t>
            </w:r>
          </w:p>
        </w:tc>
        <w:tc>
          <w:tcPr>
            <w:tcW w:w="1892" w:type="dxa"/>
            <w:gridSpan w:val="4"/>
            <w:shd w:val="clear" w:color="auto" w:fill="D9D9D9"/>
          </w:tcPr>
          <w:p w14:paraId="3FE323E0" w14:textId="77777777" w:rsidR="00DB7119" w:rsidRPr="00485F0E" w:rsidRDefault="00DB7119" w:rsidP="005160D8">
            <w:pPr>
              <w:rPr>
                <w:b/>
              </w:rPr>
            </w:pPr>
            <w:r w:rsidRPr="00485F0E">
              <w:rPr>
                <w:b/>
              </w:rPr>
              <w:t>Year 3</w:t>
            </w:r>
          </w:p>
        </w:tc>
        <w:tc>
          <w:tcPr>
            <w:tcW w:w="1892" w:type="dxa"/>
            <w:gridSpan w:val="4"/>
            <w:shd w:val="clear" w:color="auto" w:fill="D9D9D9"/>
          </w:tcPr>
          <w:p w14:paraId="07E412A2" w14:textId="77777777" w:rsidR="00DB7119" w:rsidRPr="00485F0E" w:rsidRDefault="00DB7119" w:rsidP="005160D8">
            <w:pPr>
              <w:rPr>
                <w:b/>
              </w:rPr>
            </w:pPr>
            <w:r w:rsidRPr="00485F0E">
              <w:rPr>
                <w:b/>
              </w:rPr>
              <w:t>Year 4</w:t>
            </w:r>
          </w:p>
        </w:tc>
        <w:tc>
          <w:tcPr>
            <w:tcW w:w="1892" w:type="dxa"/>
            <w:gridSpan w:val="4"/>
            <w:shd w:val="clear" w:color="auto" w:fill="D9D9D9"/>
          </w:tcPr>
          <w:p w14:paraId="53AB848D" w14:textId="77777777" w:rsidR="00DB7119" w:rsidRPr="00485F0E" w:rsidRDefault="00DB7119" w:rsidP="005160D8">
            <w:pPr>
              <w:rPr>
                <w:b/>
              </w:rPr>
            </w:pPr>
            <w:r w:rsidRPr="00485F0E">
              <w:rPr>
                <w:b/>
              </w:rPr>
              <w:t>Year 5</w:t>
            </w:r>
          </w:p>
        </w:tc>
      </w:tr>
      <w:tr w:rsidR="00AA4CA7" w:rsidRPr="00485F0E" w14:paraId="3D389744" w14:textId="77777777" w:rsidTr="005160D8">
        <w:tc>
          <w:tcPr>
            <w:tcW w:w="1055" w:type="dxa"/>
            <w:vMerge/>
            <w:shd w:val="clear" w:color="auto" w:fill="D9D9D9"/>
          </w:tcPr>
          <w:p w14:paraId="51B0B480" w14:textId="77777777" w:rsidR="00DB7119" w:rsidRPr="00485F0E" w:rsidRDefault="00DB7119" w:rsidP="005160D8"/>
        </w:tc>
        <w:tc>
          <w:tcPr>
            <w:tcW w:w="906" w:type="dxa"/>
            <w:vMerge/>
            <w:shd w:val="clear" w:color="auto" w:fill="D9D9D9"/>
          </w:tcPr>
          <w:p w14:paraId="030961DA" w14:textId="77777777" w:rsidR="00DB7119" w:rsidRPr="00485F0E" w:rsidRDefault="00DB7119" w:rsidP="005160D8"/>
        </w:tc>
        <w:tc>
          <w:tcPr>
            <w:tcW w:w="1825" w:type="dxa"/>
            <w:vMerge/>
            <w:shd w:val="clear" w:color="auto" w:fill="D9D9D9"/>
          </w:tcPr>
          <w:p w14:paraId="19FBA963" w14:textId="77777777" w:rsidR="00DB7119" w:rsidRPr="00485F0E" w:rsidRDefault="00DB7119" w:rsidP="005160D8"/>
        </w:tc>
        <w:tc>
          <w:tcPr>
            <w:tcW w:w="474" w:type="dxa"/>
            <w:shd w:val="clear" w:color="auto" w:fill="D9D9D9"/>
          </w:tcPr>
          <w:p w14:paraId="669DEF7D" w14:textId="77777777" w:rsidR="00DB7119" w:rsidRPr="00485F0E" w:rsidRDefault="00DB7119" w:rsidP="005160D8">
            <w:r w:rsidRPr="00485F0E">
              <w:t>Q1</w:t>
            </w:r>
          </w:p>
        </w:tc>
        <w:tc>
          <w:tcPr>
            <w:tcW w:w="474" w:type="dxa"/>
            <w:shd w:val="clear" w:color="auto" w:fill="D9D9D9"/>
          </w:tcPr>
          <w:p w14:paraId="53F98BEA" w14:textId="77777777" w:rsidR="00DB7119" w:rsidRPr="00485F0E" w:rsidRDefault="00DB7119" w:rsidP="005160D8">
            <w:r w:rsidRPr="00485F0E">
              <w:t>Q2</w:t>
            </w:r>
          </w:p>
        </w:tc>
        <w:tc>
          <w:tcPr>
            <w:tcW w:w="473" w:type="dxa"/>
            <w:shd w:val="clear" w:color="auto" w:fill="D9D9D9"/>
          </w:tcPr>
          <w:p w14:paraId="2779735D" w14:textId="77777777" w:rsidR="00DB7119" w:rsidRPr="00485F0E" w:rsidRDefault="00DB7119" w:rsidP="005160D8">
            <w:r w:rsidRPr="00485F0E">
              <w:t>Q3</w:t>
            </w:r>
          </w:p>
        </w:tc>
        <w:tc>
          <w:tcPr>
            <w:tcW w:w="473" w:type="dxa"/>
            <w:shd w:val="clear" w:color="auto" w:fill="D9D9D9"/>
          </w:tcPr>
          <w:p w14:paraId="794B8B14" w14:textId="77777777" w:rsidR="00DB7119" w:rsidRPr="00485F0E" w:rsidRDefault="00DB7119" w:rsidP="005160D8">
            <w:r w:rsidRPr="00485F0E">
              <w:t>Q4</w:t>
            </w:r>
          </w:p>
        </w:tc>
        <w:tc>
          <w:tcPr>
            <w:tcW w:w="473" w:type="dxa"/>
            <w:shd w:val="clear" w:color="auto" w:fill="D9D9D9"/>
          </w:tcPr>
          <w:p w14:paraId="6223655D" w14:textId="77777777" w:rsidR="00DB7119" w:rsidRPr="00485F0E" w:rsidRDefault="00DB7119" w:rsidP="005160D8">
            <w:r w:rsidRPr="00485F0E">
              <w:t>Q1</w:t>
            </w:r>
          </w:p>
        </w:tc>
        <w:tc>
          <w:tcPr>
            <w:tcW w:w="473" w:type="dxa"/>
            <w:shd w:val="clear" w:color="auto" w:fill="D9D9D9"/>
          </w:tcPr>
          <w:p w14:paraId="02F49E98" w14:textId="77777777" w:rsidR="00DB7119" w:rsidRPr="00485F0E" w:rsidRDefault="00DB7119" w:rsidP="005160D8">
            <w:r w:rsidRPr="00485F0E">
              <w:t>Q2</w:t>
            </w:r>
          </w:p>
        </w:tc>
        <w:tc>
          <w:tcPr>
            <w:tcW w:w="473" w:type="dxa"/>
            <w:shd w:val="clear" w:color="auto" w:fill="D9D9D9"/>
          </w:tcPr>
          <w:p w14:paraId="7D74DFB8" w14:textId="77777777" w:rsidR="00DB7119" w:rsidRPr="00485F0E" w:rsidRDefault="00DB7119" w:rsidP="005160D8">
            <w:r w:rsidRPr="00485F0E">
              <w:t>Q3</w:t>
            </w:r>
          </w:p>
        </w:tc>
        <w:tc>
          <w:tcPr>
            <w:tcW w:w="473" w:type="dxa"/>
            <w:shd w:val="clear" w:color="auto" w:fill="D9D9D9"/>
          </w:tcPr>
          <w:p w14:paraId="07B78006" w14:textId="77777777" w:rsidR="00DB7119" w:rsidRPr="00485F0E" w:rsidRDefault="00DB7119" w:rsidP="005160D8">
            <w:r w:rsidRPr="00485F0E">
              <w:t>Q4</w:t>
            </w:r>
          </w:p>
        </w:tc>
        <w:tc>
          <w:tcPr>
            <w:tcW w:w="473" w:type="dxa"/>
            <w:shd w:val="clear" w:color="auto" w:fill="D9D9D9"/>
          </w:tcPr>
          <w:p w14:paraId="25B7190F" w14:textId="77777777" w:rsidR="00DB7119" w:rsidRPr="00485F0E" w:rsidRDefault="00DB7119" w:rsidP="005160D8">
            <w:r w:rsidRPr="00485F0E">
              <w:t>Q1</w:t>
            </w:r>
          </w:p>
        </w:tc>
        <w:tc>
          <w:tcPr>
            <w:tcW w:w="473" w:type="dxa"/>
            <w:shd w:val="clear" w:color="auto" w:fill="D9D9D9"/>
          </w:tcPr>
          <w:p w14:paraId="7C4914BC" w14:textId="77777777" w:rsidR="00DB7119" w:rsidRPr="00485F0E" w:rsidRDefault="00DB7119" w:rsidP="005160D8">
            <w:r w:rsidRPr="00485F0E">
              <w:t>Q2</w:t>
            </w:r>
          </w:p>
        </w:tc>
        <w:tc>
          <w:tcPr>
            <w:tcW w:w="473" w:type="dxa"/>
            <w:shd w:val="clear" w:color="auto" w:fill="D9D9D9"/>
          </w:tcPr>
          <w:p w14:paraId="1AAD6AA8" w14:textId="77777777" w:rsidR="00DB7119" w:rsidRPr="00485F0E" w:rsidRDefault="00DB7119" w:rsidP="005160D8">
            <w:r w:rsidRPr="00485F0E">
              <w:t>Q3</w:t>
            </w:r>
          </w:p>
        </w:tc>
        <w:tc>
          <w:tcPr>
            <w:tcW w:w="473" w:type="dxa"/>
            <w:shd w:val="clear" w:color="auto" w:fill="D9D9D9"/>
          </w:tcPr>
          <w:p w14:paraId="09E17A56" w14:textId="77777777" w:rsidR="00DB7119" w:rsidRPr="00485F0E" w:rsidRDefault="00DB7119" w:rsidP="005160D8">
            <w:r w:rsidRPr="00485F0E">
              <w:t>Q4</w:t>
            </w:r>
          </w:p>
        </w:tc>
        <w:tc>
          <w:tcPr>
            <w:tcW w:w="473" w:type="dxa"/>
            <w:shd w:val="clear" w:color="auto" w:fill="D9D9D9"/>
          </w:tcPr>
          <w:p w14:paraId="2A1EFDC6" w14:textId="77777777" w:rsidR="00DB7119" w:rsidRPr="00485F0E" w:rsidRDefault="00DB7119" w:rsidP="005160D8">
            <w:r w:rsidRPr="00485F0E">
              <w:t>Q1</w:t>
            </w:r>
          </w:p>
        </w:tc>
        <w:tc>
          <w:tcPr>
            <w:tcW w:w="473" w:type="dxa"/>
            <w:shd w:val="clear" w:color="auto" w:fill="D9D9D9"/>
          </w:tcPr>
          <w:p w14:paraId="01FA682E" w14:textId="77777777" w:rsidR="00DB7119" w:rsidRPr="00485F0E" w:rsidRDefault="00DB7119" w:rsidP="005160D8">
            <w:r w:rsidRPr="00485F0E">
              <w:t>Q2</w:t>
            </w:r>
          </w:p>
        </w:tc>
        <w:tc>
          <w:tcPr>
            <w:tcW w:w="473" w:type="dxa"/>
            <w:shd w:val="clear" w:color="auto" w:fill="D9D9D9"/>
          </w:tcPr>
          <w:p w14:paraId="7E7B589E" w14:textId="77777777" w:rsidR="00DB7119" w:rsidRPr="00485F0E" w:rsidRDefault="00DB7119" w:rsidP="005160D8">
            <w:r w:rsidRPr="00485F0E">
              <w:t>Q3</w:t>
            </w:r>
          </w:p>
        </w:tc>
        <w:tc>
          <w:tcPr>
            <w:tcW w:w="473" w:type="dxa"/>
            <w:shd w:val="clear" w:color="auto" w:fill="D9D9D9"/>
          </w:tcPr>
          <w:p w14:paraId="5D03902C" w14:textId="77777777" w:rsidR="00DB7119" w:rsidRPr="00485F0E" w:rsidRDefault="00DB7119" w:rsidP="005160D8">
            <w:r w:rsidRPr="00485F0E">
              <w:t>Q4</w:t>
            </w:r>
          </w:p>
        </w:tc>
        <w:tc>
          <w:tcPr>
            <w:tcW w:w="473" w:type="dxa"/>
            <w:shd w:val="clear" w:color="auto" w:fill="D9D9D9"/>
          </w:tcPr>
          <w:p w14:paraId="6CBED29B" w14:textId="77777777" w:rsidR="00DB7119" w:rsidRPr="00485F0E" w:rsidRDefault="00DB7119" w:rsidP="005160D8">
            <w:r w:rsidRPr="00485F0E">
              <w:t>Q1</w:t>
            </w:r>
          </w:p>
        </w:tc>
        <w:tc>
          <w:tcPr>
            <w:tcW w:w="473" w:type="dxa"/>
            <w:shd w:val="clear" w:color="auto" w:fill="D9D9D9"/>
          </w:tcPr>
          <w:p w14:paraId="6FA2705A" w14:textId="77777777" w:rsidR="00DB7119" w:rsidRPr="00485F0E" w:rsidRDefault="00DB7119" w:rsidP="005160D8">
            <w:r w:rsidRPr="00485F0E">
              <w:t>Q2</w:t>
            </w:r>
          </w:p>
        </w:tc>
        <w:tc>
          <w:tcPr>
            <w:tcW w:w="473" w:type="dxa"/>
            <w:shd w:val="clear" w:color="auto" w:fill="D9D9D9"/>
          </w:tcPr>
          <w:p w14:paraId="45BD2A33" w14:textId="77777777" w:rsidR="00DB7119" w:rsidRPr="00485F0E" w:rsidRDefault="00DB7119" w:rsidP="005160D8">
            <w:r w:rsidRPr="00485F0E">
              <w:t>Q3</w:t>
            </w:r>
          </w:p>
        </w:tc>
        <w:tc>
          <w:tcPr>
            <w:tcW w:w="473" w:type="dxa"/>
            <w:shd w:val="clear" w:color="auto" w:fill="D9D9D9"/>
          </w:tcPr>
          <w:p w14:paraId="0508C9F6" w14:textId="77777777" w:rsidR="00DB7119" w:rsidRPr="00485F0E" w:rsidRDefault="00DB7119" w:rsidP="005160D8">
            <w:r w:rsidRPr="00485F0E">
              <w:t>Q4</w:t>
            </w:r>
          </w:p>
        </w:tc>
      </w:tr>
      <w:tr w:rsidR="00DB7119" w:rsidRPr="00485F0E" w14:paraId="27BF120E" w14:textId="77777777" w:rsidTr="005160D8">
        <w:tc>
          <w:tcPr>
            <w:tcW w:w="1055" w:type="dxa"/>
            <w:vMerge w:val="restart"/>
          </w:tcPr>
          <w:p w14:paraId="3F0FEEAF" w14:textId="77777777" w:rsidR="00DB7119" w:rsidRPr="00485F0E" w:rsidRDefault="00DB7119" w:rsidP="005160D8">
            <w:r w:rsidRPr="00485F0E">
              <w:t>Component 1</w:t>
            </w:r>
          </w:p>
        </w:tc>
        <w:tc>
          <w:tcPr>
            <w:tcW w:w="906" w:type="dxa"/>
            <w:vMerge w:val="restart"/>
          </w:tcPr>
          <w:p w14:paraId="61448763" w14:textId="77777777" w:rsidR="00DB7119" w:rsidRPr="00485F0E" w:rsidRDefault="00DB7119" w:rsidP="005160D8"/>
        </w:tc>
        <w:tc>
          <w:tcPr>
            <w:tcW w:w="1825" w:type="dxa"/>
          </w:tcPr>
          <w:p w14:paraId="1D0ADCAD" w14:textId="77777777" w:rsidR="00DB7119" w:rsidRPr="00485F0E" w:rsidRDefault="00DB7119" w:rsidP="005160D8"/>
        </w:tc>
        <w:tc>
          <w:tcPr>
            <w:tcW w:w="474" w:type="dxa"/>
          </w:tcPr>
          <w:p w14:paraId="44C0880D" w14:textId="77777777" w:rsidR="00DB7119" w:rsidRPr="00485F0E" w:rsidRDefault="00DB7119" w:rsidP="005160D8"/>
        </w:tc>
        <w:tc>
          <w:tcPr>
            <w:tcW w:w="474" w:type="dxa"/>
          </w:tcPr>
          <w:p w14:paraId="29304533" w14:textId="77777777" w:rsidR="00DB7119" w:rsidRPr="00485F0E" w:rsidRDefault="00DB7119" w:rsidP="005160D8"/>
        </w:tc>
        <w:tc>
          <w:tcPr>
            <w:tcW w:w="473" w:type="dxa"/>
          </w:tcPr>
          <w:p w14:paraId="3BDB6D46" w14:textId="77777777" w:rsidR="00DB7119" w:rsidRPr="00485F0E" w:rsidRDefault="00DB7119" w:rsidP="005160D8"/>
        </w:tc>
        <w:tc>
          <w:tcPr>
            <w:tcW w:w="473" w:type="dxa"/>
          </w:tcPr>
          <w:p w14:paraId="6BFBF5A9" w14:textId="77777777" w:rsidR="00DB7119" w:rsidRPr="00485F0E" w:rsidRDefault="00DB7119" w:rsidP="005160D8"/>
        </w:tc>
        <w:tc>
          <w:tcPr>
            <w:tcW w:w="473" w:type="dxa"/>
          </w:tcPr>
          <w:p w14:paraId="3C0C4F6D" w14:textId="77777777" w:rsidR="00DB7119" w:rsidRPr="00485F0E" w:rsidRDefault="00DB7119" w:rsidP="005160D8"/>
        </w:tc>
        <w:tc>
          <w:tcPr>
            <w:tcW w:w="473" w:type="dxa"/>
          </w:tcPr>
          <w:p w14:paraId="3F4FEC54" w14:textId="77777777" w:rsidR="00DB7119" w:rsidRPr="00485F0E" w:rsidRDefault="00DB7119" w:rsidP="005160D8"/>
        </w:tc>
        <w:tc>
          <w:tcPr>
            <w:tcW w:w="473" w:type="dxa"/>
          </w:tcPr>
          <w:p w14:paraId="782A2349" w14:textId="77777777" w:rsidR="00DB7119" w:rsidRPr="00485F0E" w:rsidRDefault="00DB7119" w:rsidP="005160D8"/>
        </w:tc>
        <w:tc>
          <w:tcPr>
            <w:tcW w:w="473" w:type="dxa"/>
          </w:tcPr>
          <w:p w14:paraId="0398A062" w14:textId="77777777" w:rsidR="00DB7119" w:rsidRPr="00485F0E" w:rsidRDefault="00DB7119" w:rsidP="005160D8"/>
        </w:tc>
        <w:tc>
          <w:tcPr>
            <w:tcW w:w="473" w:type="dxa"/>
          </w:tcPr>
          <w:p w14:paraId="114D82A2" w14:textId="77777777" w:rsidR="00DB7119" w:rsidRPr="00485F0E" w:rsidRDefault="00DB7119" w:rsidP="005160D8"/>
        </w:tc>
        <w:tc>
          <w:tcPr>
            <w:tcW w:w="473" w:type="dxa"/>
          </w:tcPr>
          <w:p w14:paraId="659928B6" w14:textId="77777777" w:rsidR="00DB7119" w:rsidRPr="00485F0E" w:rsidRDefault="00DB7119" w:rsidP="005160D8"/>
        </w:tc>
        <w:tc>
          <w:tcPr>
            <w:tcW w:w="473" w:type="dxa"/>
          </w:tcPr>
          <w:p w14:paraId="3FBBC03C" w14:textId="77777777" w:rsidR="00DB7119" w:rsidRPr="00485F0E" w:rsidRDefault="00DB7119" w:rsidP="005160D8"/>
        </w:tc>
        <w:tc>
          <w:tcPr>
            <w:tcW w:w="473" w:type="dxa"/>
          </w:tcPr>
          <w:p w14:paraId="20CA89C7" w14:textId="77777777" w:rsidR="00DB7119" w:rsidRPr="00485F0E" w:rsidRDefault="00DB7119" w:rsidP="005160D8"/>
        </w:tc>
        <w:tc>
          <w:tcPr>
            <w:tcW w:w="473" w:type="dxa"/>
          </w:tcPr>
          <w:p w14:paraId="151451D1" w14:textId="77777777" w:rsidR="00DB7119" w:rsidRPr="00485F0E" w:rsidRDefault="00DB7119" w:rsidP="005160D8"/>
        </w:tc>
        <w:tc>
          <w:tcPr>
            <w:tcW w:w="473" w:type="dxa"/>
          </w:tcPr>
          <w:p w14:paraId="47936D15" w14:textId="77777777" w:rsidR="00DB7119" w:rsidRPr="00485F0E" w:rsidRDefault="00DB7119" w:rsidP="005160D8"/>
        </w:tc>
        <w:tc>
          <w:tcPr>
            <w:tcW w:w="473" w:type="dxa"/>
          </w:tcPr>
          <w:p w14:paraId="7DCC9445" w14:textId="77777777" w:rsidR="00DB7119" w:rsidRPr="00485F0E" w:rsidRDefault="00DB7119" w:rsidP="005160D8"/>
        </w:tc>
        <w:tc>
          <w:tcPr>
            <w:tcW w:w="473" w:type="dxa"/>
          </w:tcPr>
          <w:p w14:paraId="2C610C82" w14:textId="77777777" w:rsidR="00DB7119" w:rsidRPr="00485F0E" w:rsidRDefault="00DB7119" w:rsidP="005160D8"/>
        </w:tc>
        <w:tc>
          <w:tcPr>
            <w:tcW w:w="473" w:type="dxa"/>
          </w:tcPr>
          <w:p w14:paraId="2229B15E" w14:textId="77777777" w:rsidR="00DB7119" w:rsidRPr="00485F0E" w:rsidRDefault="00DB7119" w:rsidP="005160D8"/>
        </w:tc>
        <w:tc>
          <w:tcPr>
            <w:tcW w:w="473" w:type="dxa"/>
          </w:tcPr>
          <w:p w14:paraId="34862A55" w14:textId="77777777" w:rsidR="00DB7119" w:rsidRPr="00485F0E" w:rsidRDefault="00DB7119" w:rsidP="005160D8"/>
        </w:tc>
        <w:tc>
          <w:tcPr>
            <w:tcW w:w="473" w:type="dxa"/>
          </w:tcPr>
          <w:p w14:paraId="1A12C7C9" w14:textId="77777777" w:rsidR="00DB7119" w:rsidRPr="00485F0E" w:rsidRDefault="00DB7119" w:rsidP="005160D8"/>
        </w:tc>
        <w:tc>
          <w:tcPr>
            <w:tcW w:w="473" w:type="dxa"/>
          </w:tcPr>
          <w:p w14:paraId="5D8739BE" w14:textId="77777777" w:rsidR="00DB7119" w:rsidRPr="00485F0E" w:rsidRDefault="00DB7119" w:rsidP="005160D8"/>
        </w:tc>
      </w:tr>
      <w:tr w:rsidR="00DB7119" w:rsidRPr="00485F0E" w14:paraId="5C50F17D" w14:textId="77777777" w:rsidTr="005160D8">
        <w:tc>
          <w:tcPr>
            <w:tcW w:w="1055" w:type="dxa"/>
            <w:vMerge/>
          </w:tcPr>
          <w:p w14:paraId="6824695E" w14:textId="77777777" w:rsidR="00DB7119" w:rsidRPr="00485F0E" w:rsidRDefault="00DB7119" w:rsidP="005160D8"/>
        </w:tc>
        <w:tc>
          <w:tcPr>
            <w:tcW w:w="906" w:type="dxa"/>
            <w:vMerge/>
          </w:tcPr>
          <w:p w14:paraId="57EB2386" w14:textId="77777777" w:rsidR="00DB7119" w:rsidRPr="00485F0E" w:rsidRDefault="00DB7119" w:rsidP="005160D8"/>
        </w:tc>
        <w:tc>
          <w:tcPr>
            <w:tcW w:w="1825" w:type="dxa"/>
          </w:tcPr>
          <w:p w14:paraId="72BEA67D" w14:textId="77777777" w:rsidR="00DB7119" w:rsidRPr="00485F0E" w:rsidRDefault="00DB7119" w:rsidP="005160D8"/>
        </w:tc>
        <w:tc>
          <w:tcPr>
            <w:tcW w:w="474" w:type="dxa"/>
          </w:tcPr>
          <w:p w14:paraId="17060F4F" w14:textId="77777777" w:rsidR="00DB7119" w:rsidRPr="00485F0E" w:rsidRDefault="00DB7119" w:rsidP="005160D8"/>
        </w:tc>
        <w:tc>
          <w:tcPr>
            <w:tcW w:w="474" w:type="dxa"/>
          </w:tcPr>
          <w:p w14:paraId="5E8613F4" w14:textId="77777777" w:rsidR="00DB7119" w:rsidRPr="00485F0E" w:rsidRDefault="00DB7119" w:rsidP="005160D8"/>
        </w:tc>
        <w:tc>
          <w:tcPr>
            <w:tcW w:w="473" w:type="dxa"/>
          </w:tcPr>
          <w:p w14:paraId="58B851B4" w14:textId="77777777" w:rsidR="00DB7119" w:rsidRPr="00485F0E" w:rsidRDefault="00DB7119" w:rsidP="005160D8"/>
        </w:tc>
        <w:tc>
          <w:tcPr>
            <w:tcW w:w="473" w:type="dxa"/>
          </w:tcPr>
          <w:p w14:paraId="32234CF8" w14:textId="77777777" w:rsidR="00DB7119" w:rsidRPr="00485F0E" w:rsidRDefault="00DB7119" w:rsidP="005160D8"/>
        </w:tc>
        <w:tc>
          <w:tcPr>
            <w:tcW w:w="473" w:type="dxa"/>
          </w:tcPr>
          <w:p w14:paraId="0F4C9320" w14:textId="77777777" w:rsidR="00DB7119" w:rsidRPr="00485F0E" w:rsidRDefault="00DB7119" w:rsidP="005160D8"/>
        </w:tc>
        <w:tc>
          <w:tcPr>
            <w:tcW w:w="473" w:type="dxa"/>
          </w:tcPr>
          <w:p w14:paraId="07B4DB9D" w14:textId="77777777" w:rsidR="00DB7119" w:rsidRPr="00485F0E" w:rsidRDefault="00DB7119" w:rsidP="005160D8"/>
        </w:tc>
        <w:tc>
          <w:tcPr>
            <w:tcW w:w="473" w:type="dxa"/>
          </w:tcPr>
          <w:p w14:paraId="4059D739" w14:textId="77777777" w:rsidR="00DB7119" w:rsidRPr="00485F0E" w:rsidRDefault="00DB7119" w:rsidP="005160D8"/>
        </w:tc>
        <w:tc>
          <w:tcPr>
            <w:tcW w:w="473" w:type="dxa"/>
          </w:tcPr>
          <w:p w14:paraId="51A28098" w14:textId="77777777" w:rsidR="00DB7119" w:rsidRPr="00485F0E" w:rsidRDefault="00DB7119" w:rsidP="005160D8"/>
        </w:tc>
        <w:tc>
          <w:tcPr>
            <w:tcW w:w="473" w:type="dxa"/>
          </w:tcPr>
          <w:p w14:paraId="622C2DB8" w14:textId="77777777" w:rsidR="00DB7119" w:rsidRPr="00485F0E" w:rsidRDefault="00DB7119" w:rsidP="005160D8"/>
        </w:tc>
        <w:tc>
          <w:tcPr>
            <w:tcW w:w="473" w:type="dxa"/>
          </w:tcPr>
          <w:p w14:paraId="53E2D844" w14:textId="77777777" w:rsidR="00DB7119" w:rsidRPr="00485F0E" w:rsidRDefault="00DB7119" w:rsidP="005160D8"/>
        </w:tc>
        <w:tc>
          <w:tcPr>
            <w:tcW w:w="473" w:type="dxa"/>
          </w:tcPr>
          <w:p w14:paraId="408F7C2C" w14:textId="77777777" w:rsidR="00DB7119" w:rsidRPr="00485F0E" w:rsidRDefault="00DB7119" w:rsidP="005160D8"/>
        </w:tc>
        <w:tc>
          <w:tcPr>
            <w:tcW w:w="473" w:type="dxa"/>
          </w:tcPr>
          <w:p w14:paraId="5B9B8B29" w14:textId="77777777" w:rsidR="00DB7119" w:rsidRPr="00485F0E" w:rsidRDefault="00DB7119" w:rsidP="005160D8"/>
        </w:tc>
        <w:tc>
          <w:tcPr>
            <w:tcW w:w="473" w:type="dxa"/>
          </w:tcPr>
          <w:p w14:paraId="7936824D" w14:textId="77777777" w:rsidR="00DB7119" w:rsidRPr="00485F0E" w:rsidRDefault="00DB7119" w:rsidP="005160D8"/>
        </w:tc>
        <w:tc>
          <w:tcPr>
            <w:tcW w:w="473" w:type="dxa"/>
          </w:tcPr>
          <w:p w14:paraId="3B31BF15" w14:textId="77777777" w:rsidR="00DB7119" w:rsidRPr="00485F0E" w:rsidRDefault="00DB7119" w:rsidP="005160D8"/>
        </w:tc>
        <w:tc>
          <w:tcPr>
            <w:tcW w:w="473" w:type="dxa"/>
          </w:tcPr>
          <w:p w14:paraId="7E7C4CE3" w14:textId="77777777" w:rsidR="00DB7119" w:rsidRPr="00485F0E" w:rsidRDefault="00DB7119" w:rsidP="005160D8"/>
        </w:tc>
        <w:tc>
          <w:tcPr>
            <w:tcW w:w="473" w:type="dxa"/>
          </w:tcPr>
          <w:p w14:paraId="019E8C84" w14:textId="77777777" w:rsidR="00DB7119" w:rsidRPr="00485F0E" w:rsidRDefault="00DB7119" w:rsidP="005160D8"/>
        </w:tc>
        <w:tc>
          <w:tcPr>
            <w:tcW w:w="473" w:type="dxa"/>
          </w:tcPr>
          <w:p w14:paraId="3A8154BB" w14:textId="77777777" w:rsidR="00DB7119" w:rsidRPr="00485F0E" w:rsidRDefault="00DB7119" w:rsidP="005160D8"/>
        </w:tc>
        <w:tc>
          <w:tcPr>
            <w:tcW w:w="473" w:type="dxa"/>
          </w:tcPr>
          <w:p w14:paraId="0E9C6D4B" w14:textId="77777777" w:rsidR="00DB7119" w:rsidRPr="00485F0E" w:rsidRDefault="00DB7119" w:rsidP="005160D8"/>
        </w:tc>
        <w:tc>
          <w:tcPr>
            <w:tcW w:w="473" w:type="dxa"/>
          </w:tcPr>
          <w:p w14:paraId="22198FA5" w14:textId="77777777" w:rsidR="00DB7119" w:rsidRPr="00485F0E" w:rsidRDefault="00DB7119" w:rsidP="005160D8"/>
        </w:tc>
        <w:tc>
          <w:tcPr>
            <w:tcW w:w="473" w:type="dxa"/>
          </w:tcPr>
          <w:p w14:paraId="49A865A9" w14:textId="77777777" w:rsidR="00DB7119" w:rsidRPr="00485F0E" w:rsidRDefault="00DB7119" w:rsidP="005160D8"/>
        </w:tc>
      </w:tr>
      <w:tr w:rsidR="00DB7119" w:rsidRPr="00485F0E" w14:paraId="1FE2BADB" w14:textId="77777777" w:rsidTr="005160D8">
        <w:tc>
          <w:tcPr>
            <w:tcW w:w="1055" w:type="dxa"/>
            <w:vMerge/>
          </w:tcPr>
          <w:p w14:paraId="284D343C" w14:textId="77777777" w:rsidR="00DB7119" w:rsidRPr="00485F0E" w:rsidRDefault="00DB7119" w:rsidP="005160D8"/>
        </w:tc>
        <w:tc>
          <w:tcPr>
            <w:tcW w:w="906" w:type="dxa"/>
            <w:vMerge w:val="restart"/>
          </w:tcPr>
          <w:p w14:paraId="34D9A3E2" w14:textId="77777777" w:rsidR="00DB7119" w:rsidRPr="00485F0E" w:rsidRDefault="00DB7119" w:rsidP="005160D8"/>
        </w:tc>
        <w:tc>
          <w:tcPr>
            <w:tcW w:w="1825" w:type="dxa"/>
          </w:tcPr>
          <w:p w14:paraId="1C70F6E3" w14:textId="77777777" w:rsidR="00DB7119" w:rsidRPr="00485F0E" w:rsidRDefault="00DB7119" w:rsidP="005160D8"/>
        </w:tc>
        <w:tc>
          <w:tcPr>
            <w:tcW w:w="474" w:type="dxa"/>
          </w:tcPr>
          <w:p w14:paraId="34BC1784" w14:textId="77777777" w:rsidR="00DB7119" w:rsidRPr="00485F0E" w:rsidRDefault="00DB7119" w:rsidP="005160D8"/>
        </w:tc>
        <w:tc>
          <w:tcPr>
            <w:tcW w:w="474" w:type="dxa"/>
          </w:tcPr>
          <w:p w14:paraId="2EDEED82" w14:textId="77777777" w:rsidR="00DB7119" w:rsidRPr="00485F0E" w:rsidRDefault="00DB7119" w:rsidP="005160D8"/>
        </w:tc>
        <w:tc>
          <w:tcPr>
            <w:tcW w:w="473" w:type="dxa"/>
          </w:tcPr>
          <w:p w14:paraId="394A63CD" w14:textId="77777777" w:rsidR="00DB7119" w:rsidRPr="00485F0E" w:rsidRDefault="00DB7119" w:rsidP="005160D8"/>
        </w:tc>
        <w:tc>
          <w:tcPr>
            <w:tcW w:w="473" w:type="dxa"/>
          </w:tcPr>
          <w:p w14:paraId="75E38590" w14:textId="77777777" w:rsidR="00DB7119" w:rsidRPr="00485F0E" w:rsidRDefault="00DB7119" w:rsidP="005160D8"/>
        </w:tc>
        <w:tc>
          <w:tcPr>
            <w:tcW w:w="473" w:type="dxa"/>
          </w:tcPr>
          <w:p w14:paraId="3487DA34" w14:textId="77777777" w:rsidR="00DB7119" w:rsidRPr="00485F0E" w:rsidRDefault="00DB7119" w:rsidP="005160D8"/>
        </w:tc>
        <w:tc>
          <w:tcPr>
            <w:tcW w:w="473" w:type="dxa"/>
          </w:tcPr>
          <w:p w14:paraId="5ACABE27" w14:textId="77777777" w:rsidR="00DB7119" w:rsidRPr="00485F0E" w:rsidRDefault="00DB7119" w:rsidP="005160D8"/>
        </w:tc>
        <w:tc>
          <w:tcPr>
            <w:tcW w:w="473" w:type="dxa"/>
          </w:tcPr>
          <w:p w14:paraId="2EEDC007" w14:textId="77777777" w:rsidR="00DB7119" w:rsidRPr="00485F0E" w:rsidRDefault="00DB7119" w:rsidP="005160D8"/>
        </w:tc>
        <w:tc>
          <w:tcPr>
            <w:tcW w:w="473" w:type="dxa"/>
          </w:tcPr>
          <w:p w14:paraId="71EC888F" w14:textId="77777777" w:rsidR="00DB7119" w:rsidRPr="00485F0E" w:rsidRDefault="00DB7119" w:rsidP="005160D8"/>
        </w:tc>
        <w:tc>
          <w:tcPr>
            <w:tcW w:w="473" w:type="dxa"/>
          </w:tcPr>
          <w:p w14:paraId="1A3FC2BF" w14:textId="77777777" w:rsidR="00DB7119" w:rsidRPr="00485F0E" w:rsidRDefault="00DB7119" w:rsidP="005160D8"/>
        </w:tc>
        <w:tc>
          <w:tcPr>
            <w:tcW w:w="473" w:type="dxa"/>
          </w:tcPr>
          <w:p w14:paraId="1B1EE956" w14:textId="77777777" w:rsidR="00DB7119" w:rsidRPr="00485F0E" w:rsidRDefault="00DB7119" w:rsidP="005160D8"/>
        </w:tc>
        <w:tc>
          <w:tcPr>
            <w:tcW w:w="473" w:type="dxa"/>
          </w:tcPr>
          <w:p w14:paraId="0BEA5AD1" w14:textId="77777777" w:rsidR="00DB7119" w:rsidRPr="00485F0E" w:rsidRDefault="00DB7119" w:rsidP="005160D8"/>
        </w:tc>
        <w:tc>
          <w:tcPr>
            <w:tcW w:w="473" w:type="dxa"/>
          </w:tcPr>
          <w:p w14:paraId="38AABDD9" w14:textId="77777777" w:rsidR="00DB7119" w:rsidRPr="00485F0E" w:rsidRDefault="00DB7119" w:rsidP="005160D8"/>
        </w:tc>
        <w:tc>
          <w:tcPr>
            <w:tcW w:w="473" w:type="dxa"/>
          </w:tcPr>
          <w:p w14:paraId="0941F0F9" w14:textId="77777777" w:rsidR="00DB7119" w:rsidRPr="00485F0E" w:rsidRDefault="00DB7119" w:rsidP="005160D8"/>
        </w:tc>
        <w:tc>
          <w:tcPr>
            <w:tcW w:w="473" w:type="dxa"/>
          </w:tcPr>
          <w:p w14:paraId="41C62A58" w14:textId="77777777" w:rsidR="00DB7119" w:rsidRPr="00485F0E" w:rsidRDefault="00DB7119" w:rsidP="005160D8"/>
        </w:tc>
        <w:tc>
          <w:tcPr>
            <w:tcW w:w="473" w:type="dxa"/>
          </w:tcPr>
          <w:p w14:paraId="6A533A0C" w14:textId="77777777" w:rsidR="00DB7119" w:rsidRPr="00485F0E" w:rsidRDefault="00DB7119" w:rsidP="005160D8"/>
        </w:tc>
        <w:tc>
          <w:tcPr>
            <w:tcW w:w="473" w:type="dxa"/>
          </w:tcPr>
          <w:p w14:paraId="15E6D486" w14:textId="77777777" w:rsidR="00DB7119" w:rsidRPr="00485F0E" w:rsidRDefault="00DB7119" w:rsidP="005160D8"/>
        </w:tc>
        <w:tc>
          <w:tcPr>
            <w:tcW w:w="473" w:type="dxa"/>
          </w:tcPr>
          <w:p w14:paraId="5373DD50" w14:textId="77777777" w:rsidR="00DB7119" w:rsidRPr="00485F0E" w:rsidRDefault="00DB7119" w:rsidP="005160D8"/>
        </w:tc>
        <w:tc>
          <w:tcPr>
            <w:tcW w:w="473" w:type="dxa"/>
          </w:tcPr>
          <w:p w14:paraId="1EFE2E97" w14:textId="77777777" w:rsidR="00DB7119" w:rsidRPr="00485F0E" w:rsidRDefault="00DB7119" w:rsidP="005160D8"/>
        </w:tc>
        <w:tc>
          <w:tcPr>
            <w:tcW w:w="473" w:type="dxa"/>
          </w:tcPr>
          <w:p w14:paraId="184E193F" w14:textId="77777777" w:rsidR="00DB7119" w:rsidRPr="00485F0E" w:rsidRDefault="00DB7119" w:rsidP="005160D8"/>
        </w:tc>
        <w:tc>
          <w:tcPr>
            <w:tcW w:w="473" w:type="dxa"/>
          </w:tcPr>
          <w:p w14:paraId="072B36D2" w14:textId="77777777" w:rsidR="00DB7119" w:rsidRPr="00485F0E" w:rsidRDefault="00DB7119" w:rsidP="005160D8"/>
        </w:tc>
      </w:tr>
      <w:tr w:rsidR="00DB7119" w:rsidRPr="00485F0E" w14:paraId="1FC0268B" w14:textId="77777777" w:rsidTr="005160D8">
        <w:tc>
          <w:tcPr>
            <w:tcW w:w="1055" w:type="dxa"/>
            <w:vMerge/>
          </w:tcPr>
          <w:p w14:paraId="58272F9C" w14:textId="77777777" w:rsidR="00DB7119" w:rsidRPr="00485F0E" w:rsidRDefault="00DB7119" w:rsidP="005160D8"/>
        </w:tc>
        <w:tc>
          <w:tcPr>
            <w:tcW w:w="906" w:type="dxa"/>
            <w:vMerge/>
          </w:tcPr>
          <w:p w14:paraId="725A5B85" w14:textId="77777777" w:rsidR="00DB7119" w:rsidRPr="00485F0E" w:rsidRDefault="00DB7119" w:rsidP="005160D8"/>
        </w:tc>
        <w:tc>
          <w:tcPr>
            <w:tcW w:w="1825" w:type="dxa"/>
          </w:tcPr>
          <w:p w14:paraId="0F75F415" w14:textId="77777777" w:rsidR="00DB7119" w:rsidRPr="00485F0E" w:rsidRDefault="00DB7119" w:rsidP="005160D8"/>
        </w:tc>
        <w:tc>
          <w:tcPr>
            <w:tcW w:w="474" w:type="dxa"/>
          </w:tcPr>
          <w:p w14:paraId="3B21795C" w14:textId="77777777" w:rsidR="00DB7119" w:rsidRPr="00485F0E" w:rsidRDefault="00DB7119" w:rsidP="005160D8"/>
        </w:tc>
        <w:tc>
          <w:tcPr>
            <w:tcW w:w="474" w:type="dxa"/>
          </w:tcPr>
          <w:p w14:paraId="0E398CF3" w14:textId="77777777" w:rsidR="00DB7119" w:rsidRPr="00485F0E" w:rsidRDefault="00DB7119" w:rsidP="005160D8"/>
        </w:tc>
        <w:tc>
          <w:tcPr>
            <w:tcW w:w="473" w:type="dxa"/>
          </w:tcPr>
          <w:p w14:paraId="50E1078A" w14:textId="77777777" w:rsidR="00DB7119" w:rsidRPr="00485F0E" w:rsidRDefault="00DB7119" w:rsidP="005160D8"/>
        </w:tc>
        <w:tc>
          <w:tcPr>
            <w:tcW w:w="473" w:type="dxa"/>
          </w:tcPr>
          <w:p w14:paraId="63EB1AFD" w14:textId="77777777" w:rsidR="00DB7119" w:rsidRPr="00485F0E" w:rsidRDefault="00DB7119" w:rsidP="005160D8"/>
        </w:tc>
        <w:tc>
          <w:tcPr>
            <w:tcW w:w="473" w:type="dxa"/>
          </w:tcPr>
          <w:p w14:paraId="4D773E4A" w14:textId="77777777" w:rsidR="00DB7119" w:rsidRPr="00485F0E" w:rsidRDefault="00DB7119" w:rsidP="005160D8"/>
        </w:tc>
        <w:tc>
          <w:tcPr>
            <w:tcW w:w="473" w:type="dxa"/>
          </w:tcPr>
          <w:p w14:paraId="729D89AD" w14:textId="77777777" w:rsidR="00DB7119" w:rsidRPr="00485F0E" w:rsidRDefault="00DB7119" w:rsidP="005160D8"/>
        </w:tc>
        <w:tc>
          <w:tcPr>
            <w:tcW w:w="473" w:type="dxa"/>
          </w:tcPr>
          <w:p w14:paraId="20B7A829" w14:textId="77777777" w:rsidR="00DB7119" w:rsidRPr="00485F0E" w:rsidRDefault="00DB7119" w:rsidP="005160D8"/>
        </w:tc>
        <w:tc>
          <w:tcPr>
            <w:tcW w:w="473" w:type="dxa"/>
          </w:tcPr>
          <w:p w14:paraId="40BAFF8A" w14:textId="77777777" w:rsidR="00DB7119" w:rsidRPr="00485F0E" w:rsidRDefault="00DB7119" w:rsidP="005160D8"/>
        </w:tc>
        <w:tc>
          <w:tcPr>
            <w:tcW w:w="473" w:type="dxa"/>
          </w:tcPr>
          <w:p w14:paraId="60EA3862" w14:textId="77777777" w:rsidR="00DB7119" w:rsidRPr="00485F0E" w:rsidRDefault="00DB7119" w:rsidP="005160D8"/>
        </w:tc>
        <w:tc>
          <w:tcPr>
            <w:tcW w:w="473" w:type="dxa"/>
          </w:tcPr>
          <w:p w14:paraId="1481ECFC" w14:textId="77777777" w:rsidR="00DB7119" w:rsidRPr="00485F0E" w:rsidRDefault="00DB7119" w:rsidP="005160D8"/>
        </w:tc>
        <w:tc>
          <w:tcPr>
            <w:tcW w:w="473" w:type="dxa"/>
          </w:tcPr>
          <w:p w14:paraId="576D29CE" w14:textId="77777777" w:rsidR="00DB7119" w:rsidRPr="00485F0E" w:rsidRDefault="00DB7119" w:rsidP="005160D8"/>
        </w:tc>
        <w:tc>
          <w:tcPr>
            <w:tcW w:w="473" w:type="dxa"/>
          </w:tcPr>
          <w:p w14:paraId="11E9AEC3" w14:textId="77777777" w:rsidR="00DB7119" w:rsidRPr="00485F0E" w:rsidRDefault="00DB7119" w:rsidP="005160D8"/>
        </w:tc>
        <w:tc>
          <w:tcPr>
            <w:tcW w:w="473" w:type="dxa"/>
          </w:tcPr>
          <w:p w14:paraId="4CE22A08" w14:textId="77777777" w:rsidR="00DB7119" w:rsidRPr="00485F0E" w:rsidRDefault="00DB7119" w:rsidP="005160D8"/>
        </w:tc>
        <w:tc>
          <w:tcPr>
            <w:tcW w:w="473" w:type="dxa"/>
          </w:tcPr>
          <w:p w14:paraId="1B7361C8" w14:textId="77777777" w:rsidR="00DB7119" w:rsidRPr="00485F0E" w:rsidRDefault="00DB7119" w:rsidP="005160D8"/>
        </w:tc>
        <w:tc>
          <w:tcPr>
            <w:tcW w:w="473" w:type="dxa"/>
          </w:tcPr>
          <w:p w14:paraId="347AE636" w14:textId="77777777" w:rsidR="00DB7119" w:rsidRPr="00485F0E" w:rsidRDefault="00DB7119" w:rsidP="005160D8"/>
        </w:tc>
        <w:tc>
          <w:tcPr>
            <w:tcW w:w="473" w:type="dxa"/>
          </w:tcPr>
          <w:p w14:paraId="69DE7411" w14:textId="77777777" w:rsidR="00DB7119" w:rsidRPr="00485F0E" w:rsidRDefault="00DB7119" w:rsidP="005160D8"/>
        </w:tc>
        <w:tc>
          <w:tcPr>
            <w:tcW w:w="473" w:type="dxa"/>
          </w:tcPr>
          <w:p w14:paraId="161790D6" w14:textId="77777777" w:rsidR="00DB7119" w:rsidRPr="00485F0E" w:rsidRDefault="00DB7119" w:rsidP="005160D8"/>
        </w:tc>
        <w:tc>
          <w:tcPr>
            <w:tcW w:w="473" w:type="dxa"/>
          </w:tcPr>
          <w:p w14:paraId="211C215C" w14:textId="77777777" w:rsidR="00DB7119" w:rsidRPr="00485F0E" w:rsidRDefault="00DB7119" w:rsidP="005160D8"/>
        </w:tc>
        <w:tc>
          <w:tcPr>
            <w:tcW w:w="473" w:type="dxa"/>
          </w:tcPr>
          <w:p w14:paraId="4F388210" w14:textId="77777777" w:rsidR="00DB7119" w:rsidRPr="00485F0E" w:rsidRDefault="00DB7119" w:rsidP="005160D8"/>
        </w:tc>
        <w:tc>
          <w:tcPr>
            <w:tcW w:w="473" w:type="dxa"/>
          </w:tcPr>
          <w:p w14:paraId="45E29021" w14:textId="77777777" w:rsidR="00DB7119" w:rsidRPr="00485F0E" w:rsidRDefault="00DB7119" w:rsidP="005160D8"/>
        </w:tc>
      </w:tr>
      <w:tr w:rsidR="00DB7119" w:rsidRPr="00485F0E" w14:paraId="7E9B4A8B" w14:textId="77777777" w:rsidTr="005160D8">
        <w:tc>
          <w:tcPr>
            <w:tcW w:w="1055" w:type="dxa"/>
            <w:vMerge w:val="restart"/>
          </w:tcPr>
          <w:p w14:paraId="29937332" w14:textId="77777777" w:rsidR="00DB7119" w:rsidRPr="00485F0E" w:rsidRDefault="00DB7119" w:rsidP="005160D8">
            <w:r w:rsidRPr="00485F0E">
              <w:t>Component 2</w:t>
            </w:r>
          </w:p>
        </w:tc>
        <w:tc>
          <w:tcPr>
            <w:tcW w:w="906" w:type="dxa"/>
            <w:vMerge w:val="restart"/>
          </w:tcPr>
          <w:p w14:paraId="18B710B2" w14:textId="77777777" w:rsidR="00DB7119" w:rsidRPr="00485F0E" w:rsidRDefault="00DB7119" w:rsidP="005160D8"/>
        </w:tc>
        <w:tc>
          <w:tcPr>
            <w:tcW w:w="1825" w:type="dxa"/>
          </w:tcPr>
          <w:p w14:paraId="420833BD" w14:textId="77777777" w:rsidR="00DB7119" w:rsidRPr="00485F0E" w:rsidRDefault="00DB7119" w:rsidP="005160D8"/>
        </w:tc>
        <w:tc>
          <w:tcPr>
            <w:tcW w:w="474" w:type="dxa"/>
          </w:tcPr>
          <w:p w14:paraId="4FB5A08B" w14:textId="77777777" w:rsidR="00DB7119" w:rsidRPr="00485F0E" w:rsidRDefault="00DB7119" w:rsidP="005160D8"/>
        </w:tc>
        <w:tc>
          <w:tcPr>
            <w:tcW w:w="474" w:type="dxa"/>
          </w:tcPr>
          <w:p w14:paraId="05DCC7E5" w14:textId="77777777" w:rsidR="00DB7119" w:rsidRPr="00485F0E" w:rsidRDefault="00DB7119" w:rsidP="005160D8"/>
        </w:tc>
        <w:tc>
          <w:tcPr>
            <w:tcW w:w="473" w:type="dxa"/>
          </w:tcPr>
          <w:p w14:paraId="01ED560A" w14:textId="77777777" w:rsidR="00DB7119" w:rsidRPr="00485F0E" w:rsidRDefault="00DB7119" w:rsidP="005160D8"/>
        </w:tc>
        <w:tc>
          <w:tcPr>
            <w:tcW w:w="473" w:type="dxa"/>
          </w:tcPr>
          <w:p w14:paraId="090A79CE" w14:textId="77777777" w:rsidR="00DB7119" w:rsidRPr="00485F0E" w:rsidRDefault="00DB7119" w:rsidP="005160D8"/>
        </w:tc>
        <w:tc>
          <w:tcPr>
            <w:tcW w:w="473" w:type="dxa"/>
          </w:tcPr>
          <w:p w14:paraId="71EF81D7" w14:textId="77777777" w:rsidR="00DB7119" w:rsidRPr="00485F0E" w:rsidRDefault="00DB7119" w:rsidP="005160D8"/>
        </w:tc>
        <w:tc>
          <w:tcPr>
            <w:tcW w:w="473" w:type="dxa"/>
          </w:tcPr>
          <w:p w14:paraId="0C551A2C" w14:textId="77777777" w:rsidR="00DB7119" w:rsidRPr="00485F0E" w:rsidRDefault="00DB7119" w:rsidP="005160D8"/>
        </w:tc>
        <w:tc>
          <w:tcPr>
            <w:tcW w:w="473" w:type="dxa"/>
          </w:tcPr>
          <w:p w14:paraId="37D9C51B" w14:textId="77777777" w:rsidR="00DB7119" w:rsidRPr="00485F0E" w:rsidRDefault="00DB7119" w:rsidP="005160D8"/>
        </w:tc>
        <w:tc>
          <w:tcPr>
            <w:tcW w:w="473" w:type="dxa"/>
          </w:tcPr>
          <w:p w14:paraId="386B5C59" w14:textId="77777777" w:rsidR="00DB7119" w:rsidRPr="00485F0E" w:rsidRDefault="00DB7119" w:rsidP="005160D8"/>
        </w:tc>
        <w:tc>
          <w:tcPr>
            <w:tcW w:w="473" w:type="dxa"/>
          </w:tcPr>
          <w:p w14:paraId="09C29D60" w14:textId="77777777" w:rsidR="00DB7119" w:rsidRPr="00485F0E" w:rsidRDefault="00DB7119" w:rsidP="005160D8"/>
        </w:tc>
        <w:tc>
          <w:tcPr>
            <w:tcW w:w="473" w:type="dxa"/>
          </w:tcPr>
          <w:p w14:paraId="0A1C1397" w14:textId="77777777" w:rsidR="00DB7119" w:rsidRPr="00485F0E" w:rsidRDefault="00DB7119" w:rsidP="005160D8"/>
        </w:tc>
        <w:tc>
          <w:tcPr>
            <w:tcW w:w="473" w:type="dxa"/>
          </w:tcPr>
          <w:p w14:paraId="722845AB" w14:textId="77777777" w:rsidR="00DB7119" w:rsidRPr="00485F0E" w:rsidRDefault="00DB7119" w:rsidP="005160D8"/>
        </w:tc>
        <w:tc>
          <w:tcPr>
            <w:tcW w:w="473" w:type="dxa"/>
          </w:tcPr>
          <w:p w14:paraId="0E05ABB5" w14:textId="77777777" w:rsidR="00DB7119" w:rsidRPr="00485F0E" w:rsidRDefault="00DB7119" w:rsidP="005160D8"/>
        </w:tc>
        <w:tc>
          <w:tcPr>
            <w:tcW w:w="473" w:type="dxa"/>
          </w:tcPr>
          <w:p w14:paraId="0A98F887" w14:textId="77777777" w:rsidR="00DB7119" w:rsidRPr="00485F0E" w:rsidRDefault="00DB7119" w:rsidP="005160D8"/>
        </w:tc>
        <w:tc>
          <w:tcPr>
            <w:tcW w:w="473" w:type="dxa"/>
          </w:tcPr>
          <w:p w14:paraId="2983083E" w14:textId="77777777" w:rsidR="00DB7119" w:rsidRPr="00485F0E" w:rsidRDefault="00DB7119" w:rsidP="005160D8"/>
        </w:tc>
        <w:tc>
          <w:tcPr>
            <w:tcW w:w="473" w:type="dxa"/>
          </w:tcPr>
          <w:p w14:paraId="22E00B04" w14:textId="77777777" w:rsidR="00DB7119" w:rsidRPr="00485F0E" w:rsidRDefault="00DB7119" w:rsidP="005160D8"/>
        </w:tc>
        <w:tc>
          <w:tcPr>
            <w:tcW w:w="473" w:type="dxa"/>
          </w:tcPr>
          <w:p w14:paraId="08135FCA" w14:textId="77777777" w:rsidR="00DB7119" w:rsidRPr="00485F0E" w:rsidRDefault="00DB7119" w:rsidP="005160D8"/>
        </w:tc>
        <w:tc>
          <w:tcPr>
            <w:tcW w:w="473" w:type="dxa"/>
          </w:tcPr>
          <w:p w14:paraId="6A4E78DC" w14:textId="77777777" w:rsidR="00DB7119" w:rsidRPr="00485F0E" w:rsidRDefault="00DB7119" w:rsidP="005160D8"/>
        </w:tc>
        <w:tc>
          <w:tcPr>
            <w:tcW w:w="473" w:type="dxa"/>
          </w:tcPr>
          <w:p w14:paraId="5F7F7DC4" w14:textId="77777777" w:rsidR="00DB7119" w:rsidRPr="00485F0E" w:rsidRDefault="00DB7119" w:rsidP="005160D8"/>
        </w:tc>
        <w:tc>
          <w:tcPr>
            <w:tcW w:w="473" w:type="dxa"/>
          </w:tcPr>
          <w:p w14:paraId="3908ACFC" w14:textId="77777777" w:rsidR="00DB7119" w:rsidRPr="00485F0E" w:rsidRDefault="00DB7119" w:rsidP="005160D8"/>
        </w:tc>
        <w:tc>
          <w:tcPr>
            <w:tcW w:w="473" w:type="dxa"/>
          </w:tcPr>
          <w:p w14:paraId="1CE0FECA" w14:textId="77777777" w:rsidR="00DB7119" w:rsidRPr="00485F0E" w:rsidRDefault="00DB7119" w:rsidP="005160D8"/>
        </w:tc>
      </w:tr>
      <w:tr w:rsidR="00DB7119" w:rsidRPr="00485F0E" w14:paraId="574C1175" w14:textId="77777777" w:rsidTr="005160D8">
        <w:tc>
          <w:tcPr>
            <w:tcW w:w="1055" w:type="dxa"/>
            <w:vMerge/>
          </w:tcPr>
          <w:p w14:paraId="2687BB6C" w14:textId="77777777" w:rsidR="00DB7119" w:rsidRPr="00485F0E" w:rsidRDefault="00DB7119" w:rsidP="005160D8"/>
        </w:tc>
        <w:tc>
          <w:tcPr>
            <w:tcW w:w="906" w:type="dxa"/>
            <w:vMerge/>
          </w:tcPr>
          <w:p w14:paraId="402DDAB4" w14:textId="77777777" w:rsidR="00DB7119" w:rsidRPr="00485F0E" w:rsidRDefault="00DB7119" w:rsidP="005160D8"/>
        </w:tc>
        <w:tc>
          <w:tcPr>
            <w:tcW w:w="1825" w:type="dxa"/>
          </w:tcPr>
          <w:p w14:paraId="3A2BF545" w14:textId="77777777" w:rsidR="00DB7119" w:rsidRPr="00485F0E" w:rsidRDefault="00DB7119" w:rsidP="005160D8"/>
        </w:tc>
        <w:tc>
          <w:tcPr>
            <w:tcW w:w="474" w:type="dxa"/>
          </w:tcPr>
          <w:p w14:paraId="436D35A7" w14:textId="77777777" w:rsidR="00DB7119" w:rsidRPr="00485F0E" w:rsidRDefault="00DB7119" w:rsidP="005160D8"/>
        </w:tc>
        <w:tc>
          <w:tcPr>
            <w:tcW w:w="474" w:type="dxa"/>
          </w:tcPr>
          <w:p w14:paraId="4FB01C7C" w14:textId="77777777" w:rsidR="00DB7119" w:rsidRPr="00485F0E" w:rsidRDefault="00DB7119" w:rsidP="005160D8"/>
        </w:tc>
        <w:tc>
          <w:tcPr>
            <w:tcW w:w="473" w:type="dxa"/>
          </w:tcPr>
          <w:p w14:paraId="3241B290" w14:textId="77777777" w:rsidR="00DB7119" w:rsidRPr="00485F0E" w:rsidRDefault="00DB7119" w:rsidP="005160D8"/>
        </w:tc>
        <w:tc>
          <w:tcPr>
            <w:tcW w:w="473" w:type="dxa"/>
          </w:tcPr>
          <w:p w14:paraId="1D6C1F46" w14:textId="77777777" w:rsidR="00DB7119" w:rsidRPr="00485F0E" w:rsidRDefault="00DB7119" w:rsidP="005160D8"/>
        </w:tc>
        <w:tc>
          <w:tcPr>
            <w:tcW w:w="473" w:type="dxa"/>
          </w:tcPr>
          <w:p w14:paraId="57F8758D" w14:textId="77777777" w:rsidR="00DB7119" w:rsidRPr="00485F0E" w:rsidRDefault="00DB7119" w:rsidP="005160D8"/>
        </w:tc>
        <w:tc>
          <w:tcPr>
            <w:tcW w:w="473" w:type="dxa"/>
          </w:tcPr>
          <w:p w14:paraId="71C29A1B" w14:textId="77777777" w:rsidR="00DB7119" w:rsidRPr="00485F0E" w:rsidRDefault="00DB7119" w:rsidP="005160D8"/>
        </w:tc>
        <w:tc>
          <w:tcPr>
            <w:tcW w:w="473" w:type="dxa"/>
          </w:tcPr>
          <w:p w14:paraId="519EEFA0" w14:textId="77777777" w:rsidR="00DB7119" w:rsidRPr="00485F0E" w:rsidRDefault="00DB7119" w:rsidP="005160D8"/>
        </w:tc>
        <w:tc>
          <w:tcPr>
            <w:tcW w:w="473" w:type="dxa"/>
          </w:tcPr>
          <w:p w14:paraId="595BA3AA" w14:textId="77777777" w:rsidR="00DB7119" w:rsidRPr="00485F0E" w:rsidRDefault="00DB7119" w:rsidP="005160D8"/>
        </w:tc>
        <w:tc>
          <w:tcPr>
            <w:tcW w:w="473" w:type="dxa"/>
          </w:tcPr>
          <w:p w14:paraId="2BA2A918" w14:textId="77777777" w:rsidR="00DB7119" w:rsidRPr="00485F0E" w:rsidRDefault="00DB7119" w:rsidP="005160D8"/>
        </w:tc>
        <w:tc>
          <w:tcPr>
            <w:tcW w:w="473" w:type="dxa"/>
          </w:tcPr>
          <w:p w14:paraId="1A3DCC9F" w14:textId="77777777" w:rsidR="00DB7119" w:rsidRPr="00485F0E" w:rsidRDefault="00DB7119" w:rsidP="005160D8"/>
        </w:tc>
        <w:tc>
          <w:tcPr>
            <w:tcW w:w="473" w:type="dxa"/>
          </w:tcPr>
          <w:p w14:paraId="4FDFAD81" w14:textId="77777777" w:rsidR="00DB7119" w:rsidRPr="00485F0E" w:rsidRDefault="00DB7119" w:rsidP="005160D8"/>
        </w:tc>
        <w:tc>
          <w:tcPr>
            <w:tcW w:w="473" w:type="dxa"/>
          </w:tcPr>
          <w:p w14:paraId="530FFB1D" w14:textId="77777777" w:rsidR="00DB7119" w:rsidRPr="00485F0E" w:rsidRDefault="00DB7119" w:rsidP="005160D8"/>
        </w:tc>
        <w:tc>
          <w:tcPr>
            <w:tcW w:w="473" w:type="dxa"/>
          </w:tcPr>
          <w:p w14:paraId="27216BCB" w14:textId="77777777" w:rsidR="00DB7119" w:rsidRPr="00485F0E" w:rsidRDefault="00DB7119" w:rsidP="005160D8"/>
        </w:tc>
        <w:tc>
          <w:tcPr>
            <w:tcW w:w="473" w:type="dxa"/>
          </w:tcPr>
          <w:p w14:paraId="4830FF92" w14:textId="77777777" w:rsidR="00DB7119" w:rsidRPr="00485F0E" w:rsidRDefault="00DB7119" w:rsidP="005160D8"/>
        </w:tc>
        <w:tc>
          <w:tcPr>
            <w:tcW w:w="473" w:type="dxa"/>
          </w:tcPr>
          <w:p w14:paraId="1AC9600E" w14:textId="77777777" w:rsidR="00DB7119" w:rsidRPr="00485F0E" w:rsidRDefault="00DB7119" w:rsidP="005160D8"/>
        </w:tc>
        <w:tc>
          <w:tcPr>
            <w:tcW w:w="473" w:type="dxa"/>
          </w:tcPr>
          <w:p w14:paraId="3A76AEA9" w14:textId="77777777" w:rsidR="00DB7119" w:rsidRPr="00485F0E" w:rsidRDefault="00DB7119" w:rsidP="005160D8"/>
        </w:tc>
        <w:tc>
          <w:tcPr>
            <w:tcW w:w="473" w:type="dxa"/>
          </w:tcPr>
          <w:p w14:paraId="76175E5C" w14:textId="77777777" w:rsidR="00DB7119" w:rsidRPr="00485F0E" w:rsidRDefault="00DB7119" w:rsidP="005160D8"/>
        </w:tc>
        <w:tc>
          <w:tcPr>
            <w:tcW w:w="473" w:type="dxa"/>
          </w:tcPr>
          <w:p w14:paraId="798BEEDF" w14:textId="77777777" w:rsidR="00DB7119" w:rsidRPr="00485F0E" w:rsidRDefault="00DB7119" w:rsidP="005160D8"/>
        </w:tc>
        <w:tc>
          <w:tcPr>
            <w:tcW w:w="473" w:type="dxa"/>
          </w:tcPr>
          <w:p w14:paraId="0857E02B" w14:textId="77777777" w:rsidR="00DB7119" w:rsidRPr="00485F0E" w:rsidRDefault="00DB7119" w:rsidP="005160D8"/>
        </w:tc>
        <w:tc>
          <w:tcPr>
            <w:tcW w:w="473" w:type="dxa"/>
          </w:tcPr>
          <w:p w14:paraId="2E3F8E8A" w14:textId="77777777" w:rsidR="00DB7119" w:rsidRPr="00485F0E" w:rsidRDefault="00DB7119" w:rsidP="005160D8"/>
        </w:tc>
      </w:tr>
      <w:tr w:rsidR="00DB7119" w:rsidRPr="00485F0E" w14:paraId="4F154B8C" w14:textId="77777777" w:rsidTr="005160D8">
        <w:tc>
          <w:tcPr>
            <w:tcW w:w="1055" w:type="dxa"/>
            <w:vMerge/>
          </w:tcPr>
          <w:p w14:paraId="1C46A0BB" w14:textId="77777777" w:rsidR="00DB7119" w:rsidRPr="00485F0E" w:rsidRDefault="00DB7119" w:rsidP="005160D8"/>
        </w:tc>
        <w:tc>
          <w:tcPr>
            <w:tcW w:w="906" w:type="dxa"/>
            <w:vMerge w:val="restart"/>
          </w:tcPr>
          <w:p w14:paraId="5C90D6A3" w14:textId="77777777" w:rsidR="00DB7119" w:rsidRPr="00485F0E" w:rsidRDefault="00DB7119" w:rsidP="005160D8"/>
        </w:tc>
        <w:tc>
          <w:tcPr>
            <w:tcW w:w="1825" w:type="dxa"/>
          </w:tcPr>
          <w:p w14:paraId="3B87079A" w14:textId="77777777" w:rsidR="00DB7119" w:rsidRPr="00485F0E" w:rsidRDefault="00DB7119" w:rsidP="005160D8"/>
        </w:tc>
        <w:tc>
          <w:tcPr>
            <w:tcW w:w="474" w:type="dxa"/>
          </w:tcPr>
          <w:p w14:paraId="463B775C" w14:textId="77777777" w:rsidR="00DB7119" w:rsidRPr="00485F0E" w:rsidRDefault="00DB7119" w:rsidP="005160D8"/>
        </w:tc>
        <w:tc>
          <w:tcPr>
            <w:tcW w:w="474" w:type="dxa"/>
          </w:tcPr>
          <w:p w14:paraId="725EEB25" w14:textId="77777777" w:rsidR="00DB7119" w:rsidRPr="00485F0E" w:rsidRDefault="00DB7119" w:rsidP="005160D8"/>
        </w:tc>
        <w:tc>
          <w:tcPr>
            <w:tcW w:w="473" w:type="dxa"/>
          </w:tcPr>
          <w:p w14:paraId="3E6FEBC5" w14:textId="77777777" w:rsidR="00DB7119" w:rsidRPr="00485F0E" w:rsidRDefault="00DB7119" w:rsidP="005160D8"/>
        </w:tc>
        <w:tc>
          <w:tcPr>
            <w:tcW w:w="473" w:type="dxa"/>
          </w:tcPr>
          <w:p w14:paraId="66B4ABD2" w14:textId="77777777" w:rsidR="00DB7119" w:rsidRPr="00485F0E" w:rsidRDefault="00DB7119" w:rsidP="005160D8"/>
        </w:tc>
        <w:tc>
          <w:tcPr>
            <w:tcW w:w="473" w:type="dxa"/>
          </w:tcPr>
          <w:p w14:paraId="3C308D87" w14:textId="77777777" w:rsidR="00DB7119" w:rsidRPr="00485F0E" w:rsidRDefault="00DB7119" w:rsidP="005160D8"/>
        </w:tc>
        <w:tc>
          <w:tcPr>
            <w:tcW w:w="473" w:type="dxa"/>
          </w:tcPr>
          <w:p w14:paraId="2DB23FA6" w14:textId="77777777" w:rsidR="00DB7119" w:rsidRPr="00485F0E" w:rsidRDefault="00DB7119" w:rsidP="005160D8"/>
        </w:tc>
        <w:tc>
          <w:tcPr>
            <w:tcW w:w="473" w:type="dxa"/>
          </w:tcPr>
          <w:p w14:paraId="2A408159" w14:textId="77777777" w:rsidR="00DB7119" w:rsidRPr="00485F0E" w:rsidRDefault="00DB7119" w:rsidP="005160D8"/>
        </w:tc>
        <w:tc>
          <w:tcPr>
            <w:tcW w:w="473" w:type="dxa"/>
          </w:tcPr>
          <w:p w14:paraId="07AEF619" w14:textId="77777777" w:rsidR="00DB7119" w:rsidRPr="00485F0E" w:rsidRDefault="00DB7119" w:rsidP="005160D8"/>
        </w:tc>
        <w:tc>
          <w:tcPr>
            <w:tcW w:w="473" w:type="dxa"/>
          </w:tcPr>
          <w:p w14:paraId="5E23CA7D" w14:textId="77777777" w:rsidR="00DB7119" w:rsidRPr="00485F0E" w:rsidRDefault="00DB7119" w:rsidP="005160D8"/>
        </w:tc>
        <w:tc>
          <w:tcPr>
            <w:tcW w:w="473" w:type="dxa"/>
          </w:tcPr>
          <w:p w14:paraId="1E1BFA19" w14:textId="77777777" w:rsidR="00DB7119" w:rsidRPr="00485F0E" w:rsidRDefault="00DB7119" w:rsidP="005160D8"/>
        </w:tc>
        <w:tc>
          <w:tcPr>
            <w:tcW w:w="473" w:type="dxa"/>
          </w:tcPr>
          <w:p w14:paraId="32565F02" w14:textId="77777777" w:rsidR="00DB7119" w:rsidRPr="00485F0E" w:rsidRDefault="00DB7119" w:rsidP="005160D8"/>
        </w:tc>
        <w:tc>
          <w:tcPr>
            <w:tcW w:w="473" w:type="dxa"/>
          </w:tcPr>
          <w:p w14:paraId="3687A5F8" w14:textId="77777777" w:rsidR="00DB7119" w:rsidRPr="00485F0E" w:rsidRDefault="00DB7119" w:rsidP="005160D8"/>
        </w:tc>
        <w:tc>
          <w:tcPr>
            <w:tcW w:w="473" w:type="dxa"/>
          </w:tcPr>
          <w:p w14:paraId="0CF6F78F" w14:textId="77777777" w:rsidR="00DB7119" w:rsidRPr="00485F0E" w:rsidRDefault="00DB7119" w:rsidP="005160D8"/>
        </w:tc>
        <w:tc>
          <w:tcPr>
            <w:tcW w:w="473" w:type="dxa"/>
          </w:tcPr>
          <w:p w14:paraId="7983E1F7" w14:textId="77777777" w:rsidR="00DB7119" w:rsidRPr="00485F0E" w:rsidRDefault="00DB7119" w:rsidP="005160D8"/>
        </w:tc>
        <w:tc>
          <w:tcPr>
            <w:tcW w:w="473" w:type="dxa"/>
          </w:tcPr>
          <w:p w14:paraId="5380C9B3" w14:textId="77777777" w:rsidR="00DB7119" w:rsidRPr="00485F0E" w:rsidRDefault="00DB7119" w:rsidP="005160D8"/>
        </w:tc>
        <w:tc>
          <w:tcPr>
            <w:tcW w:w="473" w:type="dxa"/>
          </w:tcPr>
          <w:p w14:paraId="0EC6B35E" w14:textId="77777777" w:rsidR="00DB7119" w:rsidRPr="00485F0E" w:rsidRDefault="00DB7119" w:rsidP="005160D8"/>
        </w:tc>
        <w:tc>
          <w:tcPr>
            <w:tcW w:w="473" w:type="dxa"/>
          </w:tcPr>
          <w:p w14:paraId="77DBE0BB" w14:textId="77777777" w:rsidR="00DB7119" w:rsidRPr="00485F0E" w:rsidRDefault="00DB7119" w:rsidP="005160D8"/>
        </w:tc>
        <w:tc>
          <w:tcPr>
            <w:tcW w:w="473" w:type="dxa"/>
          </w:tcPr>
          <w:p w14:paraId="49495FFE" w14:textId="77777777" w:rsidR="00DB7119" w:rsidRPr="00485F0E" w:rsidRDefault="00DB7119" w:rsidP="005160D8"/>
        </w:tc>
        <w:tc>
          <w:tcPr>
            <w:tcW w:w="473" w:type="dxa"/>
          </w:tcPr>
          <w:p w14:paraId="1EF46912" w14:textId="77777777" w:rsidR="00DB7119" w:rsidRPr="00485F0E" w:rsidRDefault="00DB7119" w:rsidP="005160D8"/>
        </w:tc>
        <w:tc>
          <w:tcPr>
            <w:tcW w:w="473" w:type="dxa"/>
          </w:tcPr>
          <w:p w14:paraId="216F8A31" w14:textId="77777777" w:rsidR="00DB7119" w:rsidRPr="00485F0E" w:rsidRDefault="00DB7119" w:rsidP="005160D8"/>
        </w:tc>
      </w:tr>
      <w:tr w:rsidR="00DB7119" w:rsidRPr="00485F0E" w14:paraId="0ACA799D" w14:textId="77777777" w:rsidTr="005160D8">
        <w:tc>
          <w:tcPr>
            <w:tcW w:w="1055" w:type="dxa"/>
            <w:vMerge/>
          </w:tcPr>
          <w:p w14:paraId="7F001A37" w14:textId="77777777" w:rsidR="00DB7119" w:rsidRPr="00485F0E" w:rsidRDefault="00DB7119" w:rsidP="005160D8"/>
        </w:tc>
        <w:tc>
          <w:tcPr>
            <w:tcW w:w="906" w:type="dxa"/>
            <w:vMerge/>
          </w:tcPr>
          <w:p w14:paraId="41FAA073" w14:textId="77777777" w:rsidR="00DB7119" w:rsidRPr="00485F0E" w:rsidRDefault="00DB7119" w:rsidP="005160D8"/>
        </w:tc>
        <w:tc>
          <w:tcPr>
            <w:tcW w:w="1825" w:type="dxa"/>
          </w:tcPr>
          <w:p w14:paraId="46EA27FB" w14:textId="77777777" w:rsidR="00DB7119" w:rsidRPr="00485F0E" w:rsidRDefault="00DB7119" w:rsidP="005160D8"/>
        </w:tc>
        <w:tc>
          <w:tcPr>
            <w:tcW w:w="474" w:type="dxa"/>
          </w:tcPr>
          <w:p w14:paraId="200C979C" w14:textId="77777777" w:rsidR="00DB7119" w:rsidRPr="00485F0E" w:rsidRDefault="00DB7119" w:rsidP="005160D8"/>
        </w:tc>
        <w:tc>
          <w:tcPr>
            <w:tcW w:w="474" w:type="dxa"/>
          </w:tcPr>
          <w:p w14:paraId="1E2103D5" w14:textId="77777777" w:rsidR="00DB7119" w:rsidRPr="00485F0E" w:rsidRDefault="00DB7119" w:rsidP="005160D8"/>
        </w:tc>
        <w:tc>
          <w:tcPr>
            <w:tcW w:w="473" w:type="dxa"/>
          </w:tcPr>
          <w:p w14:paraId="739CB2C8" w14:textId="77777777" w:rsidR="00DB7119" w:rsidRPr="00485F0E" w:rsidRDefault="00DB7119" w:rsidP="005160D8"/>
        </w:tc>
        <w:tc>
          <w:tcPr>
            <w:tcW w:w="473" w:type="dxa"/>
          </w:tcPr>
          <w:p w14:paraId="5D838988" w14:textId="77777777" w:rsidR="00DB7119" w:rsidRPr="00485F0E" w:rsidRDefault="00DB7119" w:rsidP="005160D8"/>
        </w:tc>
        <w:tc>
          <w:tcPr>
            <w:tcW w:w="473" w:type="dxa"/>
          </w:tcPr>
          <w:p w14:paraId="1A400F62" w14:textId="77777777" w:rsidR="00DB7119" w:rsidRPr="00485F0E" w:rsidRDefault="00DB7119" w:rsidP="005160D8"/>
        </w:tc>
        <w:tc>
          <w:tcPr>
            <w:tcW w:w="473" w:type="dxa"/>
          </w:tcPr>
          <w:p w14:paraId="269AE870" w14:textId="77777777" w:rsidR="00DB7119" w:rsidRPr="00485F0E" w:rsidRDefault="00DB7119" w:rsidP="005160D8"/>
        </w:tc>
        <w:tc>
          <w:tcPr>
            <w:tcW w:w="473" w:type="dxa"/>
          </w:tcPr>
          <w:p w14:paraId="1FD3CF41" w14:textId="77777777" w:rsidR="00DB7119" w:rsidRPr="00485F0E" w:rsidRDefault="00DB7119" w:rsidP="005160D8"/>
        </w:tc>
        <w:tc>
          <w:tcPr>
            <w:tcW w:w="473" w:type="dxa"/>
          </w:tcPr>
          <w:p w14:paraId="1BC2BDCB" w14:textId="77777777" w:rsidR="00DB7119" w:rsidRPr="00485F0E" w:rsidRDefault="00DB7119" w:rsidP="005160D8"/>
        </w:tc>
        <w:tc>
          <w:tcPr>
            <w:tcW w:w="473" w:type="dxa"/>
          </w:tcPr>
          <w:p w14:paraId="18F7CBAC" w14:textId="77777777" w:rsidR="00DB7119" w:rsidRPr="00485F0E" w:rsidRDefault="00DB7119" w:rsidP="005160D8"/>
        </w:tc>
        <w:tc>
          <w:tcPr>
            <w:tcW w:w="473" w:type="dxa"/>
          </w:tcPr>
          <w:p w14:paraId="754D3E6D" w14:textId="77777777" w:rsidR="00DB7119" w:rsidRPr="00485F0E" w:rsidRDefault="00DB7119" w:rsidP="005160D8"/>
        </w:tc>
        <w:tc>
          <w:tcPr>
            <w:tcW w:w="473" w:type="dxa"/>
          </w:tcPr>
          <w:p w14:paraId="2F60DD99" w14:textId="77777777" w:rsidR="00DB7119" w:rsidRPr="00485F0E" w:rsidRDefault="00DB7119" w:rsidP="005160D8"/>
        </w:tc>
        <w:tc>
          <w:tcPr>
            <w:tcW w:w="473" w:type="dxa"/>
          </w:tcPr>
          <w:p w14:paraId="3222161E" w14:textId="77777777" w:rsidR="00DB7119" w:rsidRPr="00485F0E" w:rsidRDefault="00DB7119" w:rsidP="005160D8"/>
        </w:tc>
        <w:tc>
          <w:tcPr>
            <w:tcW w:w="473" w:type="dxa"/>
          </w:tcPr>
          <w:p w14:paraId="60B74713" w14:textId="77777777" w:rsidR="00DB7119" w:rsidRPr="00485F0E" w:rsidRDefault="00DB7119" w:rsidP="005160D8"/>
        </w:tc>
        <w:tc>
          <w:tcPr>
            <w:tcW w:w="473" w:type="dxa"/>
          </w:tcPr>
          <w:p w14:paraId="722E9D5C" w14:textId="77777777" w:rsidR="00DB7119" w:rsidRPr="00485F0E" w:rsidRDefault="00DB7119" w:rsidP="005160D8"/>
        </w:tc>
        <w:tc>
          <w:tcPr>
            <w:tcW w:w="473" w:type="dxa"/>
          </w:tcPr>
          <w:p w14:paraId="0157BD20" w14:textId="77777777" w:rsidR="00DB7119" w:rsidRPr="00485F0E" w:rsidRDefault="00DB7119" w:rsidP="005160D8"/>
        </w:tc>
        <w:tc>
          <w:tcPr>
            <w:tcW w:w="473" w:type="dxa"/>
          </w:tcPr>
          <w:p w14:paraId="1DFF1AEA" w14:textId="77777777" w:rsidR="00DB7119" w:rsidRPr="00485F0E" w:rsidRDefault="00DB7119" w:rsidP="005160D8"/>
        </w:tc>
        <w:tc>
          <w:tcPr>
            <w:tcW w:w="473" w:type="dxa"/>
          </w:tcPr>
          <w:p w14:paraId="5EB855E1" w14:textId="77777777" w:rsidR="00DB7119" w:rsidRPr="00485F0E" w:rsidRDefault="00DB7119" w:rsidP="005160D8"/>
        </w:tc>
        <w:tc>
          <w:tcPr>
            <w:tcW w:w="473" w:type="dxa"/>
          </w:tcPr>
          <w:p w14:paraId="60C37A08" w14:textId="77777777" w:rsidR="00DB7119" w:rsidRPr="00485F0E" w:rsidRDefault="00DB7119" w:rsidP="005160D8"/>
        </w:tc>
        <w:tc>
          <w:tcPr>
            <w:tcW w:w="473" w:type="dxa"/>
          </w:tcPr>
          <w:p w14:paraId="462D6C9B" w14:textId="77777777" w:rsidR="00DB7119" w:rsidRPr="00485F0E" w:rsidRDefault="00DB7119" w:rsidP="005160D8"/>
        </w:tc>
        <w:tc>
          <w:tcPr>
            <w:tcW w:w="473" w:type="dxa"/>
          </w:tcPr>
          <w:p w14:paraId="57AC5F22" w14:textId="77777777" w:rsidR="00DB7119" w:rsidRPr="00485F0E" w:rsidRDefault="00DB7119" w:rsidP="005160D8"/>
        </w:tc>
      </w:tr>
      <w:tr w:rsidR="00DB7119" w:rsidRPr="00485F0E" w14:paraId="2CBBDC14" w14:textId="77777777" w:rsidTr="005160D8">
        <w:tc>
          <w:tcPr>
            <w:tcW w:w="1055" w:type="dxa"/>
          </w:tcPr>
          <w:p w14:paraId="14A842D8" w14:textId="77777777" w:rsidR="00DB7119" w:rsidRPr="00485F0E" w:rsidRDefault="00DB7119" w:rsidP="005160D8">
            <w:proofErr w:type="spellStart"/>
            <w:r w:rsidRPr="00485F0E">
              <w:t>Etc</w:t>
            </w:r>
            <w:proofErr w:type="spellEnd"/>
            <w:r w:rsidRPr="00485F0E">
              <w:t>…</w:t>
            </w:r>
          </w:p>
        </w:tc>
        <w:tc>
          <w:tcPr>
            <w:tcW w:w="906" w:type="dxa"/>
          </w:tcPr>
          <w:p w14:paraId="161924E6" w14:textId="77777777" w:rsidR="00DB7119" w:rsidRPr="00485F0E" w:rsidRDefault="00DB7119" w:rsidP="005160D8"/>
        </w:tc>
        <w:tc>
          <w:tcPr>
            <w:tcW w:w="1825" w:type="dxa"/>
          </w:tcPr>
          <w:p w14:paraId="5DA94985" w14:textId="77777777" w:rsidR="00DB7119" w:rsidRPr="00485F0E" w:rsidRDefault="00DB7119" w:rsidP="005160D8"/>
        </w:tc>
        <w:tc>
          <w:tcPr>
            <w:tcW w:w="474" w:type="dxa"/>
          </w:tcPr>
          <w:p w14:paraId="42765579" w14:textId="77777777" w:rsidR="00DB7119" w:rsidRPr="00485F0E" w:rsidRDefault="00DB7119" w:rsidP="005160D8"/>
        </w:tc>
        <w:tc>
          <w:tcPr>
            <w:tcW w:w="474" w:type="dxa"/>
          </w:tcPr>
          <w:p w14:paraId="50B9DAD9" w14:textId="77777777" w:rsidR="00DB7119" w:rsidRPr="00485F0E" w:rsidRDefault="00DB7119" w:rsidP="005160D8"/>
        </w:tc>
        <w:tc>
          <w:tcPr>
            <w:tcW w:w="473" w:type="dxa"/>
          </w:tcPr>
          <w:p w14:paraId="050D9326" w14:textId="77777777" w:rsidR="00DB7119" w:rsidRPr="00485F0E" w:rsidRDefault="00DB7119" w:rsidP="005160D8"/>
        </w:tc>
        <w:tc>
          <w:tcPr>
            <w:tcW w:w="473" w:type="dxa"/>
          </w:tcPr>
          <w:p w14:paraId="74D2C3E3" w14:textId="77777777" w:rsidR="00DB7119" w:rsidRPr="00485F0E" w:rsidRDefault="00DB7119" w:rsidP="005160D8"/>
        </w:tc>
        <w:tc>
          <w:tcPr>
            <w:tcW w:w="473" w:type="dxa"/>
          </w:tcPr>
          <w:p w14:paraId="54B1C650" w14:textId="77777777" w:rsidR="00DB7119" w:rsidRPr="00485F0E" w:rsidRDefault="00DB7119" w:rsidP="005160D8"/>
        </w:tc>
        <w:tc>
          <w:tcPr>
            <w:tcW w:w="473" w:type="dxa"/>
          </w:tcPr>
          <w:p w14:paraId="4311C5CD" w14:textId="77777777" w:rsidR="00DB7119" w:rsidRPr="00485F0E" w:rsidRDefault="00DB7119" w:rsidP="005160D8"/>
        </w:tc>
        <w:tc>
          <w:tcPr>
            <w:tcW w:w="473" w:type="dxa"/>
          </w:tcPr>
          <w:p w14:paraId="1BDE220A" w14:textId="77777777" w:rsidR="00DB7119" w:rsidRPr="00485F0E" w:rsidRDefault="00DB7119" w:rsidP="005160D8"/>
        </w:tc>
        <w:tc>
          <w:tcPr>
            <w:tcW w:w="473" w:type="dxa"/>
          </w:tcPr>
          <w:p w14:paraId="33CCA7EF" w14:textId="77777777" w:rsidR="00DB7119" w:rsidRPr="00485F0E" w:rsidRDefault="00DB7119" w:rsidP="005160D8"/>
        </w:tc>
        <w:tc>
          <w:tcPr>
            <w:tcW w:w="473" w:type="dxa"/>
          </w:tcPr>
          <w:p w14:paraId="4D534E8B" w14:textId="77777777" w:rsidR="00DB7119" w:rsidRPr="00485F0E" w:rsidRDefault="00DB7119" w:rsidP="005160D8"/>
        </w:tc>
        <w:tc>
          <w:tcPr>
            <w:tcW w:w="473" w:type="dxa"/>
          </w:tcPr>
          <w:p w14:paraId="0FF918B8" w14:textId="77777777" w:rsidR="00DB7119" w:rsidRPr="00485F0E" w:rsidRDefault="00DB7119" w:rsidP="005160D8"/>
        </w:tc>
        <w:tc>
          <w:tcPr>
            <w:tcW w:w="473" w:type="dxa"/>
          </w:tcPr>
          <w:p w14:paraId="623605BC" w14:textId="77777777" w:rsidR="00DB7119" w:rsidRPr="00485F0E" w:rsidRDefault="00DB7119" w:rsidP="005160D8"/>
        </w:tc>
        <w:tc>
          <w:tcPr>
            <w:tcW w:w="473" w:type="dxa"/>
          </w:tcPr>
          <w:p w14:paraId="4D86F4A8" w14:textId="77777777" w:rsidR="00DB7119" w:rsidRPr="00485F0E" w:rsidRDefault="00DB7119" w:rsidP="005160D8"/>
        </w:tc>
        <w:tc>
          <w:tcPr>
            <w:tcW w:w="473" w:type="dxa"/>
          </w:tcPr>
          <w:p w14:paraId="4D64B86F" w14:textId="77777777" w:rsidR="00DB7119" w:rsidRPr="00485F0E" w:rsidRDefault="00DB7119" w:rsidP="005160D8"/>
        </w:tc>
        <w:tc>
          <w:tcPr>
            <w:tcW w:w="473" w:type="dxa"/>
          </w:tcPr>
          <w:p w14:paraId="2C044747" w14:textId="77777777" w:rsidR="00DB7119" w:rsidRPr="00485F0E" w:rsidRDefault="00DB7119" w:rsidP="005160D8"/>
        </w:tc>
        <w:tc>
          <w:tcPr>
            <w:tcW w:w="473" w:type="dxa"/>
          </w:tcPr>
          <w:p w14:paraId="3B2F372D" w14:textId="77777777" w:rsidR="00DB7119" w:rsidRPr="00485F0E" w:rsidRDefault="00DB7119" w:rsidP="005160D8"/>
        </w:tc>
        <w:tc>
          <w:tcPr>
            <w:tcW w:w="473" w:type="dxa"/>
          </w:tcPr>
          <w:p w14:paraId="1D647EA9" w14:textId="77777777" w:rsidR="00DB7119" w:rsidRPr="00485F0E" w:rsidRDefault="00DB7119" w:rsidP="005160D8"/>
        </w:tc>
        <w:tc>
          <w:tcPr>
            <w:tcW w:w="473" w:type="dxa"/>
          </w:tcPr>
          <w:p w14:paraId="335BCD8C" w14:textId="77777777" w:rsidR="00DB7119" w:rsidRPr="00485F0E" w:rsidRDefault="00DB7119" w:rsidP="005160D8"/>
        </w:tc>
        <w:tc>
          <w:tcPr>
            <w:tcW w:w="473" w:type="dxa"/>
          </w:tcPr>
          <w:p w14:paraId="63E93785" w14:textId="77777777" w:rsidR="00DB7119" w:rsidRPr="00485F0E" w:rsidRDefault="00DB7119" w:rsidP="005160D8"/>
        </w:tc>
        <w:tc>
          <w:tcPr>
            <w:tcW w:w="473" w:type="dxa"/>
          </w:tcPr>
          <w:p w14:paraId="0503C3FC" w14:textId="77777777" w:rsidR="00DB7119" w:rsidRPr="00485F0E" w:rsidRDefault="00DB7119" w:rsidP="005160D8"/>
        </w:tc>
        <w:tc>
          <w:tcPr>
            <w:tcW w:w="473" w:type="dxa"/>
          </w:tcPr>
          <w:p w14:paraId="7C8245C7" w14:textId="77777777" w:rsidR="00DB7119" w:rsidRPr="00485F0E" w:rsidRDefault="00DB7119" w:rsidP="005160D8"/>
        </w:tc>
      </w:tr>
    </w:tbl>
    <w:p w14:paraId="66EB10F8" w14:textId="77777777" w:rsidR="00D756DD" w:rsidRPr="002C3A2D" w:rsidRDefault="00D756DD">
      <w:pPr>
        <w:spacing w:after="120"/>
        <w:rPr>
          <w:rFonts w:asciiTheme="majorHAnsi" w:hAnsiTheme="majorHAnsi" w:cstheme="majorHAnsi"/>
          <w:sz w:val="22"/>
          <w:szCs w:val="22"/>
        </w:rPr>
      </w:pPr>
    </w:p>
    <w:p w14:paraId="62F6F1C1" w14:textId="5E01F4C9" w:rsidR="00D756DD" w:rsidRDefault="00416961">
      <w:pPr>
        <w:spacing w:after="0"/>
        <w:jc w:val="left"/>
        <w:rPr>
          <w:rFonts w:ascii="Arial Narrow" w:hAnsi="Arial Narrow"/>
          <w:b/>
        </w:rPr>
      </w:pPr>
      <w:r>
        <w:br w:type="page"/>
      </w:r>
    </w:p>
    <w:p w14:paraId="29313792" w14:textId="3D128D88" w:rsidR="002A4E9A" w:rsidRPr="002C3A2D" w:rsidRDefault="00A77708" w:rsidP="00416961">
      <w:pPr>
        <w:pStyle w:val="Heading2"/>
        <w:ind w:left="0"/>
      </w:pPr>
      <w:bookmarkStart w:id="31" w:name="_Toc404528201"/>
      <w:bookmarkStart w:id="32" w:name="_Toc217394034"/>
      <w:r w:rsidRPr="002C3A2D">
        <w:lastRenderedPageBreak/>
        <w:t xml:space="preserve">Annex </w:t>
      </w:r>
      <w:r w:rsidR="00F22B2F">
        <w:rPr>
          <w:rFonts w:eastAsia="Malgun Gothic"/>
          <w:lang w:eastAsia="ko-KR"/>
        </w:rPr>
        <w:t>5</w:t>
      </w:r>
      <w:r w:rsidRPr="002C3A2D">
        <w:t xml:space="preserve">.  </w:t>
      </w:r>
      <w:bookmarkEnd w:id="31"/>
      <w:r w:rsidR="00235485" w:rsidRPr="002C3A2D">
        <w:t>UNDP Social and Environmental Screening Procedure</w:t>
      </w:r>
      <w:bookmarkEnd w:id="32"/>
    </w:p>
    <w:p w14:paraId="622FEC5E" w14:textId="5761A951" w:rsidR="00107962" w:rsidRDefault="00107962" w:rsidP="002A4E9A">
      <w:pPr>
        <w:rPr>
          <w:b/>
          <w:bCs/>
          <w:lang w:val="en-GB"/>
        </w:rPr>
      </w:pPr>
    </w:p>
    <w:p w14:paraId="35A507DE" w14:textId="62B1BCEB" w:rsidR="00107962" w:rsidRDefault="00107962" w:rsidP="00107962">
      <w:pPr>
        <w:rPr>
          <w:i/>
          <w:iCs/>
          <w:szCs w:val="20"/>
        </w:rPr>
      </w:pPr>
      <w:r w:rsidRPr="00E30EE0">
        <w:rPr>
          <w:b/>
          <w:i/>
          <w:highlight w:val="yellow"/>
        </w:rPr>
        <w:t xml:space="preserve">Guidance to </w:t>
      </w:r>
      <w:r w:rsidRPr="00107962">
        <w:rPr>
          <w:b/>
          <w:i/>
          <w:highlight w:val="yellow"/>
        </w:rPr>
        <w:t>project developer</w:t>
      </w:r>
      <w:r w:rsidRPr="00107962">
        <w:rPr>
          <w:i/>
          <w:highlight w:val="yellow"/>
        </w:rPr>
        <w:t>:</w:t>
      </w:r>
      <w:r w:rsidRPr="00107962">
        <w:rPr>
          <w:i/>
          <w:iCs/>
          <w:szCs w:val="20"/>
          <w:highlight w:val="yellow"/>
        </w:rPr>
        <w:t xml:space="preserve"> </w:t>
      </w:r>
      <w:r w:rsidRPr="0028184D">
        <w:rPr>
          <w:i/>
          <w:iCs/>
          <w:szCs w:val="20"/>
          <w:highlight w:val="yellow"/>
        </w:rPr>
        <w:t>Copy-paste the screening report from Quantum</w:t>
      </w:r>
    </w:p>
    <w:p w14:paraId="78C565D6" w14:textId="77777777" w:rsidR="00107962" w:rsidRDefault="00107962" w:rsidP="002A4E9A">
      <w:pPr>
        <w:rPr>
          <w:b/>
          <w:bCs/>
          <w:lang w:val="en-GB"/>
        </w:rPr>
      </w:pPr>
    </w:p>
    <w:p w14:paraId="0E200999" w14:textId="77777777" w:rsidR="00107962" w:rsidRDefault="00107962" w:rsidP="002A4E9A">
      <w:pPr>
        <w:rPr>
          <w:b/>
          <w:bCs/>
          <w:lang w:val="en-GB"/>
        </w:rPr>
      </w:pPr>
    </w:p>
    <w:p w14:paraId="370C1F9E" w14:textId="77777777" w:rsidR="00416961" w:rsidRDefault="00416961">
      <w:pPr>
        <w:spacing w:after="0"/>
        <w:jc w:val="left"/>
        <w:rPr>
          <w:rFonts w:ascii="Arial Narrow" w:hAnsi="Arial Narrow"/>
          <w:b/>
          <w:bCs/>
        </w:rPr>
      </w:pPr>
      <w:r>
        <w:br w:type="page"/>
      </w:r>
    </w:p>
    <w:p w14:paraId="717D39F2" w14:textId="77777777" w:rsidR="00416961" w:rsidRDefault="00416961" w:rsidP="00416961">
      <w:pPr>
        <w:pStyle w:val="Heading2"/>
        <w:ind w:left="0"/>
        <w:sectPr w:rsidR="00416961" w:rsidSect="0005140F">
          <w:footerReference w:type="default" r:id="rId108"/>
          <w:headerReference w:type="first" r:id="rId109"/>
          <w:footerReference w:type="first" r:id="rId110"/>
          <w:pgSz w:w="12240" w:h="15840"/>
          <w:pgMar w:top="1440" w:right="1440" w:bottom="1440" w:left="1440" w:header="720" w:footer="720" w:gutter="0"/>
          <w:cols w:space="720"/>
          <w:docGrid w:linePitch="360"/>
        </w:sectPr>
      </w:pPr>
    </w:p>
    <w:p w14:paraId="72164F22" w14:textId="3B7C9FD2" w:rsidR="002C3596" w:rsidRPr="0038050E" w:rsidRDefault="002C3596" w:rsidP="00416961">
      <w:pPr>
        <w:pStyle w:val="Heading2"/>
        <w:ind w:left="0"/>
      </w:pPr>
      <w:bookmarkStart w:id="33" w:name="_Toc217394035"/>
      <w:r w:rsidRPr="0038050E">
        <w:lastRenderedPageBreak/>
        <w:t xml:space="preserve">Annex </w:t>
      </w:r>
      <w:r w:rsidR="00F22B2F" w:rsidRPr="0038050E">
        <w:t>6</w:t>
      </w:r>
      <w:r w:rsidRPr="0038050E">
        <w:t xml:space="preserve">. </w:t>
      </w:r>
      <w:r w:rsidR="005D57E3" w:rsidRPr="0038050E">
        <w:t>UNDP Risk Register</w:t>
      </w:r>
      <w:bookmarkEnd w:id="33"/>
      <w:r w:rsidRPr="0038050E">
        <w:t xml:space="preserve">  </w:t>
      </w:r>
    </w:p>
    <w:p w14:paraId="41E5653A" w14:textId="77777777" w:rsidR="000D3FB8" w:rsidRDefault="000D3FB8" w:rsidP="000D3FB8">
      <w:pPr>
        <w:rPr>
          <w:i/>
          <w:iCs/>
          <w:szCs w:val="20"/>
        </w:rPr>
      </w:pPr>
      <w:r w:rsidRPr="00E30EE0">
        <w:rPr>
          <w:b/>
          <w:i/>
          <w:highlight w:val="yellow"/>
        </w:rPr>
        <w:t>Guidance to project developer</w:t>
      </w:r>
      <w:r w:rsidRPr="00E30EE0">
        <w:rPr>
          <w:i/>
          <w:highlight w:val="yellow"/>
        </w:rPr>
        <w:t>:</w:t>
      </w:r>
      <w:r w:rsidRPr="00E30EE0">
        <w:rPr>
          <w:i/>
          <w:iCs/>
          <w:szCs w:val="20"/>
          <w:highlight w:val="yellow"/>
        </w:rPr>
        <w:t xml:space="preserve"> Complete the table below. Please refer to the </w:t>
      </w:r>
      <w:hyperlink r:id="rId111" w:history="1">
        <w:r w:rsidRPr="00E30EE0">
          <w:rPr>
            <w:rStyle w:val="Hyperlink"/>
            <w:i/>
            <w:iCs/>
            <w:szCs w:val="20"/>
            <w:highlight w:val="yellow"/>
          </w:rPr>
          <w:t>Project Risk Register</w:t>
        </w:r>
      </w:hyperlink>
      <w:r w:rsidRPr="00E30EE0">
        <w:rPr>
          <w:i/>
          <w:iCs/>
          <w:szCs w:val="20"/>
          <w:highlight w:val="yellow"/>
        </w:rPr>
        <w:t xml:space="preserve"> for further information.</w:t>
      </w:r>
    </w:p>
    <w:tbl>
      <w:tblPr>
        <w:tblStyle w:val="TableGrid6"/>
        <w:tblW w:w="14549" w:type="dxa"/>
        <w:tblInd w:w="-95" w:type="dxa"/>
        <w:tblLook w:val="01E0" w:firstRow="1" w:lastRow="1" w:firstColumn="1" w:lastColumn="1" w:noHBand="0" w:noVBand="0"/>
      </w:tblPr>
      <w:tblGrid>
        <w:gridCol w:w="8170"/>
        <w:gridCol w:w="2977"/>
        <w:gridCol w:w="3402"/>
      </w:tblGrid>
      <w:tr w:rsidR="000D3FB8" w:rsidRPr="00F35C62" w14:paraId="051822F4" w14:textId="77777777" w:rsidTr="005160D8">
        <w:tc>
          <w:tcPr>
            <w:tcW w:w="8170" w:type="dxa"/>
          </w:tcPr>
          <w:p w14:paraId="18692B94" w14:textId="77777777" w:rsidR="000D3FB8" w:rsidRPr="00F35C62" w:rsidRDefault="000D3FB8" w:rsidP="005160D8">
            <w:pPr>
              <w:spacing w:before="60"/>
              <w:rPr>
                <w:rFonts w:ascii="Arial Narrow" w:hAnsi="Arial Narrow"/>
                <w:b/>
                <w:lang w:val="en-GB"/>
              </w:rPr>
            </w:pPr>
            <w:r w:rsidRPr="00F35C62">
              <w:rPr>
                <w:rFonts w:ascii="Arial Narrow" w:hAnsi="Arial Narrow"/>
                <w:b/>
                <w:lang w:val="en-GB"/>
              </w:rPr>
              <w:t xml:space="preserve">Project Title: </w:t>
            </w:r>
            <w:r w:rsidRPr="00F35C62">
              <w:rPr>
                <w:rFonts w:ascii="Arial Narrow" w:hAnsi="Arial Narrow"/>
                <w:b/>
                <w:lang w:val="en-GB"/>
              </w:rPr>
              <w:tab/>
            </w:r>
          </w:p>
        </w:tc>
        <w:tc>
          <w:tcPr>
            <w:tcW w:w="2977" w:type="dxa"/>
          </w:tcPr>
          <w:p w14:paraId="15B98783" w14:textId="77777777" w:rsidR="000D3FB8" w:rsidRPr="00F35C62" w:rsidRDefault="000D3FB8" w:rsidP="005160D8">
            <w:pPr>
              <w:spacing w:before="60"/>
              <w:rPr>
                <w:rFonts w:ascii="Arial Narrow" w:hAnsi="Arial Narrow"/>
                <w:b/>
                <w:lang w:val="en-GB"/>
              </w:rPr>
            </w:pPr>
            <w:r w:rsidRPr="00F35C62">
              <w:rPr>
                <w:rFonts w:ascii="Arial Narrow" w:hAnsi="Arial Narrow"/>
                <w:b/>
                <w:lang w:val="en-GB"/>
              </w:rPr>
              <w:t>Project Number:</w:t>
            </w:r>
          </w:p>
        </w:tc>
        <w:tc>
          <w:tcPr>
            <w:tcW w:w="3402" w:type="dxa"/>
          </w:tcPr>
          <w:p w14:paraId="09906FA8" w14:textId="77777777" w:rsidR="000D3FB8" w:rsidRPr="00F35C62" w:rsidRDefault="000D3FB8" w:rsidP="005160D8">
            <w:pPr>
              <w:spacing w:before="60"/>
              <w:rPr>
                <w:rFonts w:ascii="Arial Narrow" w:hAnsi="Arial Narrow"/>
                <w:b/>
                <w:lang w:val="en-GB"/>
              </w:rPr>
            </w:pPr>
            <w:r w:rsidRPr="00F35C62">
              <w:rPr>
                <w:rFonts w:ascii="Arial Narrow" w:hAnsi="Arial Narrow"/>
                <w:b/>
                <w:lang w:val="en-GB"/>
              </w:rPr>
              <w:t xml:space="preserve">Date: </w:t>
            </w:r>
            <w:sdt>
              <w:sdtPr>
                <w:rPr>
                  <w:rFonts w:ascii="Arial Narrow" w:hAnsi="Arial Narrow"/>
                  <w:b/>
                  <w:lang w:val="en-GB"/>
                </w:rPr>
                <w:id w:val="1182393328"/>
                <w:placeholder>
                  <w:docPart w:val="282739D41F1145E7831E0474E700509B"/>
                </w:placeholder>
                <w:showingPlcHdr/>
                <w:date>
                  <w:dateFormat w:val="dd-MMM-yy"/>
                  <w:lid w:val="en-US"/>
                  <w:storeMappedDataAs w:val="dateTime"/>
                  <w:calendar w:val="gregorian"/>
                </w:date>
              </w:sdtPr>
              <w:sdtContent>
                <w:r w:rsidRPr="00F35C62">
                  <w:rPr>
                    <w:rFonts w:ascii="Arial Narrow" w:hAnsi="Arial Narrow"/>
                    <w:b/>
                    <w:bCs/>
                    <w:highlight w:val="lightGray"/>
                    <w:lang w:val="en-GB"/>
                  </w:rPr>
                  <w:t>Click or tap to enter a date.</w:t>
                </w:r>
              </w:sdtContent>
            </w:sdt>
          </w:p>
        </w:tc>
      </w:tr>
    </w:tbl>
    <w:p w14:paraId="0A01907C" w14:textId="77777777" w:rsidR="000D3FB8" w:rsidRPr="00485F0E" w:rsidRDefault="000D3FB8" w:rsidP="000D3FB8">
      <w:pPr>
        <w:spacing w:after="0"/>
        <w:rPr>
          <w:rFonts w:cs="Calibri"/>
          <w:vanish/>
          <w:sz w:val="18"/>
          <w:szCs w:val="18"/>
        </w:rPr>
      </w:pPr>
    </w:p>
    <w:p w14:paraId="79108E1B" w14:textId="77777777" w:rsidR="000D3FB8" w:rsidRPr="00F35C62" w:rsidRDefault="000D3FB8" w:rsidP="000D3FB8">
      <w:pPr>
        <w:tabs>
          <w:tab w:val="left" w:pos="9041"/>
          <w:tab w:val="left" w:pos="12281"/>
        </w:tabs>
        <w:spacing w:after="0"/>
        <w:rPr>
          <w:rFonts w:ascii="Arial Narrow" w:eastAsia="Times New Roman" w:hAnsi="Arial Narrow"/>
          <w:b/>
          <w:szCs w:val="20"/>
          <w:lang w:val="en-GB"/>
        </w:rPr>
      </w:pPr>
    </w:p>
    <w:tbl>
      <w:tblPr>
        <w:tblpPr w:leftFromText="180" w:rightFromText="180" w:vertAnchor="text" w:tblpX="-89" w:tblpY="1"/>
        <w:tblOverlap w:val="never"/>
        <w:tblW w:w="145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421"/>
        <w:gridCol w:w="1559"/>
        <w:gridCol w:w="1417"/>
        <w:gridCol w:w="1843"/>
        <w:gridCol w:w="1418"/>
        <w:gridCol w:w="1842"/>
        <w:gridCol w:w="1701"/>
        <w:gridCol w:w="1418"/>
        <w:gridCol w:w="2977"/>
      </w:tblGrid>
      <w:tr w:rsidR="000D3FB8" w:rsidRPr="00F35C62" w14:paraId="7947A910" w14:textId="77777777" w:rsidTr="0A64A317">
        <w:trPr>
          <w:tblHeader/>
        </w:trPr>
        <w:tc>
          <w:tcPr>
            <w:tcW w:w="421" w:type="dxa"/>
            <w:shd w:val="clear" w:color="auto" w:fill="FFCC00"/>
          </w:tcPr>
          <w:p w14:paraId="0B289055" w14:textId="77777777" w:rsidR="000D3FB8" w:rsidRPr="00F35C62" w:rsidRDefault="000D3FB8" w:rsidP="005160D8">
            <w:pPr>
              <w:spacing w:before="40" w:after="0"/>
              <w:rPr>
                <w:rFonts w:ascii="Arial Narrow" w:eastAsia="Times New Roman" w:hAnsi="Arial Narrow" w:cs="Arial"/>
                <w:b/>
                <w:szCs w:val="20"/>
                <w:lang w:val="en-GB"/>
              </w:rPr>
            </w:pPr>
            <w:r w:rsidRPr="00F35C62">
              <w:rPr>
                <w:rFonts w:ascii="Arial Narrow" w:eastAsia="Times New Roman" w:hAnsi="Arial Narrow" w:cs="Arial"/>
                <w:b/>
                <w:szCs w:val="20"/>
                <w:lang w:val="en-GB"/>
              </w:rPr>
              <w:t>#</w:t>
            </w:r>
          </w:p>
        </w:tc>
        <w:tc>
          <w:tcPr>
            <w:tcW w:w="1559" w:type="dxa"/>
            <w:shd w:val="clear" w:color="auto" w:fill="FFCC00"/>
          </w:tcPr>
          <w:p w14:paraId="2E35BD5C" w14:textId="77777777" w:rsidR="000D3FB8" w:rsidRPr="00F35C62" w:rsidRDefault="000D3FB8" w:rsidP="005160D8">
            <w:pPr>
              <w:spacing w:before="40" w:after="0"/>
              <w:jc w:val="center"/>
              <w:rPr>
                <w:rFonts w:ascii="Arial Narrow" w:eastAsia="Times New Roman" w:hAnsi="Arial Narrow" w:cs="Arial"/>
                <w:b/>
                <w:szCs w:val="20"/>
                <w:lang w:val="en-GB"/>
              </w:rPr>
            </w:pPr>
            <w:r w:rsidRPr="00F35C62">
              <w:rPr>
                <w:rFonts w:ascii="Arial Narrow" w:eastAsia="Times New Roman" w:hAnsi="Arial Narrow" w:cs="Arial"/>
                <w:b/>
                <w:szCs w:val="20"/>
                <w:lang w:val="en-GB"/>
              </w:rPr>
              <w:t>Event</w:t>
            </w:r>
          </w:p>
        </w:tc>
        <w:tc>
          <w:tcPr>
            <w:tcW w:w="1417" w:type="dxa"/>
            <w:shd w:val="clear" w:color="auto" w:fill="FFCC00"/>
          </w:tcPr>
          <w:p w14:paraId="5EAE39E7" w14:textId="77777777" w:rsidR="000D3FB8" w:rsidRPr="00F35C62" w:rsidRDefault="000D3FB8" w:rsidP="005160D8">
            <w:pPr>
              <w:spacing w:before="40" w:after="0"/>
              <w:jc w:val="center"/>
              <w:rPr>
                <w:rFonts w:ascii="Arial Narrow" w:eastAsia="Times New Roman" w:hAnsi="Arial Narrow" w:cs="Arial"/>
                <w:b/>
                <w:szCs w:val="20"/>
                <w:lang w:val="en-GB"/>
              </w:rPr>
            </w:pPr>
            <w:r w:rsidRPr="00F35C62">
              <w:rPr>
                <w:rFonts w:ascii="Arial Narrow" w:eastAsia="Times New Roman" w:hAnsi="Arial Narrow" w:cs="Arial"/>
                <w:b/>
                <w:szCs w:val="20"/>
                <w:lang w:val="en-GB"/>
              </w:rPr>
              <w:t>Cause</w:t>
            </w:r>
          </w:p>
        </w:tc>
        <w:tc>
          <w:tcPr>
            <w:tcW w:w="1843" w:type="dxa"/>
            <w:shd w:val="clear" w:color="auto" w:fill="FFCC00"/>
          </w:tcPr>
          <w:p w14:paraId="5CF037B2" w14:textId="77777777" w:rsidR="000D3FB8" w:rsidRPr="00F35C62" w:rsidDel="00DF7DBA" w:rsidRDefault="000D3FB8" w:rsidP="005160D8">
            <w:pPr>
              <w:spacing w:before="40" w:after="0"/>
              <w:jc w:val="center"/>
              <w:rPr>
                <w:rFonts w:ascii="Arial Narrow" w:eastAsia="Times New Roman" w:hAnsi="Arial Narrow" w:cs="Arial"/>
                <w:b/>
                <w:szCs w:val="20"/>
                <w:lang w:val="en-GB"/>
              </w:rPr>
            </w:pPr>
            <w:r w:rsidRPr="00F35C62">
              <w:rPr>
                <w:rFonts w:ascii="Arial Narrow" w:eastAsia="Times New Roman" w:hAnsi="Arial Narrow" w:cs="Arial"/>
                <w:b/>
                <w:szCs w:val="20"/>
                <w:lang w:val="en-GB"/>
              </w:rPr>
              <w:t>Impact(s)</w:t>
            </w:r>
          </w:p>
        </w:tc>
        <w:tc>
          <w:tcPr>
            <w:tcW w:w="1418" w:type="dxa"/>
            <w:shd w:val="clear" w:color="auto" w:fill="FFCC00"/>
          </w:tcPr>
          <w:p w14:paraId="06958D45" w14:textId="77777777" w:rsidR="000D3FB8" w:rsidRPr="00F35C62" w:rsidRDefault="000D3FB8" w:rsidP="0A64A317">
            <w:pPr>
              <w:spacing w:before="40" w:after="0"/>
              <w:jc w:val="center"/>
              <w:rPr>
                <w:rFonts w:ascii="Arial Narrow" w:eastAsia="Times New Roman" w:hAnsi="Arial Narrow" w:cs="Arial"/>
                <w:b/>
                <w:bCs/>
              </w:rPr>
            </w:pPr>
            <w:r w:rsidRPr="0A64A317">
              <w:rPr>
                <w:rFonts w:ascii="Arial Narrow" w:eastAsia="Times New Roman" w:hAnsi="Arial Narrow" w:cs="Arial"/>
                <w:b/>
                <w:bCs/>
              </w:rPr>
              <w:t xml:space="preserve">Risk Category and Sub-category         </w:t>
            </w:r>
            <w:proofErr w:type="gramStart"/>
            <w:r w:rsidRPr="0A64A317">
              <w:rPr>
                <w:rFonts w:ascii="Arial Narrow" w:eastAsia="Times New Roman" w:hAnsi="Arial Narrow" w:cs="Arial"/>
                <w:b/>
                <w:bCs/>
              </w:rPr>
              <w:t xml:space="preserve">   </w:t>
            </w:r>
            <w:r w:rsidRPr="0A64A317">
              <w:rPr>
                <w:rFonts w:ascii="Arial Narrow" w:eastAsia="Times New Roman" w:hAnsi="Arial Narrow" w:cs="Arial"/>
                <w:i/>
                <w:iCs/>
                <w:sz w:val="16"/>
                <w:szCs w:val="16"/>
              </w:rPr>
              <w:t>(</w:t>
            </w:r>
            <w:proofErr w:type="gramEnd"/>
            <w:r w:rsidRPr="0A64A317">
              <w:rPr>
                <w:rFonts w:ascii="Arial Narrow" w:eastAsia="Times New Roman" w:hAnsi="Arial Narrow" w:cs="Arial"/>
                <w:i/>
                <w:iCs/>
                <w:sz w:val="16"/>
                <w:szCs w:val="16"/>
              </w:rPr>
              <w:t xml:space="preserve">including Risk Appetite) </w:t>
            </w:r>
          </w:p>
        </w:tc>
        <w:tc>
          <w:tcPr>
            <w:tcW w:w="1842" w:type="dxa"/>
            <w:shd w:val="clear" w:color="auto" w:fill="FFCC00"/>
          </w:tcPr>
          <w:p w14:paraId="32594F3B" w14:textId="77777777" w:rsidR="000D3FB8" w:rsidRPr="00F35C62" w:rsidRDefault="000D3FB8" w:rsidP="005160D8">
            <w:pPr>
              <w:spacing w:before="40" w:after="0"/>
              <w:ind w:left="-117" w:right="-100"/>
              <w:jc w:val="center"/>
              <w:rPr>
                <w:rFonts w:ascii="Arial Narrow" w:eastAsia="Times New Roman" w:hAnsi="Arial Narrow" w:cs="Arial"/>
                <w:b/>
                <w:szCs w:val="20"/>
                <w:lang w:val="en-GB"/>
              </w:rPr>
            </w:pPr>
            <w:r w:rsidRPr="00F35C62">
              <w:rPr>
                <w:rFonts w:ascii="Arial Narrow" w:eastAsia="Times New Roman" w:hAnsi="Arial Narrow" w:cs="Arial"/>
                <w:b/>
                <w:szCs w:val="20"/>
                <w:lang w:val="en-GB"/>
              </w:rPr>
              <w:t xml:space="preserve">Impact, </w:t>
            </w:r>
            <w:proofErr w:type="gramStart"/>
            <w:r w:rsidRPr="00F35C62">
              <w:rPr>
                <w:rFonts w:ascii="Arial Narrow" w:eastAsia="Times New Roman" w:hAnsi="Arial Narrow" w:cs="Arial"/>
                <w:b/>
                <w:szCs w:val="20"/>
                <w:lang w:val="en-GB"/>
              </w:rPr>
              <w:t>Likelihood  &amp;</w:t>
            </w:r>
            <w:proofErr w:type="gramEnd"/>
            <w:r w:rsidRPr="00F35C62">
              <w:rPr>
                <w:rFonts w:ascii="Arial Narrow" w:eastAsia="Times New Roman" w:hAnsi="Arial Narrow" w:cs="Arial"/>
                <w:b/>
                <w:szCs w:val="20"/>
                <w:lang w:val="en-GB"/>
              </w:rPr>
              <w:t xml:space="preserve"> Risk Level</w:t>
            </w:r>
          </w:p>
          <w:p w14:paraId="274168FF" w14:textId="77777777" w:rsidR="000D3FB8" w:rsidRPr="00F35C62" w:rsidRDefault="000D3FB8" w:rsidP="005160D8">
            <w:pPr>
              <w:spacing w:before="40" w:after="0"/>
              <w:ind w:left="-117" w:right="-100"/>
              <w:jc w:val="center"/>
              <w:rPr>
                <w:rFonts w:ascii="Arial Narrow" w:eastAsia="Times New Roman" w:hAnsi="Arial Narrow" w:cs="Arial"/>
                <w:bCs/>
                <w:i/>
                <w:iCs/>
                <w:sz w:val="16"/>
                <w:szCs w:val="16"/>
                <w:lang w:val="en-GB"/>
              </w:rPr>
            </w:pPr>
            <w:r w:rsidRPr="00F35C62">
              <w:rPr>
                <w:rFonts w:ascii="Arial Narrow" w:eastAsia="Times New Roman" w:hAnsi="Arial Narrow" w:cs="Arial"/>
                <w:bCs/>
                <w:i/>
                <w:iCs/>
                <w:sz w:val="16"/>
                <w:szCs w:val="16"/>
                <w:lang w:val="en-GB"/>
              </w:rPr>
              <w:t>(see Annex 3 Risk Matrix)</w:t>
            </w:r>
          </w:p>
        </w:tc>
        <w:tc>
          <w:tcPr>
            <w:tcW w:w="1701" w:type="dxa"/>
            <w:shd w:val="clear" w:color="auto" w:fill="FFCC00"/>
          </w:tcPr>
          <w:p w14:paraId="1365BAF5" w14:textId="77777777" w:rsidR="000D3FB8" w:rsidRPr="00F35C62" w:rsidRDefault="000D3FB8" w:rsidP="005160D8">
            <w:pPr>
              <w:spacing w:before="40" w:after="0"/>
              <w:jc w:val="center"/>
              <w:rPr>
                <w:rFonts w:ascii="Arial Narrow" w:eastAsia="Times New Roman" w:hAnsi="Arial Narrow" w:cs="Arial"/>
                <w:b/>
                <w:szCs w:val="20"/>
                <w:lang w:val="en-GB"/>
              </w:rPr>
            </w:pPr>
            <w:r w:rsidRPr="00F35C62">
              <w:rPr>
                <w:rFonts w:ascii="Arial Narrow" w:eastAsia="Times New Roman" w:hAnsi="Arial Narrow" w:cs="Arial"/>
                <w:b/>
                <w:szCs w:val="20"/>
                <w:lang w:val="en-GB"/>
              </w:rPr>
              <w:t>Risk Valid From/To</w:t>
            </w:r>
          </w:p>
        </w:tc>
        <w:tc>
          <w:tcPr>
            <w:tcW w:w="1418" w:type="dxa"/>
            <w:shd w:val="clear" w:color="auto" w:fill="FFCC00"/>
          </w:tcPr>
          <w:p w14:paraId="40C204F2" w14:textId="77777777" w:rsidR="000D3FB8" w:rsidRPr="00F35C62" w:rsidRDefault="000D3FB8" w:rsidP="005160D8">
            <w:pPr>
              <w:spacing w:before="40" w:after="0"/>
              <w:jc w:val="center"/>
              <w:rPr>
                <w:rFonts w:ascii="Arial Narrow" w:eastAsia="Times New Roman" w:hAnsi="Arial Narrow" w:cs="Arial"/>
                <w:b/>
                <w:szCs w:val="20"/>
                <w:lang w:val="en-GB"/>
              </w:rPr>
            </w:pPr>
            <w:r w:rsidRPr="00F35C62">
              <w:rPr>
                <w:rFonts w:ascii="Arial Narrow" w:eastAsia="Times New Roman" w:hAnsi="Arial Narrow" w:cs="Arial"/>
                <w:b/>
                <w:szCs w:val="20"/>
                <w:lang w:val="en-GB"/>
              </w:rPr>
              <w:t>Risk Owner</w:t>
            </w:r>
          </w:p>
          <w:p w14:paraId="6E449DBD" w14:textId="77777777" w:rsidR="000D3FB8" w:rsidRPr="00F35C62" w:rsidRDefault="000D3FB8" w:rsidP="005160D8">
            <w:pPr>
              <w:spacing w:before="40" w:after="0"/>
              <w:jc w:val="center"/>
              <w:rPr>
                <w:rFonts w:ascii="Arial Narrow" w:eastAsia="Times New Roman" w:hAnsi="Arial Narrow" w:cs="Arial"/>
                <w:bCs/>
                <w:i/>
                <w:iCs/>
                <w:sz w:val="16"/>
                <w:szCs w:val="16"/>
                <w:lang w:val="en-GB"/>
              </w:rPr>
            </w:pPr>
            <w:r w:rsidRPr="00F35C62">
              <w:rPr>
                <w:rFonts w:ascii="Arial Narrow" w:eastAsia="Times New Roman" w:hAnsi="Arial Narrow" w:cs="Arial"/>
                <w:bCs/>
                <w:i/>
                <w:iCs/>
                <w:sz w:val="16"/>
                <w:szCs w:val="16"/>
                <w:lang w:val="en-GB"/>
              </w:rPr>
              <w:t>(individual accountable for managing the risk)</w:t>
            </w:r>
          </w:p>
        </w:tc>
        <w:tc>
          <w:tcPr>
            <w:tcW w:w="2977" w:type="dxa"/>
            <w:shd w:val="clear" w:color="auto" w:fill="FFCC00"/>
          </w:tcPr>
          <w:p w14:paraId="59645617" w14:textId="77777777" w:rsidR="000D3FB8" w:rsidRPr="00F35C62" w:rsidRDefault="000D3FB8" w:rsidP="005160D8">
            <w:pPr>
              <w:spacing w:before="40" w:after="0"/>
              <w:jc w:val="center"/>
              <w:rPr>
                <w:rFonts w:ascii="Arial Narrow" w:eastAsia="Times New Roman" w:hAnsi="Arial Narrow" w:cs="Arial"/>
                <w:bCs/>
                <w:i/>
                <w:iCs/>
                <w:sz w:val="16"/>
                <w:szCs w:val="16"/>
                <w:lang w:val="en-GB"/>
              </w:rPr>
            </w:pPr>
            <w:r w:rsidRPr="00F35C62">
              <w:rPr>
                <w:rFonts w:ascii="Arial Narrow" w:eastAsia="Times New Roman" w:hAnsi="Arial Narrow" w:cs="Arial"/>
                <w:b/>
                <w:szCs w:val="20"/>
                <w:lang w:val="en-GB"/>
              </w:rPr>
              <w:t>Risk Treatment and Treatment Owner</w:t>
            </w:r>
          </w:p>
        </w:tc>
      </w:tr>
      <w:tr w:rsidR="000D3FB8" w:rsidRPr="00F35C62" w14:paraId="51400A89" w14:textId="77777777" w:rsidTr="0A64A317">
        <w:trPr>
          <w:trHeight w:val="860"/>
        </w:trPr>
        <w:tc>
          <w:tcPr>
            <w:tcW w:w="421" w:type="dxa"/>
            <w:vMerge w:val="restart"/>
          </w:tcPr>
          <w:p w14:paraId="4D2DBC8E"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1</w:t>
            </w:r>
          </w:p>
        </w:tc>
        <w:tc>
          <w:tcPr>
            <w:tcW w:w="1559" w:type="dxa"/>
            <w:vMerge w:val="restart"/>
          </w:tcPr>
          <w:p w14:paraId="6EA7633B" w14:textId="77777777" w:rsidR="000D3FB8" w:rsidRPr="00F35C62" w:rsidRDefault="000D3FB8" w:rsidP="005160D8">
            <w:pPr>
              <w:spacing w:beforeLines="60" w:before="144" w:afterLines="60" w:after="144"/>
              <w:contextualSpacing/>
              <w:rPr>
                <w:rFonts w:ascii="Arial Narrow" w:eastAsia="Times New Roman" w:hAnsi="Arial Narrow" w:cs="Arial"/>
                <w:i/>
                <w:szCs w:val="20"/>
                <w:lang w:val="en-GB"/>
              </w:rPr>
            </w:pPr>
            <w:r w:rsidRPr="00F35C62">
              <w:rPr>
                <w:rFonts w:ascii="Arial Narrow" w:eastAsia="Times New Roman" w:hAnsi="Arial Narrow" w:cs="Arial"/>
                <w:szCs w:val="20"/>
                <w:lang w:val="en-GB"/>
              </w:rPr>
              <w:t xml:space="preserve">There is a risk </w:t>
            </w:r>
            <w:proofErr w:type="gramStart"/>
            <w:r w:rsidRPr="00F35C62">
              <w:rPr>
                <w:rFonts w:ascii="Arial Narrow" w:eastAsia="Times New Roman" w:hAnsi="Arial Narrow" w:cs="Arial"/>
                <w:szCs w:val="20"/>
                <w:lang w:val="en-GB"/>
              </w:rPr>
              <w:t>that  …</w:t>
            </w:r>
            <w:proofErr w:type="gramEnd"/>
          </w:p>
        </w:tc>
        <w:tc>
          <w:tcPr>
            <w:tcW w:w="1417" w:type="dxa"/>
            <w:vMerge w:val="restart"/>
          </w:tcPr>
          <w:p w14:paraId="2696D1DC" w14:textId="77777777" w:rsidR="000D3FB8" w:rsidRPr="00F35C62" w:rsidRDefault="000D3FB8" w:rsidP="005160D8">
            <w:pPr>
              <w:spacing w:beforeLines="60" w:before="144" w:afterLines="60" w:after="144"/>
              <w:contextualSpacing/>
              <w:rPr>
                <w:rFonts w:ascii="Arial Narrow" w:eastAsia="Times New Roman" w:hAnsi="Arial Narrow" w:cs="Arial"/>
                <w:szCs w:val="20"/>
              </w:rPr>
            </w:pPr>
            <w:r w:rsidRPr="00F35C62">
              <w:rPr>
                <w:rFonts w:ascii="Arial Narrow" w:eastAsia="Times New Roman" w:hAnsi="Arial Narrow" w:cs="Arial"/>
                <w:szCs w:val="20"/>
                <w:lang w:val="en-GB"/>
              </w:rPr>
              <w:t>As a result of …</w:t>
            </w:r>
          </w:p>
        </w:tc>
        <w:tc>
          <w:tcPr>
            <w:tcW w:w="1843" w:type="dxa"/>
            <w:vMerge w:val="restart"/>
          </w:tcPr>
          <w:p w14:paraId="02FDAF7B" w14:textId="77777777" w:rsidR="000D3FB8" w:rsidRPr="00F35C62" w:rsidRDefault="000D3FB8" w:rsidP="005160D8">
            <w:pPr>
              <w:spacing w:beforeLines="60" w:before="144" w:afterLines="60" w:after="144"/>
              <w:contextualSpacing/>
              <w:rPr>
                <w:rFonts w:ascii="Arial Narrow" w:eastAsia="Times New Roman" w:hAnsi="Arial Narrow" w:cs="Arial"/>
                <w:szCs w:val="20"/>
              </w:rPr>
            </w:pPr>
            <w:r w:rsidRPr="00F35C62">
              <w:rPr>
                <w:rFonts w:ascii="Arial Narrow" w:eastAsia="Times New Roman" w:hAnsi="Arial Narrow" w:cs="Arial"/>
                <w:szCs w:val="20"/>
              </w:rPr>
              <w:t>Which will impact in…</w:t>
            </w:r>
          </w:p>
        </w:tc>
        <w:tc>
          <w:tcPr>
            <w:tcW w:w="1418" w:type="dxa"/>
            <w:vMerge w:val="restart"/>
          </w:tcPr>
          <w:sdt>
            <w:sdtPr>
              <w:rPr>
                <w:rFonts w:ascii="Arial Narrow" w:eastAsia="Times New Roman" w:hAnsi="Arial Narrow" w:cs="Arial"/>
                <w:b/>
                <w:bCs/>
                <w:szCs w:val="20"/>
                <w:highlight w:val="lightGray"/>
              </w:rPr>
              <w:alias w:val="Select Risk Categories and Sub-categories"/>
              <w:tag w:val="Select Risk Categories and Sub-categories"/>
              <w:id w:val="-806928853"/>
              <w:placeholder>
                <w:docPart w:val="27DB93BFEEC1460B8E900F8CD4426D44"/>
              </w:placeholder>
              <w:dropDownList>
                <w:listItem w:displayText="PLEASE SELECT" w:value="PLEASE SELECT"/>
                <w:listItem w:displayText="1. SOCIAL AND ENVIRONMENTAL (1.1. Human rights) - UNDP Risk Appetite: CAUTIOUS" w:value="1. SOCIAL AND ENVIRONMENTAL (1.1. Human rights) - UNDP Risk Appetite: CAUTIOUS"/>
                <w:listItem w:displayText="1. SOCIAL AND ENVIRONMENTAL (1.2. Gender equality and women’s empowerment) - UNDP Risk Appetite: CAUTIOUS" w:value="1. SOCIAL AND ENVIRONMENTAL (1.2. Gender equality and women’s empowerment) - UNDP Risk Appetite: CAUTIOUS"/>
                <w:listItem w:displayText="1. SOCIAL AND ENVIRONMENTAL (1.3. Grievances (Accountability to stakeholders)) - UNDP Risk Appetite: CAUTIOUS" w:value="1. SOCIAL AND ENVIRONMENTAL (1.3. Grievances (Accountability to stakeholders)) - UNDP Risk Appetite: CAUTIOUS"/>
                <w:listItem w:displayText="1. SOCIAL AND ENVIRONMENTAL (1.4. Biodiversity conservation and sustainable natural resource management) - UNDP Risk Appetite: CAUTIOUS" w:value="1. SOCIAL AND ENVIRONMENTAL (1.4. Biodiversity conservation and sustainable natural resource management) - UNDP Risk Appetite: CAUTIOUS"/>
                <w:listItem w:displayText="1. SOCIAL AND ENVIRONMENTAL (1.5. Climate change and disaster risks) - UNDP Risk Appetite: CAUTIOUS" w:value="1. SOCIAL AND ENVIRONMENTAL (1.5. Climate change and disaster risks) - UNDP Risk Appetite: CAUTIOUS"/>
                <w:listItem w:displayText="1. SOCIAL AND ENVIRONMENTAL (1.6. Community health, safety and security) - UNDP Risk Appetite: CAUTIOUS" w:value="1. SOCIAL AND ENVIRONMENTAL (1.6. Community health, safety and security) - UNDP Risk Appetite: CAUTIOUS"/>
                <w:listItem w:displayText="1. SOCIAL AND ENVIRONMENTAL (1.7. Cultural heritage) - UNDP Risk Appetite: CAUTIOUS" w:value="1. SOCIAL AND ENVIRONMENTAL (1.7. Cultural heritage) - UNDP Risk Appetite: CAUTIOUS"/>
                <w:listItem w:displayText="1. SOCIAL AND ENVIRONMENTAL (1.8. Displacement and resettlement) - UNDP Risk Appetite: CAUTIOUS" w:value="1. SOCIAL AND ENVIRONMENTAL (1.8. Displacement and resettlement) - UNDP Risk Appetite: CAUTIOUS"/>
                <w:listItem w:displayText="1. SOCIAL AND ENVIRONMENTAL (1.9. Indigenous peoples) - UNDP Risk Appetite: CAUTIOUS" w:value="1. SOCIAL AND ENVIRONMENTAL (1.9. Indigenous peoples) - UNDP Risk Appetite: CAUTIOUS"/>
                <w:listItem w:displayText="1. SOCIAL AND ENVIRONMENTAL (1.10. Labour and working conditions) - UNDP Risk Appetite: CAUTIOUS" w:value="1. SOCIAL AND ENVIRONMENTAL (1.10. Labour and working conditions) - UNDP Risk Appetite: CAUTIOUS"/>
                <w:listItem w:displayText="1. SOCIAL AND ENVIRONMENTAL (1.11. Pollution prevention and resource efficiency) - UNDP Risk Appetite: CAUTIOUS" w:value="1. SOCIAL AND ENVIRONMENTAL (1.11. Pollution prevention and resource efficiency) - UNDP Risk Appetite: CAUTIOUS"/>
                <w:listItem w:displayText="1. SOCIAL AND ENVIRONMENTAL (1.12. Stakeholder engagement) - UNDP Risk Appetite: CAUTIOUS" w:value="1. SOCIAL AND ENVIRONMENTAL (1.12. Stakeholder engagement) - UNDP Risk Appetite: CAUTIOUS"/>
                <w:listItem w:displayText="1. SOCIAL AND ENVIRONMENTAL (1.13. Sexual exploitation and abuse) - UNDP Risk Appetite: CAUTIOUS" w:value="1. SOCIAL AND ENVIRONMENTAL (1.13. Sexual exploitation and abuse) - UNDP Risk Appetite: CAUTIOUS"/>
                <w:listItem w:displayText="2. FINANCIAL (2.1. Cost recovery) - UNDP Risk Appetite: MINIMAL TO CAUTIOUS" w:value="2. FINANCIAL (2.1. Cost recovery) - UNDP Risk Appetite: MINIMAL TO CAUTIOUS"/>
                <w:listItem w:displayText="2. FINANCIAL (2.2. Value for money) - UNDP Risk Appetite: MINIMAL TO CAUTIOUS" w:value="2. FINANCIAL (2.2. Value for money) - UNDP Risk Appetite: MINIMAL TO CAUTIOUS"/>
                <w:listItem w:displayText="2. FINANCIAL (2.3. Corruption and fraud) - UNDP Risk Appetite: MINIMAL TO CAUTIOUS" w:value="2. FINANCIAL (2.3. Corruption and fraud) - UNDP Risk Appetite: MINIMAL TO CAUTIOUS"/>
                <w:listItem w:displayText="2. FINANCIAL (2.4. Fluctuation in credit rate, market, currency) - UNDP Risk Appetite: MINIMAL TO CAUTIOUS" w:value="2. FINANCIAL (2.4. Fluctuation in credit rate, market, currency) - UNDP Risk Appetite: MINIMAL TO CAUTIOUS"/>
                <w:listItem w:displayText="2. FINANCIAL (2.5. Delivery) - UNDP Risk Appetite: MINIMAL TO CAUTIOUS" w:value="2. FINANCIAL (2.5. Delivery) - UNDP Risk Appetite: MINIMAL TO CAUTIOUS"/>
                <w:listItem w:displayText="2. FINANCIAL (2.6. Budget availability and cash flow) - UNDP Risk Appetite: MINIMAL TO CAUTIOUS" w:value="2. FINANCIAL (2.6. Budget availability and cash flow) - UNDP Risk Appetite: MINIMAL TO CAUTIOUS"/>
                <w:listItem w:displayText="3. OPERATIONAL (3.1. Responsiveness to audit and evaluations (Delays in the conduct of and implementation of recommendations)) - UNDP Risk Appetite: EXPLORATORY TO OPEN" w:value="3. OPERATIONAL (3.1. Responsiveness to audit and evaluations (Delays in the conduct of and implementation of recommendations)) - UNDP Risk Appetite: EXPLORATORY TO OPEN"/>
                <w:listItem w:displayText="3. OPERATIONAL (3.2. Leadership and management) - UNDP Risk Appetite: EXPLORATORY TO OPEN" w:value="3. OPERATIONAL (3.2. Leadership and management) - UNDP Risk Appetite: EXPLORATORY TO OPEN"/>
                <w:listItem w:displayText="3. OPERATIONAL (3.3. Flexibility and opportunity management) - UNDP Risk Appetite: EXPLORATORY TO OPEN" w:value="3. OPERATIONAL (3.3. Flexibility and opportunity management) - UNDP Risk Appetite: EXPLORATORY TO OPEN"/>
                <w:listItem w:displayText="3. OPERATIONAL (3.4. Reporting and communication) - UNDP Risk Appetite: EXPLORATORY TO OPEN" w:value="3. OPERATIONAL (3.4. Reporting and communication) - UNDP Risk Appetite: EXPLORATORY TO OPEN"/>
                <w:listItem w:displayText="3. OPERATIONAL (3.5. Partners’ engagement) - UNDP Risk Appetite: EXPLORATORY TO OPEN" w:value="3. OPERATIONAL (3.5. Partners’ engagement) - UNDP Risk Appetite: EXPLORATORY TO OPEN"/>
                <w:listItem w:displayText="3. OPERATIONAL (3.6. Transition and exit strategy) - UNDP Risk Appetite: EXPLORATORY TO OPEN" w:value="3. OPERATIONAL (3.6. Transition and exit strategy) - UNDP Risk Appetite: EXPLORATORY TO OPEN"/>
                <w:listItem w:displayText="3. OPERATIONAL (3.7. Occupational safety, health and well-being) - UNDP Risk Appetite: EXPLORATORY TO OPEN" w:value="3. OPERATIONAL (3.7. Occupational safety, health and well-being) - UNDP Risk Appetite: EXPLORATORY TO OPEN"/>
                <w:listItem w:displayText="3. OPERATIONAL (3.8. Capacities of the partners) - UNDP Risk Appetite: EXPLORATORY TO OPEN" w:value="3. OPERATIONAL (3.8. Capacities of the partners) - UNDP Risk Appetite: EXPLORATORY TO OPEN"/>
                <w:listItem w:displayText="4. ORGANIZATIONAL (4.1. Governance) - UNDP Risk Appetite: EXPLORATORY TO OPEN" w:value="4. ORGANIZATIONAL (4.1. Governance) - UNDP Risk Appetite: EXPLORATORY TO OPEN"/>
                <w:listItem w:displayText="4. ORGANIZATIONAL (4.2. Execution capacity) - UNDP Risk Appetite: EXPLORATORY TO OPEN" w:value="4. ORGANIZATIONAL (4.2. Execution capacity) - UNDP Risk Appetite: EXPLORATORY TO OPEN"/>
                <w:listItem w:displayText="4. ORGANIZATIONAL (4.3. Implementation arrangements) - UNDP Risk Appetite: EXPLORATORY TO OPEN" w:value="4. ORGANIZATIONAL (4.3. Implementation arrangements) - UNDP Risk Appetite: EXPLORATORY TO OPEN"/>
                <w:listItem w:displayText="4. ORGANIZATIONAL (4.4. Accountability) - UNDP Risk Appetite: EXPLORATORY TO OPEN" w:value="4. ORGANIZATIONAL (4.4. Accountability) - UNDP Risk Appetite: EXPLORATORY TO OPEN"/>
                <w:listItem w:displayText="4. ORGANIZATIONAL (4.5. Monitoring and oversight) - UNDP Risk Appetite: EXPLORATORY TO OPEN" w:value="4. ORGANIZATIONAL (4.5. Monitoring and oversight) - UNDP Risk Appetite: EXPLORATORY TO OPEN"/>
                <w:listItem w:displayText="4. ORGANIZATIONAL (4.6. Knowledge management) - UNDP Risk Appetite: EXPLORATORY TO OPEN" w:value="4. ORGANIZATIONAL (4.6. Knowledge management) - UNDP Risk Appetite: EXPLORATORY TO OPEN"/>
                <w:listItem w:displayText="4. ORGANIZATIONAL (4.7. Human Resources) - UNDP Risk Appetite: EXPLORATORY TO OPEN" w:value="4. ORGANIZATIONAL (4.7. Human Resources) - UNDP Risk Appetite: EXPLORATORY TO OPEN"/>
                <w:listItem w:displayText="4. ORGANIZATIONAL (4.8. Internal control) - UNDP Risk Appetite: EXPLORATORY TO OPEN" w:value="4. ORGANIZATIONAL (4.8. Internal control) - UNDP Risk Appetite: EXPLORATORY TO OPEN"/>
                <w:listItem w:displayText="4. ORGANIZATIONAL (4.9. Procurement) - UNDP Risk Appetite: EXPLORATORY TO OPEN" w:value="4. ORGANIZATIONAL (4.9. Procurement) - UNDP Risk Appetite: EXPLORATORY TO OPEN"/>
                <w:listItem w:displayText="5. REPUTATIONAL (5.1. Public opinion and media) - UNDP Risk Appetite: CAUTIOUS" w:value="5. REPUTATIONAL (5.1. Public opinion and media) - UNDP Risk Appetite: CAUTIOUS"/>
                <w:listItem w:displayText="5. REPUTATIONAL (5.2. Engagement with private sector partnership) - UNDP Risk Appetite: CAUTIOUS" w:value="5. REPUTATIONAL (5.2. Engagement with private sector partnership) - UNDP Risk Appetite: CAUTIOUS"/>
                <w:listItem w:displayText="5. REPUTATIONAL (5.3. Code of conduct and ethics) - UNDP Risk Appetite: CAUTIOUS" w:value="5. REPUTATIONAL (5.3. Code of conduct and ethics) - UNDP Risk Appetite: CAUTIOUS"/>
                <w:listItem w:displayText="5. REPUTATIONAL (5.4. Communications) - UNDP Risk Appetite: CAUTIOUS" w:value="5. REPUTATIONAL (5.4. Communications) - UNDP Risk Appetite: CAUTIOUS"/>
                <w:listItem w:displayText="5. REPUTATIONAL (5.5. Stakeholder management) - UNDP Risk Appetite: CAUTIOUS" w:value="5. REPUTATIONAL (5.5. Stakeholder management) - UNDP Risk Appetite: CAUTIOUS"/>
                <w:listItem w:displayText="5. REPUTATIONAL (5.6. Exposure to entities involved in money laundering and terrorism financing) - UNDP Risk Appetite: CAUTIOUS" w:value="5. REPUTATIONAL (5.6. Exposure to entities involved in money laundering and terrorism financing) - UNDP Risk Appetite: CAUTIOUS"/>
                <w:listItem w:displayText="6. REGULATORY (6.1. Changes in the regulatory framework within the country of operation) - UNDP Risk Appetite: CAUTIOUS" w:value="6. REGULATORY (6.1. Changes in the regulatory framework within the country of operation) - UNDP Risk Appetite: CAUTIOUS"/>
                <w:listItem w:displayText="6. REGULATORY (6.2. Changes in the international regulatory framework affecting the whole organization) - UNDP Risk Appetite: CAUTIOUS" w:value="6. REGULATORY (6.2. Changes in the international regulatory framework affecting the whole organization) - UNDP Risk Appetite: CAUTIOUS"/>
                <w:listItem w:displayText="6. REGULATORY (6.3. Deviation from UNDP internal rules and regulations) - UNDP Risk Appetite: CAUTIOUS" w:value="6. REGULATORY (6.3. Deviation from UNDP internal rules and regulations) - UNDP Risk Appetite: CAUTIOUS"/>
                <w:listItem w:displayText="7. STRATEGIC (7.1. Alignment with UNDP strategic priorities) - UNDP Risk Appetite: OPEN TO SEEKING" w:value="7. STRATEGIC (7.1. Alignment with UNDP strategic priorities) - UNDP Risk Appetite: OPEN TO SEEKING"/>
                <w:listItem w:displayText="7. STRATEGIC (7.2. UN system coordination and reform) - UNDP Risk Appetite: OPEN TO SEEKING" w:value="7. STRATEGIC (7.2. UN system coordination and reform) - UNDP Risk Appetite: OPEN TO SEEKING"/>
                <w:listItem w:displayText="7. STRATEGIC (7.3. Stakeholder relations and partnerships) - UNDP Risk Appetite: OPEN TO SEEKING" w:value="7. STRATEGIC (7.3. Stakeholder relations and partnerships) - UNDP Risk Appetite: OPEN TO SEEKING"/>
                <w:listItem w:displayText="7. STRATEGIC (7.4. Competition) - UNDP Risk Appetite: OPEN TO SEEKING" w:value="7. STRATEGIC (7.4. Competition) - UNDP Risk Appetite: OPEN TO SEEKING"/>
                <w:listItem w:displayText="7. STRATEGIC (7.5. Government commitment) - UNDP Risk Appetite: OPEN TO SEEKING" w:value="7. STRATEGIC (7.5. Government commitment) - UNDP Risk Appetite: OPEN TO SEEKING"/>
                <w:listItem w:displayText="7. STRATEGIC (7.6. Change/turnover in government) - UNDP Risk Appetite: OPEN TO SEEKING" w:value="7. STRATEGIC (7.6. Change/turnover in government) - UNDP Risk Appetite: OPEN TO SEEKING"/>
                <w:listItem w:displayText="7. STRATEGIC (7.7. Alignment with national priorities) - UNDP Risk Appetite: OPEN TO SEEKING" w:value="7. STRATEGIC (7.7. Alignment with national priorities) - UNDP Risk Appetite: OPEN TO SEEKING"/>
                <w:listItem w:displayText="7. STRATEGIC (7.8. Innovating, piloting, experimenting) - UNDP Risk Appetite: OPEN TO SEEKING" w:value="7. STRATEGIC (7.8. Innovating, piloting, experimenting) - UNDP Risk Appetite: OPEN TO SEEKING"/>
                <w:listItem w:displayText="8. SAFETY AND SECURITY (8.1. Armed conflict) - UNDP Risk Appetite: CAUTIOUS" w:value="8. SAFETY AND SECURITY (8.1. Armed conflict) - UNDP Risk Appetite: CAUTIOUS"/>
                <w:listItem w:displayText="8. SAFETY AND SECURITY (8.2. Political instability) - UNDP Risk Appetite: CAUTIOUS" w:value="8. SAFETY AND SECURITY (8.2. Political instability) - UNDP Risk Appetite: CAUTIOUS"/>
                <w:listItem w:displayText="8. SAFETY AND SECURITY (8.3. Terrorism) - UNDP Risk Appetite: CAUTIOUS" w:value="8. SAFETY AND SECURITY (8.3. Terrorism) - UNDP Risk Appetite: CAUTIOUS"/>
                <w:listItem w:displayText="8. SAFETY AND SECURITY (8.4. Crime) - UNDP Risk Appetite: CAUTIOUS" w:value="8. SAFETY AND SECURITY (8.4. Crime) - UNDP Risk Appetite: CAUTIOUS"/>
                <w:listItem w:displayText="8. SAFETY AND SECURITY (8.5. Civil unrest) - UNDP Risk Appetite: CAUTIOUS" w:value="8. SAFETY AND SECURITY (8.5. Civil unrest) - UNDP Risk Appetite: CAUTIOUS"/>
                <w:listItem w:displayText="8. SAFETY AND SECURITY (8.6. Natural hazards) - UNDP Risk Appetite: CAUTIOUS" w:value="8. SAFETY AND SECURITY (8.6. Natural hazards) - UNDP Risk Appetite: CAUTIOUS"/>
                <w:listItem w:displayText="8. SAFETY AND SECURITY (8.7. Manmade hazards) - UNDP Risk Appetite: CAUTIOUS" w:value="8. SAFETY AND SECURITY (8.7. Manmade hazards) - UNDP Risk Appetite: CAUTIOUS"/>
                <w:listItem w:displayText="8. SAFETY AND SECURITY (8.8. Cyber security and threats) - UNDP Risk Appetite: CAUTIOUS" w:value="8. SAFETY AND SECURITY (8.8. Cyber security and threats) - UNDP Risk Appetite: CAUTIOUS"/>
              </w:dropDownList>
            </w:sdtPr>
            <w:sdtContent>
              <w:p w14:paraId="5941AAE5" w14:textId="77777777" w:rsidR="000D3FB8" w:rsidRPr="00F35C62" w:rsidRDefault="000D3FB8" w:rsidP="005160D8">
                <w:pPr>
                  <w:spacing w:beforeLines="60" w:before="144" w:afterLines="60" w:after="144"/>
                  <w:contextualSpacing/>
                  <w:rPr>
                    <w:rFonts w:ascii="Arial Narrow" w:eastAsia="Times New Roman" w:hAnsi="Arial Narrow" w:cs="Arial"/>
                    <w:b/>
                    <w:bCs/>
                    <w:szCs w:val="20"/>
                  </w:rPr>
                </w:pPr>
                <w:r w:rsidRPr="00F35C62">
                  <w:rPr>
                    <w:rFonts w:ascii="Arial Narrow" w:eastAsia="Times New Roman" w:hAnsi="Arial Narrow" w:cs="Arial"/>
                    <w:b/>
                    <w:bCs/>
                    <w:szCs w:val="20"/>
                    <w:highlight w:val="lightGray"/>
                  </w:rPr>
                  <w:t>PLEASE SELECT</w:t>
                </w:r>
              </w:p>
            </w:sdtContent>
          </w:sdt>
          <w:p w14:paraId="4745E949" w14:textId="77777777" w:rsidR="000D3FB8" w:rsidRPr="00F35C62" w:rsidRDefault="000D3FB8" w:rsidP="005160D8">
            <w:pPr>
              <w:spacing w:beforeLines="60" w:before="144" w:afterLines="60" w:after="144"/>
              <w:contextualSpacing/>
              <w:rPr>
                <w:rFonts w:ascii="Arial Narrow" w:eastAsia="Times New Roman" w:hAnsi="Arial Narrow" w:cs="Arial"/>
                <w:i/>
                <w:szCs w:val="20"/>
                <w:lang w:val="en-GB"/>
              </w:rPr>
            </w:pPr>
          </w:p>
        </w:tc>
        <w:tc>
          <w:tcPr>
            <w:tcW w:w="1842" w:type="dxa"/>
            <w:vMerge w:val="restart"/>
          </w:tcPr>
          <w:p w14:paraId="60137B0C"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Likelihood:</w:t>
            </w:r>
          </w:p>
          <w:p w14:paraId="666459EB" w14:textId="77777777" w:rsidR="000D3FB8" w:rsidRPr="00F35C62" w:rsidRDefault="00000000" w:rsidP="005160D8">
            <w:pPr>
              <w:spacing w:beforeLines="60" w:before="144" w:afterLines="60" w:after="144"/>
              <w:contextualSpacing/>
              <w:rPr>
                <w:rFonts w:ascii="Arial Narrow" w:eastAsia="Times New Roman" w:hAnsi="Arial Narrow" w:cs="Arial"/>
                <w:b/>
                <w:bCs/>
                <w:szCs w:val="20"/>
                <w:lang w:val="en-GB"/>
              </w:rPr>
            </w:pPr>
            <w:sdt>
              <w:sdtPr>
                <w:rPr>
                  <w:rFonts w:ascii="Arial Narrow" w:eastAsia="Times New Roman" w:hAnsi="Arial Narrow" w:cs="Arial"/>
                  <w:b/>
                  <w:bCs/>
                  <w:szCs w:val="20"/>
                  <w:highlight w:val="lightGray"/>
                  <w:lang w:val="en-GB"/>
                </w:rPr>
                <w:alias w:val="Select Likelihood Level"/>
                <w:tag w:val="Select Likelihood Level"/>
                <w:id w:val="-1012533898"/>
                <w:placeholder>
                  <w:docPart w:val="4218611E5A8C4682847CE3D5008CC1B1"/>
                </w:placeholder>
                <w:dropDownList>
                  <w:listItem w:displayText="PLEASE SELECT" w:value="PLEASE SELECT"/>
                  <w:listItem w:displayText="1 - Not likely" w:value="1 - Not likely"/>
                  <w:listItem w:displayText="2 - Low likelihood" w:value="2 - Low likelihood"/>
                  <w:listItem w:displayText="3 - Moderately likely" w:value="3 - Moderately likely"/>
                  <w:listItem w:displayText="4 - Highly likely" w:value="4 - Highly likely"/>
                  <w:listItem w:displayText="5 - Expected" w:value="5 - Expected"/>
                </w:dropDownList>
              </w:sdtPr>
              <w:sdtContent>
                <w:r w:rsidR="000D3FB8" w:rsidRPr="00F35C62">
                  <w:rPr>
                    <w:rFonts w:ascii="Arial Narrow" w:eastAsia="Times New Roman" w:hAnsi="Arial Narrow" w:cs="Arial"/>
                    <w:b/>
                    <w:bCs/>
                    <w:szCs w:val="20"/>
                    <w:highlight w:val="lightGray"/>
                    <w:lang w:val="en-GB"/>
                  </w:rPr>
                  <w:t>PLEASE SELECT</w:t>
                </w:r>
              </w:sdtContent>
            </w:sdt>
          </w:p>
          <w:p w14:paraId="32DA6F0E"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p w14:paraId="00E32808"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 xml:space="preserve">Impact: </w:t>
            </w:r>
          </w:p>
          <w:p w14:paraId="25837A5F" w14:textId="77777777" w:rsidR="000D3FB8" w:rsidRPr="00F35C62" w:rsidRDefault="00000000" w:rsidP="005160D8">
            <w:pPr>
              <w:spacing w:beforeLines="60" w:before="144" w:afterLines="60" w:after="144"/>
              <w:contextualSpacing/>
              <w:rPr>
                <w:rFonts w:ascii="Arial Narrow" w:eastAsia="Times New Roman" w:hAnsi="Arial Narrow" w:cs="Arial"/>
                <w:b/>
                <w:bCs/>
                <w:szCs w:val="20"/>
                <w:highlight w:val="lightGray"/>
                <w:lang w:val="en-GB"/>
              </w:rPr>
            </w:pPr>
            <w:sdt>
              <w:sdtPr>
                <w:rPr>
                  <w:rFonts w:ascii="Arial Narrow" w:eastAsia="Times New Roman" w:hAnsi="Arial Narrow" w:cs="Arial"/>
                  <w:b/>
                  <w:bCs/>
                  <w:szCs w:val="20"/>
                  <w:highlight w:val="lightGray"/>
                  <w:lang w:val="en-GB"/>
                </w:rPr>
                <w:alias w:val="Select Impact Level"/>
                <w:tag w:val="Select Impact Level"/>
                <w:id w:val="197598062"/>
                <w:placeholder>
                  <w:docPart w:val="4218611E5A8C4682847CE3D5008CC1B1"/>
                </w:placeholder>
                <w:dropDownList>
                  <w:listItem w:displayText="PLEASE SELECT" w:value="PLEASE SELECT"/>
                  <w:listItem w:displayText="1 - Negligible" w:value="1 - Negligible"/>
                  <w:listItem w:displayText="2 - Minor" w:value="2 - Minor"/>
                  <w:listItem w:displayText="3 - Intermediate" w:value="3 - Intermediate"/>
                  <w:listItem w:displayText="4 - Extensive" w:value="4 - Extensive"/>
                  <w:listItem w:displayText="5 - Extreme" w:value="5 - Extreme"/>
                </w:dropDownList>
              </w:sdtPr>
              <w:sdtContent>
                <w:r w:rsidR="000D3FB8" w:rsidRPr="00F35C62">
                  <w:rPr>
                    <w:rFonts w:ascii="Arial Narrow" w:eastAsia="Times New Roman" w:hAnsi="Arial Narrow" w:cs="Arial"/>
                    <w:b/>
                    <w:bCs/>
                    <w:szCs w:val="20"/>
                    <w:highlight w:val="lightGray"/>
                    <w:lang w:val="en-GB"/>
                  </w:rPr>
                  <w:t>PLEASE SELECT</w:t>
                </w:r>
              </w:sdtContent>
            </w:sdt>
          </w:p>
          <w:p w14:paraId="3FFA6295" w14:textId="77777777" w:rsidR="000D3FB8" w:rsidRPr="00F35C62" w:rsidRDefault="000D3FB8" w:rsidP="005160D8">
            <w:pPr>
              <w:spacing w:beforeLines="60" w:before="144" w:afterLines="60" w:after="144"/>
              <w:contextualSpacing/>
              <w:rPr>
                <w:rFonts w:ascii="Arial Narrow" w:eastAsia="Times New Roman" w:hAnsi="Arial Narrow" w:cs="Arial"/>
                <w:szCs w:val="20"/>
                <w:highlight w:val="lightGray"/>
                <w:lang w:val="en-GB"/>
              </w:rPr>
            </w:pPr>
          </w:p>
          <w:p w14:paraId="03A4CBD5"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 xml:space="preserve">Risk level: </w:t>
            </w:r>
          </w:p>
          <w:p w14:paraId="642C5024" w14:textId="77777777" w:rsidR="000D3FB8" w:rsidRPr="00F35C62" w:rsidRDefault="00000000" w:rsidP="005160D8">
            <w:pPr>
              <w:spacing w:beforeLines="60" w:before="144" w:afterLines="60" w:after="144"/>
              <w:contextualSpacing/>
              <w:rPr>
                <w:rFonts w:ascii="Arial Narrow" w:eastAsia="Times New Roman" w:hAnsi="Arial Narrow" w:cs="Arial"/>
                <w:szCs w:val="20"/>
                <w:lang w:val="en-GB"/>
              </w:rPr>
            </w:pPr>
            <w:sdt>
              <w:sdtPr>
                <w:rPr>
                  <w:rFonts w:ascii="Arial Narrow" w:eastAsia="Times New Roman" w:hAnsi="Arial Narrow" w:cs="Arial"/>
                  <w:b/>
                  <w:bCs/>
                  <w:szCs w:val="20"/>
                  <w:highlight w:val="lightGray"/>
                  <w:lang w:val="en-GB"/>
                </w:rPr>
                <w:alias w:val="Select Risk Level"/>
                <w:tag w:val="Select Risk Level"/>
                <w:id w:val="-1700541249"/>
                <w:placeholder>
                  <w:docPart w:val="4218611E5A8C4682847CE3D5008CC1B1"/>
                </w:placeholder>
                <w:dropDownList>
                  <w:listItem w:displayText="PLEASE SELECT" w:value="PLEASE SELECT"/>
                  <w:listItem w:displayText="LOW (equates to a risk appetite of MINIMAL)" w:value="LOW (equates to a risk appetite of MINIMAL)"/>
                  <w:listItem w:displayText="LOW (equates to a risk appetite of CAUTIOUS)" w:value="LOW (equates to a risk appetite of CAUTIOUS)"/>
                  <w:listItem w:displayText="MODERATE (equates to a risk appetite of EXPLORATORY)" w:value="MODERATE (equates to a risk appetite of EXPLORATORY)"/>
                  <w:listItem w:displayText="SUBSTANTIAL (equates to a risk appetite of OPEN)" w:value="SUBSTANTIAL (equates to a risk appetite of OPEN)"/>
                  <w:listItem w:displayText="HIGH RISK (equates to a risk appetite of SEEK)" w:value="HIGH RISK (equates to a risk appetite of SEEK)"/>
                </w:dropDownList>
              </w:sdtPr>
              <w:sdtContent>
                <w:r w:rsidR="000D3FB8" w:rsidRPr="00F35C62">
                  <w:rPr>
                    <w:rFonts w:ascii="Arial Narrow" w:eastAsia="Times New Roman" w:hAnsi="Arial Narrow" w:cs="Arial"/>
                    <w:b/>
                    <w:bCs/>
                    <w:szCs w:val="20"/>
                    <w:highlight w:val="lightGray"/>
                    <w:lang w:val="en-GB"/>
                  </w:rPr>
                  <w:t>PLEASE SELECT</w:t>
                </w:r>
              </w:sdtContent>
            </w:sdt>
          </w:p>
        </w:tc>
        <w:tc>
          <w:tcPr>
            <w:tcW w:w="1701" w:type="dxa"/>
            <w:vMerge w:val="restart"/>
          </w:tcPr>
          <w:p w14:paraId="130B63E6" w14:textId="77777777" w:rsidR="000D3FB8" w:rsidRPr="00F35C62" w:rsidRDefault="000D3FB8" w:rsidP="005160D8">
            <w:pPr>
              <w:spacing w:beforeLines="60" w:before="144" w:afterLines="60" w:after="144"/>
              <w:contextualSpacing/>
              <w:rPr>
                <w:rFonts w:ascii="Arial Narrow" w:eastAsia="Times New Roman" w:hAnsi="Arial Narrow" w:cs="Arial"/>
                <w:szCs w:val="20"/>
                <w:highlight w:val="lightGray"/>
                <w:lang w:val="en-GB"/>
              </w:rPr>
            </w:pPr>
            <w:r w:rsidRPr="00F35C62">
              <w:rPr>
                <w:rFonts w:ascii="Arial Narrow" w:eastAsia="Times New Roman" w:hAnsi="Arial Narrow" w:cs="Arial"/>
                <w:szCs w:val="20"/>
                <w:lang w:val="en-GB"/>
              </w:rPr>
              <w:t xml:space="preserve">From: </w:t>
            </w:r>
            <w:sdt>
              <w:sdtPr>
                <w:rPr>
                  <w:rFonts w:ascii="Arial Narrow" w:eastAsia="Times New Roman" w:hAnsi="Arial Narrow" w:cs="Arial"/>
                  <w:szCs w:val="20"/>
                  <w:highlight w:val="lightGray"/>
                  <w:lang w:val="en-GB"/>
                </w:rPr>
                <w:alias w:val="Select starting date"/>
                <w:tag w:val="Select starting date"/>
                <w:id w:val="-1114673290"/>
                <w:placeholder>
                  <w:docPart w:val="EED230BEDBD2468E8D7009607FEFDF3E"/>
                </w:placeholder>
                <w:showingPlcHdr/>
                <w:date>
                  <w:dateFormat w:val="dd-MMM-yy"/>
                  <w:lid w:val="en-US"/>
                  <w:storeMappedDataAs w:val="dateTime"/>
                  <w:calendar w:val="gregorian"/>
                </w:date>
              </w:sdtPr>
              <w:sdtContent>
                <w:r w:rsidRPr="00F35C62">
                  <w:rPr>
                    <w:rFonts w:ascii="Arial Narrow" w:eastAsia="Times New Roman" w:hAnsi="Arial Narrow"/>
                    <w:b/>
                    <w:bCs/>
                    <w:highlight w:val="lightGray"/>
                    <w:lang w:val="en-GB"/>
                  </w:rPr>
                  <w:t>Click or tap to enter a date.</w:t>
                </w:r>
              </w:sdtContent>
            </w:sdt>
          </w:p>
          <w:p w14:paraId="37043AD5" w14:textId="77777777" w:rsidR="000D3FB8" w:rsidRPr="00F35C62" w:rsidRDefault="000D3FB8" w:rsidP="005160D8">
            <w:pPr>
              <w:spacing w:beforeLines="60" w:before="144" w:afterLines="60" w:after="144"/>
              <w:contextualSpacing/>
              <w:rPr>
                <w:rFonts w:ascii="Arial Narrow" w:eastAsia="Times New Roman" w:hAnsi="Arial Narrow" w:cs="Arial"/>
                <w:szCs w:val="20"/>
                <w:highlight w:val="lightGray"/>
                <w:lang w:val="en-GB"/>
              </w:rPr>
            </w:pPr>
          </w:p>
          <w:p w14:paraId="3851D3C6"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 xml:space="preserve">To: </w:t>
            </w:r>
            <w:sdt>
              <w:sdtPr>
                <w:rPr>
                  <w:rFonts w:ascii="Arial Narrow" w:eastAsia="Times New Roman" w:hAnsi="Arial Narrow" w:cs="Arial"/>
                  <w:szCs w:val="20"/>
                  <w:highlight w:val="lightGray"/>
                  <w:lang w:val="en-GB"/>
                </w:rPr>
                <w:alias w:val="Select End Date"/>
                <w:tag w:val="Select End Date"/>
                <w:id w:val="1556807126"/>
                <w:placeholder>
                  <w:docPart w:val="EED230BEDBD2468E8D7009607FEFDF3E"/>
                </w:placeholder>
                <w:showingPlcHdr/>
                <w:date>
                  <w:dateFormat w:val="dd-MMM-yy"/>
                  <w:lid w:val="en-US"/>
                  <w:storeMappedDataAs w:val="dateTime"/>
                  <w:calendar w:val="gregorian"/>
                </w:date>
              </w:sdtPr>
              <w:sdtContent>
                <w:r w:rsidRPr="00F35C62">
                  <w:rPr>
                    <w:rFonts w:ascii="Arial Narrow" w:eastAsia="Times New Roman" w:hAnsi="Arial Narrow"/>
                    <w:b/>
                    <w:bCs/>
                    <w:highlight w:val="lightGray"/>
                    <w:lang w:val="en-GB"/>
                  </w:rPr>
                  <w:t>Click or tap to enter a date.</w:t>
                </w:r>
              </w:sdtContent>
            </w:sdt>
          </w:p>
        </w:tc>
        <w:tc>
          <w:tcPr>
            <w:tcW w:w="1418" w:type="dxa"/>
            <w:vMerge w:val="restart"/>
          </w:tcPr>
          <w:p w14:paraId="363616F7"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w:t>
            </w:r>
          </w:p>
          <w:p w14:paraId="541BD8DF" w14:textId="77777777" w:rsidR="000D3FB8" w:rsidRPr="00F35C62" w:rsidRDefault="000D3FB8" w:rsidP="005160D8">
            <w:pPr>
              <w:spacing w:beforeLines="60" w:before="144" w:afterLines="60" w:after="144"/>
              <w:contextualSpacing/>
              <w:rPr>
                <w:rFonts w:ascii="Arial Narrow" w:eastAsia="Times New Roman" w:hAnsi="Arial Narrow" w:cs="Arial"/>
                <w:i/>
                <w:szCs w:val="20"/>
                <w:lang w:val="en-GB"/>
              </w:rPr>
            </w:pPr>
          </w:p>
          <w:p w14:paraId="4B5BC65E"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tc>
        <w:tc>
          <w:tcPr>
            <w:tcW w:w="2977" w:type="dxa"/>
          </w:tcPr>
          <w:p w14:paraId="1AD5D872"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Treatment 1.1: …</w:t>
            </w:r>
          </w:p>
          <w:p w14:paraId="18DD4E28"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p w14:paraId="7D0C059B"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Treatment Owner: …</w:t>
            </w:r>
          </w:p>
        </w:tc>
      </w:tr>
      <w:tr w:rsidR="000D3FB8" w:rsidRPr="00F35C62" w14:paraId="7448F47E" w14:textId="77777777" w:rsidTr="0A64A317">
        <w:tc>
          <w:tcPr>
            <w:tcW w:w="421" w:type="dxa"/>
            <w:vMerge/>
          </w:tcPr>
          <w:p w14:paraId="20E11418"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tc>
        <w:tc>
          <w:tcPr>
            <w:tcW w:w="1559" w:type="dxa"/>
            <w:vMerge/>
          </w:tcPr>
          <w:p w14:paraId="75CCACE4"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tc>
        <w:tc>
          <w:tcPr>
            <w:tcW w:w="1417" w:type="dxa"/>
            <w:vMerge/>
          </w:tcPr>
          <w:p w14:paraId="48118E4E"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tc>
        <w:tc>
          <w:tcPr>
            <w:tcW w:w="1843" w:type="dxa"/>
            <w:vMerge/>
          </w:tcPr>
          <w:p w14:paraId="648D1A54" w14:textId="77777777" w:rsidR="000D3FB8" w:rsidRPr="00F35C62" w:rsidRDefault="000D3FB8" w:rsidP="005160D8">
            <w:pPr>
              <w:spacing w:beforeLines="60" w:before="144" w:afterLines="60" w:after="144"/>
              <w:contextualSpacing/>
              <w:rPr>
                <w:rFonts w:ascii="Arial Narrow" w:eastAsia="Times New Roman" w:hAnsi="Arial Narrow" w:cs="Arial"/>
                <w:szCs w:val="20"/>
              </w:rPr>
            </w:pPr>
          </w:p>
        </w:tc>
        <w:tc>
          <w:tcPr>
            <w:tcW w:w="1418" w:type="dxa"/>
            <w:vMerge/>
          </w:tcPr>
          <w:p w14:paraId="1437FA1C" w14:textId="77777777" w:rsidR="000D3FB8" w:rsidRPr="00F35C62" w:rsidDel="00AA0871" w:rsidRDefault="000D3FB8" w:rsidP="005160D8">
            <w:pPr>
              <w:spacing w:beforeLines="60" w:before="144" w:afterLines="60" w:after="144"/>
              <w:contextualSpacing/>
              <w:rPr>
                <w:rFonts w:ascii="Arial Narrow" w:eastAsia="Times New Roman" w:hAnsi="Arial Narrow" w:cs="Arial"/>
                <w:szCs w:val="20"/>
              </w:rPr>
            </w:pPr>
          </w:p>
        </w:tc>
        <w:tc>
          <w:tcPr>
            <w:tcW w:w="1842" w:type="dxa"/>
            <w:vMerge/>
          </w:tcPr>
          <w:p w14:paraId="4282C5BC" w14:textId="77777777" w:rsidR="000D3FB8" w:rsidRPr="00F35C62" w:rsidDel="00087BDC" w:rsidRDefault="000D3FB8" w:rsidP="005160D8">
            <w:pPr>
              <w:spacing w:beforeLines="60" w:before="144" w:afterLines="60" w:after="144"/>
              <w:contextualSpacing/>
              <w:rPr>
                <w:rFonts w:ascii="Arial Narrow" w:eastAsia="Times New Roman" w:hAnsi="Arial Narrow" w:cs="Arial"/>
                <w:szCs w:val="20"/>
                <w:lang w:val="en-GB"/>
              </w:rPr>
            </w:pPr>
          </w:p>
        </w:tc>
        <w:tc>
          <w:tcPr>
            <w:tcW w:w="1701" w:type="dxa"/>
            <w:vMerge/>
          </w:tcPr>
          <w:p w14:paraId="2DE894AA"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tc>
        <w:tc>
          <w:tcPr>
            <w:tcW w:w="1418" w:type="dxa"/>
            <w:vMerge/>
          </w:tcPr>
          <w:p w14:paraId="4E9C0FA7"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tc>
        <w:tc>
          <w:tcPr>
            <w:tcW w:w="2977" w:type="dxa"/>
          </w:tcPr>
          <w:p w14:paraId="541167F6"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Treatment 1.2: …</w:t>
            </w:r>
          </w:p>
          <w:p w14:paraId="3ACE3098"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p w14:paraId="132B0419"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Treatment Owner: …</w:t>
            </w:r>
          </w:p>
        </w:tc>
      </w:tr>
      <w:tr w:rsidR="000D3FB8" w:rsidRPr="00F35C62" w14:paraId="08E55C9D" w14:textId="77777777" w:rsidTr="0A64A317">
        <w:trPr>
          <w:trHeight w:val="698"/>
        </w:trPr>
        <w:tc>
          <w:tcPr>
            <w:tcW w:w="421" w:type="dxa"/>
            <w:vMerge/>
          </w:tcPr>
          <w:p w14:paraId="2DD87591"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tc>
        <w:tc>
          <w:tcPr>
            <w:tcW w:w="1559" w:type="dxa"/>
            <w:vMerge/>
          </w:tcPr>
          <w:p w14:paraId="642315D0"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tc>
        <w:tc>
          <w:tcPr>
            <w:tcW w:w="1417" w:type="dxa"/>
            <w:vMerge/>
          </w:tcPr>
          <w:p w14:paraId="3108BA1C"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tc>
        <w:tc>
          <w:tcPr>
            <w:tcW w:w="1843" w:type="dxa"/>
            <w:vMerge/>
          </w:tcPr>
          <w:p w14:paraId="36D88D14" w14:textId="77777777" w:rsidR="000D3FB8" w:rsidRPr="00F35C62" w:rsidRDefault="000D3FB8" w:rsidP="005160D8">
            <w:pPr>
              <w:spacing w:beforeLines="60" w:before="144" w:afterLines="60" w:after="144"/>
              <w:contextualSpacing/>
              <w:rPr>
                <w:rFonts w:ascii="Arial Narrow" w:eastAsia="Times New Roman" w:hAnsi="Arial Narrow" w:cs="Arial"/>
                <w:szCs w:val="20"/>
              </w:rPr>
            </w:pPr>
          </w:p>
        </w:tc>
        <w:tc>
          <w:tcPr>
            <w:tcW w:w="1418" w:type="dxa"/>
            <w:vMerge/>
          </w:tcPr>
          <w:p w14:paraId="2CA907FE" w14:textId="77777777" w:rsidR="000D3FB8" w:rsidRPr="00F35C62" w:rsidDel="00AA0871" w:rsidRDefault="000D3FB8" w:rsidP="005160D8">
            <w:pPr>
              <w:spacing w:beforeLines="60" w:before="144" w:afterLines="60" w:after="144"/>
              <w:contextualSpacing/>
              <w:rPr>
                <w:rFonts w:ascii="Arial Narrow" w:eastAsia="Times New Roman" w:hAnsi="Arial Narrow" w:cs="Arial"/>
                <w:szCs w:val="20"/>
              </w:rPr>
            </w:pPr>
          </w:p>
        </w:tc>
        <w:tc>
          <w:tcPr>
            <w:tcW w:w="1842" w:type="dxa"/>
            <w:vMerge/>
          </w:tcPr>
          <w:p w14:paraId="6BA458F0" w14:textId="77777777" w:rsidR="000D3FB8" w:rsidRPr="00F35C62" w:rsidDel="00087BDC" w:rsidRDefault="000D3FB8" w:rsidP="005160D8">
            <w:pPr>
              <w:spacing w:beforeLines="60" w:before="144" w:afterLines="60" w:after="144"/>
              <w:contextualSpacing/>
              <w:rPr>
                <w:rFonts w:ascii="Arial Narrow" w:eastAsia="Times New Roman" w:hAnsi="Arial Narrow" w:cs="Arial"/>
                <w:szCs w:val="20"/>
                <w:lang w:val="en-GB"/>
              </w:rPr>
            </w:pPr>
          </w:p>
        </w:tc>
        <w:tc>
          <w:tcPr>
            <w:tcW w:w="1701" w:type="dxa"/>
            <w:vMerge/>
          </w:tcPr>
          <w:p w14:paraId="1AF4DBD6"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tc>
        <w:tc>
          <w:tcPr>
            <w:tcW w:w="1418" w:type="dxa"/>
            <w:vMerge/>
          </w:tcPr>
          <w:p w14:paraId="3EA262E7"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tc>
        <w:tc>
          <w:tcPr>
            <w:tcW w:w="2977" w:type="dxa"/>
          </w:tcPr>
          <w:p w14:paraId="76B920AA"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Treatment 1.3: …</w:t>
            </w:r>
          </w:p>
          <w:p w14:paraId="3727176A"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p w14:paraId="71BA0882"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Treatment Owner: …</w:t>
            </w:r>
          </w:p>
        </w:tc>
      </w:tr>
      <w:tr w:rsidR="000D3FB8" w:rsidRPr="00F35C62" w14:paraId="11B53239" w14:textId="77777777" w:rsidTr="0A64A317">
        <w:trPr>
          <w:trHeight w:val="54"/>
        </w:trPr>
        <w:tc>
          <w:tcPr>
            <w:tcW w:w="421" w:type="dxa"/>
            <w:vMerge w:val="restart"/>
          </w:tcPr>
          <w:p w14:paraId="621EB066"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2</w:t>
            </w:r>
          </w:p>
        </w:tc>
        <w:tc>
          <w:tcPr>
            <w:tcW w:w="1559" w:type="dxa"/>
            <w:vMerge w:val="restart"/>
          </w:tcPr>
          <w:p w14:paraId="4E623031"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 xml:space="preserve">There is a risk </w:t>
            </w:r>
            <w:proofErr w:type="gramStart"/>
            <w:r w:rsidRPr="00F35C62">
              <w:rPr>
                <w:rFonts w:ascii="Arial Narrow" w:eastAsia="Times New Roman" w:hAnsi="Arial Narrow" w:cs="Arial"/>
                <w:szCs w:val="20"/>
                <w:lang w:val="en-GB"/>
              </w:rPr>
              <w:t>that  …</w:t>
            </w:r>
            <w:proofErr w:type="gramEnd"/>
          </w:p>
        </w:tc>
        <w:tc>
          <w:tcPr>
            <w:tcW w:w="1417" w:type="dxa"/>
            <w:vMerge w:val="restart"/>
          </w:tcPr>
          <w:p w14:paraId="27DF9A4C"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As a result of …</w:t>
            </w:r>
          </w:p>
        </w:tc>
        <w:tc>
          <w:tcPr>
            <w:tcW w:w="1843" w:type="dxa"/>
            <w:vMerge w:val="restart"/>
          </w:tcPr>
          <w:p w14:paraId="482F2EEC" w14:textId="77777777" w:rsidR="000D3FB8" w:rsidRPr="00F35C62" w:rsidRDefault="000D3FB8" w:rsidP="005160D8">
            <w:pPr>
              <w:spacing w:beforeLines="60" w:before="144" w:afterLines="60" w:after="144"/>
              <w:contextualSpacing/>
              <w:rPr>
                <w:rFonts w:ascii="Arial Narrow" w:eastAsia="Times New Roman" w:hAnsi="Arial Narrow" w:cs="Arial"/>
                <w:szCs w:val="20"/>
              </w:rPr>
            </w:pPr>
            <w:r w:rsidRPr="00F35C62">
              <w:rPr>
                <w:rFonts w:ascii="Arial Narrow" w:eastAsia="Times New Roman" w:hAnsi="Arial Narrow" w:cs="Arial"/>
                <w:szCs w:val="20"/>
              </w:rPr>
              <w:t>Which will impact in …</w:t>
            </w:r>
          </w:p>
        </w:tc>
        <w:tc>
          <w:tcPr>
            <w:tcW w:w="1418" w:type="dxa"/>
            <w:vMerge w:val="restart"/>
          </w:tcPr>
          <w:sdt>
            <w:sdtPr>
              <w:rPr>
                <w:rFonts w:ascii="Arial Narrow" w:eastAsia="Times New Roman" w:hAnsi="Arial Narrow" w:cs="Arial"/>
                <w:b/>
                <w:bCs/>
                <w:szCs w:val="20"/>
                <w:highlight w:val="lightGray"/>
              </w:rPr>
              <w:alias w:val="Select Risk Categories and Sub-categories"/>
              <w:tag w:val="Select Risk Categories and Sub-categories"/>
              <w:id w:val="-1972126750"/>
              <w:placeholder>
                <w:docPart w:val="FF7525A25CDD499C934FB466DDCE536A"/>
              </w:placeholder>
              <w:dropDownList>
                <w:listItem w:displayText="PLEASE SELECT" w:value="PLEASE SELECT"/>
                <w:listItem w:displayText="1. SOCIAL AND ENVIRONMENTAL (1.1. Human rights) - UNDP Risk Appetite: CAUTIOUS" w:value="1. SOCIAL AND ENVIRONMENTAL (1.1. Human rights) - UNDP Risk Appetite: CAUTIOUS"/>
                <w:listItem w:displayText="1. SOCIAL AND ENVIRONMENTAL (1.2. Gender equality and women’s empowerment) - UNDP Risk Appetite: CAUTIOUS" w:value="1. SOCIAL AND ENVIRONMENTAL (1.2. Gender equality and women’s empowerment) - UNDP Risk Appetite: CAUTIOUS"/>
                <w:listItem w:displayText="1. SOCIAL AND ENVIRONMENTAL (1.3. Grievances (Accountability to stakeholders)) - UNDP Risk Appetite: CAUTIOUS" w:value="1. SOCIAL AND ENVIRONMENTAL (1.3. Grievances (Accountability to stakeholders)) - UNDP Risk Appetite: CAUTIOUS"/>
                <w:listItem w:displayText="1. SOCIAL AND ENVIRONMENTAL (1.4. Biodiversity conservation and sustainable natural resource management) - UNDP Risk Appetite: CAUTIOUS" w:value="1. SOCIAL AND ENVIRONMENTAL (1.4. Biodiversity conservation and sustainable natural resource management) - UNDP Risk Appetite: CAUTIOUS"/>
                <w:listItem w:displayText="1. SOCIAL AND ENVIRONMENTAL (1.5. Climate change and disaster risks) - UNDP Risk Appetite: CAUTIOUS" w:value="1. SOCIAL AND ENVIRONMENTAL (1.5. Climate change and disaster risks) - UNDP Risk Appetite: CAUTIOUS"/>
                <w:listItem w:displayText="1. SOCIAL AND ENVIRONMENTAL (1.6. Community health, safety and security) - UNDP Risk Appetite: CAUTIOUS" w:value="1. SOCIAL AND ENVIRONMENTAL (1.6. Community health, safety and security) - UNDP Risk Appetite: CAUTIOUS"/>
                <w:listItem w:displayText="1. SOCIAL AND ENVIRONMENTAL (1.7. Cultural heritage) - UNDP Risk Appetite: CAUTIOUS" w:value="1. SOCIAL AND ENVIRONMENTAL (1.7. Cultural heritage) - UNDP Risk Appetite: CAUTIOUS"/>
                <w:listItem w:displayText="1. SOCIAL AND ENVIRONMENTAL (1.8. Displacement and resettlement) - UNDP Risk Appetite: CAUTIOUS" w:value="1. SOCIAL AND ENVIRONMENTAL (1.8. Displacement and resettlement) - UNDP Risk Appetite: CAUTIOUS"/>
                <w:listItem w:displayText="1. SOCIAL AND ENVIRONMENTAL (1.9. Indigenous peoples) - UNDP Risk Appetite: CAUTIOUS" w:value="1. SOCIAL AND ENVIRONMENTAL (1.9. Indigenous peoples) - UNDP Risk Appetite: CAUTIOUS"/>
                <w:listItem w:displayText="1. SOCIAL AND ENVIRONMENTAL (1.10. Labour and working conditions) - UNDP Risk Appetite: CAUTIOUS" w:value="1. SOCIAL AND ENVIRONMENTAL (1.10. Labour and working conditions) - UNDP Risk Appetite: CAUTIOUS"/>
                <w:listItem w:displayText="1. SOCIAL AND ENVIRONMENTAL (1.11. Pollution prevention and resource efficiency) - UNDP Risk Appetite: CAUTIOUS" w:value="1. SOCIAL AND ENVIRONMENTAL (1.11. Pollution prevention and resource efficiency) - UNDP Risk Appetite: CAUTIOUS"/>
                <w:listItem w:displayText="1. SOCIAL AND ENVIRONMENTAL (1.12. Stakeholder engagement) - UNDP Risk Appetite: CAUTIOUS" w:value="1. SOCIAL AND ENVIRONMENTAL (1.12. Stakeholder engagement) - UNDP Risk Appetite: CAUTIOUS"/>
                <w:listItem w:displayText="1. SOCIAL AND ENVIRONMENTAL (1.13. Sexual exploitation and abuse) - UNDP Risk Appetite: CAUTIOUS" w:value="1. SOCIAL AND ENVIRONMENTAL (1.13. Sexual exploitation and abuse) - UNDP Risk Appetite: CAUTIOUS"/>
                <w:listItem w:displayText="2. FINANCIAL (2.1. Cost recovery) - UNDP Risk Appetite: MINIMAL TO CAUTIOUS" w:value="2. FINANCIAL (2.1. Cost recovery) - UNDP Risk Appetite: MINIMAL TO CAUTIOUS"/>
                <w:listItem w:displayText="2. FINANCIAL (2.2. Value for money) - UNDP Risk Appetite: MINIMAL TO CAUTIOUS" w:value="2. FINANCIAL (2.2. Value for money) - UNDP Risk Appetite: MINIMAL TO CAUTIOUS"/>
                <w:listItem w:displayText="2. FINANCIAL (2.3. Corruption and fraud) - UNDP Risk Appetite: MINIMAL TO CAUTIOUS" w:value="2. FINANCIAL (2.3. Corruption and fraud) - UNDP Risk Appetite: MINIMAL TO CAUTIOUS"/>
                <w:listItem w:displayText="2. FINANCIAL (2.4. Fluctuation in credit rate, market, currency) - UNDP Risk Appetite: MINIMAL TO CAUTIOUS" w:value="2. FINANCIAL (2.4. Fluctuation in credit rate, market, currency) - UNDP Risk Appetite: MINIMAL TO CAUTIOUS"/>
                <w:listItem w:displayText="2. FINANCIAL (2.5. Delivery) - UNDP Risk Appetite: MINIMAL TO CAUTIOUS" w:value="2. FINANCIAL (2.5. Delivery) - UNDP Risk Appetite: MINIMAL TO CAUTIOUS"/>
                <w:listItem w:displayText="2. FINANCIAL (2.6. Budget availability and cash flow) - UNDP Risk Appetite: MINIMAL TO CAUTIOUS" w:value="2. FINANCIAL (2.6. Budget availability and cash flow) - UNDP Risk Appetite: MINIMAL TO CAUTIOUS"/>
                <w:listItem w:displayText="3. OPERATIONAL (3.1. Responsiveness to audit and evaluations (Delays in the conduct of and implementation of recommendations)) - UNDP Risk Appetite: EXPLORATORY TO OPEN" w:value="3. OPERATIONAL (3.1. Responsiveness to audit and evaluations (Delays in the conduct of and implementation of recommendations)) - UNDP Risk Appetite: EXPLORATORY TO OPEN"/>
                <w:listItem w:displayText="3. OPERATIONAL (3.2. Leadership and management) - UNDP Risk Appetite: EXPLORATORY TO OPEN" w:value="3. OPERATIONAL (3.2. Leadership and management) - UNDP Risk Appetite: EXPLORATORY TO OPEN"/>
                <w:listItem w:displayText="3. OPERATIONAL (3.3. Flexibility and opportunity management) - UNDP Risk Appetite: EXPLORATORY TO OPEN" w:value="3. OPERATIONAL (3.3. Flexibility and opportunity management) - UNDP Risk Appetite: EXPLORATORY TO OPEN"/>
                <w:listItem w:displayText="3. OPERATIONAL (3.4. Reporting and communication) - UNDP Risk Appetite: EXPLORATORY TO OPEN" w:value="3. OPERATIONAL (3.4. Reporting and communication) - UNDP Risk Appetite: EXPLORATORY TO OPEN"/>
                <w:listItem w:displayText="3. OPERATIONAL (3.5. Partners’ engagement) - UNDP Risk Appetite: EXPLORATORY TO OPEN" w:value="3. OPERATIONAL (3.5. Partners’ engagement) - UNDP Risk Appetite: EXPLORATORY TO OPEN"/>
                <w:listItem w:displayText="3. OPERATIONAL (3.6. Transition and exit strategy) - UNDP Risk Appetite: EXPLORATORY TO OPEN" w:value="3. OPERATIONAL (3.6. Transition and exit strategy) - UNDP Risk Appetite: EXPLORATORY TO OPEN"/>
                <w:listItem w:displayText="3. OPERATIONAL (3.7. Occupational safety, health and well-being) - UNDP Risk Appetite: EXPLORATORY TO OPEN" w:value="3. OPERATIONAL (3.7. Occupational safety, health and well-being) - UNDP Risk Appetite: EXPLORATORY TO OPEN"/>
                <w:listItem w:displayText="3. OPERATIONAL (3.8. Capacities of the partners) - UNDP Risk Appetite: EXPLORATORY TO OPEN" w:value="3. OPERATIONAL (3.8. Capacities of the partners) - UNDP Risk Appetite: EXPLORATORY TO OPEN"/>
                <w:listItem w:displayText="4. ORGANIZATIONAL (4.1. Governance) - UNDP Risk Appetite: EXPLORATORY TO OPEN" w:value="4. ORGANIZATIONAL (4.1. Governance) - UNDP Risk Appetite: EXPLORATORY TO OPEN"/>
                <w:listItem w:displayText="4. ORGANIZATIONAL (4.2. Execution capacity) - UNDP Risk Appetite: EXPLORATORY TO OPEN" w:value="4. ORGANIZATIONAL (4.2. Execution capacity) - UNDP Risk Appetite: EXPLORATORY TO OPEN"/>
                <w:listItem w:displayText="4. ORGANIZATIONAL (4.3. Implementation arrangements) - UNDP Risk Appetite: EXPLORATORY TO OPEN" w:value="4. ORGANIZATIONAL (4.3. Implementation arrangements) - UNDP Risk Appetite: EXPLORATORY TO OPEN"/>
                <w:listItem w:displayText="4. ORGANIZATIONAL (4.4. Accountability) - UNDP Risk Appetite: EXPLORATORY TO OPEN" w:value="4. ORGANIZATIONAL (4.4. Accountability) - UNDP Risk Appetite: EXPLORATORY TO OPEN"/>
                <w:listItem w:displayText="4. ORGANIZATIONAL (4.5. Monitoring and oversight) - UNDP Risk Appetite: EXPLORATORY TO OPEN" w:value="4. ORGANIZATIONAL (4.5. Monitoring and oversight) - UNDP Risk Appetite: EXPLORATORY TO OPEN"/>
                <w:listItem w:displayText="4. ORGANIZATIONAL (4.6. Knowledge management) - UNDP Risk Appetite: EXPLORATORY TO OPEN" w:value="4. ORGANIZATIONAL (4.6. Knowledge management) - UNDP Risk Appetite: EXPLORATORY TO OPEN"/>
                <w:listItem w:displayText="4. ORGANIZATIONAL (4.7. Human Resources) - UNDP Risk Appetite: EXPLORATORY TO OPEN" w:value="4. ORGANIZATIONAL (4.7. Human Resources) - UNDP Risk Appetite: EXPLORATORY TO OPEN"/>
                <w:listItem w:displayText="4. ORGANIZATIONAL (4.8. Internal control) - UNDP Risk Appetite: EXPLORATORY TO OPEN" w:value="4. ORGANIZATIONAL (4.8. Internal control) - UNDP Risk Appetite: EXPLORATORY TO OPEN"/>
                <w:listItem w:displayText="4. ORGANIZATIONAL (4.9. Procurement) - UNDP Risk Appetite: EXPLORATORY TO OPEN" w:value="4. ORGANIZATIONAL (4.9. Procurement) - UNDP Risk Appetite: EXPLORATORY TO OPEN"/>
                <w:listItem w:displayText="5. REPUTATIONAL (5.1. Public opinion and media) - UNDP Risk Appetite: CAUTIOUS" w:value="5. REPUTATIONAL (5.1. Public opinion and media) - UNDP Risk Appetite: CAUTIOUS"/>
                <w:listItem w:displayText="5. REPUTATIONAL (5.2. Engagement with private sector partnership) - UNDP Risk Appetite: CAUTIOUS" w:value="5. REPUTATIONAL (5.2. Engagement with private sector partnership) - UNDP Risk Appetite: CAUTIOUS"/>
                <w:listItem w:displayText="5. REPUTATIONAL (5.3. Code of conduct and ethics) - UNDP Risk Appetite: CAUTIOUS" w:value="5. REPUTATIONAL (5.3. Code of conduct and ethics) - UNDP Risk Appetite: CAUTIOUS"/>
                <w:listItem w:displayText="5. REPUTATIONAL (5.4. Communications) - UNDP Risk Appetite: CAUTIOUS" w:value="5. REPUTATIONAL (5.4. Communications) - UNDP Risk Appetite: CAUTIOUS"/>
                <w:listItem w:displayText="5. REPUTATIONAL (5.5. Stakeholder management) - UNDP Risk Appetite: CAUTIOUS" w:value="5. REPUTATIONAL (5.5. Stakeholder management) - UNDP Risk Appetite: CAUTIOUS"/>
                <w:listItem w:displayText="5. REPUTATIONAL (5.6. Exposure to entities involved in money laundering and terrorism financing) - UNDP Risk Appetite: CAUTIOUS" w:value="5. REPUTATIONAL (5.6. Exposure to entities involved in money laundering and terrorism financing) - UNDP Risk Appetite: CAUTIOUS"/>
                <w:listItem w:displayText="6. REGULATORY (6.1. Changes in the regulatory framework within the country of operation) - UNDP Risk Appetite: CAUTIOUS" w:value="6. REGULATORY (6.1. Changes in the regulatory framework within the country of operation) - UNDP Risk Appetite: CAUTIOUS"/>
                <w:listItem w:displayText="6. REGULATORY (6.2. Changes in the international regulatory framework affecting the whole organization) - UNDP Risk Appetite: CAUTIOUS" w:value="6. REGULATORY (6.2. Changes in the international regulatory framework affecting the whole organization) - UNDP Risk Appetite: CAUTIOUS"/>
                <w:listItem w:displayText="6. REGULATORY (6.3. Deviation from UNDP internal rules and regulations) - UNDP Risk Appetite: CAUTIOUS" w:value="6. REGULATORY (6.3. Deviation from UNDP internal rules and regulations) - UNDP Risk Appetite: CAUTIOUS"/>
                <w:listItem w:displayText="7. STRATEGIC (7.1. Alignment with UNDP strategic priorities) - UNDP Risk Appetite: OPEN TO SEEKING" w:value="7. STRATEGIC (7.1. Alignment with UNDP strategic priorities) - UNDP Risk Appetite: OPEN TO SEEKING"/>
                <w:listItem w:displayText="7. STRATEGIC (7.2. UN system coordination and reform) - UNDP Risk Appetite: OPEN TO SEEKING" w:value="7. STRATEGIC (7.2. UN system coordination and reform) - UNDP Risk Appetite: OPEN TO SEEKING"/>
                <w:listItem w:displayText="7. STRATEGIC (7.3. Stakeholder relations and partnerships) - UNDP Risk Appetite: OPEN TO SEEKING" w:value="7. STRATEGIC (7.3. Stakeholder relations and partnerships) - UNDP Risk Appetite: OPEN TO SEEKING"/>
                <w:listItem w:displayText="7. STRATEGIC (7.4. Competition) - UNDP Risk Appetite: OPEN TO SEEKING" w:value="7. STRATEGIC (7.4. Competition) - UNDP Risk Appetite: OPEN TO SEEKING"/>
                <w:listItem w:displayText="7. STRATEGIC (7.5. Government commitment) - UNDP Risk Appetite: OPEN TO SEEKING" w:value="7. STRATEGIC (7.5. Government commitment) - UNDP Risk Appetite: OPEN TO SEEKING"/>
                <w:listItem w:displayText="7. STRATEGIC (7.6. Change/turnover in government) - UNDP Risk Appetite: OPEN TO SEEKING" w:value="7. STRATEGIC (7.6. Change/turnover in government) - UNDP Risk Appetite: OPEN TO SEEKING"/>
                <w:listItem w:displayText="7. STRATEGIC (7.7. Alignment with national priorities) - UNDP Risk Appetite: OPEN TO SEEKING" w:value="7. STRATEGIC (7.7. Alignment with national priorities) - UNDP Risk Appetite: OPEN TO SEEKING"/>
                <w:listItem w:displayText="7. STRATEGIC (7.8. Innovating, piloting, experimenting) - UNDP Risk Appetite: OPEN TO SEEKING" w:value="7. STRATEGIC (7.8. Innovating, piloting, experimenting) - UNDP Risk Appetite: OPEN TO SEEKING"/>
                <w:listItem w:displayText="8. SAFETY AND SECURITY (8.1. Armed conflict) - UNDP Risk Appetite: CAUTIOUS" w:value="8. SAFETY AND SECURITY (8.1. Armed conflict) - UNDP Risk Appetite: CAUTIOUS"/>
                <w:listItem w:displayText="8. SAFETY AND SECURITY (8.2. Political instability) - UNDP Risk Appetite: CAUTIOUS" w:value="8. SAFETY AND SECURITY (8.2. Political instability) - UNDP Risk Appetite: CAUTIOUS"/>
                <w:listItem w:displayText="8. SAFETY AND SECURITY (8.3. Terrorism) - UNDP Risk Appetite: CAUTIOUS" w:value="8. SAFETY AND SECURITY (8.3. Terrorism) - UNDP Risk Appetite: CAUTIOUS"/>
                <w:listItem w:displayText="8. SAFETY AND SECURITY (8.4. Crime) - UNDP Risk Appetite: CAUTIOUS" w:value="8. SAFETY AND SECURITY (8.4. Crime) - UNDP Risk Appetite: CAUTIOUS"/>
                <w:listItem w:displayText="8. SAFETY AND SECURITY (8.5. Civil unrest) - UNDP Risk Appetite: CAUTIOUS" w:value="8. SAFETY AND SECURITY (8.5. Civil unrest) - UNDP Risk Appetite: CAUTIOUS"/>
                <w:listItem w:displayText="8. SAFETY AND SECURITY (8.6. Natural hazards) - UNDP Risk Appetite: CAUTIOUS" w:value="8. SAFETY AND SECURITY (8.6. Natural hazards) - UNDP Risk Appetite: CAUTIOUS"/>
                <w:listItem w:displayText="8. SAFETY AND SECURITY (8.7. Manmade hazards) - UNDP Risk Appetite: CAUTIOUS" w:value="8. SAFETY AND SECURITY (8.7. Manmade hazards) - UNDP Risk Appetite: CAUTIOUS"/>
                <w:listItem w:displayText="8. SAFETY AND SECURITY (8.8. Cyber security and threats) - UNDP Risk Appetite: CAUTIOUS" w:value="8. SAFETY AND SECURITY (8.8. Cyber security and threats) - UNDP Risk Appetite: CAUTIOUS"/>
              </w:dropDownList>
            </w:sdtPr>
            <w:sdtContent>
              <w:p w14:paraId="5528015A" w14:textId="77777777" w:rsidR="000D3FB8" w:rsidRPr="00F35C62" w:rsidRDefault="000D3FB8" w:rsidP="005160D8">
                <w:pPr>
                  <w:spacing w:beforeLines="60" w:before="144" w:afterLines="60" w:after="144"/>
                  <w:contextualSpacing/>
                  <w:rPr>
                    <w:rFonts w:ascii="Arial Narrow" w:eastAsia="Times New Roman" w:hAnsi="Arial Narrow" w:cs="Arial"/>
                    <w:b/>
                    <w:bCs/>
                    <w:szCs w:val="20"/>
                  </w:rPr>
                </w:pPr>
                <w:r w:rsidRPr="00F35C62">
                  <w:rPr>
                    <w:rFonts w:ascii="Arial Narrow" w:eastAsia="Times New Roman" w:hAnsi="Arial Narrow" w:cs="Arial"/>
                    <w:b/>
                    <w:bCs/>
                    <w:szCs w:val="20"/>
                    <w:highlight w:val="lightGray"/>
                  </w:rPr>
                  <w:t>PLEASE SELECT</w:t>
                </w:r>
              </w:p>
            </w:sdtContent>
          </w:sdt>
          <w:p w14:paraId="7AC8CFEE"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tc>
        <w:tc>
          <w:tcPr>
            <w:tcW w:w="1842" w:type="dxa"/>
            <w:vMerge w:val="restart"/>
          </w:tcPr>
          <w:p w14:paraId="04DDCF6E"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Likelihood:</w:t>
            </w:r>
          </w:p>
          <w:p w14:paraId="4C6B6D13" w14:textId="77777777" w:rsidR="000D3FB8" w:rsidRPr="00F35C62" w:rsidRDefault="00000000" w:rsidP="005160D8">
            <w:pPr>
              <w:spacing w:beforeLines="60" w:before="144" w:afterLines="60" w:after="144"/>
              <w:contextualSpacing/>
              <w:rPr>
                <w:rFonts w:ascii="Arial Narrow" w:eastAsia="Times New Roman" w:hAnsi="Arial Narrow" w:cs="Arial"/>
                <w:b/>
                <w:bCs/>
                <w:szCs w:val="20"/>
                <w:lang w:val="en-GB"/>
              </w:rPr>
            </w:pPr>
            <w:sdt>
              <w:sdtPr>
                <w:rPr>
                  <w:rFonts w:ascii="Arial Narrow" w:eastAsia="Times New Roman" w:hAnsi="Arial Narrow" w:cs="Arial"/>
                  <w:b/>
                  <w:bCs/>
                  <w:szCs w:val="20"/>
                  <w:highlight w:val="lightGray"/>
                  <w:lang w:val="en-GB"/>
                </w:rPr>
                <w:alias w:val="Select Likelihood Level"/>
                <w:tag w:val="Select Likelihood Level"/>
                <w:id w:val="1839569561"/>
                <w:placeholder>
                  <w:docPart w:val="E6AEF79D3A4546DBA9116620600D0A35"/>
                </w:placeholder>
                <w:dropDownList>
                  <w:listItem w:displayText="PLEASE SELECT" w:value="PLEASE SELECT"/>
                  <w:listItem w:displayText="1 - Not likely" w:value="1 - Not likely"/>
                  <w:listItem w:displayText="2 - Low likelihood" w:value="2 - Low likelihood"/>
                  <w:listItem w:displayText="3 - Moderately likely" w:value="3 - Moderately likely"/>
                  <w:listItem w:displayText="4 - Highly likely" w:value="4 - Highly likely"/>
                  <w:listItem w:displayText="5 - Expected" w:value="5 - Expected"/>
                </w:dropDownList>
              </w:sdtPr>
              <w:sdtContent>
                <w:r w:rsidR="000D3FB8" w:rsidRPr="00F35C62">
                  <w:rPr>
                    <w:rFonts w:ascii="Arial Narrow" w:eastAsia="Times New Roman" w:hAnsi="Arial Narrow" w:cs="Arial"/>
                    <w:b/>
                    <w:bCs/>
                    <w:szCs w:val="20"/>
                    <w:highlight w:val="lightGray"/>
                    <w:lang w:val="en-GB"/>
                  </w:rPr>
                  <w:t>PLEASE SELECT</w:t>
                </w:r>
              </w:sdtContent>
            </w:sdt>
          </w:p>
          <w:p w14:paraId="504461FF"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p w14:paraId="6A704349"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 xml:space="preserve">Impact: </w:t>
            </w:r>
          </w:p>
          <w:p w14:paraId="6FD22494" w14:textId="77777777" w:rsidR="000D3FB8" w:rsidRPr="00F35C62" w:rsidRDefault="00000000" w:rsidP="005160D8">
            <w:pPr>
              <w:spacing w:beforeLines="60" w:before="144" w:afterLines="60" w:after="144"/>
              <w:contextualSpacing/>
              <w:rPr>
                <w:rFonts w:ascii="Arial Narrow" w:eastAsia="Times New Roman" w:hAnsi="Arial Narrow" w:cs="Arial"/>
                <w:b/>
                <w:bCs/>
                <w:szCs w:val="20"/>
                <w:highlight w:val="lightGray"/>
                <w:lang w:val="en-GB"/>
              </w:rPr>
            </w:pPr>
            <w:sdt>
              <w:sdtPr>
                <w:rPr>
                  <w:rFonts w:ascii="Arial Narrow" w:eastAsia="Times New Roman" w:hAnsi="Arial Narrow" w:cs="Arial"/>
                  <w:b/>
                  <w:bCs/>
                  <w:szCs w:val="20"/>
                  <w:highlight w:val="lightGray"/>
                  <w:lang w:val="en-GB"/>
                </w:rPr>
                <w:alias w:val="Select Impact Level"/>
                <w:tag w:val="Select Impact Level"/>
                <w:id w:val="1303660652"/>
                <w:placeholder>
                  <w:docPart w:val="E6AEF79D3A4546DBA9116620600D0A35"/>
                </w:placeholder>
                <w:dropDownList>
                  <w:listItem w:displayText="PLEASE SELECT" w:value="PLEASE SELECT"/>
                  <w:listItem w:displayText="1 - Negligible" w:value="1 - Negligible"/>
                  <w:listItem w:displayText="2 - Minor" w:value="2 - Minor"/>
                  <w:listItem w:displayText="3 - Intermediate" w:value="3 - Intermediate"/>
                  <w:listItem w:displayText="4 - Extensive" w:value="4 - Extensive"/>
                  <w:listItem w:displayText="5 - Extreme" w:value="5 - Extreme"/>
                </w:dropDownList>
              </w:sdtPr>
              <w:sdtContent>
                <w:r w:rsidR="000D3FB8" w:rsidRPr="00F35C62">
                  <w:rPr>
                    <w:rFonts w:ascii="Arial Narrow" w:eastAsia="Times New Roman" w:hAnsi="Arial Narrow" w:cs="Arial"/>
                    <w:b/>
                    <w:bCs/>
                    <w:szCs w:val="20"/>
                    <w:highlight w:val="lightGray"/>
                    <w:lang w:val="en-GB"/>
                  </w:rPr>
                  <w:t>PLEASE SELECT</w:t>
                </w:r>
              </w:sdtContent>
            </w:sdt>
          </w:p>
          <w:p w14:paraId="6BD23288" w14:textId="77777777" w:rsidR="000D3FB8" w:rsidRPr="00F35C62" w:rsidRDefault="000D3FB8" w:rsidP="005160D8">
            <w:pPr>
              <w:spacing w:beforeLines="60" w:before="144" w:afterLines="60" w:after="144"/>
              <w:contextualSpacing/>
              <w:rPr>
                <w:rFonts w:ascii="Arial Narrow" w:eastAsia="Times New Roman" w:hAnsi="Arial Narrow" w:cs="Arial"/>
                <w:szCs w:val="20"/>
                <w:highlight w:val="lightGray"/>
                <w:lang w:val="en-GB"/>
              </w:rPr>
            </w:pPr>
          </w:p>
          <w:p w14:paraId="79E9737A"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level:</w:t>
            </w:r>
          </w:p>
          <w:p w14:paraId="0C001B11" w14:textId="77777777" w:rsidR="000D3FB8" w:rsidRPr="00F35C62" w:rsidRDefault="00000000" w:rsidP="005160D8">
            <w:pPr>
              <w:spacing w:beforeLines="60" w:before="144" w:afterLines="60" w:after="144"/>
              <w:contextualSpacing/>
              <w:rPr>
                <w:rFonts w:ascii="Arial Narrow" w:eastAsia="Times New Roman" w:hAnsi="Arial Narrow" w:cs="Arial"/>
                <w:szCs w:val="20"/>
                <w:lang w:val="en-GB"/>
              </w:rPr>
            </w:pPr>
            <w:sdt>
              <w:sdtPr>
                <w:rPr>
                  <w:rFonts w:ascii="Arial Narrow" w:eastAsia="Times New Roman" w:hAnsi="Arial Narrow" w:cs="Arial"/>
                  <w:b/>
                  <w:bCs/>
                  <w:szCs w:val="20"/>
                  <w:highlight w:val="lightGray"/>
                  <w:lang w:val="en-GB"/>
                </w:rPr>
                <w:alias w:val="Select Risk Level"/>
                <w:tag w:val="Select Risk Level"/>
                <w:id w:val="-1736856964"/>
                <w:placeholder>
                  <w:docPart w:val="E6AEF79D3A4546DBA9116620600D0A35"/>
                </w:placeholder>
                <w:dropDownList>
                  <w:listItem w:displayText="PLEASE SELECT" w:value="PLEASE SELECT"/>
                  <w:listItem w:displayText="LOW (equates to a risk appetite of MINIMAL)" w:value="LOW (equates to a risk appetite of MINIMAL)"/>
                  <w:listItem w:displayText="LOW (equates to a risk appetite of CAUTIOUS)" w:value="LOW (equates to a risk appetite of CAUTIOUS)"/>
                  <w:listItem w:displayText="MODERATE (equates to a risk appetite of EXPLORATORY)" w:value="MODERATE (equates to a risk appetite of EXPLORATORY)"/>
                  <w:listItem w:displayText="SUBSTANTIAL (equates to a risk appetite of OPEN)" w:value="SUBSTANTIAL (equates to a risk appetite of OPEN)"/>
                  <w:listItem w:displayText="HIGH RISK (equates to a risk appetite of SEEK)" w:value="HIGH RISK (equates to a risk appetite of SEEK)"/>
                </w:dropDownList>
              </w:sdtPr>
              <w:sdtContent>
                <w:r w:rsidR="000D3FB8" w:rsidRPr="00F35C62">
                  <w:rPr>
                    <w:rFonts w:ascii="Arial Narrow" w:eastAsia="Times New Roman" w:hAnsi="Arial Narrow" w:cs="Arial"/>
                    <w:b/>
                    <w:bCs/>
                    <w:szCs w:val="20"/>
                    <w:highlight w:val="lightGray"/>
                    <w:lang w:val="en-GB"/>
                  </w:rPr>
                  <w:t>PLEASE SELECT</w:t>
                </w:r>
              </w:sdtContent>
            </w:sdt>
          </w:p>
        </w:tc>
        <w:tc>
          <w:tcPr>
            <w:tcW w:w="1701" w:type="dxa"/>
            <w:vMerge w:val="restart"/>
          </w:tcPr>
          <w:p w14:paraId="7B1B0582" w14:textId="77777777" w:rsidR="000D3FB8" w:rsidRPr="00F35C62" w:rsidRDefault="000D3FB8" w:rsidP="005160D8">
            <w:pPr>
              <w:spacing w:beforeLines="60" w:before="144" w:afterLines="60" w:after="144"/>
              <w:contextualSpacing/>
              <w:rPr>
                <w:rFonts w:ascii="Arial Narrow" w:eastAsia="Times New Roman" w:hAnsi="Arial Narrow" w:cs="Arial"/>
                <w:szCs w:val="20"/>
                <w:highlight w:val="lightGray"/>
                <w:lang w:val="en-GB"/>
              </w:rPr>
            </w:pPr>
            <w:r w:rsidRPr="00F35C62">
              <w:rPr>
                <w:rFonts w:ascii="Arial Narrow" w:eastAsia="Times New Roman" w:hAnsi="Arial Narrow" w:cs="Arial"/>
                <w:szCs w:val="20"/>
                <w:lang w:val="en-GB"/>
              </w:rPr>
              <w:t xml:space="preserve">From: </w:t>
            </w:r>
            <w:sdt>
              <w:sdtPr>
                <w:rPr>
                  <w:rFonts w:ascii="Arial Narrow" w:eastAsia="Times New Roman" w:hAnsi="Arial Narrow" w:cs="Arial"/>
                  <w:szCs w:val="20"/>
                  <w:highlight w:val="lightGray"/>
                  <w:lang w:val="en-GB"/>
                </w:rPr>
                <w:alias w:val="Select starting date"/>
                <w:tag w:val="Select starting date"/>
                <w:id w:val="-1447538920"/>
                <w:placeholder>
                  <w:docPart w:val="C75B45E20B8C4E3A97814F6D4267D133"/>
                </w:placeholder>
                <w:showingPlcHdr/>
                <w:date>
                  <w:dateFormat w:val="dd-MMM-yy"/>
                  <w:lid w:val="en-US"/>
                  <w:storeMappedDataAs w:val="dateTime"/>
                  <w:calendar w:val="gregorian"/>
                </w:date>
              </w:sdtPr>
              <w:sdtContent>
                <w:r w:rsidRPr="00F35C62">
                  <w:rPr>
                    <w:rFonts w:ascii="Arial Narrow" w:eastAsia="Times New Roman" w:hAnsi="Arial Narrow"/>
                    <w:b/>
                    <w:bCs/>
                    <w:highlight w:val="lightGray"/>
                    <w:lang w:val="en-GB"/>
                  </w:rPr>
                  <w:t>Click or tap to enter a date.</w:t>
                </w:r>
              </w:sdtContent>
            </w:sdt>
          </w:p>
          <w:p w14:paraId="56AF3E1E" w14:textId="77777777" w:rsidR="000D3FB8" w:rsidRPr="00F35C62" w:rsidRDefault="000D3FB8" w:rsidP="005160D8">
            <w:pPr>
              <w:spacing w:beforeLines="60" w:before="144" w:afterLines="60" w:after="144"/>
              <w:contextualSpacing/>
              <w:rPr>
                <w:rFonts w:ascii="Arial Narrow" w:eastAsia="Times New Roman" w:hAnsi="Arial Narrow" w:cs="Arial"/>
                <w:szCs w:val="20"/>
                <w:highlight w:val="lightGray"/>
                <w:lang w:val="en-GB"/>
              </w:rPr>
            </w:pPr>
          </w:p>
          <w:p w14:paraId="1BEEE256"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 xml:space="preserve">To: </w:t>
            </w:r>
            <w:sdt>
              <w:sdtPr>
                <w:rPr>
                  <w:rFonts w:ascii="Arial Narrow" w:eastAsia="Times New Roman" w:hAnsi="Arial Narrow" w:cs="Arial"/>
                  <w:szCs w:val="20"/>
                  <w:highlight w:val="lightGray"/>
                  <w:lang w:val="en-GB"/>
                </w:rPr>
                <w:alias w:val="Select End Date"/>
                <w:tag w:val="Select End Date"/>
                <w:id w:val="-1618367801"/>
                <w:placeholder>
                  <w:docPart w:val="C75B45E20B8C4E3A97814F6D4267D133"/>
                </w:placeholder>
                <w:showingPlcHdr/>
                <w:date>
                  <w:dateFormat w:val="dd-MMM-yy"/>
                  <w:lid w:val="en-US"/>
                  <w:storeMappedDataAs w:val="dateTime"/>
                  <w:calendar w:val="gregorian"/>
                </w:date>
              </w:sdtPr>
              <w:sdtContent>
                <w:r w:rsidRPr="00F35C62">
                  <w:rPr>
                    <w:rFonts w:ascii="Arial Narrow" w:eastAsia="Times New Roman" w:hAnsi="Arial Narrow"/>
                    <w:b/>
                    <w:bCs/>
                    <w:highlight w:val="lightGray"/>
                    <w:lang w:val="en-GB"/>
                  </w:rPr>
                  <w:t>Click or tap to enter a date.</w:t>
                </w:r>
              </w:sdtContent>
            </w:sdt>
          </w:p>
        </w:tc>
        <w:tc>
          <w:tcPr>
            <w:tcW w:w="1418" w:type="dxa"/>
            <w:vMerge w:val="restart"/>
          </w:tcPr>
          <w:p w14:paraId="366DC420"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w:t>
            </w:r>
          </w:p>
          <w:p w14:paraId="2C09D306" w14:textId="77777777" w:rsidR="000D3FB8" w:rsidRPr="00F35C62" w:rsidRDefault="000D3FB8" w:rsidP="005160D8">
            <w:pPr>
              <w:spacing w:beforeLines="60" w:before="144" w:afterLines="60" w:after="144"/>
              <w:contextualSpacing/>
              <w:rPr>
                <w:rFonts w:ascii="Arial Narrow" w:eastAsia="Times New Roman" w:hAnsi="Arial Narrow" w:cs="Arial"/>
                <w:i/>
                <w:szCs w:val="20"/>
                <w:lang w:val="en-GB"/>
              </w:rPr>
            </w:pPr>
          </w:p>
          <w:p w14:paraId="0FF14707"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tc>
        <w:tc>
          <w:tcPr>
            <w:tcW w:w="2977" w:type="dxa"/>
          </w:tcPr>
          <w:p w14:paraId="363E93B6"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Treatment 2.1: …</w:t>
            </w:r>
          </w:p>
          <w:p w14:paraId="19B5817D"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p w14:paraId="6335601D"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Treatment Owner: …</w:t>
            </w:r>
          </w:p>
        </w:tc>
      </w:tr>
      <w:tr w:rsidR="000D3FB8" w:rsidRPr="00F35C62" w14:paraId="1A743DB7" w14:textId="77777777" w:rsidTr="0A64A317">
        <w:tc>
          <w:tcPr>
            <w:tcW w:w="421" w:type="dxa"/>
            <w:vMerge/>
          </w:tcPr>
          <w:p w14:paraId="6F546795"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tc>
        <w:tc>
          <w:tcPr>
            <w:tcW w:w="1559" w:type="dxa"/>
            <w:vMerge/>
          </w:tcPr>
          <w:p w14:paraId="1416A5C9"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tc>
        <w:tc>
          <w:tcPr>
            <w:tcW w:w="1417" w:type="dxa"/>
            <w:vMerge/>
          </w:tcPr>
          <w:p w14:paraId="43E2BDCD"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tc>
        <w:tc>
          <w:tcPr>
            <w:tcW w:w="1843" w:type="dxa"/>
            <w:vMerge/>
          </w:tcPr>
          <w:p w14:paraId="6C983AA3" w14:textId="77777777" w:rsidR="000D3FB8" w:rsidRPr="00F35C62" w:rsidRDefault="000D3FB8" w:rsidP="005160D8">
            <w:pPr>
              <w:spacing w:beforeLines="60" w:before="144" w:afterLines="60" w:after="144"/>
              <w:contextualSpacing/>
              <w:rPr>
                <w:rFonts w:ascii="Arial Narrow" w:eastAsia="Times New Roman" w:hAnsi="Arial Narrow" w:cs="Arial"/>
                <w:szCs w:val="20"/>
              </w:rPr>
            </w:pPr>
          </w:p>
        </w:tc>
        <w:tc>
          <w:tcPr>
            <w:tcW w:w="1418" w:type="dxa"/>
            <w:vMerge/>
          </w:tcPr>
          <w:p w14:paraId="270E5EE6"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tc>
        <w:tc>
          <w:tcPr>
            <w:tcW w:w="1842" w:type="dxa"/>
            <w:vMerge/>
          </w:tcPr>
          <w:p w14:paraId="6D5B75BE" w14:textId="77777777" w:rsidR="000D3FB8" w:rsidRPr="00F35C62" w:rsidRDefault="000D3FB8" w:rsidP="005160D8">
            <w:pPr>
              <w:spacing w:beforeLines="60" w:before="144" w:afterLines="60" w:after="144"/>
              <w:contextualSpacing/>
              <w:rPr>
                <w:rFonts w:ascii="Arial Narrow" w:eastAsia="Times New Roman" w:hAnsi="Arial Narrow" w:cs="Arial"/>
                <w:szCs w:val="20"/>
              </w:rPr>
            </w:pPr>
          </w:p>
        </w:tc>
        <w:tc>
          <w:tcPr>
            <w:tcW w:w="1701" w:type="dxa"/>
            <w:vMerge/>
          </w:tcPr>
          <w:p w14:paraId="68C0F235"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tc>
        <w:tc>
          <w:tcPr>
            <w:tcW w:w="1418" w:type="dxa"/>
            <w:vMerge/>
          </w:tcPr>
          <w:p w14:paraId="4D18C294"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tc>
        <w:tc>
          <w:tcPr>
            <w:tcW w:w="2977" w:type="dxa"/>
          </w:tcPr>
          <w:p w14:paraId="49ED941D"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Treatment 2.2: …</w:t>
            </w:r>
          </w:p>
          <w:p w14:paraId="3A57E90A"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p w14:paraId="5993E991"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Treatment Owner: …</w:t>
            </w:r>
          </w:p>
        </w:tc>
      </w:tr>
      <w:tr w:rsidR="000D3FB8" w:rsidRPr="00F35C62" w14:paraId="169EDE51" w14:textId="77777777" w:rsidTr="0A64A317">
        <w:trPr>
          <w:trHeight w:val="914"/>
        </w:trPr>
        <w:tc>
          <w:tcPr>
            <w:tcW w:w="421" w:type="dxa"/>
            <w:vMerge/>
          </w:tcPr>
          <w:p w14:paraId="78704761"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tc>
        <w:tc>
          <w:tcPr>
            <w:tcW w:w="1559" w:type="dxa"/>
            <w:vMerge/>
          </w:tcPr>
          <w:p w14:paraId="066F5365"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tc>
        <w:tc>
          <w:tcPr>
            <w:tcW w:w="1417" w:type="dxa"/>
            <w:vMerge/>
          </w:tcPr>
          <w:p w14:paraId="77DF069B"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tc>
        <w:tc>
          <w:tcPr>
            <w:tcW w:w="1843" w:type="dxa"/>
            <w:vMerge/>
          </w:tcPr>
          <w:p w14:paraId="420D5C00"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tc>
        <w:tc>
          <w:tcPr>
            <w:tcW w:w="1418" w:type="dxa"/>
            <w:vMerge/>
          </w:tcPr>
          <w:p w14:paraId="158F30DD"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tc>
        <w:tc>
          <w:tcPr>
            <w:tcW w:w="1842" w:type="dxa"/>
            <w:vMerge/>
          </w:tcPr>
          <w:p w14:paraId="31523EFD" w14:textId="77777777" w:rsidR="000D3FB8" w:rsidRPr="00F35C62" w:rsidRDefault="000D3FB8" w:rsidP="005160D8">
            <w:pPr>
              <w:spacing w:beforeLines="60" w:before="144" w:afterLines="60" w:after="144"/>
              <w:contextualSpacing/>
              <w:rPr>
                <w:rFonts w:ascii="Arial Narrow" w:eastAsia="Times New Roman" w:hAnsi="Arial Narrow" w:cs="Arial"/>
                <w:szCs w:val="20"/>
              </w:rPr>
            </w:pPr>
          </w:p>
        </w:tc>
        <w:tc>
          <w:tcPr>
            <w:tcW w:w="1701" w:type="dxa"/>
            <w:vMerge/>
          </w:tcPr>
          <w:p w14:paraId="3B474C4C"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tc>
        <w:tc>
          <w:tcPr>
            <w:tcW w:w="1418" w:type="dxa"/>
            <w:vMerge/>
          </w:tcPr>
          <w:p w14:paraId="3946D807"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tc>
        <w:tc>
          <w:tcPr>
            <w:tcW w:w="2977" w:type="dxa"/>
          </w:tcPr>
          <w:p w14:paraId="6DDA44E7"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Treatment 2.3: …</w:t>
            </w:r>
          </w:p>
          <w:p w14:paraId="6992533E"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p>
          <w:p w14:paraId="2D905F25" w14:textId="77777777" w:rsidR="000D3FB8" w:rsidRPr="00F35C62" w:rsidRDefault="000D3FB8" w:rsidP="005160D8">
            <w:pPr>
              <w:spacing w:beforeLines="60" w:before="144" w:afterLines="60" w:after="144"/>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Treatment Owner: …</w:t>
            </w:r>
          </w:p>
        </w:tc>
      </w:tr>
      <w:tr w:rsidR="000D3FB8" w:rsidRPr="00F35C62" w14:paraId="548B1BB3" w14:textId="77777777" w:rsidTr="0A64A317">
        <w:trPr>
          <w:trHeight w:val="736"/>
        </w:trPr>
        <w:tc>
          <w:tcPr>
            <w:tcW w:w="421" w:type="dxa"/>
            <w:vMerge w:val="restart"/>
          </w:tcPr>
          <w:p w14:paraId="67C39507" w14:textId="77777777" w:rsidR="000D3FB8" w:rsidRPr="00F35C62" w:rsidRDefault="000D3FB8" w:rsidP="005160D8">
            <w:pPr>
              <w:spacing w:before="6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3</w:t>
            </w:r>
          </w:p>
        </w:tc>
        <w:tc>
          <w:tcPr>
            <w:tcW w:w="1559" w:type="dxa"/>
            <w:vMerge w:val="restart"/>
          </w:tcPr>
          <w:p w14:paraId="553911F2" w14:textId="77777777" w:rsidR="000D3FB8" w:rsidRPr="00F35C62" w:rsidRDefault="000D3FB8" w:rsidP="005160D8">
            <w:pPr>
              <w:spacing w:before="6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 xml:space="preserve">There is a risk </w:t>
            </w:r>
            <w:proofErr w:type="gramStart"/>
            <w:r w:rsidRPr="00F35C62">
              <w:rPr>
                <w:rFonts w:ascii="Arial Narrow" w:eastAsia="Times New Roman" w:hAnsi="Arial Narrow" w:cs="Arial"/>
                <w:szCs w:val="20"/>
                <w:lang w:val="en-GB"/>
              </w:rPr>
              <w:t>that  …</w:t>
            </w:r>
            <w:proofErr w:type="gramEnd"/>
          </w:p>
        </w:tc>
        <w:tc>
          <w:tcPr>
            <w:tcW w:w="1417" w:type="dxa"/>
            <w:vMerge w:val="restart"/>
          </w:tcPr>
          <w:p w14:paraId="09725A0B" w14:textId="77777777" w:rsidR="000D3FB8" w:rsidRPr="00F35C62" w:rsidRDefault="000D3FB8" w:rsidP="005160D8">
            <w:pPr>
              <w:spacing w:before="6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As a result of …</w:t>
            </w:r>
          </w:p>
        </w:tc>
        <w:tc>
          <w:tcPr>
            <w:tcW w:w="1843" w:type="dxa"/>
            <w:vMerge w:val="restart"/>
          </w:tcPr>
          <w:p w14:paraId="02F50568" w14:textId="77777777" w:rsidR="000D3FB8" w:rsidRPr="00F35C62" w:rsidRDefault="000D3FB8" w:rsidP="005160D8">
            <w:pPr>
              <w:spacing w:before="60"/>
              <w:contextualSpacing/>
              <w:rPr>
                <w:rFonts w:ascii="Arial Narrow" w:eastAsia="Times New Roman" w:hAnsi="Arial Narrow" w:cs="Arial"/>
                <w:szCs w:val="20"/>
                <w:lang w:val="en-GB"/>
              </w:rPr>
            </w:pPr>
            <w:r w:rsidRPr="00F35C62">
              <w:rPr>
                <w:rFonts w:ascii="Arial Narrow" w:eastAsia="Times New Roman" w:hAnsi="Arial Narrow" w:cs="Arial"/>
                <w:szCs w:val="20"/>
              </w:rPr>
              <w:t>Which will impact in…</w:t>
            </w:r>
          </w:p>
        </w:tc>
        <w:tc>
          <w:tcPr>
            <w:tcW w:w="1418" w:type="dxa"/>
            <w:vMerge w:val="restart"/>
          </w:tcPr>
          <w:sdt>
            <w:sdtPr>
              <w:rPr>
                <w:rFonts w:ascii="Arial Narrow" w:eastAsia="Times New Roman" w:hAnsi="Arial Narrow" w:cs="Arial"/>
                <w:b/>
                <w:bCs/>
                <w:szCs w:val="20"/>
                <w:highlight w:val="lightGray"/>
              </w:rPr>
              <w:alias w:val="Select Risk Categories and Sub-categories"/>
              <w:tag w:val="Select Risk Categories and Sub-categories"/>
              <w:id w:val="1907870266"/>
              <w:placeholder>
                <w:docPart w:val="84CB80EEC552424D909E02F197A2EF9F"/>
              </w:placeholder>
              <w:dropDownList>
                <w:listItem w:displayText="PLEASE SELECT" w:value="PLEASE SELECT"/>
                <w:listItem w:displayText="1. SOCIAL AND ENVIRONMENTAL (1.1. Human rights) - UNDP Risk Appetite: CAUTIOUS" w:value="1. SOCIAL AND ENVIRONMENTAL (1.1. Human rights) - UNDP Risk Appetite: CAUTIOUS"/>
                <w:listItem w:displayText="1. SOCIAL AND ENVIRONMENTAL (1.2. Gender equality and women’s empowerment) - UNDP Risk Appetite: CAUTIOUS" w:value="1. SOCIAL AND ENVIRONMENTAL (1.2. Gender equality and women’s empowerment) - UNDP Risk Appetite: CAUTIOUS"/>
                <w:listItem w:displayText="1. SOCIAL AND ENVIRONMENTAL (1.3. Grievances (Accountability to stakeholders)) - UNDP Risk Appetite: CAUTIOUS" w:value="1. SOCIAL AND ENVIRONMENTAL (1.3. Grievances (Accountability to stakeholders)) - UNDP Risk Appetite: CAUTIOUS"/>
                <w:listItem w:displayText="1. SOCIAL AND ENVIRONMENTAL (1.4. Biodiversity conservation and sustainable natural resource management) - UNDP Risk Appetite: CAUTIOUS" w:value="1. SOCIAL AND ENVIRONMENTAL (1.4. Biodiversity conservation and sustainable natural resource management) - UNDP Risk Appetite: CAUTIOUS"/>
                <w:listItem w:displayText="1. SOCIAL AND ENVIRONMENTAL (1.5. Climate change and disaster risks) - UNDP Risk Appetite: CAUTIOUS" w:value="1. SOCIAL AND ENVIRONMENTAL (1.5. Climate change and disaster risks) - UNDP Risk Appetite: CAUTIOUS"/>
                <w:listItem w:displayText="1. SOCIAL AND ENVIRONMENTAL (1.6. Community health, safety and security) - UNDP Risk Appetite: CAUTIOUS" w:value="1. SOCIAL AND ENVIRONMENTAL (1.6. Community health, safety and security) - UNDP Risk Appetite: CAUTIOUS"/>
                <w:listItem w:displayText="1. SOCIAL AND ENVIRONMENTAL (1.7. Cultural heritage) - UNDP Risk Appetite: CAUTIOUS" w:value="1. SOCIAL AND ENVIRONMENTAL (1.7. Cultural heritage) - UNDP Risk Appetite: CAUTIOUS"/>
                <w:listItem w:displayText="1. SOCIAL AND ENVIRONMENTAL (1.8. Displacement and resettlement) - UNDP Risk Appetite: CAUTIOUS" w:value="1. SOCIAL AND ENVIRONMENTAL (1.8. Displacement and resettlement) - UNDP Risk Appetite: CAUTIOUS"/>
                <w:listItem w:displayText="1. SOCIAL AND ENVIRONMENTAL (1.9. Indigenous peoples) - UNDP Risk Appetite: CAUTIOUS" w:value="1. SOCIAL AND ENVIRONMENTAL (1.9. Indigenous peoples) - UNDP Risk Appetite: CAUTIOUS"/>
                <w:listItem w:displayText="1. SOCIAL AND ENVIRONMENTAL (1.10. Labour and working conditions) - UNDP Risk Appetite: CAUTIOUS" w:value="1. SOCIAL AND ENVIRONMENTAL (1.10. Labour and working conditions) - UNDP Risk Appetite: CAUTIOUS"/>
                <w:listItem w:displayText="1. SOCIAL AND ENVIRONMENTAL (1.11. Pollution prevention and resource efficiency) - UNDP Risk Appetite: CAUTIOUS" w:value="1. SOCIAL AND ENVIRONMENTAL (1.11. Pollution prevention and resource efficiency) - UNDP Risk Appetite: CAUTIOUS"/>
                <w:listItem w:displayText="1. SOCIAL AND ENVIRONMENTAL (1.12. Stakeholder engagement) - UNDP Risk Appetite: CAUTIOUS" w:value="1. SOCIAL AND ENVIRONMENTAL (1.12. Stakeholder engagement) - UNDP Risk Appetite: CAUTIOUS"/>
                <w:listItem w:displayText="1. SOCIAL AND ENVIRONMENTAL (1.13. Sexual exploitation and abuse) - UNDP Risk Appetite: CAUTIOUS" w:value="1. SOCIAL AND ENVIRONMENTAL (1.13. Sexual exploitation and abuse) - UNDP Risk Appetite: CAUTIOUS"/>
                <w:listItem w:displayText="2. FINANCIAL (2.1. Cost recovery) - UNDP Risk Appetite: MINIMAL TO CAUTIOUS" w:value="2. FINANCIAL (2.1. Cost recovery) - UNDP Risk Appetite: MINIMAL TO CAUTIOUS"/>
                <w:listItem w:displayText="2. FINANCIAL (2.2. Value for money) - UNDP Risk Appetite: MINIMAL TO CAUTIOUS" w:value="2. FINANCIAL (2.2. Value for money) - UNDP Risk Appetite: MINIMAL TO CAUTIOUS"/>
                <w:listItem w:displayText="2. FINANCIAL (2.3. Corruption and fraud) - UNDP Risk Appetite: MINIMAL TO CAUTIOUS" w:value="2. FINANCIAL (2.3. Corruption and fraud) - UNDP Risk Appetite: MINIMAL TO CAUTIOUS"/>
                <w:listItem w:displayText="2. FINANCIAL (2.4. Fluctuation in credit rate, market, currency) - UNDP Risk Appetite: MINIMAL TO CAUTIOUS" w:value="2. FINANCIAL (2.4. Fluctuation in credit rate, market, currency) - UNDP Risk Appetite: MINIMAL TO CAUTIOUS"/>
                <w:listItem w:displayText="2. FINANCIAL (2.5. Delivery) - UNDP Risk Appetite: MINIMAL TO CAUTIOUS" w:value="2. FINANCIAL (2.5. Delivery) - UNDP Risk Appetite: MINIMAL TO CAUTIOUS"/>
                <w:listItem w:displayText="2. FINANCIAL (2.6. Budget availability and cash flow) - UNDP Risk Appetite: MINIMAL TO CAUTIOUS" w:value="2. FINANCIAL (2.6. Budget availability and cash flow) - UNDP Risk Appetite: MINIMAL TO CAUTIOUS"/>
                <w:listItem w:displayText="3. OPERATIONAL (3.1. Responsiveness to audit and evaluations (Delays in the conduct of and implementation of recommendations)) - UNDP Risk Appetite: EXPLORATORY TO OPEN" w:value="3. OPERATIONAL (3.1. Responsiveness to audit and evaluations (Delays in the conduct of and implementation of recommendations)) - UNDP Risk Appetite: EXPLORATORY TO OPEN"/>
                <w:listItem w:displayText="3. OPERATIONAL (3.2. Leadership and management) - UNDP Risk Appetite: EXPLORATORY TO OPEN" w:value="3. OPERATIONAL (3.2. Leadership and management) - UNDP Risk Appetite: EXPLORATORY TO OPEN"/>
                <w:listItem w:displayText="3. OPERATIONAL (3.3. Flexibility and opportunity management) - UNDP Risk Appetite: EXPLORATORY TO OPEN" w:value="3. OPERATIONAL (3.3. Flexibility and opportunity management) - UNDP Risk Appetite: EXPLORATORY TO OPEN"/>
                <w:listItem w:displayText="3. OPERATIONAL (3.4. Reporting and communication) - UNDP Risk Appetite: EXPLORATORY TO OPEN" w:value="3. OPERATIONAL (3.4. Reporting and communication) - UNDP Risk Appetite: EXPLORATORY TO OPEN"/>
                <w:listItem w:displayText="3. OPERATIONAL (3.5. Partners’ engagement) - UNDP Risk Appetite: EXPLORATORY TO OPEN" w:value="3. OPERATIONAL (3.5. Partners’ engagement) - UNDP Risk Appetite: EXPLORATORY TO OPEN"/>
                <w:listItem w:displayText="3. OPERATIONAL (3.6. Transition and exit strategy) - UNDP Risk Appetite: EXPLORATORY TO OPEN" w:value="3. OPERATIONAL (3.6. Transition and exit strategy) - UNDP Risk Appetite: EXPLORATORY TO OPEN"/>
                <w:listItem w:displayText="3. OPERATIONAL (3.7. Occupational safety, health and well-being) - UNDP Risk Appetite: EXPLORATORY TO OPEN" w:value="3. OPERATIONAL (3.7. Occupational safety, health and well-being) - UNDP Risk Appetite: EXPLORATORY TO OPEN"/>
                <w:listItem w:displayText="3. OPERATIONAL (3.8. Capacities of the partners) - UNDP Risk Appetite: EXPLORATORY TO OPEN" w:value="3. OPERATIONAL (3.8. Capacities of the partners) - UNDP Risk Appetite: EXPLORATORY TO OPEN"/>
                <w:listItem w:displayText="4. ORGANIZATIONAL (4.1. Governance) - UNDP Risk Appetite: EXPLORATORY TO OPEN" w:value="4. ORGANIZATIONAL (4.1. Governance) - UNDP Risk Appetite: EXPLORATORY TO OPEN"/>
                <w:listItem w:displayText="4. ORGANIZATIONAL (4.2. Execution capacity) - UNDP Risk Appetite: EXPLORATORY TO OPEN" w:value="4. ORGANIZATIONAL (4.2. Execution capacity) - UNDP Risk Appetite: EXPLORATORY TO OPEN"/>
                <w:listItem w:displayText="4. ORGANIZATIONAL (4.3. Implementation arrangements) - UNDP Risk Appetite: EXPLORATORY TO OPEN" w:value="4. ORGANIZATIONAL (4.3. Implementation arrangements) - UNDP Risk Appetite: EXPLORATORY TO OPEN"/>
                <w:listItem w:displayText="4. ORGANIZATIONAL (4.4. Accountability) - UNDP Risk Appetite: EXPLORATORY TO OPEN" w:value="4. ORGANIZATIONAL (4.4. Accountability) - UNDP Risk Appetite: EXPLORATORY TO OPEN"/>
                <w:listItem w:displayText="4. ORGANIZATIONAL (4.5. Monitoring and oversight) - UNDP Risk Appetite: EXPLORATORY TO OPEN" w:value="4. ORGANIZATIONAL (4.5. Monitoring and oversight) - UNDP Risk Appetite: EXPLORATORY TO OPEN"/>
                <w:listItem w:displayText="4. ORGANIZATIONAL (4.6. Knowledge management) - UNDP Risk Appetite: EXPLORATORY TO OPEN" w:value="4. ORGANIZATIONAL (4.6. Knowledge management) - UNDP Risk Appetite: EXPLORATORY TO OPEN"/>
                <w:listItem w:displayText="4. ORGANIZATIONAL (4.7. Human Resources) - UNDP Risk Appetite: EXPLORATORY TO OPEN" w:value="4. ORGANIZATIONAL (4.7. Human Resources) - UNDP Risk Appetite: EXPLORATORY TO OPEN"/>
                <w:listItem w:displayText="4. ORGANIZATIONAL (4.8. Internal control) - UNDP Risk Appetite: EXPLORATORY TO OPEN" w:value="4. ORGANIZATIONAL (4.8. Internal control) - UNDP Risk Appetite: EXPLORATORY TO OPEN"/>
                <w:listItem w:displayText="4. ORGANIZATIONAL (4.9. Procurement) - UNDP Risk Appetite: EXPLORATORY TO OPEN" w:value="4. ORGANIZATIONAL (4.9. Procurement) - UNDP Risk Appetite: EXPLORATORY TO OPEN"/>
                <w:listItem w:displayText="5. REPUTATIONAL (5.1. Public opinion and media) - UNDP Risk Appetite: CAUTIOUS" w:value="5. REPUTATIONAL (5.1. Public opinion and media) - UNDP Risk Appetite: CAUTIOUS"/>
                <w:listItem w:displayText="5. REPUTATIONAL (5.2. Engagement with private sector partnership) - UNDP Risk Appetite: CAUTIOUS" w:value="5. REPUTATIONAL (5.2. Engagement with private sector partnership) - UNDP Risk Appetite: CAUTIOUS"/>
                <w:listItem w:displayText="5. REPUTATIONAL (5.3. Code of conduct and ethics) - UNDP Risk Appetite: CAUTIOUS" w:value="5. REPUTATIONAL (5.3. Code of conduct and ethics) - UNDP Risk Appetite: CAUTIOUS"/>
                <w:listItem w:displayText="5. REPUTATIONAL (5.4. Communications) - UNDP Risk Appetite: CAUTIOUS" w:value="5. REPUTATIONAL (5.4. Communications) - UNDP Risk Appetite: CAUTIOUS"/>
                <w:listItem w:displayText="5. REPUTATIONAL (5.5. Stakeholder management) - UNDP Risk Appetite: CAUTIOUS" w:value="5. REPUTATIONAL (5.5. Stakeholder management) - UNDP Risk Appetite: CAUTIOUS"/>
                <w:listItem w:displayText="5. REPUTATIONAL (5.6. Exposure to entities involved in money laundering and terrorism financing) - UNDP Risk Appetite: CAUTIOUS" w:value="5. REPUTATIONAL (5.6. Exposure to entities involved in money laundering and terrorism financing) - UNDP Risk Appetite: CAUTIOUS"/>
                <w:listItem w:displayText="6. REGULATORY (6.1. Changes in the regulatory framework within the country of operation) - UNDP Risk Appetite: CAUTIOUS" w:value="6. REGULATORY (6.1. Changes in the regulatory framework within the country of operation) - UNDP Risk Appetite: CAUTIOUS"/>
                <w:listItem w:displayText="6. REGULATORY (6.2. Changes in the international regulatory framework affecting the whole organization) - UNDP Risk Appetite: CAUTIOUS" w:value="6. REGULATORY (6.2. Changes in the international regulatory framework affecting the whole organization) - UNDP Risk Appetite: CAUTIOUS"/>
                <w:listItem w:displayText="6. REGULATORY (6.3. Deviation from UNDP internal rules and regulations) - UNDP Risk Appetite: CAUTIOUS" w:value="6. REGULATORY (6.3. Deviation from UNDP internal rules and regulations) - UNDP Risk Appetite: CAUTIOUS"/>
                <w:listItem w:displayText="7. STRATEGIC (7.1. Alignment with UNDP strategic priorities) - UNDP Risk Appetite: OPEN TO SEEKING" w:value="7. STRATEGIC (7.1. Alignment with UNDP strategic priorities) - UNDP Risk Appetite: OPEN TO SEEKING"/>
                <w:listItem w:displayText="7. STRATEGIC (7.2. UN system coordination and reform) - UNDP Risk Appetite: OPEN TO SEEKING" w:value="7. STRATEGIC (7.2. UN system coordination and reform) - UNDP Risk Appetite: OPEN TO SEEKING"/>
                <w:listItem w:displayText="7. STRATEGIC (7.3. Stakeholder relations and partnerships) - UNDP Risk Appetite: OPEN TO SEEKING" w:value="7. STRATEGIC (7.3. Stakeholder relations and partnerships) - UNDP Risk Appetite: OPEN TO SEEKING"/>
                <w:listItem w:displayText="7. STRATEGIC (7.4. Competition) - UNDP Risk Appetite: OPEN TO SEEKING" w:value="7. STRATEGIC (7.4. Competition) - UNDP Risk Appetite: OPEN TO SEEKING"/>
                <w:listItem w:displayText="7. STRATEGIC (7.5. Government commitment) - UNDP Risk Appetite: OPEN TO SEEKING" w:value="7. STRATEGIC (7.5. Government commitment) - UNDP Risk Appetite: OPEN TO SEEKING"/>
                <w:listItem w:displayText="7. STRATEGIC (7.6. Change/turnover in government) - UNDP Risk Appetite: OPEN TO SEEKING" w:value="7. STRATEGIC (7.6. Change/turnover in government) - UNDP Risk Appetite: OPEN TO SEEKING"/>
                <w:listItem w:displayText="7. STRATEGIC (7.7. Alignment with national priorities) - UNDP Risk Appetite: OPEN TO SEEKING" w:value="7. STRATEGIC (7.7. Alignment with national priorities) - UNDP Risk Appetite: OPEN TO SEEKING"/>
                <w:listItem w:displayText="7. STRATEGIC (7.8. Innovating, piloting, experimenting) - UNDP Risk Appetite: OPEN TO SEEKING" w:value="7. STRATEGIC (7.8. Innovating, piloting, experimenting) - UNDP Risk Appetite: OPEN TO SEEKING"/>
                <w:listItem w:displayText="8. SAFETY AND SECURITY (8.1. Armed conflict) - UNDP Risk Appetite: CAUTIOUS" w:value="8. SAFETY AND SECURITY (8.1. Armed conflict) - UNDP Risk Appetite: CAUTIOUS"/>
                <w:listItem w:displayText="8. SAFETY AND SECURITY (8.2. Political instability) - UNDP Risk Appetite: CAUTIOUS" w:value="8. SAFETY AND SECURITY (8.2. Political instability) - UNDP Risk Appetite: CAUTIOUS"/>
                <w:listItem w:displayText="8. SAFETY AND SECURITY (8.3. Terrorism) - UNDP Risk Appetite: CAUTIOUS" w:value="8. SAFETY AND SECURITY (8.3. Terrorism) - UNDP Risk Appetite: CAUTIOUS"/>
                <w:listItem w:displayText="8. SAFETY AND SECURITY (8.4. Crime) - UNDP Risk Appetite: CAUTIOUS" w:value="8. SAFETY AND SECURITY (8.4. Crime) - UNDP Risk Appetite: CAUTIOUS"/>
                <w:listItem w:displayText="8. SAFETY AND SECURITY (8.5. Civil unrest) - UNDP Risk Appetite: CAUTIOUS" w:value="8. SAFETY AND SECURITY (8.5. Civil unrest) - UNDP Risk Appetite: CAUTIOUS"/>
                <w:listItem w:displayText="8. SAFETY AND SECURITY (8.6. Natural hazards) - UNDP Risk Appetite: CAUTIOUS" w:value="8. SAFETY AND SECURITY (8.6. Natural hazards) - UNDP Risk Appetite: CAUTIOUS"/>
                <w:listItem w:displayText="8. SAFETY AND SECURITY (8.7. Manmade hazards) - UNDP Risk Appetite: CAUTIOUS" w:value="8. SAFETY AND SECURITY (8.7. Manmade hazards) - UNDP Risk Appetite: CAUTIOUS"/>
                <w:listItem w:displayText="8. SAFETY AND SECURITY (8.8. Cyber security and threats) - UNDP Risk Appetite: CAUTIOUS" w:value="8. SAFETY AND SECURITY (8.8. Cyber security and threats) - UNDP Risk Appetite: CAUTIOUS"/>
              </w:dropDownList>
            </w:sdtPr>
            <w:sdtContent>
              <w:p w14:paraId="0CDD1D1C" w14:textId="77777777" w:rsidR="000D3FB8" w:rsidRPr="00F35C62" w:rsidRDefault="000D3FB8" w:rsidP="005160D8">
                <w:pPr>
                  <w:spacing w:beforeLines="60" w:before="144" w:afterLines="60" w:after="144"/>
                  <w:contextualSpacing/>
                  <w:rPr>
                    <w:rFonts w:ascii="Arial Narrow" w:eastAsia="Times New Roman" w:hAnsi="Arial Narrow" w:cs="Arial"/>
                    <w:b/>
                    <w:bCs/>
                    <w:szCs w:val="20"/>
                  </w:rPr>
                </w:pPr>
                <w:r w:rsidRPr="00F35C62">
                  <w:rPr>
                    <w:rFonts w:ascii="Arial Narrow" w:eastAsia="Times New Roman" w:hAnsi="Arial Narrow" w:cs="Arial"/>
                    <w:b/>
                    <w:bCs/>
                    <w:szCs w:val="20"/>
                    <w:highlight w:val="lightGray"/>
                  </w:rPr>
                  <w:t>PLEASE SELECT</w:t>
                </w:r>
              </w:p>
            </w:sdtContent>
          </w:sdt>
          <w:p w14:paraId="19B262BD" w14:textId="77777777" w:rsidR="000D3FB8" w:rsidRPr="00F35C62" w:rsidRDefault="000D3FB8" w:rsidP="005160D8">
            <w:pPr>
              <w:spacing w:before="60"/>
              <w:contextualSpacing/>
              <w:rPr>
                <w:rFonts w:ascii="Arial Narrow" w:eastAsia="Times New Roman" w:hAnsi="Arial Narrow" w:cs="Arial"/>
                <w:szCs w:val="20"/>
                <w:lang w:val="en-GB"/>
              </w:rPr>
            </w:pPr>
          </w:p>
        </w:tc>
        <w:tc>
          <w:tcPr>
            <w:tcW w:w="1842" w:type="dxa"/>
            <w:vMerge w:val="restart"/>
          </w:tcPr>
          <w:p w14:paraId="6B82B388" w14:textId="77777777" w:rsidR="000D3FB8" w:rsidRPr="00F35C62" w:rsidRDefault="000D3FB8" w:rsidP="005160D8">
            <w:pPr>
              <w:spacing w:before="6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Likelihood:</w:t>
            </w:r>
          </w:p>
          <w:p w14:paraId="102E52EC" w14:textId="77777777" w:rsidR="000D3FB8" w:rsidRPr="00F35C62" w:rsidRDefault="00000000" w:rsidP="005160D8">
            <w:pPr>
              <w:spacing w:before="60"/>
              <w:contextualSpacing/>
              <w:rPr>
                <w:rFonts w:ascii="Arial Narrow" w:eastAsia="Times New Roman" w:hAnsi="Arial Narrow" w:cs="Arial"/>
                <w:b/>
                <w:bCs/>
                <w:szCs w:val="20"/>
                <w:lang w:val="en-GB"/>
              </w:rPr>
            </w:pPr>
            <w:sdt>
              <w:sdtPr>
                <w:rPr>
                  <w:rFonts w:ascii="Arial Narrow" w:eastAsia="Times New Roman" w:hAnsi="Arial Narrow" w:cs="Arial"/>
                  <w:b/>
                  <w:bCs/>
                  <w:szCs w:val="20"/>
                  <w:highlight w:val="lightGray"/>
                  <w:lang w:val="en-GB"/>
                </w:rPr>
                <w:alias w:val="Select Likelihood Level"/>
                <w:tag w:val="Select Likelihood Level"/>
                <w:id w:val="-1004195474"/>
                <w:placeholder>
                  <w:docPart w:val="D363A136D3DC4D17A9800A42869FE2DD"/>
                </w:placeholder>
                <w:dropDownList>
                  <w:listItem w:displayText="PLEASE SELECT" w:value="PLEASE SELECT"/>
                  <w:listItem w:displayText="1 - Not likely" w:value="1 - Not likely"/>
                  <w:listItem w:displayText="2 - Low likelihood" w:value="2 - Low likelihood"/>
                  <w:listItem w:displayText="3 - Moderately likely" w:value="3 - Moderately likely"/>
                  <w:listItem w:displayText="4 - Highly likely" w:value="4 - Highly likely"/>
                  <w:listItem w:displayText="5 - Expected" w:value="5 - Expected"/>
                </w:dropDownList>
              </w:sdtPr>
              <w:sdtContent>
                <w:r w:rsidR="000D3FB8" w:rsidRPr="00F35C62">
                  <w:rPr>
                    <w:rFonts w:ascii="Arial Narrow" w:eastAsia="Times New Roman" w:hAnsi="Arial Narrow" w:cs="Arial"/>
                    <w:b/>
                    <w:bCs/>
                    <w:szCs w:val="20"/>
                    <w:highlight w:val="lightGray"/>
                    <w:lang w:val="en-GB"/>
                  </w:rPr>
                  <w:t>PLEASE SELECT</w:t>
                </w:r>
              </w:sdtContent>
            </w:sdt>
          </w:p>
          <w:p w14:paraId="5C2FCFD2" w14:textId="77777777" w:rsidR="000D3FB8" w:rsidRPr="00F35C62" w:rsidRDefault="000D3FB8" w:rsidP="005160D8">
            <w:pPr>
              <w:spacing w:before="60"/>
              <w:contextualSpacing/>
              <w:rPr>
                <w:rFonts w:ascii="Arial Narrow" w:eastAsia="Times New Roman" w:hAnsi="Arial Narrow" w:cs="Arial"/>
                <w:szCs w:val="20"/>
                <w:lang w:val="en-GB"/>
              </w:rPr>
            </w:pPr>
          </w:p>
          <w:p w14:paraId="31448BF3" w14:textId="77777777" w:rsidR="000D3FB8" w:rsidRPr="00F35C62" w:rsidRDefault="000D3FB8" w:rsidP="005160D8">
            <w:pPr>
              <w:spacing w:before="6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 xml:space="preserve">Impact: </w:t>
            </w:r>
          </w:p>
          <w:p w14:paraId="2DB9A8E5" w14:textId="77777777" w:rsidR="000D3FB8" w:rsidRPr="00F35C62" w:rsidRDefault="00000000" w:rsidP="005160D8">
            <w:pPr>
              <w:spacing w:before="60"/>
              <w:contextualSpacing/>
              <w:rPr>
                <w:rFonts w:ascii="Arial Narrow" w:eastAsia="Times New Roman" w:hAnsi="Arial Narrow" w:cs="Arial"/>
                <w:b/>
                <w:bCs/>
                <w:szCs w:val="20"/>
                <w:highlight w:val="lightGray"/>
                <w:lang w:val="en-GB"/>
              </w:rPr>
            </w:pPr>
            <w:sdt>
              <w:sdtPr>
                <w:rPr>
                  <w:rFonts w:ascii="Arial Narrow" w:eastAsia="Times New Roman" w:hAnsi="Arial Narrow" w:cs="Arial"/>
                  <w:b/>
                  <w:bCs/>
                  <w:szCs w:val="20"/>
                  <w:highlight w:val="lightGray"/>
                  <w:lang w:val="en-GB"/>
                </w:rPr>
                <w:alias w:val="Select Impact Level"/>
                <w:tag w:val="Select Impact Level"/>
                <w:id w:val="-2000190039"/>
                <w:placeholder>
                  <w:docPart w:val="D363A136D3DC4D17A9800A42869FE2DD"/>
                </w:placeholder>
                <w:dropDownList>
                  <w:listItem w:displayText="PLEASE SELECT" w:value="PLEASE SELECT"/>
                  <w:listItem w:displayText="1 - Negligible" w:value="1 - Negligible"/>
                  <w:listItem w:displayText="2 - Minor" w:value="2 - Minor"/>
                  <w:listItem w:displayText="3 - Intermediate" w:value="3 - Intermediate"/>
                  <w:listItem w:displayText="4 - Extensive" w:value="4 - Extensive"/>
                  <w:listItem w:displayText="5 - Extreme" w:value="5 - Extreme"/>
                </w:dropDownList>
              </w:sdtPr>
              <w:sdtContent>
                <w:r w:rsidR="000D3FB8" w:rsidRPr="00F35C62">
                  <w:rPr>
                    <w:rFonts w:ascii="Arial Narrow" w:eastAsia="Times New Roman" w:hAnsi="Arial Narrow" w:cs="Arial"/>
                    <w:b/>
                    <w:bCs/>
                    <w:szCs w:val="20"/>
                    <w:highlight w:val="lightGray"/>
                    <w:lang w:val="en-GB"/>
                  </w:rPr>
                  <w:t>PLEASE SELECT</w:t>
                </w:r>
              </w:sdtContent>
            </w:sdt>
          </w:p>
          <w:p w14:paraId="469114D6" w14:textId="77777777" w:rsidR="000D3FB8" w:rsidRPr="00F35C62" w:rsidRDefault="000D3FB8" w:rsidP="005160D8">
            <w:pPr>
              <w:spacing w:before="60"/>
              <w:contextualSpacing/>
              <w:rPr>
                <w:rFonts w:ascii="Arial Narrow" w:eastAsia="Times New Roman" w:hAnsi="Arial Narrow" w:cs="Arial"/>
                <w:szCs w:val="20"/>
                <w:highlight w:val="lightGray"/>
                <w:lang w:val="en-GB"/>
              </w:rPr>
            </w:pPr>
          </w:p>
          <w:p w14:paraId="46D91FB2" w14:textId="77777777" w:rsidR="000D3FB8" w:rsidRPr="00F35C62" w:rsidRDefault="000D3FB8" w:rsidP="005160D8">
            <w:pPr>
              <w:spacing w:before="6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level:</w:t>
            </w:r>
          </w:p>
          <w:p w14:paraId="12A1D439" w14:textId="77777777" w:rsidR="000D3FB8" w:rsidRPr="00F35C62" w:rsidRDefault="00000000" w:rsidP="005160D8">
            <w:pPr>
              <w:spacing w:before="60"/>
              <w:contextualSpacing/>
              <w:rPr>
                <w:rFonts w:ascii="Arial Narrow" w:eastAsia="Times New Roman" w:hAnsi="Arial Narrow" w:cs="Arial"/>
                <w:szCs w:val="20"/>
              </w:rPr>
            </w:pPr>
            <w:sdt>
              <w:sdtPr>
                <w:rPr>
                  <w:rFonts w:ascii="Arial Narrow" w:eastAsia="Times New Roman" w:hAnsi="Arial Narrow" w:cs="Arial"/>
                  <w:b/>
                  <w:bCs/>
                  <w:szCs w:val="20"/>
                  <w:highlight w:val="lightGray"/>
                  <w:lang w:val="en-GB"/>
                </w:rPr>
                <w:alias w:val="Select Risk Level"/>
                <w:tag w:val="Select Risk Level"/>
                <w:id w:val="-5909089"/>
                <w:placeholder>
                  <w:docPart w:val="D363A136D3DC4D17A9800A42869FE2DD"/>
                </w:placeholder>
                <w:dropDownList>
                  <w:listItem w:displayText="PLEASE SELECT" w:value="PLEASE SELECT"/>
                  <w:listItem w:displayText="LOW (equates to a risk appetite of MINIMAL)" w:value="LOW (equates to a risk appetite of MINIMAL)"/>
                  <w:listItem w:displayText="LOW (equates to a risk appetite of CAUTIOUS)" w:value="LOW (equates to a risk appetite of CAUTIOUS)"/>
                  <w:listItem w:displayText="MODERATE (equates to a risk appetite of EXPLORATORY)" w:value="MODERATE (equates to a risk appetite of EXPLORATORY)"/>
                  <w:listItem w:displayText="SUBSTANTIAL (equates to a risk appetite of OPEN)" w:value="SUBSTANTIAL (equates to a risk appetite of OPEN)"/>
                  <w:listItem w:displayText="HIGH RISK (equates to a risk appetite of SEEK)" w:value="HIGH RISK (equates to a risk appetite of SEEK)"/>
                </w:dropDownList>
              </w:sdtPr>
              <w:sdtContent>
                <w:r w:rsidR="000D3FB8" w:rsidRPr="00F35C62">
                  <w:rPr>
                    <w:rFonts w:ascii="Arial Narrow" w:eastAsia="Times New Roman" w:hAnsi="Arial Narrow" w:cs="Arial"/>
                    <w:b/>
                    <w:bCs/>
                    <w:szCs w:val="20"/>
                    <w:highlight w:val="lightGray"/>
                    <w:lang w:val="en-GB"/>
                  </w:rPr>
                  <w:t>PLEASE SELECT</w:t>
                </w:r>
              </w:sdtContent>
            </w:sdt>
          </w:p>
        </w:tc>
        <w:tc>
          <w:tcPr>
            <w:tcW w:w="1701" w:type="dxa"/>
            <w:vMerge w:val="restart"/>
          </w:tcPr>
          <w:p w14:paraId="6557390A" w14:textId="77777777" w:rsidR="000D3FB8" w:rsidRPr="00F35C62" w:rsidRDefault="000D3FB8" w:rsidP="005160D8">
            <w:pPr>
              <w:spacing w:before="60"/>
              <w:contextualSpacing/>
              <w:rPr>
                <w:rFonts w:ascii="Arial Narrow" w:eastAsia="Times New Roman" w:hAnsi="Arial Narrow" w:cs="Arial"/>
                <w:szCs w:val="20"/>
                <w:highlight w:val="lightGray"/>
                <w:lang w:val="en-GB"/>
              </w:rPr>
            </w:pPr>
            <w:r w:rsidRPr="00F35C62">
              <w:rPr>
                <w:rFonts w:ascii="Arial Narrow" w:eastAsia="Times New Roman" w:hAnsi="Arial Narrow" w:cs="Arial"/>
                <w:szCs w:val="20"/>
                <w:lang w:val="en-GB"/>
              </w:rPr>
              <w:t xml:space="preserve">From: </w:t>
            </w:r>
            <w:sdt>
              <w:sdtPr>
                <w:rPr>
                  <w:rFonts w:ascii="Arial Narrow" w:eastAsia="Times New Roman" w:hAnsi="Arial Narrow" w:cs="Arial"/>
                  <w:szCs w:val="20"/>
                  <w:highlight w:val="lightGray"/>
                  <w:lang w:val="en-GB"/>
                </w:rPr>
                <w:alias w:val="Select starting date"/>
                <w:tag w:val="Select starting date"/>
                <w:id w:val="-1366366672"/>
                <w:placeholder>
                  <w:docPart w:val="732D3F02884D46CD80461F9DBB2EB0FE"/>
                </w:placeholder>
                <w:showingPlcHdr/>
                <w:date>
                  <w:dateFormat w:val="dd-MMM-yy"/>
                  <w:lid w:val="en-US"/>
                  <w:storeMappedDataAs w:val="dateTime"/>
                  <w:calendar w:val="gregorian"/>
                </w:date>
              </w:sdtPr>
              <w:sdtContent>
                <w:r w:rsidRPr="00F35C62">
                  <w:rPr>
                    <w:rFonts w:ascii="Arial Narrow" w:eastAsia="Times New Roman" w:hAnsi="Arial Narrow"/>
                    <w:b/>
                    <w:bCs/>
                    <w:highlight w:val="lightGray"/>
                    <w:lang w:val="en-GB"/>
                  </w:rPr>
                  <w:t>Click or tap to enter a date.</w:t>
                </w:r>
              </w:sdtContent>
            </w:sdt>
          </w:p>
          <w:p w14:paraId="5E342686" w14:textId="77777777" w:rsidR="000D3FB8" w:rsidRPr="00F35C62" w:rsidRDefault="000D3FB8" w:rsidP="005160D8">
            <w:pPr>
              <w:spacing w:before="60"/>
              <w:contextualSpacing/>
              <w:rPr>
                <w:rFonts w:ascii="Arial Narrow" w:eastAsia="Times New Roman" w:hAnsi="Arial Narrow" w:cs="Arial"/>
                <w:szCs w:val="20"/>
                <w:highlight w:val="lightGray"/>
                <w:lang w:val="en-GB"/>
              </w:rPr>
            </w:pPr>
          </w:p>
          <w:p w14:paraId="11B6C01E" w14:textId="77777777" w:rsidR="000D3FB8" w:rsidRPr="00F35C62" w:rsidRDefault="000D3FB8" w:rsidP="005160D8">
            <w:pPr>
              <w:spacing w:before="6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 xml:space="preserve">To: </w:t>
            </w:r>
            <w:sdt>
              <w:sdtPr>
                <w:rPr>
                  <w:rFonts w:ascii="Arial Narrow" w:eastAsia="Times New Roman" w:hAnsi="Arial Narrow" w:cs="Arial"/>
                  <w:szCs w:val="20"/>
                  <w:highlight w:val="lightGray"/>
                  <w:lang w:val="en-GB"/>
                </w:rPr>
                <w:alias w:val="Select End Date"/>
                <w:tag w:val="Select End Date"/>
                <w:id w:val="584807829"/>
                <w:placeholder>
                  <w:docPart w:val="732D3F02884D46CD80461F9DBB2EB0FE"/>
                </w:placeholder>
                <w:showingPlcHdr/>
                <w:date>
                  <w:dateFormat w:val="dd-MMM-yy"/>
                  <w:lid w:val="en-US"/>
                  <w:storeMappedDataAs w:val="dateTime"/>
                  <w:calendar w:val="gregorian"/>
                </w:date>
              </w:sdtPr>
              <w:sdtContent>
                <w:r w:rsidRPr="00F35C62">
                  <w:rPr>
                    <w:rFonts w:ascii="Arial Narrow" w:eastAsia="Times New Roman" w:hAnsi="Arial Narrow"/>
                    <w:b/>
                    <w:bCs/>
                    <w:highlight w:val="lightGray"/>
                    <w:lang w:val="en-GB"/>
                  </w:rPr>
                  <w:t>Click or tap to enter a date.</w:t>
                </w:r>
              </w:sdtContent>
            </w:sdt>
          </w:p>
        </w:tc>
        <w:tc>
          <w:tcPr>
            <w:tcW w:w="1418" w:type="dxa"/>
            <w:vMerge w:val="restart"/>
          </w:tcPr>
          <w:p w14:paraId="2AF505C8" w14:textId="77777777" w:rsidR="000D3FB8" w:rsidRPr="00F35C62" w:rsidRDefault="000D3FB8" w:rsidP="005160D8">
            <w:pPr>
              <w:spacing w:before="6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w:t>
            </w:r>
          </w:p>
          <w:p w14:paraId="14EB9D0E" w14:textId="77777777" w:rsidR="000D3FB8" w:rsidRPr="00F35C62" w:rsidRDefault="000D3FB8" w:rsidP="005160D8">
            <w:pPr>
              <w:spacing w:before="60"/>
              <w:contextualSpacing/>
              <w:rPr>
                <w:rFonts w:ascii="Arial Narrow" w:eastAsia="Times New Roman" w:hAnsi="Arial Narrow" w:cs="Arial"/>
                <w:i/>
                <w:szCs w:val="20"/>
                <w:lang w:val="en-GB"/>
              </w:rPr>
            </w:pPr>
          </w:p>
          <w:p w14:paraId="2DF4DBEF" w14:textId="77777777" w:rsidR="000D3FB8" w:rsidRPr="00F35C62" w:rsidRDefault="000D3FB8" w:rsidP="005160D8">
            <w:pPr>
              <w:spacing w:before="60"/>
              <w:contextualSpacing/>
              <w:rPr>
                <w:rFonts w:ascii="Arial Narrow" w:eastAsia="Times New Roman" w:hAnsi="Arial Narrow" w:cs="Arial"/>
                <w:szCs w:val="20"/>
                <w:lang w:val="en-GB"/>
              </w:rPr>
            </w:pPr>
          </w:p>
        </w:tc>
        <w:tc>
          <w:tcPr>
            <w:tcW w:w="2977" w:type="dxa"/>
          </w:tcPr>
          <w:p w14:paraId="25A61BFE" w14:textId="77777777" w:rsidR="000D3FB8" w:rsidRPr="00F35C62" w:rsidRDefault="000D3FB8" w:rsidP="005160D8">
            <w:pPr>
              <w:spacing w:before="6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Treatment 3.1: …</w:t>
            </w:r>
          </w:p>
          <w:p w14:paraId="708CB3A4" w14:textId="77777777" w:rsidR="000D3FB8" w:rsidRPr="00F35C62" w:rsidRDefault="000D3FB8" w:rsidP="005160D8">
            <w:pPr>
              <w:spacing w:before="60"/>
              <w:contextualSpacing/>
              <w:rPr>
                <w:rFonts w:ascii="Arial Narrow" w:eastAsia="Times New Roman" w:hAnsi="Arial Narrow" w:cs="Arial"/>
                <w:szCs w:val="20"/>
                <w:lang w:val="en-GB"/>
              </w:rPr>
            </w:pPr>
          </w:p>
          <w:p w14:paraId="60D488A5" w14:textId="77777777" w:rsidR="000D3FB8" w:rsidRPr="00F35C62" w:rsidRDefault="000D3FB8" w:rsidP="005160D8">
            <w:pPr>
              <w:spacing w:before="6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Treatment Owner: …</w:t>
            </w:r>
          </w:p>
        </w:tc>
      </w:tr>
      <w:tr w:rsidR="000D3FB8" w:rsidRPr="00F35C62" w14:paraId="75E9249D" w14:textId="77777777" w:rsidTr="0A64A317">
        <w:trPr>
          <w:trHeight w:val="790"/>
        </w:trPr>
        <w:tc>
          <w:tcPr>
            <w:tcW w:w="421" w:type="dxa"/>
            <w:vMerge/>
          </w:tcPr>
          <w:p w14:paraId="77B2823B" w14:textId="77777777" w:rsidR="000D3FB8" w:rsidRPr="00F35C62" w:rsidRDefault="000D3FB8" w:rsidP="005160D8">
            <w:pPr>
              <w:spacing w:before="60"/>
              <w:contextualSpacing/>
              <w:rPr>
                <w:rFonts w:ascii="Arial Narrow" w:eastAsia="Times New Roman" w:hAnsi="Arial Narrow" w:cs="Arial"/>
                <w:szCs w:val="20"/>
                <w:lang w:val="en-GB"/>
              </w:rPr>
            </w:pPr>
          </w:p>
        </w:tc>
        <w:tc>
          <w:tcPr>
            <w:tcW w:w="1559" w:type="dxa"/>
            <w:vMerge/>
          </w:tcPr>
          <w:p w14:paraId="163B1A55" w14:textId="77777777" w:rsidR="000D3FB8" w:rsidRPr="00F35C62" w:rsidRDefault="000D3FB8" w:rsidP="005160D8">
            <w:pPr>
              <w:spacing w:before="60"/>
              <w:contextualSpacing/>
              <w:rPr>
                <w:rFonts w:ascii="Arial Narrow" w:eastAsia="Times New Roman" w:hAnsi="Arial Narrow" w:cs="Arial"/>
                <w:szCs w:val="20"/>
                <w:lang w:val="en-GB"/>
              </w:rPr>
            </w:pPr>
          </w:p>
        </w:tc>
        <w:tc>
          <w:tcPr>
            <w:tcW w:w="1417" w:type="dxa"/>
            <w:vMerge/>
          </w:tcPr>
          <w:p w14:paraId="746DDCF5" w14:textId="77777777" w:rsidR="000D3FB8" w:rsidRPr="00F35C62" w:rsidRDefault="000D3FB8" w:rsidP="005160D8">
            <w:pPr>
              <w:spacing w:before="60"/>
              <w:contextualSpacing/>
              <w:rPr>
                <w:rFonts w:ascii="Arial Narrow" w:eastAsia="Times New Roman" w:hAnsi="Arial Narrow" w:cs="Arial"/>
                <w:szCs w:val="20"/>
                <w:lang w:val="en-GB"/>
              </w:rPr>
            </w:pPr>
          </w:p>
        </w:tc>
        <w:tc>
          <w:tcPr>
            <w:tcW w:w="1843" w:type="dxa"/>
            <w:vMerge/>
          </w:tcPr>
          <w:p w14:paraId="35C2980B" w14:textId="77777777" w:rsidR="000D3FB8" w:rsidRPr="00F35C62" w:rsidRDefault="000D3FB8" w:rsidP="005160D8">
            <w:pPr>
              <w:spacing w:before="60"/>
              <w:contextualSpacing/>
              <w:rPr>
                <w:rFonts w:ascii="Arial Narrow" w:eastAsia="Times New Roman" w:hAnsi="Arial Narrow" w:cs="Arial"/>
                <w:szCs w:val="20"/>
                <w:lang w:val="en-GB"/>
              </w:rPr>
            </w:pPr>
          </w:p>
        </w:tc>
        <w:tc>
          <w:tcPr>
            <w:tcW w:w="1418" w:type="dxa"/>
            <w:vMerge/>
          </w:tcPr>
          <w:p w14:paraId="054FAD59" w14:textId="77777777" w:rsidR="000D3FB8" w:rsidRPr="00F35C62" w:rsidRDefault="000D3FB8" w:rsidP="005160D8">
            <w:pPr>
              <w:spacing w:before="60"/>
              <w:contextualSpacing/>
              <w:rPr>
                <w:rFonts w:ascii="Arial Narrow" w:eastAsia="Times New Roman" w:hAnsi="Arial Narrow" w:cs="Arial"/>
                <w:szCs w:val="20"/>
                <w:lang w:val="en-GB"/>
              </w:rPr>
            </w:pPr>
          </w:p>
        </w:tc>
        <w:tc>
          <w:tcPr>
            <w:tcW w:w="1842" w:type="dxa"/>
            <w:vMerge/>
          </w:tcPr>
          <w:p w14:paraId="5CB9F085" w14:textId="77777777" w:rsidR="000D3FB8" w:rsidRPr="00F35C62" w:rsidRDefault="000D3FB8" w:rsidP="005160D8">
            <w:pPr>
              <w:spacing w:before="60"/>
              <w:contextualSpacing/>
              <w:rPr>
                <w:rFonts w:ascii="Arial Narrow" w:eastAsia="Times New Roman" w:hAnsi="Arial Narrow" w:cs="Arial"/>
                <w:szCs w:val="20"/>
              </w:rPr>
            </w:pPr>
          </w:p>
        </w:tc>
        <w:tc>
          <w:tcPr>
            <w:tcW w:w="1701" w:type="dxa"/>
            <w:vMerge/>
          </w:tcPr>
          <w:p w14:paraId="644CF934" w14:textId="77777777" w:rsidR="000D3FB8" w:rsidRPr="00F35C62" w:rsidRDefault="000D3FB8" w:rsidP="005160D8">
            <w:pPr>
              <w:spacing w:before="60"/>
              <w:contextualSpacing/>
              <w:rPr>
                <w:rFonts w:ascii="Arial Narrow" w:eastAsia="Times New Roman" w:hAnsi="Arial Narrow" w:cs="Arial"/>
                <w:szCs w:val="20"/>
                <w:lang w:val="en-GB"/>
              </w:rPr>
            </w:pPr>
          </w:p>
        </w:tc>
        <w:tc>
          <w:tcPr>
            <w:tcW w:w="1418" w:type="dxa"/>
            <w:vMerge/>
          </w:tcPr>
          <w:p w14:paraId="78012664" w14:textId="77777777" w:rsidR="000D3FB8" w:rsidRPr="00F35C62" w:rsidRDefault="000D3FB8" w:rsidP="005160D8">
            <w:pPr>
              <w:spacing w:before="60"/>
              <w:contextualSpacing/>
              <w:rPr>
                <w:rFonts w:ascii="Arial Narrow" w:eastAsia="Times New Roman" w:hAnsi="Arial Narrow" w:cs="Arial"/>
                <w:szCs w:val="20"/>
                <w:lang w:val="en-GB"/>
              </w:rPr>
            </w:pPr>
          </w:p>
        </w:tc>
        <w:tc>
          <w:tcPr>
            <w:tcW w:w="2977" w:type="dxa"/>
          </w:tcPr>
          <w:p w14:paraId="5F2AB6BF" w14:textId="77777777" w:rsidR="000D3FB8" w:rsidRPr="00F35C62" w:rsidRDefault="000D3FB8" w:rsidP="005160D8">
            <w:pPr>
              <w:spacing w:before="6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Treatment 3.2: …</w:t>
            </w:r>
          </w:p>
          <w:p w14:paraId="04B1B74D" w14:textId="77777777" w:rsidR="000D3FB8" w:rsidRPr="00F35C62" w:rsidRDefault="000D3FB8" w:rsidP="005160D8">
            <w:pPr>
              <w:spacing w:before="60"/>
              <w:contextualSpacing/>
              <w:rPr>
                <w:rFonts w:ascii="Arial Narrow" w:eastAsia="Times New Roman" w:hAnsi="Arial Narrow" w:cs="Arial"/>
                <w:szCs w:val="20"/>
                <w:lang w:val="en-GB"/>
              </w:rPr>
            </w:pPr>
          </w:p>
          <w:p w14:paraId="30D1A664" w14:textId="77777777" w:rsidR="000D3FB8" w:rsidRPr="00F35C62" w:rsidRDefault="000D3FB8" w:rsidP="005160D8">
            <w:pPr>
              <w:spacing w:before="6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Treatment Owner: …</w:t>
            </w:r>
          </w:p>
        </w:tc>
      </w:tr>
      <w:tr w:rsidR="000D3FB8" w:rsidRPr="00F35C62" w14:paraId="2135C5FE" w14:textId="77777777" w:rsidTr="0A64A317">
        <w:trPr>
          <w:trHeight w:val="799"/>
        </w:trPr>
        <w:tc>
          <w:tcPr>
            <w:tcW w:w="421" w:type="dxa"/>
            <w:vMerge/>
          </w:tcPr>
          <w:p w14:paraId="0C2E9685" w14:textId="77777777" w:rsidR="000D3FB8" w:rsidRPr="00F35C62" w:rsidRDefault="000D3FB8" w:rsidP="005160D8">
            <w:pPr>
              <w:spacing w:before="60"/>
              <w:contextualSpacing/>
              <w:rPr>
                <w:rFonts w:ascii="Arial Narrow" w:eastAsia="Times New Roman" w:hAnsi="Arial Narrow" w:cs="Arial"/>
                <w:szCs w:val="20"/>
                <w:lang w:val="en-GB"/>
              </w:rPr>
            </w:pPr>
          </w:p>
        </w:tc>
        <w:tc>
          <w:tcPr>
            <w:tcW w:w="1559" w:type="dxa"/>
            <w:vMerge/>
          </w:tcPr>
          <w:p w14:paraId="72512CFA" w14:textId="77777777" w:rsidR="000D3FB8" w:rsidRPr="00F35C62" w:rsidRDefault="000D3FB8" w:rsidP="005160D8">
            <w:pPr>
              <w:spacing w:before="60"/>
              <w:contextualSpacing/>
              <w:rPr>
                <w:rFonts w:ascii="Arial Narrow" w:eastAsia="Times New Roman" w:hAnsi="Arial Narrow" w:cs="Arial"/>
                <w:szCs w:val="20"/>
                <w:lang w:val="en-GB"/>
              </w:rPr>
            </w:pPr>
          </w:p>
        </w:tc>
        <w:tc>
          <w:tcPr>
            <w:tcW w:w="1417" w:type="dxa"/>
            <w:vMerge/>
          </w:tcPr>
          <w:p w14:paraId="2F3769A8" w14:textId="77777777" w:rsidR="000D3FB8" w:rsidRPr="00F35C62" w:rsidRDefault="000D3FB8" w:rsidP="005160D8">
            <w:pPr>
              <w:spacing w:before="60"/>
              <w:contextualSpacing/>
              <w:rPr>
                <w:rFonts w:ascii="Arial Narrow" w:eastAsia="Times New Roman" w:hAnsi="Arial Narrow" w:cs="Arial"/>
                <w:szCs w:val="20"/>
                <w:lang w:val="en-GB"/>
              </w:rPr>
            </w:pPr>
          </w:p>
        </w:tc>
        <w:tc>
          <w:tcPr>
            <w:tcW w:w="1843" w:type="dxa"/>
            <w:vMerge/>
          </w:tcPr>
          <w:p w14:paraId="7BDD2F2A" w14:textId="77777777" w:rsidR="000D3FB8" w:rsidRPr="00F35C62" w:rsidRDefault="000D3FB8" w:rsidP="005160D8">
            <w:pPr>
              <w:spacing w:before="60"/>
              <w:contextualSpacing/>
              <w:rPr>
                <w:rFonts w:ascii="Arial Narrow" w:eastAsia="Times New Roman" w:hAnsi="Arial Narrow" w:cs="Arial"/>
                <w:szCs w:val="20"/>
                <w:lang w:val="en-GB"/>
              </w:rPr>
            </w:pPr>
          </w:p>
        </w:tc>
        <w:tc>
          <w:tcPr>
            <w:tcW w:w="1418" w:type="dxa"/>
            <w:vMerge/>
          </w:tcPr>
          <w:p w14:paraId="6F6755FE" w14:textId="77777777" w:rsidR="000D3FB8" w:rsidRPr="00F35C62" w:rsidRDefault="000D3FB8" w:rsidP="005160D8">
            <w:pPr>
              <w:spacing w:before="60"/>
              <w:contextualSpacing/>
              <w:rPr>
                <w:rFonts w:ascii="Arial Narrow" w:eastAsia="Times New Roman" w:hAnsi="Arial Narrow" w:cs="Arial"/>
                <w:szCs w:val="20"/>
                <w:lang w:val="en-GB"/>
              </w:rPr>
            </w:pPr>
          </w:p>
        </w:tc>
        <w:tc>
          <w:tcPr>
            <w:tcW w:w="1842" w:type="dxa"/>
            <w:vMerge/>
          </w:tcPr>
          <w:p w14:paraId="6A5AD54D" w14:textId="77777777" w:rsidR="000D3FB8" w:rsidRPr="00F35C62" w:rsidRDefault="000D3FB8" w:rsidP="005160D8">
            <w:pPr>
              <w:spacing w:before="60"/>
              <w:contextualSpacing/>
              <w:rPr>
                <w:rFonts w:ascii="Arial Narrow" w:eastAsia="Times New Roman" w:hAnsi="Arial Narrow" w:cs="Arial"/>
                <w:szCs w:val="20"/>
              </w:rPr>
            </w:pPr>
          </w:p>
        </w:tc>
        <w:tc>
          <w:tcPr>
            <w:tcW w:w="1701" w:type="dxa"/>
            <w:vMerge/>
          </w:tcPr>
          <w:p w14:paraId="39B5D7B2" w14:textId="77777777" w:rsidR="000D3FB8" w:rsidRPr="00F35C62" w:rsidRDefault="000D3FB8" w:rsidP="005160D8">
            <w:pPr>
              <w:spacing w:before="60"/>
              <w:contextualSpacing/>
              <w:rPr>
                <w:rFonts w:ascii="Arial Narrow" w:eastAsia="Times New Roman" w:hAnsi="Arial Narrow" w:cs="Arial"/>
                <w:szCs w:val="20"/>
                <w:lang w:val="en-GB"/>
              </w:rPr>
            </w:pPr>
          </w:p>
        </w:tc>
        <w:tc>
          <w:tcPr>
            <w:tcW w:w="1418" w:type="dxa"/>
            <w:vMerge/>
          </w:tcPr>
          <w:p w14:paraId="102090A6" w14:textId="77777777" w:rsidR="000D3FB8" w:rsidRPr="00F35C62" w:rsidRDefault="000D3FB8" w:rsidP="005160D8">
            <w:pPr>
              <w:spacing w:before="60"/>
              <w:contextualSpacing/>
              <w:rPr>
                <w:rFonts w:ascii="Arial Narrow" w:eastAsia="Times New Roman" w:hAnsi="Arial Narrow" w:cs="Arial"/>
                <w:szCs w:val="20"/>
                <w:lang w:val="en-GB"/>
              </w:rPr>
            </w:pPr>
          </w:p>
        </w:tc>
        <w:tc>
          <w:tcPr>
            <w:tcW w:w="2977" w:type="dxa"/>
          </w:tcPr>
          <w:p w14:paraId="4C59E0A2" w14:textId="77777777" w:rsidR="000D3FB8" w:rsidRPr="00F35C62" w:rsidRDefault="000D3FB8" w:rsidP="005160D8">
            <w:pPr>
              <w:spacing w:before="6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Treatment 3.3: …</w:t>
            </w:r>
          </w:p>
          <w:p w14:paraId="2F0B86C3" w14:textId="77777777" w:rsidR="000D3FB8" w:rsidRPr="00F35C62" w:rsidRDefault="000D3FB8" w:rsidP="005160D8">
            <w:pPr>
              <w:spacing w:before="60"/>
              <w:contextualSpacing/>
              <w:rPr>
                <w:rFonts w:ascii="Arial Narrow" w:eastAsia="Times New Roman" w:hAnsi="Arial Narrow" w:cs="Arial"/>
                <w:szCs w:val="20"/>
                <w:lang w:val="en-GB"/>
              </w:rPr>
            </w:pPr>
          </w:p>
          <w:p w14:paraId="683DAD7F" w14:textId="77777777" w:rsidR="000D3FB8" w:rsidRPr="00F35C62" w:rsidRDefault="000D3FB8" w:rsidP="005160D8">
            <w:pPr>
              <w:spacing w:before="6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Treatment Owner: …</w:t>
            </w:r>
          </w:p>
        </w:tc>
      </w:tr>
      <w:tr w:rsidR="000D3FB8" w:rsidRPr="00F35C62" w14:paraId="4BA29E8E" w14:textId="77777777" w:rsidTr="0A64A317">
        <w:trPr>
          <w:trHeight w:val="571"/>
        </w:trPr>
        <w:tc>
          <w:tcPr>
            <w:tcW w:w="421" w:type="dxa"/>
            <w:vMerge w:val="restart"/>
          </w:tcPr>
          <w:p w14:paraId="26F9677C"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lastRenderedPageBreak/>
              <w:t>4</w:t>
            </w:r>
          </w:p>
        </w:tc>
        <w:tc>
          <w:tcPr>
            <w:tcW w:w="1559" w:type="dxa"/>
            <w:vMerge w:val="restart"/>
          </w:tcPr>
          <w:p w14:paraId="4903BB17"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 xml:space="preserve">There is a risk </w:t>
            </w:r>
            <w:proofErr w:type="gramStart"/>
            <w:r w:rsidRPr="00F35C62">
              <w:rPr>
                <w:rFonts w:ascii="Arial Narrow" w:eastAsia="Times New Roman" w:hAnsi="Arial Narrow" w:cs="Arial"/>
                <w:szCs w:val="20"/>
                <w:lang w:val="en-GB"/>
              </w:rPr>
              <w:t>that  …</w:t>
            </w:r>
            <w:proofErr w:type="gramEnd"/>
          </w:p>
        </w:tc>
        <w:tc>
          <w:tcPr>
            <w:tcW w:w="1417" w:type="dxa"/>
            <w:vMerge w:val="restart"/>
          </w:tcPr>
          <w:p w14:paraId="2F2D404A"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As a result of …</w:t>
            </w:r>
          </w:p>
        </w:tc>
        <w:tc>
          <w:tcPr>
            <w:tcW w:w="1843" w:type="dxa"/>
            <w:vMerge w:val="restart"/>
          </w:tcPr>
          <w:p w14:paraId="7608360A"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rPr>
              <w:t>Which will impact in…</w:t>
            </w:r>
          </w:p>
        </w:tc>
        <w:tc>
          <w:tcPr>
            <w:tcW w:w="1418" w:type="dxa"/>
            <w:vMerge w:val="restart"/>
          </w:tcPr>
          <w:sdt>
            <w:sdtPr>
              <w:rPr>
                <w:rFonts w:ascii="Arial Narrow" w:eastAsia="Times New Roman" w:hAnsi="Arial Narrow" w:cs="Arial"/>
                <w:b/>
                <w:bCs/>
                <w:szCs w:val="20"/>
                <w:highlight w:val="lightGray"/>
              </w:rPr>
              <w:alias w:val="Select Risk Categories and Sub-categories"/>
              <w:tag w:val="Select Risk Categories and Sub-categories"/>
              <w:id w:val="1657332147"/>
              <w:placeholder>
                <w:docPart w:val="0ABB519E248A4222B377B534EF67E1C2"/>
              </w:placeholder>
              <w:dropDownList>
                <w:listItem w:displayText="PLEASE SELECT" w:value="PLEASE SELECT"/>
                <w:listItem w:displayText="1. SOCIAL AND ENVIRONMENTAL (1.1. Human rights) - UNDP Risk Appetite: CAUTIOUS" w:value="1. SOCIAL AND ENVIRONMENTAL (1.1. Human rights) - UNDP Risk Appetite: CAUTIOUS"/>
                <w:listItem w:displayText="1. SOCIAL AND ENVIRONMENTAL (1.2. Gender equality and women’s empowerment) - UNDP Risk Appetite: CAUTIOUS" w:value="1. SOCIAL AND ENVIRONMENTAL (1.2. Gender equality and women’s empowerment) - UNDP Risk Appetite: CAUTIOUS"/>
                <w:listItem w:displayText="1. SOCIAL AND ENVIRONMENTAL (1.3. Grievances (Accountability to stakeholders)) - UNDP Risk Appetite: CAUTIOUS" w:value="1. SOCIAL AND ENVIRONMENTAL (1.3. Grievances (Accountability to stakeholders)) - UNDP Risk Appetite: CAUTIOUS"/>
                <w:listItem w:displayText="1. SOCIAL AND ENVIRONMENTAL (1.4. Biodiversity conservation and sustainable natural resource management) - UNDP Risk Appetite: CAUTIOUS" w:value="1. SOCIAL AND ENVIRONMENTAL (1.4. Biodiversity conservation and sustainable natural resource management) - UNDP Risk Appetite: CAUTIOUS"/>
                <w:listItem w:displayText="1. SOCIAL AND ENVIRONMENTAL (1.5. Climate change and disaster risks) - UNDP Risk Appetite: CAUTIOUS" w:value="1. SOCIAL AND ENVIRONMENTAL (1.5. Climate change and disaster risks) - UNDP Risk Appetite: CAUTIOUS"/>
                <w:listItem w:displayText="1. SOCIAL AND ENVIRONMENTAL (1.6. Community health, safety and security) - UNDP Risk Appetite: CAUTIOUS" w:value="1. SOCIAL AND ENVIRONMENTAL (1.6. Community health, safety and security) - UNDP Risk Appetite: CAUTIOUS"/>
                <w:listItem w:displayText="1. SOCIAL AND ENVIRONMENTAL (1.7. Cultural heritage) - UNDP Risk Appetite: CAUTIOUS" w:value="1. SOCIAL AND ENVIRONMENTAL (1.7. Cultural heritage) - UNDP Risk Appetite: CAUTIOUS"/>
                <w:listItem w:displayText="1. SOCIAL AND ENVIRONMENTAL (1.8. Displacement and resettlement) - UNDP Risk Appetite: CAUTIOUS" w:value="1. SOCIAL AND ENVIRONMENTAL (1.8. Displacement and resettlement) - UNDP Risk Appetite: CAUTIOUS"/>
                <w:listItem w:displayText="1. SOCIAL AND ENVIRONMENTAL (1.9. Indigenous peoples) - UNDP Risk Appetite: CAUTIOUS" w:value="1. SOCIAL AND ENVIRONMENTAL (1.9. Indigenous peoples) - UNDP Risk Appetite: CAUTIOUS"/>
                <w:listItem w:displayText="1. SOCIAL AND ENVIRONMENTAL (1.10. Labour and working conditions) - UNDP Risk Appetite: CAUTIOUS" w:value="1. SOCIAL AND ENVIRONMENTAL (1.10. Labour and working conditions) - UNDP Risk Appetite: CAUTIOUS"/>
                <w:listItem w:displayText="1. SOCIAL AND ENVIRONMENTAL (1.11. Pollution prevention and resource efficiency) - UNDP Risk Appetite: CAUTIOUS" w:value="1. SOCIAL AND ENVIRONMENTAL (1.11. Pollution prevention and resource efficiency) - UNDP Risk Appetite: CAUTIOUS"/>
                <w:listItem w:displayText="1. SOCIAL AND ENVIRONMENTAL (1.12. Stakeholder engagement) - UNDP Risk Appetite: CAUTIOUS" w:value="1. SOCIAL AND ENVIRONMENTAL (1.12. Stakeholder engagement) - UNDP Risk Appetite: CAUTIOUS"/>
                <w:listItem w:displayText="1. SOCIAL AND ENVIRONMENTAL (1.13. Sexual exploitation and abuse) - UNDP Risk Appetite: CAUTIOUS" w:value="1. SOCIAL AND ENVIRONMENTAL (1.13. Sexual exploitation and abuse) - UNDP Risk Appetite: CAUTIOUS"/>
                <w:listItem w:displayText="2. FINANCIAL (2.1. Cost recovery) - UNDP Risk Appetite: MINIMAL TO CAUTIOUS" w:value="2. FINANCIAL (2.1. Cost recovery) - UNDP Risk Appetite: MINIMAL TO CAUTIOUS"/>
                <w:listItem w:displayText="2. FINANCIAL (2.2. Value for money) - UNDP Risk Appetite: MINIMAL TO CAUTIOUS" w:value="2. FINANCIAL (2.2. Value for money) - UNDP Risk Appetite: MINIMAL TO CAUTIOUS"/>
                <w:listItem w:displayText="2. FINANCIAL (2.3. Corruption and fraud) - UNDP Risk Appetite: MINIMAL TO CAUTIOUS" w:value="2. FINANCIAL (2.3. Corruption and fraud) - UNDP Risk Appetite: MINIMAL TO CAUTIOUS"/>
                <w:listItem w:displayText="2. FINANCIAL (2.4. Fluctuation in credit rate, market, currency) - UNDP Risk Appetite: MINIMAL TO CAUTIOUS" w:value="2. FINANCIAL (2.4. Fluctuation in credit rate, market, currency) - UNDP Risk Appetite: MINIMAL TO CAUTIOUS"/>
                <w:listItem w:displayText="2. FINANCIAL (2.5. Delivery) - UNDP Risk Appetite: MINIMAL TO CAUTIOUS" w:value="2. FINANCIAL (2.5. Delivery) - UNDP Risk Appetite: MINIMAL TO CAUTIOUS"/>
                <w:listItem w:displayText="2. FINANCIAL (2.6. Budget availability and cash flow) - UNDP Risk Appetite: MINIMAL TO CAUTIOUS" w:value="2. FINANCIAL (2.6. Budget availability and cash flow) - UNDP Risk Appetite: MINIMAL TO CAUTIOUS"/>
                <w:listItem w:displayText="3. OPERATIONAL (3.1. Responsiveness to audit and evaluations (Delays in the conduct of and implementation of recommendations)) - UNDP Risk Appetite: EXPLORATORY TO OPEN" w:value="3. OPERATIONAL (3.1. Responsiveness to audit and evaluations (Delays in the conduct of and implementation of recommendations)) - UNDP Risk Appetite: EXPLORATORY TO OPEN"/>
                <w:listItem w:displayText="3. OPERATIONAL (3.2. Leadership and management) - UNDP Risk Appetite: EXPLORATORY TO OPEN" w:value="3. OPERATIONAL (3.2. Leadership and management) - UNDP Risk Appetite: EXPLORATORY TO OPEN"/>
                <w:listItem w:displayText="3. OPERATIONAL (3.3. Flexibility and opportunity management) - UNDP Risk Appetite: EXPLORATORY TO OPEN" w:value="3. OPERATIONAL (3.3. Flexibility and opportunity management) - UNDP Risk Appetite: EXPLORATORY TO OPEN"/>
                <w:listItem w:displayText="3. OPERATIONAL (3.4. Reporting and communication) - UNDP Risk Appetite: EXPLORATORY TO OPEN" w:value="3. OPERATIONAL (3.4. Reporting and communication) - UNDP Risk Appetite: EXPLORATORY TO OPEN"/>
                <w:listItem w:displayText="3. OPERATIONAL (3.5. Partners’ engagement) - UNDP Risk Appetite: EXPLORATORY TO OPEN" w:value="3. OPERATIONAL (3.5. Partners’ engagement) - UNDP Risk Appetite: EXPLORATORY TO OPEN"/>
                <w:listItem w:displayText="3. OPERATIONAL (3.6. Transition and exit strategy) - UNDP Risk Appetite: EXPLORATORY TO OPEN" w:value="3. OPERATIONAL (3.6. Transition and exit strategy) - UNDP Risk Appetite: EXPLORATORY TO OPEN"/>
                <w:listItem w:displayText="3. OPERATIONAL (3.7. Occupational safety, health and well-being) - UNDP Risk Appetite: EXPLORATORY TO OPEN" w:value="3. OPERATIONAL (3.7. Occupational safety, health and well-being) - UNDP Risk Appetite: EXPLORATORY TO OPEN"/>
                <w:listItem w:displayText="3. OPERATIONAL (3.8. Capacities of the partners) - UNDP Risk Appetite: EXPLORATORY TO OPEN" w:value="3. OPERATIONAL (3.8. Capacities of the partners) - UNDP Risk Appetite: EXPLORATORY TO OPEN"/>
                <w:listItem w:displayText="4. ORGANIZATIONAL (4.1. Governance) - UNDP Risk Appetite: EXPLORATORY TO OPEN" w:value="4. ORGANIZATIONAL (4.1. Governance) - UNDP Risk Appetite: EXPLORATORY TO OPEN"/>
                <w:listItem w:displayText="4. ORGANIZATIONAL (4.2. Execution capacity) - UNDP Risk Appetite: EXPLORATORY TO OPEN" w:value="4. ORGANIZATIONAL (4.2. Execution capacity) - UNDP Risk Appetite: EXPLORATORY TO OPEN"/>
                <w:listItem w:displayText="4. ORGANIZATIONAL (4.3. Implementation arrangements) - UNDP Risk Appetite: EXPLORATORY TO OPEN" w:value="4. ORGANIZATIONAL (4.3. Implementation arrangements) - UNDP Risk Appetite: EXPLORATORY TO OPEN"/>
                <w:listItem w:displayText="4. ORGANIZATIONAL (4.4. Accountability) - UNDP Risk Appetite: EXPLORATORY TO OPEN" w:value="4. ORGANIZATIONAL (4.4. Accountability) - UNDP Risk Appetite: EXPLORATORY TO OPEN"/>
                <w:listItem w:displayText="4. ORGANIZATIONAL (4.5. Monitoring and oversight) - UNDP Risk Appetite: EXPLORATORY TO OPEN" w:value="4. ORGANIZATIONAL (4.5. Monitoring and oversight) - UNDP Risk Appetite: EXPLORATORY TO OPEN"/>
                <w:listItem w:displayText="4. ORGANIZATIONAL (4.6. Knowledge management) - UNDP Risk Appetite: EXPLORATORY TO OPEN" w:value="4. ORGANIZATIONAL (4.6. Knowledge management) - UNDP Risk Appetite: EXPLORATORY TO OPEN"/>
                <w:listItem w:displayText="4. ORGANIZATIONAL (4.7. Human Resources) - UNDP Risk Appetite: EXPLORATORY TO OPEN" w:value="4. ORGANIZATIONAL (4.7. Human Resources) - UNDP Risk Appetite: EXPLORATORY TO OPEN"/>
                <w:listItem w:displayText="4. ORGANIZATIONAL (4.8. Internal control) - UNDP Risk Appetite: EXPLORATORY TO OPEN" w:value="4. ORGANIZATIONAL (4.8. Internal control) - UNDP Risk Appetite: EXPLORATORY TO OPEN"/>
                <w:listItem w:displayText="4. ORGANIZATIONAL (4.9. Procurement) - UNDP Risk Appetite: EXPLORATORY TO OPEN" w:value="4. ORGANIZATIONAL (4.9. Procurement) - UNDP Risk Appetite: EXPLORATORY TO OPEN"/>
                <w:listItem w:displayText="5. REPUTATIONAL (5.1. Public opinion and media) - UNDP Risk Appetite: CAUTIOUS" w:value="5. REPUTATIONAL (5.1. Public opinion and media) - UNDP Risk Appetite: CAUTIOUS"/>
                <w:listItem w:displayText="5. REPUTATIONAL (5.2. Engagement with private sector partnership) - UNDP Risk Appetite: CAUTIOUS" w:value="5. REPUTATIONAL (5.2. Engagement with private sector partnership) - UNDP Risk Appetite: CAUTIOUS"/>
                <w:listItem w:displayText="5. REPUTATIONAL (5.3. Code of conduct and ethics) - UNDP Risk Appetite: CAUTIOUS" w:value="5. REPUTATIONAL (5.3. Code of conduct and ethics) - UNDP Risk Appetite: CAUTIOUS"/>
                <w:listItem w:displayText="5. REPUTATIONAL (5.4. Communications) - UNDP Risk Appetite: CAUTIOUS" w:value="5. REPUTATIONAL (5.4. Communications) - UNDP Risk Appetite: CAUTIOUS"/>
                <w:listItem w:displayText="5. REPUTATIONAL (5.5. Stakeholder management) - UNDP Risk Appetite: CAUTIOUS" w:value="5. REPUTATIONAL (5.5. Stakeholder management) - UNDP Risk Appetite: CAUTIOUS"/>
                <w:listItem w:displayText="5. REPUTATIONAL (5.6. Exposure to entities involved in money laundering and terrorism financing) - UNDP Risk Appetite: CAUTIOUS" w:value="5. REPUTATIONAL (5.6. Exposure to entities involved in money laundering and terrorism financing) - UNDP Risk Appetite: CAUTIOUS"/>
                <w:listItem w:displayText="6. REGULATORY (6.1. Changes in the regulatory framework within the country of operation) - UNDP Risk Appetite: CAUTIOUS" w:value="6. REGULATORY (6.1. Changes in the regulatory framework within the country of operation) - UNDP Risk Appetite: CAUTIOUS"/>
                <w:listItem w:displayText="6. REGULATORY (6.2. Changes in the international regulatory framework affecting the whole organization) - UNDP Risk Appetite: CAUTIOUS" w:value="6. REGULATORY (6.2. Changes in the international regulatory framework affecting the whole organization) - UNDP Risk Appetite: CAUTIOUS"/>
                <w:listItem w:displayText="6. REGULATORY (6.3. Deviation from UNDP internal rules and regulations) - UNDP Risk Appetite: CAUTIOUS" w:value="6. REGULATORY (6.3. Deviation from UNDP internal rules and regulations) - UNDP Risk Appetite: CAUTIOUS"/>
                <w:listItem w:displayText="7. STRATEGIC (7.1. Alignment with UNDP strategic priorities) - UNDP Risk Appetite: OPEN TO SEEKING" w:value="7. STRATEGIC (7.1. Alignment with UNDP strategic priorities) - UNDP Risk Appetite: OPEN TO SEEKING"/>
                <w:listItem w:displayText="7. STRATEGIC (7.2. UN system coordination and reform) - UNDP Risk Appetite: OPEN TO SEEKING" w:value="7. STRATEGIC (7.2. UN system coordination and reform) - UNDP Risk Appetite: OPEN TO SEEKING"/>
                <w:listItem w:displayText="7. STRATEGIC (7.3. Stakeholder relations and partnerships) - UNDP Risk Appetite: OPEN TO SEEKING" w:value="7. STRATEGIC (7.3. Stakeholder relations and partnerships) - UNDP Risk Appetite: OPEN TO SEEKING"/>
                <w:listItem w:displayText="7. STRATEGIC (7.4. Competition) - UNDP Risk Appetite: OPEN TO SEEKING" w:value="7. STRATEGIC (7.4. Competition) - UNDP Risk Appetite: OPEN TO SEEKING"/>
                <w:listItem w:displayText="7. STRATEGIC (7.5. Government commitment) - UNDP Risk Appetite: OPEN TO SEEKING" w:value="7. STRATEGIC (7.5. Government commitment) - UNDP Risk Appetite: OPEN TO SEEKING"/>
                <w:listItem w:displayText="7. STRATEGIC (7.6. Change/turnover in government) - UNDP Risk Appetite: OPEN TO SEEKING" w:value="7. STRATEGIC (7.6. Change/turnover in government) - UNDP Risk Appetite: OPEN TO SEEKING"/>
                <w:listItem w:displayText="7. STRATEGIC (7.7. Alignment with national priorities) - UNDP Risk Appetite: OPEN TO SEEKING" w:value="7. STRATEGIC (7.7. Alignment with national priorities) - UNDP Risk Appetite: OPEN TO SEEKING"/>
                <w:listItem w:displayText="7. STRATEGIC (7.8. Innovating, piloting, experimenting) - UNDP Risk Appetite: OPEN TO SEEKING" w:value="7. STRATEGIC (7.8. Innovating, piloting, experimenting) - UNDP Risk Appetite: OPEN TO SEEKING"/>
                <w:listItem w:displayText="8. SAFETY AND SECURITY (8.1. Armed conflict) - UNDP Risk Appetite: CAUTIOUS" w:value="8. SAFETY AND SECURITY (8.1. Armed conflict) - UNDP Risk Appetite: CAUTIOUS"/>
                <w:listItem w:displayText="8. SAFETY AND SECURITY (8.2. Political instability) - UNDP Risk Appetite: CAUTIOUS" w:value="8. SAFETY AND SECURITY (8.2. Political instability) - UNDP Risk Appetite: CAUTIOUS"/>
                <w:listItem w:displayText="8. SAFETY AND SECURITY (8.3. Terrorism) - UNDP Risk Appetite: CAUTIOUS" w:value="8. SAFETY AND SECURITY (8.3. Terrorism) - UNDP Risk Appetite: CAUTIOUS"/>
                <w:listItem w:displayText="8. SAFETY AND SECURITY (8.4. Crime) - UNDP Risk Appetite: CAUTIOUS" w:value="8. SAFETY AND SECURITY (8.4. Crime) - UNDP Risk Appetite: CAUTIOUS"/>
                <w:listItem w:displayText="8. SAFETY AND SECURITY (8.5. Civil unrest) - UNDP Risk Appetite: CAUTIOUS" w:value="8. SAFETY AND SECURITY (8.5. Civil unrest) - UNDP Risk Appetite: CAUTIOUS"/>
                <w:listItem w:displayText="8. SAFETY AND SECURITY (8.6. Natural hazards) - UNDP Risk Appetite: CAUTIOUS" w:value="8. SAFETY AND SECURITY (8.6. Natural hazards) - UNDP Risk Appetite: CAUTIOUS"/>
                <w:listItem w:displayText="8. SAFETY AND SECURITY (8.7. Manmade hazards) - UNDP Risk Appetite: CAUTIOUS" w:value="8. SAFETY AND SECURITY (8.7. Manmade hazards) - UNDP Risk Appetite: CAUTIOUS"/>
                <w:listItem w:displayText="8. SAFETY AND SECURITY (8.8. Cyber security and threats) - UNDP Risk Appetite: CAUTIOUS" w:value="8. SAFETY AND SECURITY (8.8. Cyber security and threats) - UNDP Risk Appetite: CAUTIOUS"/>
              </w:dropDownList>
            </w:sdtPr>
            <w:sdtContent>
              <w:p w14:paraId="340E11B3" w14:textId="77777777" w:rsidR="000D3FB8" w:rsidRPr="00F35C62" w:rsidRDefault="000D3FB8" w:rsidP="005160D8">
                <w:pPr>
                  <w:spacing w:beforeLines="60" w:before="144" w:afterLines="60" w:after="144"/>
                  <w:contextualSpacing/>
                  <w:rPr>
                    <w:rFonts w:ascii="Arial Narrow" w:eastAsia="Times New Roman" w:hAnsi="Arial Narrow" w:cs="Arial"/>
                    <w:b/>
                    <w:bCs/>
                    <w:szCs w:val="20"/>
                  </w:rPr>
                </w:pPr>
                <w:r w:rsidRPr="00F35C62">
                  <w:rPr>
                    <w:rFonts w:ascii="Arial Narrow" w:eastAsia="Times New Roman" w:hAnsi="Arial Narrow" w:cs="Arial"/>
                    <w:b/>
                    <w:bCs/>
                    <w:szCs w:val="20"/>
                    <w:highlight w:val="lightGray"/>
                  </w:rPr>
                  <w:t>PLEASE SELECT</w:t>
                </w:r>
              </w:p>
            </w:sdtContent>
          </w:sdt>
          <w:p w14:paraId="1AC9C171"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842" w:type="dxa"/>
            <w:vMerge w:val="restart"/>
          </w:tcPr>
          <w:p w14:paraId="490ED57B"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Likelihood:</w:t>
            </w:r>
          </w:p>
          <w:p w14:paraId="5920A9D2" w14:textId="77777777" w:rsidR="000D3FB8" w:rsidRPr="00F35C62" w:rsidRDefault="00000000" w:rsidP="005160D8">
            <w:pPr>
              <w:spacing w:before="40" w:after="40"/>
              <w:contextualSpacing/>
              <w:rPr>
                <w:rFonts w:ascii="Arial Narrow" w:eastAsia="Times New Roman" w:hAnsi="Arial Narrow" w:cs="Arial"/>
                <w:b/>
                <w:bCs/>
                <w:szCs w:val="20"/>
                <w:lang w:val="en-GB"/>
              </w:rPr>
            </w:pPr>
            <w:sdt>
              <w:sdtPr>
                <w:rPr>
                  <w:rFonts w:ascii="Arial Narrow" w:eastAsia="Times New Roman" w:hAnsi="Arial Narrow" w:cs="Arial"/>
                  <w:b/>
                  <w:bCs/>
                  <w:szCs w:val="20"/>
                  <w:highlight w:val="lightGray"/>
                  <w:lang w:val="en-GB"/>
                </w:rPr>
                <w:alias w:val="Select Likelihood Level"/>
                <w:tag w:val="Select Likelihood Level"/>
                <w:id w:val="-1959714208"/>
                <w:placeholder>
                  <w:docPart w:val="A9149282B0FF4112BD666BF48EE5162C"/>
                </w:placeholder>
                <w:dropDownList>
                  <w:listItem w:displayText="PLEASE SELECT" w:value="PLEASE SELECT"/>
                  <w:listItem w:displayText="1 - Not likely" w:value="1 - Not likely"/>
                  <w:listItem w:displayText="2 - Low likelihood" w:value="2 - Low likelihood"/>
                  <w:listItem w:displayText="3 - Moderately likely" w:value="3 - Moderately likely"/>
                  <w:listItem w:displayText="4 - Highly likely" w:value="4 - Highly likely"/>
                  <w:listItem w:displayText="5 - Expected" w:value="5 - Expected"/>
                </w:dropDownList>
              </w:sdtPr>
              <w:sdtContent>
                <w:r w:rsidR="000D3FB8" w:rsidRPr="00F35C62">
                  <w:rPr>
                    <w:rFonts w:ascii="Arial Narrow" w:eastAsia="Times New Roman" w:hAnsi="Arial Narrow" w:cs="Arial"/>
                    <w:b/>
                    <w:bCs/>
                    <w:szCs w:val="20"/>
                    <w:highlight w:val="lightGray"/>
                    <w:lang w:val="en-GB"/>
                  </w:rPr>
                  <w:t>PLEASE SELECT</w:t>
                </w:r>
              </w:sdtContent>
            </w:sdt>
          </w:p>
          <w:p w14:paraId="551FCAD5" w14:textId="77777777" w:rsidR="000D3FB8" w:rsidRPr="00F35C62" w:rsidRDefault="000D3FB8" w:rsidP="005160D8">
            <w:pPr>
              <w:spacing w:before="40" w:after="40"/>
              <w:contextualSpacing/>
              <w:rPr>
                <w:rFonts w:ascii="Arial Narrow" w:eastAsia="Times New Roman" w:hAnsi="Arial Narrow" w:cs="Arial"/>
                <w:szCs w:val="20"/>
                <w:lang w:val="en-GB"/>
              </w:rPr>
            </w:pPr>
          </w:p>
          <w:p w14:paraId="3FB53CA6"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 xml:space="preserve">Impact: </w:t>
            </w:r>
          </w:p>
          <w:p w14:paraId="26E47C08" w14:textId="77777777" w:rsidR="000D3FB8" w:rsidRPr="00F35C62" w:rsidRDefault="00000000" w:rsidP="005160D8">
            <w:pPr>
              <w:spacing w:before="40" w:after="40"/>
              <w:contextualSpacing/>
              <w:rPr>
                <w:rFonts w:ascii="Arial Narrow" w:eastAsia="Times New Roman" w:hAnsi="Arial Narrow" w:cs="Arial"/>
                <w:b/>
                <w:bCs/>
                <w:szCs w:val="20"/>
                <w:highlight w:val="lightGray"/>
                <w:lang w:val="en-GB"/>
              </w:rPr>
            </w:pPr>
            <w:sdt>
              <w:sdtPr>
                <w:rPr>
                  <w:rFonts w:ascii="Arial Narrow" w:eastAsia="Times New Roman" w:hAnsi="Arial Narrow" w:cs="Arial"/>
                  <w:b/>
                  <w:bCs/>
                  <w:szCs w:val="20"/>
                  <w:highlight w:val="lightGray"/>
                  <w:lang w:val="en-GB"/>
                </w:rPr>
                <w:alias w:val="Select Impact Level"/>
                <w:tag w:val="Select Impact Level"/>
                <w:id w:val="90288384"/>
                <w:placeholder>
                  <w:docPart w:val="A9149282B0FF4112BD666BF48EE5162C"/>
                </w:placeholder>
                <w:dropDownList>
                  <w:listItem w:displayText="PLEASE SELECT" w:value="PLEASE SELECT"/>
                  <w:listItem w:displayText="1 - Negligible" w:value="1 - Negligible"/>
                  <w:listItem w:displayText="2 - Minor" w:value="2 - Minor"/>
                  <w:listItem w:displayText="3 - Intermediate" w:value="3 - Intermediate"/>
                  <w:listItem w:displayText="4 - Extensive" w:value="4 - Extensive"/>
                  <w:listItem w:displayText="5 - Extreme" w:value="5 - Extreme"/>
                </w:dropDownList>
              </w:sdtPr>
              <w:sdtContent>
                <w:r w:rsidR="000D3FB8" w:rsidRPr="00F35C62">
                  <w:rPr>
                    <w:rFonts w:ascii="Arial Narrow" w:eastAsia="Times New Roman" w:hAnsi="Arial Narrow" w:cs="Arial"/>
                    <w:b/>
                    <w:bCs/>
                    <w:szCs w:val="20"/>
                    <w:highlight w:val="lightGray"/>
                    <w:lang w:val="en-GB"/>
                  </w:rPr>
                  <w:t>PLEASE SELECT</w:t>
                </w:r>
              </w:sdtContent>
            </w:sdt>
          </w:p>
          <w:p w14:paraId="2676FC93" w14:textId="77777777" w:rsidR="000D3FB8" w:rsidRPr="00F35C62" w:rsidRDefault="000D3FB8" w:rsidP="005160D8">
            <w:pPr>
              <w:spacing w:before="40" w:after="40"/>
              <w:contextualSpacing/>
              <w:rPr>
                <w:rFonts w:ascii="Arial Narrow" w:eastAsia="Times New Roman" w:hAnsi="Arial Narrow" w:cs="Arial"/>
                <w:szCs w:val="20"/>
                <w:highlight w:val="lightGray"/>
                <w:lang w:val="en-GB"/>
              </w:rPr>
            </w:pPr>
          </w:p>
          <w:p w14:paraId="3DC459AF"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level:</w:t>
            </w:r>
          </w:p>
          <w:p w14:paraId="30B176F3" w14:textId="77777777" w:rsidR="000D3FB8" w:rsidRPr="00F35C62" w:rsidRDefault="00000000" w:rsidP="005160D8">
            <w:pPr>
              <w:spacing w:before="40" w:after="40"/>
              <w:contextualSpacing/>
              <w:rPr>
                <w:rFonts w:ascii="Arial Narrow" w:eastAsia="Times New Roman" w:hAnsi="Arial Narrow" w:cs="Arial"/>
                <w:szCs w:val="20"/>
              </w:rPr>
            </w:pPr>
            <w:sdt>
              <w:sdtPr>
                <w:rPr>
                  <w:rFonts w:ascii="Arial Narrow" w:eastAsia="Times New Roman" w:hAnsi="Arial Narrow" w:cs="Arial"/>
                  <w:b/>
                  <w:bCs/>
                  <w:szCs w:val="20"/>
                  <w:highlight w:val="lightGray"/>
                  <w:lang w:val="en-GB"/>
                </w:rPr>
                <w:alias w:val="Select Risk Level"/>
                <w:tag w:val="Select Risk Level"/>
                <w:id w:val="-1392494812"/>
                <w:placeholder>
                  <w:docPart w:val="A9149282B0FF4112BD666BF48EE5162C"/>
                </w:placeholder>
                <w:dropDownList>
                  <w:listItem w:displayText="PLEASE SELECT" w:value="PLEASE SELECT"/>
                  <w:listItem w:displayText="LOW (equates to a risk appetite of MINIMAL)" w:value="LOW (equates to a risk appetite of MINIMAL)"/>
                  <w:listItem w:displayText="LOW (equates to a risk appetite of CAUTIOUS)" w:value="LOW (equates to a risk appetite of CAUTIOUS)"/>
                  <w:listItem w:displayText="MODERATE (equates to a risk appetite of EXPLORATORY)" w:value="MODERATE (equates to a risk appetite of EXPLORATORY)"/>
                  <w:listItem w:displayText="SUBSTANTIAL (equates to a risk appetite of OPEN)" w:value="SUBSTANTIAL (equates to a risk appetite of OPEN)"/>
                  <w:listItem w:displayText="HIGH RISK (equates to a risk appetite of SEEK)" w:value="HIGH RISK (equates to a risk appetite of SEEK)"/>
                </w:dropDownList>
              </w:sdtPr>
              <w:sdtContent>
                <w:r w:rsidR="000D3FB8" w:rsidRPr="00F35C62">
                  <w:rPr>
                    <w:rFonts w:ascii="Arial Narrow" w:eastAsia="Times New Roman" w:hAnsi="Arial Narrow" w:cs="Arial"/>
                    <w:b/>
                    <w:bCs/>
                    <w:szCs w:val="20"/>
                    <w:highlight w:val="lightGray"/>
                    <w:lang w:val="en-GB"/>
                  </w:rPr>
                  <w:t>PLEASE SELECT</w:t>
                </w:r>
              </w:sdtContent>
            </w:sdt>
          </w:p>
        </w:tc>
        <w:tc>
          <w:tcPr>
            <w:tcW w:w="1701" w:type="dxa"/>
            <w:vMerge w:val="restart"/>
          </w:tcPr>
          <w:p w14:paraId="232D2318" w14:textId="77777777" w:rsidR="000D3FB8" w:rsidRPr="00F35C62" w:rsidRDefault="000D3FB8" w:rsidP="005160D8">
            <w:pPr>
              <w:spacing w:before="40" w:after="40"/>
              <w:contextualSpacing/>
              <w:rPr>
                <w:rFonts w:ascii="Arial Narrow" w:eastAsia="Times New Roman" w:hAnsi="Arial Narrow" w:cs="Arial"/>
                <w:szCs w:val="20"/>
                <w:highlight w:val="lightGray"/>
                <w:lang w:val="en-GB"/>
              </w:rPr>
            </w:pPr>
            <w:r w:rsidRPr="00F35C62">
              <w:rPr>
                <w:rFonts w:ascii="Arial Narrow" w:eastAsia="Times New Roman" w:hAnsi="Arial Narrow" w:cs="Arial"/>
                <w:szCs w:val="20"/>
                <w:lang w:val="en-GB"/>
              </w:rPr>
              <w:t xml:space="preserve">From: </w:t>
            </w:r>
            <w:sdt>
              <w:sdtPr>
                <w:rPr>
                  <w:rFonts w:ascii="Arial Narrow" w:eastAsia="Times New Roman" w:hAnsi="Arial Narrow" w:cs="Arial"/>
                  <w:szCs w:val="20"/>
                  <w:highlight w:val="lightGray"/>
                  <w:lang w:val="en-GB"/>
                </w:rPr>
                <w:alias w:val="Select starting date"/>
                <w:tag w:val="Select starting date"/>
                <w:id w:val="-1403212683"/>
                <w:placeholder>
                  <w:docPart w:val="4525DCAFB4A7411BBBCFDDC1DC79ACF6"/>
                </w:placeholder>
                <w:showingPlcHdr/>
                <w:date>
                  <w:dateFormat w:val="dd-MMM-yy"/>
                  <w:lid w:val="en-US"/>
                  <w:storeMappedDataAs w:val="dateTime"/>
                  <w:calendar w:val="gregorian"/>
                </w:date>
              </w:sdtPr>
              <w:sdtContent>
                <w:r w:rsidRPr="00F35C62">
                  <w:rPr>
                    <w:rFonts w:ascii="Arial Narrow" w:eastAsia="Times New Roman" w:hAnsi="Arial Narrow"/>
                    <w:b/>
                    <w:bCs/>
                    <w:highlight w:val="lightGray"/>
                    <w:lang w:val="en-GB"/>
                  </w:rPr>
                  <w:t>Click or tap to enter a date.</w:t>
                </w:r>
              </w:sdtContent>
            </w:sdt>
          </w:p>
          <w:p w14:paraId="15A808E4" w14:textId="77777777" w:rsidR="000D3FB8" w:rsidRPr="00F35C62" w:rsidRDefault="000D3FB8" w:rsidP="005160D8">
            <w:pPr>
              <w:spacing w:before="40" w:after="40"/>
              <w:contextualSpacing/>
              <w:rPr>
                <w:rFonts w:ascii="Arial Narrow" w:eastAsia="Times New Roman" w:hAnsi="Arial Narrow" w:cs="Arial"/>
                <w:szCs w:val="20"/>
                <w:highlight w:val="lightGray"/>
                <w:lang w:val="en-GB"/>
              </w:rPr>
            </w:pPr>
          </w:p>
          <w:p w14:paraId="6A69DD01"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 xml:space="preserve">To: </w:t>
            </w:r>
            <w:sdt>
              <w:sdtPr>
                <w:rPr>
                  <w:rFonts w:ascii="Arial Narrow" w:eastAsia="Times New Roman" w:hAnsi="Arial Narrow" w:cs="Arial"/>
                  <w:szCs w:val="20"/>
                  <w:highlight w:val="lightGray"/>
                  <w:lang w:val="en-GB"/>
                </w:rPr>
                <w:alias w:val="Select End Date"/>
                <w:tag w:val="Select End Date"/>
                <w:id w:val="1995367348"/>
                <w:placeholder>
                  <w:docPart w:val="4525DCAFB4A7411BBBCFDDC1DC79ACF6"/>
                </w:placeholder>
                <w:showingPlcHdr/>
                <w:date>
                  <w:dateFormat w:val="dd-MMM-yy"/>
                  <w:lid w:val="en-US"/>
                  <w:storeMappedDataAs w:val="dateTime"/>
                  <w:calendar w:val="gregorian"/>
                </w:date>
              </w:sdtPr>
              <w:sdtContent>
                <w:r w:rsidRPr="00F35C62">
                  <w:rPr>
                    <w:rFonts w:ascii="Arial Narrow" w:eastAsia="Times New Roman" w:hAnsi="Arial Narrow"/>
                    <w:b/>
                    <w:bCs/>
                    <w:highlight w:val="lightGray"/>
                    <w:lang w:val="en-GB"/>
                  </w:rPr>
                  <w:t>Click or tap to enter a date.</w:t>
                </w:r>
              </w:sdtContent>
            </w:sdt>
          </w:p>
        </w:tc>
        <w:tc>
          <w:tcPr>
            <w:tcW w:w="1418" w:type="dxa"/>
            <w:vMerge w:val="restart"/>
          </w:tcPr>
          <w:p w14:paraId="7A5068D2"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w:t>
            </w:r>
          </w:p>
          <w:p w14:paraId="79D22AFC" w14:textId="77777777" w:rsidR="000D3FB8" w:rsidRPr="00F35C62" w:rsidRDefault="000D3FB8" w:rsidP="005160D8">
            <w:pPr>
              <w:spacing w:before="40" w:after="40"/>
              <w:contextualSpacing/>
              <w:rPr>
                <w:rFonts w:ascii="Arial Narrow" w:eastAsia="Times New Roman" w:hAnsi="Arial Narrow" w:cs="Arial"/>
                <w:i/>
                <w:szCs w:val="20"/>
                <w:lang w:val="en-GB"/>
              </w:rPr>
            </w:pPr>
          </w:p>
          <w:p w14:paraId="0EC7F891"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2977" w:type="dxa"/>
          </w:tcPr>
          <w:p w14:paraId="28977F43" w14:textId="77777777" w:rsidR="000D3FB8" w:rsidRPr="00F35C62" w:rsidRDefault="000D3FB8" w:rsidP="005160D8">
            <w:pPr>
              <w:spacing w:before="40" w:after="120"/>
              <w:rPr>
                <w:rFonts w:ascii="Arial Narrow" w:eastAsia="Times New Roman" w:hAnsi="Arial Narrow" w:cs="Arial"/>
                <w:szCs w:val="20"/>
                <w:lang w:val="en-GB"/>
              </w:rPr>
            </w:pPr>
            <w:r w:rsidRPr="00F35C62">
              <w:rPr>
                <w:rFonts w:ascii="Arial Narrow" w:eastAsia="Times New Roman" w:hAnsi="Arial Narrow" w:cs="Arial"/>
                <w:szCs w:val="20"/>
                <w:lang w:val="en-GB"/>
              </w:rPr>
              <w:t>Risk Treatment 4.1: …</w:t>
            </w:r>
          </w:p>
          <w:p w14:paraId="56F9E3BD"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Treatment Owner: …</w:t>
            </w:r>
          </w:p>
        </w:tc>
      </w:tr>
      <w:tr w:rsidR="000D3FB8" w:rsidRPr="00F35C62" w14:paraId="13C77DEA" w14:textId="77777777" w:rsidTr="0A64A317">
        <w:trPr>
          <w:trHeight w:val="490"/>
        </w:trPr>
        <w:tc>
          <w:tcPr>
            <w:tcW w:w="421" w:type="dxa"/>
            <w:vMerge/>
          </w:tcPr>
          <w:p w14:paraId="38A97FB5"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559" w:type="dxa"/>
            <w:vMerge/>
          </w:tcPr>
          <w:p w14:paraId="59951F97"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417" w:type="dxa"/>
            <w:vMerge/>
          </w:tcPr>
          <w:p w14:paraId="48E9BFB8"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843" w:type="dxa"/>
            <w:vMerge/>
          </w:tcPr>
          <w:p w14:paraId="4A6CC3D8"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418" w:type="dxa"/>
            <w:vMerge/>
          </w:tcPr>
          <w:p w14:paraId="49A212AE"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842" w:type="dxa"/>
            <w:vMerge/>
          </w:tcPr>
          <w:p w14:paraId="69B3758D" w14:textId="77777777" w:rsidR="000D3FB8" w:rsidRPr="00F35C62" w:rsidRDefault="000D3FB8" w:rsidP="005160D8">
            <w:pPr>
              <w:spacing w:before="40" w:after="40"/>
              <w:contextualSpacing/>
              <w:rPr>
                <w:rFonts w:ascii="Arial Narrow" w:eastAsia="Times New Roman" w:hAnsi="Arial Narrow" w:cs="Arial"/>
                <w:szCs w:val="20"/>
              </w:rPr>
            </w:pPr>
          </w:p>
        </w:tc>
        <w:tc>
          <w:tcPr>
            <w:tcW w:w="1701" w:type="dxa"/>
            <w:vMerge/>
          </w:tcPr>
          <w:p w14:paraId="24B181FC"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418" w:type="dxa"/>
            <w:vMerge/>
          </w:tcPr>
          <w:p w14:paraId="48D45944"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2977" w:type="dxa"/>
          </w:tcPr>
          <w:p w14:paraId="157172CD" w14:textId="77777777" w:rsidR="000D3FB8" w:rsidRPr="00F35C62" w:rsidRDefault="000D3FB8" w:rsidP="005160D8">
            <w:pPr>
              <w:spacing w:before="40" w:after="120"/>
              <w:rPr>
                <w:rFonts w:ascii="Arial Narrow" w:eastAsia="Times New Roman" w:hAnsi="Arial Narrow" w:cs="Arial"/>
                <w:szCs w:val="20"/>
                <w:lang w:val="en-GB"/>
              </w:rPr>
            </w:pPr>
            <w:r w:rsidRPr="00F35C62">
              <w:rPr>
                <w:rFonts w:ascii="Arial Narrow" w:eastAsia="Times New Roman" w:hAnsi="Arial Narrow" w:cs="Arial"/>
                <w:szCs w:val="20"/>
                <w:lang w:val="en-GB"/>
              </w:rPr>
              <w:t>Risk Treatment 4.2: …</w:t>
            </w:r>
          </w:p>
          <w:p w14:paraId="3C4DE7EF"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Treatment Owner: …</w:t>
            </w:r>
          </w:p>
        </w:tc>
      </w:tr>
      <w:tr w:rsidR="000D3FB8" w:rsidRPr="00F35C62" w14:paraId="7FEB8158" w14:textId="77777777" w:rsidTr="0A64A317">
        <w:trPr>
          <w:trHeight w:val="391"/>
        </w:trPr>
        <w:tc>
          <w:tcPr>
            <w:tcW w:w="421" w:type="dxa"/>
            <w:vMerge/>
          </w:tcPr>
          <w:p w14:paraId="6736356D"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559" w:type="dxa"/>
            <w:vMerge/>
          </w:tcPr>
          <w:p w14:paraId="25AC7203"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417" w:type="dxa"/>
            <w:vMerge/>
          </w:tcPr>
          <w:p w14:paraId="639EA7A4"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843" w:type="dxa"/>
            <w:vMerge/>
          </w:tcPr>
          <w:p w14:paraId="58923484"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418" w:type="dxa"/>
            <w:vMerge/>
          </w:tcPr>
          <w:p w14:paraId="7BF5820B"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842" w:type="dxa"/>
            <w:vMerge/>
          </w:tcPr>
          <w:p w14:paraId="148AD4E3" w14:textId="77777777" w:rsidR="000D3FB8" w:rsidRPr="00F35C62" w:rsidRDefault="000D3FB8" w:rsidP="005160D8">
            <w:pPr>
              <w:spacing w:before="40" w:after="40"/>
              <w:contextualSpacing/>
              <w:rPr>
                <w:rFonts w:ascii="Arial Narrow" w:eastAsia="Times New Roman" w:hAnsi="Arial Narrow" w:cs="Arial"/>
                <w:szCs w:val="20"/>
              </w:rPr>
            </w:pPr>
          </w:p>
        </w:tc>
        <w:tc>
          <w:tcPr>
            <w:tcW w:w="1701" w:type="dxa"/>
            <w:vMerge/>
          </w:tcPr>
          <w:p w14:paraId="2D15C9BB"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418" w:type="dxa"/>
            <w:vMerge/>
          </w:tcPr>
          <w:p w14:paraId="37E8C66D"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2977" w:type="dxa"/>
          </w:tcPr>
          <w:p w14:paraId="781125FA" w14:textId="77777777" w:rsidR="000D3FB8" w:rsidRPr="00F35C62" w:rsidRDefault="000D3FB8" w:rsidP="005160D8">
            <w:pPr>
              <w:spacing w:before="40" w:after="120"/>
              <w:rPr>
                <w:rFonts w:ascii="Arial Narrow" w:eastAsia="Times New Roman" w:hAnsi="Arial Narrow" w:cs="Arial"/>
                <w:szCs w:val="20"/>
                <w:lang w:val="en-GB"/>
              </w:rPr>
            </w:pPr>
            <w:r w:rsidRPr="00F35C62">
              <w:rPr>
                <w:rFonts w:ascii="Arial Narrow" w:eastAsia="Times New Roman" w:hAnsi="Arial Narrow" w:cs="Arial"/>
                <w:szCs w:val="20"/>
                <w:lang w:val="en-GB"/>
              </w:rPr>
              <w:t>Risk Treatment 4.3: …</w:t>
            </w:r>
          </w:p>
          <w:p w14:paraId="44EAD49E"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Treatment Owner: …</w:t>
            </w:r>
          </w:p>
        </w:tc>
      </w:tr>
      <w:tr w:rsidR="000D3FB8" w:rsidRPr="00F35C62" w14:paraId="36B1FA05" w14:textId="77777777" w:rsidTr="0A64A317">
        <w:trPr>
          <w:trHeight w:val="628"/>
        </w:trPr>
        <w:tc>
          <w:tcPr>
            <w:tcW w:w="421" w:type="dxa"/>
            <w:vMerge w:val="restart"/>
          </w:tcPr>
          <w:p w14:paraId="08CE05E8"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5</w:t>
            </w:r>
          </w:p>
        </w:tc>
        <w:tc>
          <w:tcPr>
            <w:tcW w:w="1559" w:type="dxa"/>
            <w:vMerge w:val="restart"/>
          </w:tcPr>
          <w:p w14:paraId="62C54F59"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 xml:space="preserve">There is a risk </w:t>
            </w:r>
            <w:proofErr w:type="gramStart"/>
            <w:r w:rsidRPr="00F35C62">
              <w:rPr>
                <w:rFonts w:ascii="Arial Narrow" w:eastAsia="Times New Roman" w:hAnsi="Arial Narrow" w:cs="Arial"/>
                <w:szCs w:val="20"/>
                <w:lang w:val="en-GB"/>
              </w:rPr>
              <w:t>that  …</w:t>
            </w:r>
            <w:proofErr w:type="gramEnd"/>
          </w:p>
        </w:tc>
        <w:tc>
          <w:tcPr>
            <w:tcW w:w="1417" w:type="dxa"/>
            <w:vMerge w:val="restart"/>
          </w:tcPr>
          <w:p w14:paraId="468200C5"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As a result of …</w:t>
            </w:r>
          </w:p>
        </w:tc>
        <w:tc>
          <w:tcPr>
            <w:tcW w:w="1843" w:type="dxa"/>
            <w:vMerge w:val="restart"/>
          </w:tcPr>
          <w:p w14:paraId="04644D94"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rPr>
              <w:t>Which will impact in…</w:t>
            </w:r>
          </w:p>
        </w:tc>
        <w:tc>
          <w:tcPr>
            <w:tcW w:w="1418" w:type="dxa"/>
            <w:vMerge w:val="restart"/>
          </w:tcPr>
          <w:sdt>
            <w:sdtPr>
              <w:rPr>
                <w:rFonts w:ascii="Arial Narrow" w:eastAsia="Times New Roman" w:hAnsi="Arial Narrow" w:cs="Arial"/>
                <w:b/>
                <w:bCs/>
                <w:szCs w:val="20"/>
                <w:highlight w:val="lightGray"/>
              </w:rPr>
              <w:alias w:val="Select Risk Categories and Sub-categories"/>
              <w:tag w:val="Select Risk Categories and Sub-categories"/>
              <w:id w:val="242696181"/>
              <w:placeholder>
                <w:docPart w:val="37883462757049F1AE94BDC02DDDF25B"/>
              </w:placeholder>
              <w:dropDownList>
                <w:listItem w:displayText="PLEASE SELECT" w:value="PLEASE SELECT"/>
                <w:listItem w:displayText="1. SOCIAL AND ENVIRONMENTAL (1.1. Human rights) - UNDP Risk Appetite: CAUTIOUS" w:value="1. SOCIAL AND ENVIRONMENTAL (1.1. Human rights) - UNDP Risk Appetite: CAUTIOUS"/>
                <w:listItem w:displayText="1. SOCIAL AND ENVIRONMENTAL (1.2. Gender equality and women’s empowerment) - UNDP Risk Appetite: CAUTIOUS" w:value="1. SOCIAL AND ENVIRONMENTAL (1.2. Gender equality and women’s empowerment) - UNDP Risk Appetite: CAUTIOUS"/>
                <w:listItem w:displayText="1. SOCIAL AND ENVIRONMENTAL (1.3. Grievances (Accountability to stakeholders)) - UNDP Risk Appetite: CAUTIOUS" w:value="1. SOCIAL AND ENVIRONMENTAL (1.3. Grievances (Accountability to stakeholders)) - UNDP Risk Appetite: CAUTIOUS"/>
                <w:listItem w:displayText="1. SOCIAL AND ENVIRONMENTAL (1.4. Biodiversity conservation and sustainable natural resource management) - UNDP Risk Appetite: CAUTIOUS" w:value="1. SOCIAL AND ENVIRONMENTAL (1.4. Biodiversity conservation and sustainable natural resource management) - UNDP Risk Appetite: CAUTIOUS"/>
                <w:listItem w:displayText="1. SOCIAL AND ENVIRONMENTAL (1.5. Climate change and disaster risks) - UNDP Risk Appetite: CAUTIOUS" w:value="1. SOCIAL AND ENVIRONMENTAL (1.5. Climate change and disaster risks) - UNDP Risk Appetite: CAUTIOUS"/>
                <w:listItem w:displayText="1. SOCIAL AND ENVIRONMENTAL (1.6. Community health, safety and security) - UNDP Risk Appetite: CAUTIOUS" w:value="1. SOCIAL AND ENVIRONMENTAL (1.6. Community health, safety and security) - UNDP Risk Appetite: CAUTIOUS"/>
                <w:listItem w:displayText="1. SOCIAL AND ENVIRONMENTAL (1.7. Cultural heritage) - UNDP Risk Appetite: CAUTIOUS" w:value="1. SOCIAL AND ENVIRONMENTAL (1.7. Cultural heritage) - UNDP Risk Appetite: CAUTIOUS"/>
                <w:listItem w:displayText="1. SOCIAL AND ENVIRONMENTAL (1.8. Displacement and resettlement) - UNDP Risk Appetite: CAUTIOUS" w:value="1. SOCIAL AND ENVIRONMENTAL (1.8. Displacement and resettlement) - UNDP Risk Appetite: CAUTIOUS"/>
                <w:listItem w:displayText="1. SOCIAL AND ENVIRONMENTAL (1.9. Indigenous peoples) - UNDP Risk Appetite: CAUTIOUS" w:value="1. SOCIAL AND ENVIRONMENTAL (1.9. Indigenous peoples) - UNDP Risk Appetite: CAUTIOUS"/>
                <w:listItem w:displayText="1. SOCIAL AND ENVIRONMENTAL (1.10. Labour and working conditions) - UNDP Risk Appetite: CAUTIOUS" w:value="1. SOCIAL AND ENVIRONMENTAL (1.10. Labour and working conditions) - UNDP Risk Appetite: CAUTIOUS"/>
                <w:listItem w:displayText="1. SOCIAL AND ENVIRONMENTAL (1.11. Pollution prevention and resource efficiency) - UNDP Risk Appetite: CAUTIOUS" w:value="1. SOCIAL AND ENVIRONMENTAL (1.11. Pollution prevention and resource efficiency) - UNDP Risk Appetite: CAUTIOUS"/>
                <w:listItem w:displayText="1. SOCIAL AND ENVIRONMENTAL (1.12. Stakeholder engagement) - UNDP Risk Appetite: CAUTIOUS" w:value="1. SOCIAL AND ENVIRONMENTAL (1.12. Stakeholder engagement) - UNDP Risk Appetite: CAUTIOUS"/>
                <w:listItem w:displayText="1. SOCIAL AND ENVIRONMENTAL (1.13. Sexual exploitation and abuse) - UNDP Risk Appetite: CAUTIOUS" w:value="1. SOCIAL AND ENVIRONMENTAL (1.13. Sexual exploitation and abuse) - UNDP Risk Appetite: CAUTIOUS"/>
                <w:listItem w:displayText="2. FINANCIAL (2.1. Cost recovery) - UNDP Risk Appetite: MINIMAL TO CAUTIOUS" w:value="2. FINANCIAL (2.1. Cost recovery) - UNDP Risk Appetite: MINIMAL TO CAUTIOUS"/>
                <w:listItem w:displayText="2. FINANCIAL (2.2. Value for money) - UNDP Risk Appetite: MINIMAL TO CAUTIOUS" w:value="2. FINANCIAL (2.2. Value for money) - UNDP Risk Appetite: MINIMAL TO CAUTIOUS"/>
                <w:listItem w:displayText="2. FINANCIAL (2.3. Corruption and fraud) - UNDP Risk Appetite: MINIMAL TO CAUTIOUS" w:value="2. FINANCIAL (2.3. Corruption and fraud) - UNDP Risk Appetite: MINIMAL TO CAUTIOUS"/>
                <w:listItem w:displayText="2. FINANCIAL (2.4. Fluctuation in credit rate, market, currency) - UNDP Risk Appetite: MINIMAL TO CAUTIOUS" w:value="2. FINANCIAL (2.4. Fluctuation in credit rate, market, currency) - UNDP Risk Appetite: MINIMAL TO CAUTIOUS"/>
                <w:listItem w:displayText="2. FINANCIAL (2.5. Delivery) - UNDP Risk Appetite: MINIMAL TO CAUTIOUS" w:value="2. FINANCIAL (2.5. Delivery) - UNDP Risk Appetite: MINIMAL TO CAUTIOUS"/>
                <w:listItem w:displayText="2. FINANCIAL (2.6. Budget availability and cash flow) - UNDP Risk Appetite: MINIMAL TO CAUTIOUS" w:value="2. FINANCIAL (2.6. Budget availability and cash flow) - UNDP Risk Appetite: MINIMAL TO CAUTIOUS"/>
                <w:listItem w:displayText="3. OPERATIONAL (3.1. Responsiveness to audit and evaluations (Delays in the conduct of and implementation of recommendations)) - UNDP Risk Appetite: EXPLORATORY TO OPEN" w:value="3. OPERATIONAL (3.1. Responsiveness to audit and evaluations (Delays in the conduct of and implementation of recommendations)) - UNDP Risk Appetite: EXPLORATORY TO OPEN"/>
                <w:listItem w:displayText="3. OPERATIONAL (3.2. Leadership and management) - UNDP Risk Appetite: EXPLORATORY TO OPEN" w:value="3. OPERATIONAL (3.2. Leadership and management) - UNDP Risk Appetite: EXPLORATORY TO OPEN"/>
                <w:listItem w:displayText="3. OPERATIONAL (3.3. Flexibility and opportunity management) - UNDP Risk Appetite: EXPLORATORY TO OPEN" w:value="3. OPERATIONAL (3.3. Flexibility and opportunity management) - UNDP Risk Appetite: EXPLORATORY TO OPEN"/>
                <w:listItem w:displayText="3. OPERATIONAL (3.4. Reporting and communication) - UNDP Risk Appetite: EXPLORATORY TO OPEN" w:value="3. OPERATIONAL (3.4. Reporting and communication) - UNDP Risk Appetite: EXPLORATORY TO OPEN"/>
                <w:listItem w:displayText="3. OPERATIONAL (3.5. Partners’ engagement) - UNDP Risk Appetite: EXPLORATORY TO OPEN" w:value="3. OPERATIONAL (3.5. Partners’ engagement) - UNDP Risk Appetite: EXPLORATORY TO OPEN"/>
                <w:listItem w:displayText="3. OPERATIONAL (3.6. Transition and exit strategy) - UNDP Risk Appetite: EXPLORATORY TO OPEN" w:value="3. OPERATIONAL (3.6. Transition and exit strategy) - UNDP Risk Appetite: EXPLORATORY TO OPEN"/>
                <w:listItem w:displayText="3. OPERATIONAL (3.7. Occupational safety, health and well-being) - UNDP Risk Appetite: EXPLORATORY TO OPEN" w:value="3. OPERATIONAL (3.7. Occupational safety, health and well-being) - UNDP Risk Appetite: EXPLORATORY TO OPEN"/>
                <w:listItem w:displayText="3. OPERATIONAL (3.8. Capacities of the partners) - UNDP Risk Appetite: EXPLORATORY TO OPEN" w:value="3. OPERATIONAL (3.8. Capacities of the partners) - UNDP Risk Appetite: EXPLORATORY TO OPEN"/>
                <w:listItem w:displayText="4. ORGANIZATIONAL (4.1. Governance) - UNDP Risk Appetite: EXPLORATORY TO OPEN" w:value="4. ORGANIZATIONAL (4.1. Governance) - UNDP Risk Appetite: EXPLORATORY TO OPEN"/>
                <w:listItem w:displayText="4. ORGANIZATIONAL (4.2. Execution capacity) - UNDP Risk Appetite: EXPLORATORY TO OPEN" w:value="4. ORGANIZATIONAL (4.2. Execution capacity) - UNDP Risk Appetite: EXPLORATORY TO OPEN"/>
                <w:listItem w:displayText="4. ORGANIZATIONAL (4.3. Implementation arrangements) - UNDP Risk Appetite: EXPLORATORY TO OPEN" w:value="4. ORGANIZATIONAL (4.3. Implementation arrangements) - UNDP Risk Appetite: EXPLORATORY TO OPEN"/>
                <w:listItem w:displayText="4. ORGANIZATIONAL (4.4. Accountability) - UNDP Risk Appetite: EXPLORATORY TO OPEN" w:value="4. ORGANIZATIONAL (4.4. Accountability) - UNDP Risk Appetite: EXPLORATORY TO OPEN"/>
                <w:listItem w:displayText="4. ORGANIZATIONAL (4.5. Monitoring and oversight) - UNDP Risk Appetite: EXPLORATORY TO OPEN" w:value="4. ORGANIZATIONAL (4.5. Monitoring and oversight) - UNDP Risk Appetite: EXPLORATORY TO OPEN"/>
                <w:listItem w:displayText="4. ORGANIZATIONAL (4.6. Knowledge management) - UNDP Risk Appetite: EXPLORATORY TO OPEN" w:value="4. ORGANIZATIONAL (4.6. Knowledge management) - UNDP Risk Appetite: EXPLORATORY TO OPEN"/>
                <w:listItem w:displayText="4. ORGANIZATIONAL (4.7. Human Resources) - UNDP Risk Appetite: EXPLORATORY TO OPEN" w:value="4. ORGANIZATIONAL (4.7. Human Resources) - UNDP Risk Appetite: EXPLORATORY TO OPEN"/>
                <w:listItem w:displayText="4. ORGANIZATIONAL (4.8. Internal control) - UNDP Risk Appetite: EXPLORATORY TO OPEN" w:value="4. ORGANIZATIONAL (4.8. Internal control) - UNDP Risk Appetite: EXPLORATORY TO OPEN"/>
                <w:listItem w:displayText="4. ORGANIZATIONAL (4.9. Procurement) - UNDP Risk Appetite: EXPLORATORY TO OPEN" w:value="4. ORGANIZATIONAL (4.9. Procurement) - UNDP Risk Appetite: EXPLORATORY TO OPEN"/>
                <w:listItem w:displayText="5. REPUTATIONAL (5.1. Public opinion and media) - UNDP Risk Appetite: CAUTIOUS" w:value="5. REPUTATIONAL (5.1. Public opinion and media) - UNDP Risk Appetite: CAUTIOUS"/>
                <w:listItem w:displayText="5. REPUTATIONAL (5.2. Engagement with private sector partnership) - UNDP Risk Appetite: CAUTIOUS" w:value="5. REPUTATIONAL (5.2. Engagement with private sector partnership) - UNDP Risk Appetite: CAUTIOUS"/>
                <w:listItem w:displayText="5. REPUTATIONAL (5.3. Code of conduct and ethics) - UNDP Risk Appetite: CAUTIOUS" w:value="5. REPUTATIONAL (5.3. Code of conduct and ethics) - UNDP Risk Appetite: CAUTIOUS"/>
                <w:listItem w:displayText="5. REPUTATIONAL (5.4. Communications) - UNDP Risk Appetite: CAUTIOUS" w:value="5. REPUTATIONAL (5.4. Communications) - UNDP Risk Appetite: CAUTIOUS"/>
                <w:listItem w:displayText="5. REPUTATIONAL (5.5. Stakeholder management) - UNDP Risk Appetite: CAUTIOUS" w:value="5. REPUTATIONAL (5.5. Stakeholder management) - UNDP Risk Appetite: CAUTIOUS"/>
                <w:listItem w:displayText="5. REPUTATIONAL (5.6. Exposure to entities involved in money laundering and terrorism financing) - UNDP Risk Appetite: CAUTIOUS" w:value="5. REPUTATIONAL (5.6. Exposure to entities involved in money laundering and terrorism financing) - UNDP Risk Appetite: CAUTIOUS"/>
                <w:listItem w:displayText="6. REGULATORY (6.1. Changes in the regulatory framework within the country of operation) - UNDP Risk Appetite: CAUTIOUS" w:value="6. REGULATORY (6.1. Changes in the regulatory framework within the country of operation) - UNDP Risk Appetite: CAUTIOUS"/>
                <w:listItem w:displayText="6. REGULATORY (6.2. Changes in the international regulatory framework affecting the whole organization) - UNDP Risk Appetite: CAUTIOUS" w:value="6. REGULATORY (6.2. Changes in the international regulatory framework affecting the whole organization) - UNDP Risk Appetite: CAUTIOUS"/>
                <w:listItem w:displayText="6. REGULATORY (6.3. Deviation from UNDP internal rules and regulations) - UNDP Risk Appetite: CAUTIOUS" w:value="6. REGULATORY (6.3. Deviation from UNDP internal rules and regulations) - UNDP Risk Appetite: CAUTIOUS"/>
                <w:listItem w:displayText="7. STRATEGIC (7.1. Alignment with UNDP strategic priorities) - UNDP Risk Appetite: OPEN TO SEEKING" w:value="7. STRATEGIC (7.1. Alignment with UNDP strategic priorities) - UNDP Risk Appetite: OPEN TO SEEKING"/>
                <w:listItem w:displayText="7. STRATEGIC (7.2. UN system coordination and reform) - UNDP Risk Appetite: OPEN TO SEEKING" w:value="7. STRATEGIC (7.2. UN system coordination and reform) - UNDP Risk Appetite: OPEN TO SEEKING"/>
                <w:listItem w:displayText="7. STRATEGIC (7.3. Stakeholder relations and partnerships) - UNDP Risk Appetite: OPEN TO SEEKING" w:value="7. STRATEGIC (7.3. Stakeholder relations and partnerships) - UNDP Risk Appetite: OPEN TO SEEKING"/>
                <w:listItem w:displayText="7. STRATEGIC (7.4. Competition) - UNDP Risk Appetite: OPEN TO SEEKING" w:value="7. STRATEGIC (7.4. Competition) - UNDP Risk Appetite: OPEN TO SEEKING"/>
                <w:listItem w:displayText="7. STRATEGIC (7.5. Government commitment) - UNDP Risk Appetite: OPEN TO SEEKING" w:value="7. STRATEGIC (7.5. Government commitment) - UNDP Risk Appetite: OPEN TO SEEKING"/>
                <w:listItem w:displayText="7. STRATEGIC (7.6. Change/turnover in government) - UNDP Risk Appetite: OPEN TO SEEKING" w:value="7. STRATEGIC (7.6. Change/turnover in government) - UNDP Risk Appetite: OPEN TO SEEKING"/>
                <w:listItem w:displayText="7. STRATEGIC (7.7. Alignment with national priorities) - UNDP Risk Appetite: OPEN TO SEEKING" w:value="7. STRATEGIC (7.7. Alignment with national priorities) - UNDP Risk Appetite: OPEN TO SEEKING"/>
                <w:listItem w:displayText="7. STRATEGIC (7.8. Innovating, piloting, experimenting) - UNDP Risk Appetite: OPEN TO SEEKING" w:value="7. STRATEGIC (7.8. Innovating, piloting, experimenting) - UNDP Risk Appetite: OPEN TO SEEKING"/>
                <w:listItem w:displayText="8. SAFETY AND SECURITY (8.1. Armed conflict) - UNDP Risk Appetite: CAUTIOUS" w:value="8. SAFETY AND SECURITY (8.1. Armed conflict) - UNDP Risk Appetite: CAUTIOUS"/>
                <w:listItem w:displayText="8. SAFETY AND SECURITY (8.2. Political instability) - UNDP Risk Appetite: CAUTIOUS" w:value="8. SAFETY AND SECURITY (8.2. Political instability) - UNDP Risk Appetite: CAUTIOUS"/>
                <w:listItem w:displayText="8. SAFETY AND SECURITY (8.3. Terrorism) - UNDP Risk Appetite: CAUTIOUS" w:value="8. SAFETY AND SECURITY (8.3. Terrorism) - UNDP Risk Appetite: CAUTIOUS"/>
                <w:listItem w:displayText="8. SAFETY AND SECURITY (8.4. Crime) - UNDP Risk Appetite: CAUTIOUS" w:value="8. SAFETY AND SECURITY (8.4. Crime) - UNDP Risk Appetite: CAUTIOUS"/>
                <w:listItem w:displayText="8. SAFETY AND SECURITY (8.5. Civil unrest) - UNDP Risk Appetite: CAUTIOUS" w:value="8. SAFETY AND SECURITY (8.5. Civil unrest) - UNDP Risk Appetite: CAUTIOUS"/>
                <w:listItem w:displayText="8. SAFETY AND SECURITY (8.6. Natural hazards) - UNDP Risk Appetite: CAUTIOUS" w:value="8. SAFETY AND SECURITY (8.6. Natural hazards) - UNDP Risk Appetite: CAUTIOUS"/>
                <w:listItem w:displayText="8. SAFETY AND SECURITY (8.7. Manmade hazards) - UNDP Risk Appetite: CAUTIOUS" w:value="8. SAFETY AND SECURITY (8.7. Manmade hazards) - UNDP Risk Appetite: CAUTIOUS"/>
                <w:listItem w:displayText="8. SAFETY AND SECURITY (8.8. Cyber security and threats) - UNDP Risk Appetite: CAUTIOUS" w:value="8. SAFETY AND SECURITY (8.8. Cyber security and threats) - UNDP Risk Appetite: CAUTIOUS"/>
              </w:dropDownList>
            </w:sdtPr>
            <w:sdtContent>
              <w:p w14:paraId="1700C93C" w14:textId="77777777" w:rsidR="000D3FB8" w:rsidRPr="00F35C62" w:rsidRDefault="000D3FB8" w:rsidP="005160D8">
                <w:pPr>
                  <w:spacing w:beforeLines="60" w:before="144" w:afterLines="60" w:after="144"/>
                  <w:contextualSpacing/>
                  <w:rPr>
                    <w:rFonts w:ascii="Arial Narrow" w:eastAsia="Times New Roman" w:hAnsi="Arial Narrow" w:cs="Arial"/>
                    <w:b/>
                    <w:bCs/>
                    <w:szCs w:val="20"/>
                  </w:rPr>
                </w:pPr>
                <w:r w:rsidRPr="00F35C62">
                  <w:rPr>
                    <w:rFonts w:ascii="Arial Narrow" w:eastAsia="Times New Roman" w:hAnsi="Arial Narrow" w:cs="Arial"/>
                    <w:b/>
                    <w:bCs/>
                    <w:szCs w:val="20"/>
                    <w:highlight w:val="lightGray"/>
                  </w:rPr>
                  <w:t>PLEASE SELECT</w:t>
                </w:r>
              </w:p>
            </w:sdtContent>
          </w:sdt>
          <w:p w14:paraId="1434CB8E"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842" w:type="dxa"/>
            <w:vMerge w:val="restart"/>
          </w:tcPr>
          <w:p w14:paraId="4871C85F"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Likelihood:</w:t>
            </w:r>
          </w:p>
          <w:p w14:paraId="5020D0C8" w14:textId="77777777" w:rsidR="000D3FB8" w:rsidRPr="00F35C62" w:rsidRDefault="00000000" w:rsidP="005160D8">
            <w:pPr>
              <w:spacing w:before="40" w:after="40"/>
              <w:contextualSpacing/>
              <w:rPr>
                <w:rFonts w:ascii="Arial Narrow" w:eastAsia="Times New Roman" w:hAnsi="Arial Narrow" w:cs="Arial"/>
                <w:b/>
                <w:bCs/>
                <w:szCs w:val="20"/>
                <w:lang w:val="en-GB"/>
              </w:rPr>
            </w:pPr>
            <w:sdt>
              <w:sdtPr>
                <w:rPr>
                  <w:rFonts w:ascii="Arial Narrow" w:eastAsia="Times New Roman" w:hAnsi="Arial Narrow" w:cs="Arial"/>
                  <w:b/>
                  <w:bCs/>
                  <w:szCs w:val="20"/>
                  <w:highlight w:val="lightGray"/>
                  <w:lang w:val="en-GB"/>
                </w:rPr>
                <w:alias w:val="Select Likelihood Level"/>
                <w:tag w:val="Select Likelihood Level"/>
                <w:id w:val="-322356888"/>
                <w:placeholder>
                  <w:docPart w:val="90600CD6255F49BD9BF7F4DF6DC9C44C"/>
                </w:placeholder>
                <w:dropDownList>
                  <w:listItem w:displayText="PLEASE SELECT" w:value="PLEASE SELECT"/>
                  <w:listItem w:displayText="1 - Not likely" w:value="1 - Not likely"/>
                  <w:listItem w:displayText="2 - Low likelihood" w:value="2 - Low likelihood"/>
                  <w:listItem w:displayText="3 - Moderately likely" w:value="3 - Moderately likely"/>
                  <w:listItem w:displayText="4 - Highly likely" w:value="4 - Highly likely"/>
                  <w:listItem w:displayText="5 - Expected" w:value="5 - Expected"/>
                </w:dropDownList>
              </w:sdtPr>
              <w:sdtContent>
                <w:r w:rsidR="000D3FB8" w:rsidRPr="00F35C62">
                  <w:rPr>
                    <w:rFonts w:ascii="Arial Narrow" w:eastAsia="Times New Roman" w:hAnsi="Arial Narrow" w:cs="Arial"/>
                    <w:b/>
                    <w:bCs/>
                    <w:szCs w:val="20"/>
                    <w:highlight w:val="lightGray"/>
                    <w:lang w:val="en-GB"/>
                  </w:rPr>
                  <w:t>PLEASE SELECT</w:t>
                </w:r>
              </w:sdtContent>
            </w:sdt>
          </w:p>
          <w:p w14:paraId="15F6748E" w14:textId="77777777" w:rsidR="000D3FB8" w:rsidRPr="00F35C62" w:rsidRDefault="000D3FB8" w:rsidP="005160D8">
            <w:pPr>
              <w:spacing w:before="40" w:after="40"/>
              <w:contextualSpacing/>
              <w:rPr>
                <w:rFonts w:ascii="Arial Narrow" w:eastAsia="Times New Roman" w:hAnsi="Arial Narrow" w:cs="Arial"/>
                <w:szCs w:val="20"/>
                <w:lang w:val="en-GB"/>
              </w:rPr>
            </w:pPr>
          </w:p>
          <w:p w14:paraId="2AE234A5"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 xml:space="preserve">Impact: </w:t>
            </w:r>
          </w:p>
          <w:p w14:paraId="430A553D" w14:textId="77777777" w:rsidR="000D3FB8" w:rsidRPr="00F35C62" w:rsidRDefault="00000000" w:rsidP="005160D8">
            <w:pPr>
              <w:spacing w:before="40" w:after="40"/>
              <w:contextualSpacing/>
              <w:rPr>
                <w:rFonts w:ascii="Arial Narrow" w:eastAsia="Times New Roman" w:hAnsi="Arial Narrow" w:cs="Arial"/>
                <w:b/>
                <w:bCs/>
                <w:szCs w:val="20"/>
                <w:highlight w:val="lightGray"/>
                <w:lang w:val="en-GB"/>
              </w:rPr>
            </w:pPr>
            <w:sdt>
              <w:sdtPr>
                <w:rPr>
                  <w:rFonts w:ascii="Arial Narrow" w:eastAsia="Times New Roman" w:hAnsi="Arial Narrow" w:cs="Arial"/>
                  <w:b/>
                  <w:bCs/>
                  <w:szCs w:val="20"/>
                  <w:highlight w:val="lightGray"/>
                  <w:lang w:val="en-GB"/>
                </w:rPr>
                <w:alias w:val="Select Impact Level"/>
                <w:tag w:val="Select Impact Level"/>
                <w:id w:val="-1792507709"/>
                <w:placeholder>
                  <w:docPart w:val="90600CD6255F49BD9BF7F4DF6DC9C44C"/>
                </w:placeholder>
                <w:dropDownList>
                  <w:listItem w:displayText="PLEASE SELECT" w:value="PLEASE SELECT"/>
                  <w:listItem w:displayText="1 - Negligible" w:value="1 - Negligible"/>
                  <w:listItem w:displayText="2 - Minor" w:value="2 - Minor"/>
                  <w:listItem w:displayText="3 - Intermediate" w:value="3 - Intermediate"/>
                  <w:listItem w:displayText="4 - Extensive" w:value="4 - Extensive"/>
                  <w:listItem w:displayText="5 - Extreme" w:value="5 - Extreme"/>
                </w:dropDownList>
              </w:sdtPr>
              <w:sdtContent>
                <w:r w:rsidR="000D3FB8" w:rsidRPr="00F35C62">
                  <w:rPr>
                    <w:rFonts w:ascii="Arial Narrow" w:eastAsia="Times New Roman" w:hAnsi="Arial Narrow" w:cs="Arial"/>
                    <w:b/>
                    <w:bCs/>
                    <w:szCs w:val="20"/>
                    <w:highlight w:val="lightGray"/>
                    <w:lang w:val="en-GB"/>
                  </w:rPr>
                  <w:t>PLEASE SELECT</w:t>
                </w:r>
              </w:sdtContent>
            </w:sdt>
          </w:p>
          <w:p w14:paraId="7E74E0F2" w14:textId="77777777" w:rsidR="000D3FB8" w:rsidRPr="00F35C62" w:rsidRDefault="000D3FB8" w:rsidP="005160D8">
            <w:pPr>
              <w:spacing w:before="40" w:after="40"/>
              <w:contextualSpacing/>
              <w:rPr>
                <w:rFonts w:ascii="Arial Narrow" w:eastAsia="Times New Roman" w:hAnsi="Arial Narrow" w:cs="Arial"/>
                <w:szCs w:val="20"/>
                <w:highlight w:val="lightGray"/>
                <w:lang w:val="en-GB"/>
              </w:rPr>
            </w:pPr>
          </w:p>
          <w:p w14:paraId="64E6914F"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level:</w:t>
            </w:r>
          </w:p>
          <w:p w14:paraId="7C616507" w14:textId="77777777" w:rsidR="000D3FB8" w:rsidRPr="00F35C62" w:rsidRDefault="00000000" w:rsidP="005160D8">
            <w:pPr>
              <w:spacing w:before="40" w:after="40"/>
              <w:contextualSpacing/>
              <w:rPr>
                <w:rFonts w:ascii="Arial Narrow" w:eastAsia="Times New Roman" w:hAnsi="Arial Narrow" w:cs="Arial"/>
                <w:szCs w:val="20"/>
              </w:rPr>
            </w:pPr>
            <w:sdt>
              <w:sdtPr>
                <w:rPr>
                  <w:rFonts w:ascii="Arial Narrow" w:eastAsia="Times New Roman" w:hAnsi="Arial Narrow" w:cs="Arial"/>
                  <w:b/>
                  <w:bCs/>
                  <w:szCs w:val="20"/>
                  <w:highlight w:val="lightGray"/>
                  <w:lang w:val="en-GB"/>
                </w:rPr>
                <w:alias w:val="Select Risk Level"/>
                <w:tag w:val="Select Risk Level"/>
                <w:id w:val="595215534"/>
                <w:placeholder>
                  <w:docPart w:val="90600CD6255F49BD9BF7F4DF6DC9C44C"/>
                </w:placeholder>
                <w:dropDownList>
                  <w:listItem w:displayText="PLEASE SELECT" w:value="PLEASE SELECT"/>
                  <w:listItem w:displayText="LOW (equates to a risk appetite of MINIMAL)" w:value="LOW (equates to a risk appetite of MINIMAL)"/>
                  <w:listItem w:displayText="LOW (equates to a risk appetite of CAUTIOUS)" w:value="LOW (equates to a risk appetite of CAUTIOUS)"/>
                  <w:listItem w:displayText="MODERATE (equates to a risk appetite of EXPLORATORY)" w:value="MODERATE (equates to a risk appetite of EXPLORATORY)"/>
                  <w:listItem w:displayText="SUBSTANTIAL (equates to a risk appetite of OPEN)" w:value="SUBSTANTIAL (equates to a risk appetite of OPEN)"/>
                  <w:listItem w:displayText="HIGH RISK (equates to a risk appetite of SEEK)" w:value="HIGH RISK (equates to a risk appetite of SEEK)"/>
                </w:dropDownList>
              </w:sdtPr>
              <w:sdtContent>
                <w:r w:rsidR="000D3FB8" w:rsidRPr="00F35C62">
                  <w:rPr>
                    <w:rFonts w:ascii="Arial Narrow" w:eastAsia="Times New Roman" w:hAnsi="Arial Narrow" w:cs="Arial"/>
                    <w:b/>
                    <w:bCs/>
                    <w:szCs w:val="20"/>
                    <w:highlight w:val="lightGray"/>
                    <w:lang w:val="en-GB"/>
                  </w:rPr>
                  <w:t>PLEASE SELECT</w:t>
                </w:r>
              </w:sdtContent>
            </w:sdt>
          </w:p>
        </w:tc>
        <w:tc>
          <w:tcPr>
            <w:tcW w:w="1701" w:type="dxa"/>
            <w:vMerge w:val="restart"/>
          </w:tcPr>
          <w:p w14:paraId="3F6DBBDF" w14:textId="77777777" w:rsidR="000D3FB8" w:rsidRPr="00F35C62" w:rsidRDefault="000D3FB8" w:rsidP="005160D8">
            <w:pPr>
              <w:spacing w:before="40" w:after="40"/>
              <w:contextualSpacing/>
              <w:rPr>
                <w:rFonts w:ascii="Arial Narrow" w:eastAsia="Times New Roman" w:hAnsi="Arial Narrow" w:cs="Arial"/>
                <w:szCs w:val="20"/>
                <w:highlight w:val="lightGray"/>
                <w:lang w:val="en-GB"/>
              </w:rPr>
            </w:pPr>
            <w:r w:rsidRPr="00F35C62">
              <w:rPr>
                <w:rFonts w:ascii="Arial Narrow" w:eastAsia="Times New Roman" w:hAnsi="Arial Narrow" w:cs="Arial"/>
                <w:szCs w:val="20"/>
                <w:lang w:val="en-GB"/>
              </w:rPr>
              <w:t xml:space="preserve">From: </w:t>
            </w:r>
            <w:sdt>
              <w:sdtPr>
                <w:rPr>
                  <w:rFonts w:ascii="Arial Narrow" w:eastAsia="Times New Roman" w:hAnsi="Arial Narrow" w:cs="Arial"/>
                  <w:szCs w:val="20"/>
                  <w:highlight w:val="lightGray"/>
                  <w:lang w:val="en-GB"/>
                </w:rPr>
                <w:alias w:val="Select starting date"/>
                <w:tag w:val="Select starting date"/>
                <w:id w:val="681011742"/>
                <w:placeholder>
                  <w:docPart w:val="CAE29D69E21A4769B9F90649099C4B8F"/>
                </w:placeholder>
                <w:showingPlcHdr/>
                <w:date>
                  <w:dateFormat w:val="dd-MMM-yy"/>
                  <w:lid w:val="en-US"/>
                  <w:storeMappedDataAs w:val="dateTime"/>
                  <w:calendar w:val="gregorian"/>
                </w:date>
              </w:sdtPr>
              <w:sdtContent>
                <w:r w:rsidRPr="00F35C62">
                  <w:rPr>
                    <w:rFonts w:ascii="Arial Narrow" w:eastAsia="Times New Roman" w:hAnsi="Arial Narrow"/>
                    <w:b/>
                    <w:bCs/>
                    <w:highlight w:val="lightGray"/>
                    <w:lang w:val="en-GB"/>
                  </w:rPr>
                  <w:t>Click or tap to enter a date.</w:t>
                </w:r>
              </w:sdtContent>
            </w:sdt>
          </w:p>
          <w:p w14:paraId="6FCD3D70" w14:textId="77777777" w:rsidR="000D3FB8" w:rsidRPr="00F35C62" w:rsidRDefault="000D3FB8" w:rsidP="005160D8">
            <w:pPr>
              <w:spacing w:before="40" w:after="40"/>
              <w:contextualSpacing/>
              <w:rPr>
                <w:rFonts w:ascii="Arial Narrow" w:eastAsia="Times New Roman" w:hAnsi="Arial Narrow" w:cs="Arial"/>
                <w:szCs w:val="20"/>
                <w:highlight w:val="lightGray"/>
                <w:lang w:val="en-GB"/>
              </w:rPr>
            </w:pPr>
          </w:p>
          <w:p w14:paraId="2FBAF351"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 xml:space="preserve">To: </w:t>
            </w:r>
            <w:sdt>
              <w:sdtPr>
                <w:rPr>
                  <w:rFonts w:ascii="Arial Narrow" w:eastAsia="Times New Roman" w:hAnsi="Arial Narrow" w:cs="Arial"/>
                  <w:szCs w:val="20"/>
                  <w:highlight w:val="lightGray"/>
                  <w:lang w:val="en-GB"/>
                </w:rPr>
                <w:alias w:val="Select End Date"/>
                <w:tag w:val="Select End Date"/>
                <w:id w:val="1194035445"/>
                <w:placeholder>
                  <w:docPart w:val="CAE29D69E21A4769B9F90649099C4B8F"/>
                </w:placeholder>
                <w:showingPlcHdr/>
                <w:date>
                  <w:dateFormat w:val="dd-MMM-yy"/>
                  <w:lid w:val="en-US"/>
                  <w:storeMappedDataAs w:val="dateTime"/>
                  <w:calendar w:val="gregorian"/>
                </w:date>
              </w:sdtPr>
              <w:sdtContent>
                <w:r w:rsidRPr="00F35C62">
                  <w:rPr>
                    <w:rFonts w:ascii="Arial Narrow" w:eastAsia="Times New Roman" w:hAnsi="Arial Narrow"/>
                    <w:b/>
                    <w:bCs/>
                    <w:highlight w:val="lightGray"/>
                    <w:lang w:val="en-GB"/>
                  </w:rPr>
                  <w:t>Click or tap to enter a date.</w:t>
                </w:r>
              </w:sdtContent>
            </w:sdt>
          </w:p>
        </w:tc>
        <w:tc>
          <w:tcPr>
            <w:tcW w:w="1418" w:type="dxa"/>
            <w:vMerge w:val="restart"/>
          </w:tcPr>
          <w:p w14:paraId="32152732"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w:t>
            </w:r>
          </w:p>
          <w:p w14:paraId="708D688D" w14:textId="77777777" w:rsidR="000D3FB8" w:rsidRPr="00F35C62" w:rsidRDefault="000D3FB8" w:rsidP="005160D8">
            <w:pPr>
              <w:spacing w:before="40" w:after="40"/>
              <w:contextualSpacing/>
              <w:rPr>
                <w:rFonts w:ascii="Arial Narrow" w:eastAsia="Times New Roman" w:hAnsi="Arial Narrow" w:cs="Arial"/>
                <w:i/>
                <w:szCs w:val="20"/>
                <w:lang w:val="en-GB"/>
              </w:rPr>
            </w:pPr>
          </w:p>
          <w:p w14:paraId="7BF0DCAF"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2977" w:type="dxa"/>
          </w:tcPr>
          <w:p w14:paraId="624F2254" w14:textId="77777777" w:rsidR="000D3FB8" w:rsidRPr="00F35C62" w:rsidRDefault="000D3FB8" w:rsidP="005160D8">
            <w:pPr>
              <w:spacing w:before="40" w:after="120"/>
              <w:rPr>
                <w:rFonts w:ascii="Arial Narrow" w:eastAsia="Times New Roman" w:hAnsi="Arial Narrow" w:cs="Arial"/>
                <w:szCs w:val="20"/>
                <w:lang w:val="en-GB"/>
              </w:rPr>
            </w:pPr>
            <w:r w:rsidRPr="00F35C62">
              <w:rPr>
                <w:rFonts w:ascii="Arial Narrow" w:eastAsia="Times New Roman" w:hAnsi="Arial Narrow" w:cs="Arial"/>
                <w:szCs w:val="20"/>
                <w:lang w:val="en-GB"/>
              </w:rPr>
              <w:t>Risk Treatment 5.1: …</w:t>
            </w:r>
          </w:p>
          <w:p w14:paraId="10E4DAFE"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Treatment Owner: …</w:t>
            </w:r>
          </w:p>
        </w:tc>
      </w:tr>
      <w:tr w:rsidR="000D3FB8" w:rsidRPr="00F35C62" w14:paraId="52503617" w14:textId="77777777" w:rsidTr="0A64A317">
        <w:trPr>
          <w:trHeight w:val="763"/>
        </w:trPr>
        <w:tc>
          <w:tcPr>
            <w:tcW w:w="421" w:type="dxa"/>
            <w:vMerge/>
          </w:tcPr>
          <w:p w14:paraId="64D1710C"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559" w:type="dxa"/>
            <w:vMerge/>
          </w:tcPr>
          <w:p w14:paraId="51EAD464"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417" w:type="dxa"/>
            <w:vMerge/>
          </w:tcPr>
          <w:p w14:paraId="38E2E3E9"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843" w:type="dxa"/>
            <w:vMerge/>
          </w:tcPr>
          <w:p w14:paraId="734E247A"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418" w:type="dxa"/>
            <w:vMerge/>
          </w:tcPr>
          <w:p w14:paraId="17DA5D6D"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842" w:type="dxa"/>
            <w:vMerge/>
          </w:tcPr>
          <w:p w14:paraId="2F3ED0E0" w14:textId="77777777" w:rsidR="000D3FB8" w:rsidRPr="00F35C62" w:rsidRDefault="000D3FB8" w:rsidP="005160D8">
            <w:pPr>
              <w:spacing w:before="40" w:after="40"/>
              <w:contextualSpacing/>
              <w:rPr>
                <w:rFonts w:ascii="Arial Narrow" w:eastAsia="Times New Roman" w:hAnsi="Arial Narrow" w:cs="Arial"/>
                <w:szCs w:val="20"/>
              </w:rPr>
            </w:pPr>
          </w:p>
        </w:tc>
        <w:tc>
          <w:tcPr>
            <w:tcW w:w="1701" w:type="dxa"/>
            <w:vMerge/>
          </w:tcPr>
          <w:p w14:paraId="17DFF6A5"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418" w:type="dxa"/>
            <w:vMerge/>
          </w:tcPr>
          <w:p w14:paraId="0605E68C"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2977" w:type="dxa"/>
          </w:tcPr>
          <w:p w14:paraId="2B6A2ABB" w14:textId="77777777" w:rsidR="000D3FB8" w:rsidRPr="00F35C62" w:rsidRDefault="000D3FB8" w:rsidP="005160D8">
            <w:pPr>
              <w:spacing w:before="40" w:after="120"/>
              <w:rPr>
                <w:rFonts w:ascii="Arial Narrow" w:eastAsia="Times New Roman" w:hAnsi="Arial Narrow" w:cs="Arial"/>
                <w:szCs w:val="20"/>
                <w:lang w:val="en-GB"/>
              </w:rPr>
            </w:pPr>
            <w:r w:rsidRPr="00F35C62">
              <w:rPr>
                <w:rFonts w:ascii="Arial Narrow" w:eastAsia="Times New Roman" w:hAnsi="Arial Narrow" w:cs="Arial"/>
                <w:szCs w:val="20"/>
                <w:lang w:val="en-GB"/>
              </w:rPr>
              <w:t>Risk Treatment 5.2: …</w:t>
            </w:r>
          </w:p>
          <w:p w14:paraId="22F5FF4F"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Treatment Owner: …</w:t>
            </w:r>
          </w:p>
        </w:tc>
      </w:tr>
      <w:tr w:rsidR="000D3FB8" w:rsidRPr="00F35C62" w14:paraId="625D068B" w14:textId="77777777" w:rsidTr="0A64A317">
        <w:trPr>
          <w:trHeight w:val="628"/>
        </w:trPr>
        <w:tc>
          <w:tcPr>
            <w:tcW w:w="421" w:type="dxa"/>
            <w:vMerge/>
          </w:tcPr>
          <w:p w14:paraId="6A37F9A1"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559" w:type="dxa"/>
            <w:vMerge/>
          </w:tcPr>
          <w:p w14:paraId="00707733"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417" w:type="dxa"/>
            <w:vMerge/>
          </w:tcPr>
          <w:p w14:paraId="75998D9B"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843" w:type="dxa"/>
            <w:vMerge/>
          </w:tcPr>
          <w:p w14:paraId="1EDA685A"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418" w:type="dxa"/>
            <w:vMerge/>
          </w:tcPr>
          <w:p w14:paraId="3BE1F912"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842" w:type="dxa"/>
            <w:vMerge/>
          </w:tcPr>
          <w:p w14:paraId="671D001A" w14:textId="77777777" w:rsidR="000D3FB8" w:rsidRPr="00F35C62" w:rsidRDefault="000D3FB8" w:rsidP="005160D8">
            <w:pPr>
              <w:spacing w:before="40" w:after="40"/>
              <w:contextualSpacing/>
              <w:rPr>
                <w:rFonts w:ascii="Arial Narrow" w:eastAsia="Times New Roman" w:hAnsi="Arial Narrow" w:cs="Arial"/>
                <w:szCs w:val="20"/>
              </w:rPr>
            </w:pPr>
          </w:p>
        </w:tc>
        <w:tc>
          <w:tcPr>
            <w:tcW w:w="1701" w:type="dxa"/>
            <w:vMerge/>
          </w:tcPr>
          <w:p w14:paraId="5E99DA1B"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418" w:type="dxa"/>
            <w:vMerge/>
          </w:tcPr>
          <w:p w14:paraId="4F5136E4"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2977" w:type="dxa"/>
          </w:tcPr>
          <w:p w14:paraId="79B3B70B" w14:textId="77777777" w:rsidR="000D3FB8" w:rsidRPr="00F35C62" w:rsidRDefault="000D3FB8" w:rsidP="005160D8">
            <w:pPr>
              <w:spacing w:before="40" w:after="120"/>
              <w:rPr>
                <w:rFonts w:ascii="Arial Narrow" w:eastAsia="Times New Roman" w:hAnsi="Arial Narrow" w:cs="Arial"/>
                <w:szCs w:val="20"/>
                <w:lang w:val="en-GB"/>
              </w:rPr>
            </w:pPr>
            <w:r w:rsidRPr="00F35C62">
              <w:rPr>
                <w:rFonts w:ascii="Arial Narrow" w:eastAsia="Times New Roman" w:hAnsi="Arial Narrow" w:cs="Arial"/>
                <w:szCs w:val="20"/>
                <w:lang w:val="en-GB"/>
              </w:rPr>
              <w:t>Risk Treatment 5.3: …</w:t>
            </w:r>
          </w:p>
          <w:p w14:paraId="7E82289D"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Treatment Owner: …</w:t>
            </w:r>
          </w:p>
        </w:tc>
      </w:tr>
      <w:tr w:rsidR="000D3FB8" w:rsidRPr="00F35C62" w14:paraId="2CD9C953" w14:textId="77777777" w:rsidTr="0A64A317">
        <w:trPr>
          <w:trHeight w:val="628"/>
        </w:trPr>
        <w:tc>
          <w:tcPr>
            <w:tcW w:w="421" w:type="dxa"/>
            <w:vMerge w:val="restart"/>
          </w:tcPr>
          <w:p w14:paraId="25D0F7E9"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6</w:t>
            </w:r>
          </w:p>
        </w:tc>
        <w:tc>
          <w:tcPr>
            <w:tcW w:w="1559" w:type="dxa"/>
            <w:vMerge w:val="restart"/>
          </w:tcPr>
          <w:p w14:paraId="5CC37152"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 xml:space="preserve">There is a risk </w:t>
            </w:r>
            <w:proofErr w:type="gramStart"/>
            <w:r w:rsidRPr="00F35C62">
              <w:rPr>
                <w:rFonts w:ascii="Arial Narrow" w:eastAsia="Times New Roman" w:hAnsi="Arial Narrow" w:cs="Arial"/>
                <w:szCs w:val="20"/>
                <w:lang w:val="en-GB"/>
              </w:rPr>
              <w:t>that  …</w:t>
            </w:r>
            <w:proofErr w:type="gramEnd"/>
          </w:p>
        </w:tc>
        <w:tc>
          <w:tcPr>
            <w:tcW w:w="1417" w:type="dxa"/>
            <w:vMerge w:val="restart"/>
          </w:tcPr>
          <w:p w14:paraId="50DF4229"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As a result of …</w:t>
            </w:r>
          </w:p>
        </w:tc>
        <w:tc>
          <w:tcPr>
            <w:tcW w:w="1843" w:type="dxa"/>
            <w:vMerge w:val="restart"/>
          </w:tcPr>
          <w:p w14:paraId="1FFA03E6"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rPr>
              <w:t>Which will impact in…</w:t>
            </w:r>
          </w:p>
        </w:tc>
        <w:tc>
          <w:tcPr>
            <w:tcW w:w="1418" w:type="dxa"/>
            <w:vMerge w:val="restart"/>
          </w:tcPr>
          <w:sdt>
            <w:sdtPr>
              <w:rPr>
                <w:rFonts w:ascii="Arial Narrow" w:eastAsia="Times New Roman" w:hAnsi="Arial Narrow" w:cs="Arial"/>
                <w:b/>
                <w:bCs/>
                <w:szCs w:val="20"/>
                <w:highlight w:val="lightGray"/>
              </w:rPr>
              <w:alias w:val="Select Risk Categories and Sub-categories"/>
              <w:tag w:val="Select Risk Categories and Sub-categories"/>
              <w:id w:val="1170293443"/>
              <w:placeholder>
                <w:docPart w:val="01E28E07538044B88BAC48998DC38845"/>
              </w:placeholder>
              <w:dropDownList>
                <w:listItem w:displayText="PLEASE SELECT" w:value="PLEASE SELECT"/>
                <w:listItem w:displayText="1. SOCIAL AND ENVIRONMENTAL (1.1. Human rights) - UNDP Risk Appetite: CAUTIOUS" w:value="1. SOCIAL AND ENVIRONMENTAL (1.1. Human rights) - UNDP Risk Appetite: CAUTIOUS"/>
                <w:listItem w:displayText="1. SOCIAL AND ENVIRONMENTAL (1.2. Gender equality and women’s empowerment) - UNDP Risk Appetite: CAUTIOUS" w:value="1. SOCIAL AND ENVIRONMENTAL (1.2. Gender equality and women’s empowerment) - UNDP Risk Appetite: CAUTIOUS"/>
                <w:listItem w:displayText="1. SOCIAL AND ENVIRONMENTAL (1.3. Grievances (Accountability to stakeholders)) - UNDP Risk Appetite: CAUTIOUS" w:value="1. SOCIAL AND ENVIRONMENTAL (1.3. Grievances (Accountability to stakeholders)) - UNDP Risk Appetite: CAUTIOUS"/>
                <w:listItem w:displayText="1. SOCIAL AND ENVIRONMENTAL (1.4. Biodiversity conservation and sustainable natural resource management) - UNDP Risk Appetite: CAUTIOUS" w:value="1. SOCIAL AND ENVIRONMENTAL (1.4. Biodiversity conservation and sustainable natural resource management) - UNDP Risk Appetite: CAUTIOUS"/>
                <w:listItem w:displayText="1. SOCIAL AND ENVIRONMENTAL (1.5. Climate change and disaster risks) - UNDP Risk Appetite: CAUTIOUS" w:value="1. SOCIAL AND ENVIRONMENTAL (1.5. Climate change and disaster risks) - UNDP Risk Appetite: CAUTIOUS"/>
                <w:listItem w:displayText="1. SOCIAL AND ENVIRONMENTAL (1.6. Community health, safety and security) - UNDP Risk Appetite: CAUTIOUS" w:value="1. SOCIAL AND ENVIRONMENTAL (1.6. Community health, safety and security) - UNDP Risk Appetite: CAUTIOUS"/>
                <w:listItem w:displayText="1. SOCIAL AND ENVIRONMENTAL (1.7. Cultural heritage) - UNDP Risk Appetite: CAUTIOUS" w:value="1. SOCIAL AND ENVIRONMENTAL (1.7. Cultural heritage) - UNDP Risk Appetite: CAUTIOUS"/>
                <w:listItem w:displayText="1. SOCIAL AND ENVIRONMENTAL (1.8. Displacement and resettlement) - UNDP Risk Appetite: CAUTIOUS" w:value="1. SOCIAL AND ENVIRONMENTAL (1.8. Displacement and resettlement) - UNDP Risk Appetite: CAUTIOUS"/>
                <w:listItem w:displayText="1. SOCIAL AND ENVIRONMENTAL (1.9. Indigenous peoples) - UNDP Risk Appetite: CAUTIOUS" w:value="1. SOCIAL AND ENVIRONMENTAL (1.9. Indigenous peoples) - UNDP Risk Appetite: CAUTIOUS"/>
                <w:listItem w:displayText="1. SOCIAL AND ENVIRONMENTAL (1.10. Labour and working conditions) - UNDP Risk Appetite: CAUTIOUS" w:value="1. SOCIAL AND ENVIRONMENTAL (1.10. Labour and working conditions) - UNDP Risk Appetite: CAUTIOUS"/>
                <w:listItem w:displayText="1. SOCIAL AND ENVIRONMENTAL (1.11. Pollution prevention and resource efficiency) - UNDP Risk Appetite: CAUTIOUS" w:value="1. SOCIAL AND ENVIRONMENTAL (1.11. Pollution prevention and resource efficiency) - UNDP Risk Appetite: CAUTIOUS"/>
                <w:listItem w:displayText="1. SOCIAL AND ENVIRONMENTAL (1.12. Stakeholder engagement) - UNDP Risk Appetite: CAUTIOUS" w:value="1. SOCIAL AND ENVIRONMENTAL (1.12. Stakeholder engagement) - UNDP Risk Appetite: CAUTIOUS"/>
                <w:listItem w:displayText="1. SOCIAL AND ENVIRONMENTAL (1.13. Sexual exploitation and abuse) - UNDP Risk Appetite: CAUTIOUS" w:value="1. SOCIAL AND ENVIRONMENTAL (1.13. Sexual exploitation and abuse) - UNDP Risk Appetite: CAUTIOUS"/>
                <w:listItem w:displayText="2. FINANCIAL (2.1. Cost recovery) - UNDP Risk Appetite: MINIMAL TO CAUTIOUS" w:value="2. FINANCIAL (2.1. Cost recovery) - UNDP Risk Appetite: MINIMAL TO CAUTIOUS"/>
                <w:listItem w:displayText="2. FINANCIAL (2.2. Value for money) - UNDP Risk Appetite: MINIMAL TO CAUTIOUS" w:value="2. FINANCIAL (2.2. Value for money) - UNDP Risk Appetite: MINIMAL TO CAUTIOUS"/>
                <w:listItem w:displayText="2. FINANCIAL (2.3. Corruption and fraud) - UNDP Risk Appetite: MINIMAL TO CAUTIOUS" w:value="2. FINANCIAL (2.3. Corruption and fraud) - UNDP Risk Appetite: MINIMAL TO CAUTIOUS"/>
                <w:listItem w:displayText="2. FINANCIAL (2.4. Fluctuation in credit rate, market, currency) - UNDP Risk Appetite: MINIMAL TO CAUTIOUS" w:value="2. FINANCIAL (2.4. Fluctuation in credit rate, market, currency) - UNDP Risk Appetite: MINIMAL TO CAUTIOUS"/>
                <w:listItem w:displayText="2. FINANCIAL (2.5. Delivery) - UNDP Risk Appetite: MINIMAL TO CAUTIOUS" w:value="2. FINANCIAL (2.5. Delivery) - UNDP Risk Appetite: MINIMAL TO CAUTIOUS"/>
                <w:listItem w:displayText="2. FINANCIAL (2.6. Budget availability and cash flow) - UNDP Risk Appetite: MINIMAL TO CAUTIOUS" w:value="2. FINANCIAL (2.6. Budget availability and cash flow) - UNDP Risk Appetite: MINIMAL TO CAUTIOUS"/>
                <w:listItem w:displayText="3. OPERATIONAL (3.1. Responsiveness to audit and evaluations (Delays in the conduct of and implementation of recommendations)) - UNDP Risk Appetite: EXPLORATORY TO OPEN" w:value="3. OPERATIONAL (3.1. Responsiveness to audit and evaluations (Delays in the conduct of and implementation of recommendations)) - UNDP Risk Appetite: EXPLORATORY TO OPEN"/>
                <w:listItem w:displayText="3. OPERATIONAL (3.2. Leadership and management) - UNDP Risk Appetite: EXPLORATORY TO OPEN" w:value="3. OPERATIONAL (3.2. Leadership and management) - UNDP Risk Appetite: EXPLORATORY TO OPEN"/>
                <w:listItem w:displayText="3. OPERATIONAL (3.3. Flexibility and opportunity management) - UNDP Risk Appetite: EXPLORATORY TO OPEN" w:value="3. OPERATIONAL (3.3. Flexibility and opportunity management) - UNDP Risk Appetite: EXPLORATORY TO OPEN"/>
                <w:listItem w:displayText="3. OPERATIONAL (3.4. Reporting and communication) - UNDP Risk Appetite: EXPLORATORY TO OPEN" w:value="3. OPERATIONAL (3.4. Reporting and communication) - UNDP Risk Appetite: EXPLORATORY TO OPEN"/>
                <w:listItem w:displayText="3. OPERATIONAL (3.5. Partners’ engagement) - UNDP Risk Appetite: EXPLORATORY TO OPEN" w:value="3. OPERATIONAL (3.5. Partners’ engagement) - UNDP Risk Appetite: EXPLORATORY TO OPEN"/>
                <w:listItem w:displayText="3. OPERATIONAL (3.6. Transition and exit strategy) - UNDP Risk Appetite: EXPLORATORY TO OPEN" w:value="3. OPERATIONAL (3.6. Transition and exit strategy) - UNDP Risk Appetite: EXPLORATORY TO OPEN"/>
                <w:listItem w:displayText="3. OPERATIONAL (3.7. Occupational safety, health and well-being) - UNDP Risk Appetite: EXPLORATORY TO OPEN" w:value="3. OPERATIONAL (3.7. Occupational safety, health and well-being) - UNDP Risk Appetite: EXPLORATORY TO OPEN"/>
                <w:listItem w:displayText="3. OPERATIONAL (3.8. Capacities of the partners) - UNDP Risk Appetite: EXPLORATORY TO OPEN" w:value="3. OPERATIONAL (3.8. Capacities of the partners) - UNDP Risk Appetite: EXPLORATORY TO OPEN"/>
                <w:listItem w:displayText="4. ORGANIZATIONAL (4.1. Governance) - UNDP Risk Appetite: EXPLORATORY TO OPEN" w:value="4. ORGANIZATIONAL (4.1. Governance) - UNDP Risk Appetite: EXPLORATORY TO OPEN"/>
                <w:listItem w:displayText="4. ORGANIZATIONAL (4.2. Execution capacity) - UNDP Risk Appetite: EXPLORATORY TO OPEN" w:value="4. ORGANIZATIONAL (4.2. Execution capacity) - UNDP Risk Appetite: EXPLORATORY TO OPEN"/>
                <w:listItem w:displayText="4. ORGANIZATIONAL (4.3. Implementation arrangements) - UNDP Risk Appetite: EXPLORATORY TO OPEN" w:value="4. ORGANIZATIONAL (4.3. Implementation arrangements) - UNDP Risk Appetite: EXPLORATORY TO OPEN"/>
                <w:listItem w:displayText="4. ORGANIZATIONAL (4.4. Accountability) - UNDP Risk Appetite: EXPLORATORY TO OPEN" w:value="4. ORGANIZATIONAL (4.4. Accountability) - UNDP Risk Appetite: EXPLORATORY TO OPEN"/>
                <w:listItem w:displayText="4. ORGANIZATIONAL (4.5. Monitoring and oversight) - UNDP Risk Appetite: EXPLORATORY TO OPEN" w:value="4. ORGANIZATIONAL (4.5. Monitoring and oversight) - UNDP Risk Appetite: EXPLORATORY TO OPEN"/>
                <w:listItem w:displayText="4. ORGANIZATIONAL (4.6. Knowledge management) - UNDP Risk Appetite: EXPLORATORY TO OPEN" w:value="4. ORGANIZATIONAL (4.6. Knowledge management) - UNDP Risk Appetite: EXPLORATORY TO OPEN"/>
                <w:listItem w:displayText="4. ORGANIZATIONAL (4.7. Human Resources) - UNDP Risk Appetite: EXPLORATORY TO OPEN" w:value="4. ORGANIZATIONAL (4.7. Human Resources) - UNDP Risk Appetite: EXPLORATORY TO OPEN"/>
                <w:listItem w:displayText="4. ORGANIZATIONAL (4.8. Internal control) - UNDP Risk Appetite: EXPLORATORY TO OPEN" w:value="4. ORGANIZATIONAL (4.8. Internal control) - UNDP Risk Appetite: EXPLORATORY TO OPEN"/>
                <w:listItem w:displayText="4. ORGANIZATIONAL (4.9. Procurement) - UNDP Risk Appetite: EXPLORATORY TO OPEN" w:value="4. ORGANIZATIONAL (4.9. Procurement) - UNDP Risk Appetite: EXPLORATORY TO OPEN"/>
                <w:listItem w:displayText="5. REPUTATIONAL (5.1. Public opinion and media) - UNDP Risk Appetite: CAUTIOUS" w:value="5. REPUTATIONAL (5.1. Public opinion and media) - UNDP Risk Appetite: CAUTIOUS"/>
                <w:listItem w:displayText="5. REPUTATIONAL (5.2. Engagement with private sector partnership) - UNDP Risk Appetite: CAUTIOUS" w:value="5. REPUTATIONAL (5.2. Engagement with private sector partnership) - UNDP Risk Appetite: CAUTIOUS"/>
                <w:listItem w:displayText="5. REPUTATIONAL (5.3. Code of conduct and ethics) - UNDP Risk Appetite: CAUTIOUS" w:value="5. REPUTATIONAL (5.3. Code of conduct and ethics) - UNDP Risk Appetite: CAUTIOUS"/>
                <w:listItem w:displayText="5. REPUTATIONAL (5.4. Communications) - UNDP Risk Appetite: CAUTIOUS" w:value="5. REPUTATIONAL (5.4. Communications) - UNDP Risk Appetite: CAUTIOUS"/>
                <w:listItem w:displayText="5. REPUTATIONAL (5.5. Stakeholder management) - UNDP Risk Appetite: CAUTIOUS" w:value="5. REPUTATIONAL (5.5. Stakeholder management) - UNDP Risk Appetite: CAUTIOUS"/>
                <w:listItem w:displayText="5. REPUTATIONAL (5.6. Exposure to entities involved in money laundering and terrorism financing) - UNDP Risk Appetite: CAUTIOUS" w:value="5. REPUTATIONAL (5.6. Exposure to entities involved in money laundering and terrorism financing) - UNDP Risk Appetite: CAUTIOUS"/>
                <w:listItem w:displayText="6. REGULATORY (6.1. Changes in the regulatory framework within the country of operation) - UNDP Risk Appetite: CAUTIOUS" w:value="6. REGULATORY (6.1. Changes in the regulatory framework within the country of operation) - UNDP Risk Appetite: CAUTIOUS"/>
                <w:listItem w:displayText="6. REGULATORY (6.2. Changes in the international regulatory framework affecting the whole organization) - UNDP Risk Appetite: CAUTIOUS" w:value="6. REGULATORY (6.2. Changes in the international regulatory framework affecting the whole organization) - UNDP Risk Appetite: CAUTIOUS"/>
                <w:listItem w:displayText="6. REGULATORY (6.3. Deviation from UNDP internal rules and regulations) - UNDP Risk Appetite: CAUTIOUS" w:value="6. REGULATORY (6.3. Deviation from UNDP internal rules and regulations) - UNDP Risk Appetite: CAUTIOUS"/>
                <w:listItem w:displayText="7. STRATEGIC (7.1. Alignment with UNDP strategic priorities) - UNDP Risk Appetite: OPEN TO SEEKING" w:value="7. STRATEGIC (7.1. Alignment with UNDP strategic priorities) - UNDP Risk Appetite: OPEN TO SEEKING"/>
                <w:listItem w:displayText="7. STRATEGIC (7.2. UN system coordination and reform) - UNDP Risk Appetite: OPEN TO SEEKING" w:value="7. STRATEGIC (7.2. UN system coordination and reform) - UNDP Risk Appetite: OPEN TO SEEKING"/>
                <w:listItem w:displayText="7. STRATEGIC (7.3. Stakeholder relations and partnerships) - UNDP Risk Appetite: OPEN TO SEEKING" w:value="7. STRATEGIC (7.3. Stakeholder relations and partnerships) - UNDP Risk Appetite: OPEN TO SEEKING"/>
                <w:listItem w:displayText="7. STRATEGIC (7.4. Competition) - UNDP Risk Appetite: OPEN TO SEEKING" w:value="7. STRATEGIC (7.4. Competition) - UNDP Risk Appetite: OPEN TO SEEKING"/>
                <w:listItem w:displayText="7. STRATEGIC (7.5. Government commitment) - UNDP Risk Appetite: OPEN TO SEEKING" w:value="7. STRATEGIC (7.5. Government commitment) - UNDP Risk Appetite: OPEN TO SEEKING"/>
                <w:listItem w:displayText="7. STRATEGIC (7.6. Change/turnover in government) - UNDP Risk Appetite: OPEN TO SEEKING" w:value="7. STRATEGIC (7.6. Change/turnover in government) - UNDP Risk Appetite: OPEN TO SEEKING"/>
                <w:listItem w:displayText="7. STRATEGIC (7.7. Alignment with national priorities) - UNDP Risk Appetite: OPEN TO SEEKING" w:value="7. STRATEGIC (7.7. Alignment with national priorities) - UNDP Risk Appetite: OPEN TO SEEKING"/>
                <w:listItem w:displayText="7. STRATEGIC (7.8. Innovating, piloting, experimenting) - UNDP Risk Appetite: OPEN TO SEEKING" w:value="7. STRATEGIC (7.8. Innovating, piloting, experimenting) - UNDP Risk Appetite: OPEN TO SEEKING"/>
                <w:listItem w:displayText="8. SAFETY AND SECURITY (8.1. Armed conflict) - UNDP Risk Appetite: CAUTIOUS" w:value="8. SAFETY AND SECURITY (8.1. Armed conflict) - UNDP Risk Appetite: CAUTIOUS"/>
                <w:listItem w:displayText="8. SAFETY AND SECURITY (8.2. Political instability) - UNDP Risk Appetite: CAUTIOUS" w:value="8. SAFETY AND SECURITY (8.2. Political instability) - UNDP Risk Appetite: CAUTIOUS"/>
                <w:listItem w:displayText="8. SAFETY AND SECURITY (8.3. Terrorism) - UNDP Risk Appetite: CAUTIOUS" w:value="8. SAFETY AND SECURITY (8.3. Terrorism) - UNDP Risk Appetite: CAUTIOUS"/>
                <w:listItem w:displayText="8. SAFETY AND SECURITY (8.4. Crime) - UNDP Risk Appetite: CAUTIOUS" w:value="8. SAFETY AND SECURITY (8.4. Crime) - UNDP Risk Appetite: CAUTIOUS"/>
                <w:listItem w:displayText="8. SAFETY AND SECURITY (8.5. Civil unrest) - UNDP Risk Appetite: CAUTIOUS" w:value="8. SAFETY AND SECURITY (8.5. Civil unrest) - UNDP Risk Appetite: CAUTIOUS"/>
                <w:listItem w:displayText="8. SAFETY AND SECURITY (8.6. Natural hazards) - UNDP Risk Appetite: CAUTIOUS" w:value="8. SAFETY AND SECURITY (8.6. Natural hazards) - UNDP Risk Appetite: CAUTIOUS"/>
                <w:listItem w:displayText="8. SAFETY AND SECURITY (8.7. Manmade hazards) - UNDP Risk Appetite: CAUTIOUS" w:value="8. SAFETY AND SECURITY (8.7. Manmade hazards) - UNDP Risk Appetite: CAUTIOUS"/>
                <w:listItem w:displayText="8. SAFETY AND SECURITY (8.8. Cyber security and threats) - UNDP Risk Appetite: CAUTIOUS" w:value="8. SAFETY AND SECURITY (8.8. Cyber security and threats) - UNDP Risk Appetite: CAUTIOUS"/>
              </w:dropDownList>
            </w:sdtPr>
            <w:sdtContent>
              <w:p w14:paraId="557462B3" w14:textId="77777777" w:rsidR="000D3FB8" w:rsidRPr="00F35C62" w:rsidRDefault="000D3FB8" w:rsidP="005160D8">
                <w:pPr>
                  <w:spacing w:beforeLines="60" w:before="144" w:afterLines="60" w:after="144"/>
                  <w:contextualSpacing/>
                  <w:rPr>
                    <w:rFonts w:ascii="Arial Narrow" w:eastAsia="Times New Roman" w:hAnsi="Arial Narrow" w:cs="Arial"/>
                    <w:b/>
                    <w:bCs/>
                    <w:szCs w:val="20"/>
                  </w:rPr>
                </w:pPr>
                <w:r w:rsidRPr="00F35C62">
                  <w:rPr>
                    <w:rFonts w:ascii="Arial Narrow" w:eastAsia="Times New Roman" w:hAnsi="Arial Narrow" w:cs="Arial"/>
                    <w:b/>
                    <w:bCs/>
                    <w:szCs w:val="20"/>
                    <w:highlight w:val="lightGray"/>
                  </w:rPr>
                  <w:t>PLEASE SELECT</w:t>
                </w:r>
              </w:p>
            </w:sdtContent>
          </w:sdt>
          <w:p w14:paraId="6CFB4631"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842" w:type="dxa"/>
            <w:vMerge w:val="restart"/>
          </w:tcPr>
          <w:p w14:paraId="7EC0A57B"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Likelihood:</w:t>
            </w:r>
          </w:p>
          <w:p w14:paraId="3F995E3D" w14:textId="77777777" w:rsidR="000D3FB8" w:rsidRPr="00F35C62" w:rsidRDefault="00000000" w:rsidP="005160D8">
            <w:pPr>
              <w:spacing w:before="40" w:after="40"/>
              <w:contextualSpacing/>
              <w:rPr>
                <w:rFonts w:ascii="Arial Narrow" w:eastAsia="Times New Roman" w:hAnsi="Arial Narrow" w:cs="Arial"/>
                <w:b/>
                <w:bCs/>
                <w:szCs w:val="20"/>
                <w:lang w:val="en-GB"/>
              </w:rPr>
            </w:pPr>
            <w:sdt>
              <w:sdtPr>
                <w:rPr>
                  <w:rFonts w:ascii="Arial Narrow" w:eastAsia="Times New Roman" w:hAnsi="Arial Narrow" w:cs="Arial"/>
                  <w:b/>
                  <w:bCs/>
                  <w:szCs w:val="20"/>
                  <w:highlight w:val="lightGray"/>
                  <w:lang w:val="en-GB"/>
                </w:rPr>
                <w:alias w:val="Select Likelihood Level"/>
                <w:tag w:val="Select Likelihood Level"/>
                <w:id w:val="236213450"/>
                <w:placeholder>
                  <w:docPart w:val="342E386747DA4BEEAD7B2CF39E54AF5B"/>
                </w:placeholder>
                <w:dropDownList>
                  <w:listItem w:displayText="PLEASE SELECT" w:value="PLEASE SELECT"/>
                  <w:listItem w:displayText="1 - Not likely" w:value="1 - Not likely"/>
                  <w:listItem w:displayText="2 - Low likelihood" w:value="2 - Low likelihood"/>
                  <w:listItem w:displayText="3 - Moderately likely" w:value="3 - Moderately likely"/>
                  <w:listItem w:displayText="4 - Highly likely" w:value="4 - Highly likely"/>
                  <w:listItem w:displayText="5 - Expected" w:value="5 - Expected"/>
                </w:dropDownList>
              </w:sdtPr>
              <w:sdtContent>
                <w:r w:rsidR="000D3FB8" w:rsidRPr="00F35C62">
                  <w:rPr>
                    <w:rFonts w:ascii="Arial Narrow" w:eastAsia="Times New Roman" w:hAnsi="Arial Narrow" w:cs="Arial"/>
                    <w:b/>
                    <w:bCs/>
                    <w:szCs w:val="20"/>
                    <w:highlight w:val="lightGray"/>
                    <w:lang w:val="en-GB"/>
                  </w:rPr>
                  <w:t>PLEASE SELECT</w:t>
                </w:r>
              </w:sdtContent>
            </w:sdt>
          </w:p>
          <w:p w14:paraId="79C11C0E" w14:textId="77777777" w:rsidR="000D3FB8" w:rsidRPr="00F35C62" w:rsidRDefault="000D3FB8" w:rsidP="005160D8">
            <w:pPr>
              <w:spacing w:before="40" w:after="40"/>
              <w:contextualSpacing/>
              <w:rPr>
                <w:rFonts w:ascii="Arial Narrow" w:eastAsia="Times New Roman" w:hAnsi="Arial Narrow" w:cs="Arial"/>
                <w:szCs w:val="20"/>
                <w:lang w:val="en-GB"/>
              </w:rPr>
            </w:pPr>
          </w:p>
          <w:p w14:paraId="005E3362"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 xml:space="preserve">Impact: </w:t>
            </w:r>
          </w:p>
          <w:p w14:paraId="38E5F877" w14:textId="77777777" w:rsidR="000D3FB8" w:rsidRPr="00F35C62" w:rsidRDefault="00000000" w:rsidP="005160D8">
            <w:pPr>
              <w:spacing w:before="40" w:after="40"/>
              <w:contextualSpacing/>
              <w:rPr>
                <w:rFonts w:ascii="Arial Narrow" w:eastAsia="Times New Roman" w:hAnsi="Arial Narrow" w:cs="Arial"/>
                <w:b/>
                <w:bCs/>
                <w:szCs w:val="20"/>
                <w:highlight w:val="lightGray"/>
                <w:lang w:val="en-GB"/>
              </w:rPr>
            </w:pPr>
            <w:sdt>
              <w:sdtPr>
                <w:rPr>
                  <w:rFonts w:ascii="Arial Narrow" w:eastAsia="Times New Roman" w:hAnsi="Arial Narrow" w:cs="Arial"/>
                  <w:b/>
                  <w:bCs/>
                  <w:szCs w:val="20"/>
                  <w:highlight w:val="lightGray"/>
                  <w:lang w:val="en-GB"/>
                </w:rPr>
                <w:alias w:val="Select Impact Level"/>
                <w:tag w:val="Select Impact Level"/>
                <w:id w:val="279391609"/>
                <w:placeholder>
                  <w:docPart w:val="342E386747DA4BEEAD7B2CF39E54AF5B"/>
                </w:placeholder>
                <w:dropDownList>
                  <w:listItem w:displayText="PLEASE SELECT" w:value="PLEASE SELECT"/>
                  <w:listItem w:displayText="1 - Negligible" w:value="1 - Negligible"/>
                  <w:listItem w:displayText="2 - Minor" w:value="2 - Minor"/>
                  <w:listItem w:displayText="3 - Intermediate" w:value="3 - Intermediate"/>
                  <w:listItem w:displayText="4 - Extensive" w:value="4 - Extensive"/>
                  <w:listItem w:displayText="5 - Extreme" w:value="5 - Extreme"/>
                </w:dropDownList>
              </w:sdtPr>
              <w:sdtContent>
                <w:r w:rsidR="000D3FB8" w:rsidRPr="00F35C62">
                  <w:rPr>
                    <w:rFonts w:ascii="Arial Narrow" w:eastAsia="Times New Roman" w:hAnsi="Arial Narrow" w:cs="Arial"/>
                    <w:b/>
                    <w:bCs/>
                    <w:szCs w:val="20"/>
                    <w:highlight w:val="lightGray"/>
                    <w:lang w:val="en-GB"/>
                  </w:rPr>
                  <w:t>PLEASE SELECT</w:t>
                </w:r>
              </w:sdtContent>
            </w:sdt>
          </w:p>
          <w:p w14:paraId="6979BA1B" w14:textId="77777777" w:rsidR="000D3FB8" w:rsidRPr="00F35C62" w:rsidRDefault="000D3FB8" w:rsidP="005160D8">
            <w:pPr>
              <w:spacing w:before="40" w:after="40"/>
              <w:contextualSpacing/>
              <w:rPr>
                <w:rFonts w:ascii="Arial Narrow" w:eastAsia="Times New Roman" w:hAnsi="Arial Narrow" w:cs="Arial"/>
                <w:szCs w:val="20"/>
                <w:highlight w:val="lightGray"/>
                <w:lang w:val="en-GB"/>
              </w:rPr>
            </w:pPr>
          </w:p>
          <w:p w14:paraId="7DE593F8"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level:</w:t>
            </w:r>
          </w:p>
          <w:p w14:paraId="6B6A7C17" w14:textId="77777777" w:rsidR="000D3FB8" w:rsidRPr="00F35C62" w:rsidRDefault="00000000" w:rsidP="005160D8">
            <w:pPr>
              <w:spacing w:before="40" w:after="40"/>
              <w:contextualSpacing/>
              <w:rPr>
                <w:rFonts w:ascii="Arial Narrow" w:eastAsia="Times New Roman" w:hAnsi="Arial Narrow" w:cs="Arial"/>
                <w:szCs w:val="20"/>
              </w:rPr>
            </w:pPr>
            <w:sdt>
              <w:sdtPr>
                <w:rPr>
                  <w:rFonts w:ascii="Arial Narrow" w:eastAsia="Times New Roman" w:hAnsi="Arial Narrow" w:cs="Arial"/>
                  <w:b/>
                  <w:bCs/>
                  <w:szCs w:val="20"/>
                  <w:highlight w:val="lightGray"/>
                  <w:lang w:val="en-GB"/>
                </w:rPr>
                <w:alias w:val="Select Risk Level"/>
                <w:tag w:val="Select Risk Level"/>
                <w:id w:val="-838547534"/>
                <w:placeholder>
                  <w:docPart w:val="342E386747DA4BEEAD7B2CF39E54AF5B"/>
                </w:placeholder>
                <w:dropDownList>
                  <w:listItem w:displayText="PLEASE SELECT" w:value="PLEASE SELECT"/>
                  <w:listItem w:displayText="LOW (equates to a risk appetite of MINIMAL)" w:value="LOW (equates to a risk appetite of MINIMAL)"/>
                  <w:listItem w:displayText="LOW (equates to a risk appetite of CAUTIOUS)" w:value="LOW (equates to a risk appetite of CAUTIOUS)"/>
                  <w:listItem w:displayText="MODERATE (equates to a risk appetite of EXPLORATORY)" w:value="MODERATE (equates to a risk appetite of EXPLORATORY)"/>
                  <w:listItem w:displayText="SUBSTANTIAL (equates to a risk appetite of OPEN)" w:value="SUBSTANTIAL (equates to a risk appetite of OPEN)"/>
                  <w:listItem w:displayText="HIGH RISK (equates to a risk appetite of SEEK)" w:value="HIGH RISK (equates to a risk appetite of SEEK)"/>
                </w:dropDownList>
              </w:sdtPr>
              <w:sdtContent>
                <w:r w:rsidR="000D3FB8" w:rsidRPr="00F35C62">
                  <w:rPr>
                    <w:rFonts w:ascii="Arial Narrow" w:eastAsia="Times New Roman" w:hAnsi="Arial Narrow" w:cs="Arial"/>
                    <w:b/>
                    <w:bCs/>
                    <w:szCs w:val="20"/>
                    <w:highlight w:val="lightGray"/>
                    <w:lang w:val="en-GB"/>
                  </w:rPr>
                  <w:t>PLEASE SELECT</w:t>
                </w:r>
              </w:sdtContent>
            </w:sdt>
          </w:p>
        </w:tc>
        <w:tc>
          <w:tcPr>
            <w:tcW w:w="1701" w:type="dxa"/>
            <w:vMerge w:val="restart"/>
          </w:tcPr>
          <w:p w14:paraId="6F2766E1" w14:textId="77777777" w:rsidR="000D3FB8" w:rsidRPr="00F35C62" w:rsidRDefault="000D3FB8" w:rsidP="005160D8">
            <w:pPr>
              <w:spacing w:before="40" w:after="40"/>
              <w:contextualSpacing/>
              <w:rPr>
                <w:rFonts w:ascii="Arial Narrow" w:eastAsia="Times New Roman" w:hAnsi="Arial Narrow" w:cs="Arial"/>
                <w:szCs w:val="20"/>
                <w:highlight w:val="lightGray"/>
                <w:lang w:val="en-GB"/>
              </w:rPr>
            </w:pPr>
            <w:r w:rsidRPr="00F35C62">
              <w:rPr>
                <w:rFonts w:ascii="Arial Narrow" w:eastAsia="Times New Roman" w:hAnsi="Arial Narrow" w:cs="Arial"/>
                <w:szCs w:val="20"/>
                <w:lang w:val="en-GB"/>
              </w:rPr>
              <w:t xml:space="preserve">From: </w:t>
            </w:r>
            <w:sdt>
              <w:sdtPr>
                <w:rPr>
                  <w:rFonts w:ascii="Arial Narrow" w:eastAsia="Times New Roman" w:hAnsi="Arial Narrow" w:cs="Arial"/>
                  <w:szCs w:val="20"/>
                  <w:highlight w:val="lightGray"/>
                  <w:lang w:val="en-GB"/>
                </w:rPr>
                <w:alias w:val="Select starting date"/>
                <w:tag w:val="Select starting date"/>
                <w:id w:val="1499153370"/>
                <w:placeholder>
                  <w:docPart w:val="30F46DEDC6FD4820A5EED2D52E3C2B16"/>
                </w:placeholder>
                <w:showingPlcHdr/>
                <w:date>
                  <w:dateFormat w:val="dd-MMM-yy"/>
                  <w:lid w:val="en-US"/>
                  <w:storeMappedDataAs w:val="dateTime"/>
                  <w:calendar w:val="gregorian"/>
                </w:date>
              </w:sdtPr>
              <w:sdtContent>
                <w:r w:rsidRPr="00F35C62">
                  <w:rPr>
                    <w:rFonts w:ascii="Arial Narrow" w:eastAsia="Times New Roman" w:hAnsi="Arial Narrow"/>
                    <w:b/>
                    <w:bCs/>
                    <w:highlight w:val="lightGray"/>
                    <w:lang w:val="en-GB"/>
                  </w:rPr>
                  <w:t>Click or tap to enter a date.</w:t>
                </w:r>
              </w:sdtContent>
            </w:sdt>
          </w:p>
          <w:p w14:paraId="55A2AE90" w14:textId="77777777" w:rsidR="000D3FB8" w:rsidRPr="00F35C62" w:rsidRDefault="000D3FB8" w:rsidP="005160D8">
            <w:pPr>
              <w:spacing w:before="40" w:after="40"/>
              <w:contextualSpacing/>
              <w:rPr>
                <w:rFonts w:ascii="Arial Narrow" w:eastAsia="Times New Roman" w:hAnsi="Arial Narrow" w:cs="Arial"/>
                <w:szCs w:val="20"/>
                <w:highlight w:val="lightGray"/>
                <w:lang w:val="en-GB"/>
              </w:rPr>
            </w:pPr>
          </w:p>
          <w:p w14:paraId="5D0FA8A5"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 xml:space="preserve">To: </w:t>
            </w:r>
            <w:sdt>
              <w:sdtPr>
                <w:rPr>
                  <w:rFonts w:ascii="Arial Narrow" w:eastAsia="Times New Roman" w:hAnsi="Arial Narrow" w:cs="Arial"/>
                  <w:szCs w:val="20"/>
                  <w:highlight w:val="lightGray"/>
                  <w:lang w:val="en-GB"/>
                </w:rPr>
                <w:alias w:val="Select End Date"/>
                <w:tag w:val="Select End Date"/>
                <w:id w:val="1342277526"/>
                <w:placeholder>
                  <w:docPart w:val="30F46DEDC6FD4820A5EED2D52E3C2B16"/>
                </w:placeholder>
                <w:showingPlcHdr/>
                <w:date>
                  <w:dateFormat w:val="dd-MMM-yy"/>
                  <w:lid w:val="en-US"/>
                  <w:storeMappedDataAs w:val="dateTime"/>
                  <w:calendar w:val="gregorian"/>
                </w:date>
              </w:sdtPr>
              <w:sdtContent>
                <w:r w:rsidRPr="00F35C62">
                  <w:rPr>
                    <w:rFonts w:ascii="Arial Narrow" w:eastAsia="Times New Roman" w:hAnsi="Arial Narrow"/>
                    <w:b/>
                    <w:bCs/>
                    <w:highlight w:val="lightGray"/>
                    <w:lang w:val="en-GB"/>
                  </w:rPr>
                  <w:t>Click or tap to enter a date.</w:t>
                </w:r>
              </w:sdtContent>
            </w:sdt>
          </w:p>
        </w:tc>
        <w:tc>
          <w:tcPr>
            <w:tcW w:w="1418" w:type="dxa"/>
            <w:vMerge w:val="restart"/>
          </w:tcPr>
          <w:p w14:paraId="3CC5B615"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w:t>
            </w:r>
          </w:p>
          <w:p w14:paraId="07E70BF0" w14:textId="77777777" w:rsidR="000D3FB8" w:rsidRPr="00F35C62" w:rsidRDefault="000D3FB8" w:rsidP="005160D8">
            <w:pPr>
              <w:spacing w:before="40" w:after="40"/>
              <w:contextualSpacing/>
              <w:rPr>
                <w:rFonts w:ascii="Arial Narrow" w:eastAsia="Times New Roman" w:hAnsi="Arial Narrow" w:cs="Arial"/>
                <w:i/>
                <w:szCs w:val="20"/>
                <w:lang w:val="en-GB"/>
              </w:rPr>
            </w:pPr>
          </w:p>
          <w:p w14:paraId="45C1B487"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2977" w:type="dxa"/>
          </w:tcPr>
          <w:p w14:paraId="33377DAE" w14:textId="77777777" w:rsidR="000D3FB8" w:rsidRPr="00F35C62" w:rsidRDefault="000D3FB8" w:rsidP="005160D8">
            <w:pPr>
              <w:spacing w:before="40" w:after="120"/>
              <w:rPr>
                <w:rFonts w:ascii="Arial Narrow" w:eastAsia="Times New Roman" w:hAnsi="Arial Narrow" w:cs="Arial"/>
                <w:szCs w:val="20"/>
                <w:lang w:val="en-GB"/>
              </w:rPr>
            </w:pPr>
            <w:r w:rsidRPr="00F35C62">
              <w:rPr>
                <w:rFonts w:ascii="Arial Narrow" w:eastAsia="Times New Roman" w:hAnsi="Arial Narrow" w:cs="Arial"/>
                <w:szCs w:val="20"/>
                <w:lang w:val="en-GB"/>
              </w:rPr>
              <w:t>Risk Treatment 6.1: …</w:t>
            </w:r>
          </w:p>
          <w:p w14:paraId="72DD3F7E"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Treatment Owner: …</w:t>
            </w:r>
          </w:p>
        </w:tc>
      </w:tr>
      <w:tr w:rsidR="000D3FB8" w:rsidRPr="00F35C62" w14:paraId="13E3C1E0" w14:textId="77777777" w:rsidTr="0A64A317">
        <w:trPr>
          <w:trHeight w:val="763"/>
        </w:trPr>
        <w:tc>
          <w:tcPr>
            <w:tcW w:w="421" w:type="dxa"/>
            <w:vMerge/>
          </w:tcPr>
          <w:p w14:paraId="3A0D3511"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559" w:type="dxa"/>
            <w:vMerge/>
          </w:tcPr>
          <w:p w14:paraId="27B9A4B2"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417" w:type="dxa"/>
            <w:vMerge/>
          </w:tcPr>
          <w:p w14:paraId="17EFFA23"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843" w:type="dxa"/>
            <w:vMerge/>
          </w:tcPr>
          <w:p w14:paraId="6C5BD067"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418" w:type="dxa"/>
            <w:vMerge/>
          </w:tcPr>
          <w:p w14:paraId="1956E865"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842" w:type="dxa"/>
            <w:vMerge/>
          </w:tcPr>
          <w:p w14:paraId="361E309A" w14:textId="77777777" w:rsidR="000D3FB8" w:rsidRPr="00F35C62" w:rsidRDefault="000D3FB8" w:rsidP="005160D8">
            <w:pPr>
              <w:spacing w:before="40" w:after="40"/>
              <w:contextualSpacing/>
              <w:rPr>
                <w:rFonts w:ascii="Arial Narrow" w:eastAsia="Times New Roman" w:hAnsi="Arial Narrow" w:cs="Arial"/>
                <w:szCs w:val="20"/>
              </w:rPr>
            </w:pPr>
          </w:p>
        </w:tc>
        <w:tc>
          <w:tcPr>
            <w:tcW w:w="1701" w:type="dxa"/>
            <w:vMerge/>
          </w:tcPr>
          <w:p w14:paraId="3F3B497B"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418" w:type="dxa"/>
            <w:vMerge/>
          </w:tcPr>
          <w:p w14:paraId="607EBCBD"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2977" w:type="dxa"/>
          </w:tcPr>
          <w:p w14:paraId="791B7C51" w14:textId="77777777" w:rsidR="000D3FB8" w:rsidRPr="00F35C62" w:rsidRDefault="000D3FB8" w:rsidP="005160D8">
            <w:pPr>
              <w:spacing w:before="40" w:after="120"/>
              <w:rPr>
                <w:rFonts w:ascii="Arial Narrow" w:eastAsia="Times New Roman" w:hAnsi="Arial Narrow" w:cs="Arial"/>
                <w:szCs w:val="20"/>
                <w:lang w:val="en-GB"/>
              </w:rPr>
            </w:pPr>
            <w:r w:rsidRPr="00F35C62">
              <w:rPr>
                <w:rFonts w:ascii="Arial Narrow" w:eastAsia="Times New Roman" w:hAnsi="Arial Narrow" w:cs="Arial"/>
                <w:szCs w:val="20"/>
                <w:lang w:val="en-GB"/>
              </w:rPr>
              <w:t>Risk Treatment 6.2: …</w:t>
            </w:r>
          </w:p>
          <w:p w14:paraId="2E7D3194"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Treatment Owner: …</w:t>
            </w:r>
          </w:p>
        </w:tc>
      </w:tr>
      <w:tr w:rsidR="000D3FB8" w:rsidRPr="00F35C62" w14:paraId="35686697" w14:textId="77777777" w:rsidTr="0A64A317">
        <w:trPr>
          <w:trHeight w:val="628"/>
        </w:trPr>
        <w:tc>
          <w:tcPr>
            <w:tcW w:w="421" w:type="dxa"/>
            <w:vMerge/>
          </w:tcPr>
          <w:p w14:paraId="23917050"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559" w:type="dxa"/>
            <w:vMerge/>
          </w:tcPr>
          <w:p w14:paraId="1D8E80E9"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417" w:type="dxa"/>
            <w:vMerge/>
          </w:tcPr>
          <w:p w14:paraId="7EF427EF"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843" w:type="dxa"/>
            <w:vMerge/>
          </w:tcPr>
          <w:p w14:paraId="77ACEBFD"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418" w:type="dxa"/>
            <w:vMerge/>
          </w:tcPr>
          <w:p w14:paraId="3FE645F7"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842" w:type="dxa"/>
            <w:vMerge/>
          </w:tcPr>
          <w:p w14:paraId="0016F4B8" w14:textId="77777777" w:rsidR="000D3FB8" w:rsidRPr="00F35C62" w:rsidRDefault="000D3FB8" w:rsidP="005160D8">
            <w:pPr>
              <w:spacing w:before="40" w:after="40"/>
              <w:contextualSpacing/>
              <w:rPr>
                <w:rFonts w:ascii="Arial Narrow" w:eastAsia="Times New Roman" w:hAnsi="Arial Narrow" w:cs="Arial"/>
                <w:szCs w:val="20"/>
              </w:rPr>
            </w:pPr>
          </w:p>
        </w:tc>
        <w:tc>
          <w:tcPr>
            <w:tcW w:w="1701" w:type="dxa"/>
            <w:vMerge/>
          </w:tcPr>
          <w:p w14:paraId="0BB6DE1C"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418" w:type="dxa"/>
            <w:vMerge/>
          </w:tcPr>
          <w:p w14:paraId="0173928C"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2977" w:type="dxa"/>
          </w:tcPr>
          <w:p w14:paraId="49C9B2BC" w14:textId="77777777" w:rsidR="000D3FB8" w:rsidRPr="00F35C62" w:rsidRDefault="000D3FB8" w:rsidP="005160D8">
            <w:pPr>
              <w:spacing w:before="40" w:after="120"/>
              <w:rPr>
                <w:rFonts w:ascii="Arial Narrow" w:eastAsia="Times New Roman" w:hAnsi="Arial Narrow" w:cs="Arial"/>
                <w:szCs w:val="20"/>
                <w:lang w:val="en-GB"/>
              </w:rPr>
            </w:pPr>
            <w:r w:rsidRPr="00F35C62">
              <w:rPr>
                <w:rFonts w:ascii="Arial Narrow" w:eastAsia="Times New Roman" w:hAnsi="Arial Narrow" w:cs="Arial"/>
                <w:szCs w:val="20"/>
                <w:lang w:val="en-GB"/>
              </w:rPr>
              <w:t>Risk Treatment 6.3: …</w:t>
            </w:r>
          </w:p>
          <w:p w14:paraId="59DAAE95"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Treatment Owner: …</w:t>
            </w:r>
          </w:p>
        </w:tc>
      </w:tr>
      <w:tr w:rsidR="000D3FB8" w:rsidRPr="00F35C62" w14:paraId="37C5E15A" w14:textId="77777777" w:rsidTr="0A64A317">
        <w:trPr>
          <w:trHeight w:val="628"/>
        </w:trPr>
        <w:tc>
          <w:tcPr>
            <w:tcW w:w="421" w:type="dxa"/>
            <w:vMerge w:val="restart"/>
          </w:tcPr>
          <w:p w14:paraId="01348E3E"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7</w:t>
            </w:r>
          </w:p>
        </w:tc>
        <w:tc>
          <w:tcPr>
            <w:tcW w:w="1559" w:type="dxa"/>
            <w:vMerge w:val="restart"/>
          </w:tcPr>
          <w:p w14:paraId="58419CC4"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 xml:space="preserve">There is a risk </w:t>
            </w:r>
            <w:proofErr w:type="gramStart"/>
            <w:r w:rsidRPr="00F35C62">
              <w:rPr>
                <w:rFonts w:ascii="Arial Narrow" w:eastAsia="Times New Roman" w:hAnsi="Arial Narrow" w:cs="Arial"/>
                <w:szCs w:val="20"/>
                <w:lang w:val="en-GB"/>
              </w:rPr>
              <w:t>that  …</w:t>
            </w:r>
            <w:proofErr w:type="gramEnd"/>
          </w:p>
        </w:tc>
        <w:tc>
          <w:tcPr>
            <w:tcW w:w="1417" w:type="dxa"/>
            <w:vMerge w:val="restart"/>
          </w:tcPr>
          <w:p w14:paraId="6827E68A"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As a result of …</w:t>
            </w:r>
          </w:p>
        </w:tc>
        <w:tc>
          <w:tcPr>
            <w:tcW w:w="1843" w:type="dxa"/>
            <w:vMerge w:val="restart"/>
          </w:tcPr>
          <w:p w14:paraId="5DC4318B"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rPr>
              <w:t>Which will impact in…</w:t>
            </w:r>
          </w:p>
        </w:tc>
        <w:tc>
          <w:tcPr>
            <w:tcW w:w="1418" w:type="dxa"/>
            <w:vMerge w:val="restart"/>
          </w:tcPr>
          <w:sdt>
            <w:sdtPr>
              <w:rPr>
                <w:rFonts w:ascii="Arial Narrow" w:eastAsia="Times New Roman" w:hAnsi="Arial Narrow" w:cs="Arial"/>
                <w:b/>
                <w:bCs/>
                <w:szCs w:val="20"/>
                <w:highlight w:val="lightGray"/>
              </w:rPr>
              <w:alias w:val="Select Risk Categories and Sub-categories"/>
              <w:tag w:val="Select Risk Categories and Sub-categories"/>
              <w:id w:val="1186872080"/>
              <w:placeholder>
                <w:docPart w:val="5AE49E37A7D04CFBB156E52765EE4DA8"/>
              </w:placeholder>
              <w:dropDownList>
                <w:listItem w:displayText="PLEASE SELECT" w:value="PLEASE SELECT"/>
                <w:listItem w:displayText="1. SOCIAL AND ENVIRONMENTAL (1.1. Human rights) - UNDP Risk Appetite: CAUTIOUS" w:value="1. SOCIAL AND ENVIRONMENTAL (1.1. Human rights) - UNDP Risk Appetite: CAUTIOUS"/>
                <w:listItem w:displayText="1. SOCIAL AND ENVIRONMENTAL (1.2. Gender equality and women’s empowerment) - UNDP Risk Appetite: CAUTIOUS" w:value="1. SOCIAL AND ENVIRONMENTAL (1.2. Gender equality and women’s empowerment) - UNDP Risk Appetite: CAUTIOUS"/>
                <w:listItem w:displayText="1. SOCIAL AND ENVIRONMENTAL (1.3. Grievances (Accountability to stakeholders)) - UNDP Risk Appetite: CAUTIOUS" w:value="1. SOCIAL AND ENVIRONMENTAL (1.3. Grievances (Accountability to stakeholders)) - UNDP Risk Appetite: CAUTIOUS"/>
                <w:listItem w:displayText="1. SOCIAL AND ENVIRONMENTAL (1.4. Biodiversity conservation and sustainable natural resource management) - UNDP Risk Appetite: CAUTIOUS" w:value="1. SOCIAL AND ENVIRONMENTAL (1.4. Biodiversity conservation and sustainable natural resource management) - UNDP Risk Appetite: CAUTIOUS"/>
                <w:listItem w:displayText="1. SOCIAL AND ENVIRONMENTAL (1.5. Climate change and disaster risks) - UNDP Risk Appetite: CAUTIOUS" w:value="1. SOCIAL AND ENVIRONMENTAL (1.5. Climate change and disaster risks) - UNDP Risk Appetite: CAUTIOUS"/>
                <w:listItem w:displayText="1. SOCIAL AND ENVIRONMENTAL (1.6. Community health, safety and security) - UNDP Risk Appetite: CAUTIOUS" w:value="1. SOCIAL AND ENVIRONMENTAL (1.6. Community health, safety and security) - UNDP Risk Appetite: CAUTIOUS"/>
                <w:listItem w:displayText="1. SOCIAL AND ENVIRONMENTAL (1.7. Cultural heritage) - UNDP Risk Appetite: CAUTIOUS" w:value="1. SOCIAL AND ENVIRONMENTAL (1.7. Cultural heritage) - UNDP Risk Appetite: CAUTIOUS"/>
                <w:listItem w:displayText="1. SOCIAL AND ENVIRONMENTAL (1.8. Displacement and resettlement) - UNDP Risk Appetite: CAUTIOUS" w:value="1. SOCIAL AND ENVIRONMENTAL (1.8. Displacement and resettlement) - UNDP Risk Appetite: CAUTIOUS"/>
                <w:listItem w:displayText="1. SOCIAL AND ENVIRONMENTAL (1.9. Indigenous peoples) - UNDP Risk Appetite: CAUTIOUS" w:value="1. SOCIAL AND ENVIRONMENTAL (1.9. Indigenous peoples) - UNDP Risk Appetite: CAUTIOUS"/>
                <w:listItem w:displayText="1. SOCIAL AND ENVIRONMENTAL (1.10. Labour and working conditions) - UNDP Risk Appetite: CAUTIOUS" w:value="1. SOCIAL AND ENVIRONMENTAL (1.10. Labour and working conditions) - UNDP Risk Appetite: CAUTIOUS"/>
                <w:listItem w:displayText="1. SOCIAL AND ENVIRONMENTAL (1.11. Pollution prevention and resource efficiency) - UNDP Risk Appetite: CAUTIOUS" w:value="1. SOCIAL AND ENVIRONMENTAL (1.11. Pollution prevention and resource efficiency) - UNDP Risk Appetite: CAUTIOUS"/>
                <w:listItem w:displayText="1. SOCIAL AND ENVIRONMENTAL (1.12. Stakeholder engagement) - UNDP Risk Appetite: CAUTIOUS" w:value="1. SOCIAL AND ENVIRONMENTAL (1.12. Stakeholder engagement) - UNDP Risk Appetite: CAUTIOUS"/>
                <w:listItem w:displayText="1. SOCIAL AND ENVIRONMENTAL (1.13. Sexual exploitation and abuse) - UNDP Risk Appetite: CAUTIOUS" w:value="1. SOCIAL AND ENVIRONMENTAL (1.13. Sexual exploitation and abuse) - UNDP Risk Appetite: CAUTIOUS"/>
                <w:listItem w:displayText="2. FINANCIAL (2.1. Cost recovery) - UNDP Risk Appetite: MINIMAL TO CAUTIOUS" w:value="2. FINANCIAL (2.1. Cost recovery) - UNDP Risk Appetite: MINIMAL TO CAUTIOUS"/>
                <w:listItem w:displayText="2. FINANCIAL (2.2. Value for money) - UNDP Risk Appetite: MINIMAL TO CAUTIOUS" w:value="2. FINANCIAL (2.2. Value for money) - UNDP Risk Appetite: MINIMAL TO CAUTIOUS"/>
                <w:listItem w:displayText="2. FINANCIAL (2.3. Corruption and fraud) - UNDP Risk Appetite: MINIMAL TO CAUTIOUS" w:value="2. FINANCIAL (2.3. Corruption and fraud) - UNDP Risk Appetite: MINIMAL TO CAUTIOUS"/>
                <w:listItem w:displayText="2. FINANCIAL (2.4. Fluctuation in credit rate, market, currency) - UNDP Risk Appetite: MINIMAL TO CAUTIOUS" w:value="2. FINANCIAL (2.4. Fluctuation in credit rate, market, currency) - UNDP Risk Appetite: MINIMAL TO CAUTIOUS"/>
                <w:listItem w:displayText="2. FINANCIAL (2.5. Delivery) - UNDP Risk Appetite: MINIMAL TO CAUTIOUS" w:value="2. FINANCIAL (2.5. Delivery) - UNDP Risk Appetite: MINIMAL TO CAUTIOUS"/>
                <w:listItem w:displayText="2. FINANCIAL (2.6. Budget availability and cash flow) - UNDP Risk Appetite: MINIMAL TO CAUTIOUS" w:value="2. FINANCIAL (2.6. Budget availability and cash flow) - UNDP Risk Appetite: MINIMAL TO CAUTIOUS"/>
                <w:listItem w:displayText="3. OPERATIONAL (3.1. Responsiveness to audit and evaluations (Delays in the conduct of and implementation of recommendations)) - UNDP Risk Appetite: EXPLORATORY TO OPEN" w:value="3. OPERATIONAL (3.1. Responsiveness to audit and evaluations (Delays in the conduct of and implementation of recommendations)) - UNDP Risk Appetite: EXPLORATORY TO OPEN"/>
                <w:listItem w:displayText="3. OPERATIONAL (3.2. Leadership and management) - UNDP Risk Appetite: EXPLORATORY TO OPEN" w:value="3. OPERATIONAL (3.2. Leadership and management) - UNDP Risk Appetite: EXPLORATORY TO OPEN"/>
                <w:listItem w:displayText="3. OPERATIONAL (3.3. Flexibility and opportunity management) - UNDP Risk Appetite: EXPLORATORY TO OPEN" w:value="3. OPERATIONAL (3.3. Flexibility and opportunity management) - UNDP Risk Appetite: EXPLORATORY TO OPEN"/>
                <w:listItem w:displayText="3. OPERATIONAL (3.4. Reporting and communication) - UNDP Risk Appetite: EXPLORATORY TO OPEN" w:value="3. OPERATIONAL (3.4. Reporting and communication) - UNDP Risk Appetite: EXPLORATORY TO OPEN"/>
                <w:listItem w:displayText="3. OPERATIONAL (3.5. Partners’ engagement) - UNDP Risk Appetite: EXPLORATORY TO OPEN" w:value="3. OPERATIONAL (3.5. Partners’ engagement) - UNDP Risk Appetite: EXPLORATORY TO OPEN"/>
                <w:listItem w:displayText="3. OPERATIONAL (3.6. Transition and exit strategy) - UNDP Risk Appetite: EXPLORATORY TO OPEN" w:value="3. OPERATIONAL (3.6. Transition and exit strategy) - UNDP Risk Appetite: EXPLORATORY TO OPEN"/>
                <w:listItem w:displayText="3. OPERATIONAL (3.7. Occupational safety, health and well-being) - UNDP Risk Appetite: EXPLORATORY TO OPEN" w:value="3. OPERATIONAL (3.7. Occupational safety, health and well-being) - UNDP Risk Appetite: EXPLORATORY TO OPEN"/>
                <w:listItem w:displayText="3. OPERATIONAL (3.8. Capacities of the partners) - UNDP Risk Appetite: EXPLORATORY TO OPEN" w:value="3. OPERATIONAL (3.8. Capacities of the partners) - UNDP Risk Appetite: EXPLORATORY TO OPEN"/>
                <w:listItem w:displayText="4. ORGANIZATIONAL (4.1. Governance) - UNDP Risk Appetite: EXPLORATORY TO OPEN" w:value="4. ORGANIZATIONAL (4.1. Governance) - UNDP Risk Appetite: EXPLORATORY TO OPEN"/>
                <w:listItem w:displayText="4. ORGANIZATIONAL (4.2. Execution capacity) - UNDP Risk Appetite: EXPLORATORY TO OPEN" w:value="4. ORGANIZATIONAL (4.2. Execution capacity) - UNDP Risk Appetite: EXPLORATORY TO OPEN"/>
                <w:listItem w:displayText="4. ORGANIZATIONAL (4.3. Implementation arrangements) - UNDP Risk Appetite: EXPLORATORY TO OPEN" w:value="4. ORGANIZATIONAL (4.3. Implementation arrangements) - UNDP Risk Appetite: EXPLORATORY TO OPEN"/>
                <w:listItem w:displayText="4. ORGANIZATIONAL (4.4. Accountability) - UNDP Risk Appetite: EXPLORATORY TO OPEN" w:value="4. ORGANIZATIONAL (4.4. Accountability) - UNDP Risk Appetite: EXPLORATORY TO OPEN"/>
                <w:listItem w:displayText="4. ORGANIZATIONAL (4.5. Monitoring and oversight) - UNDP Risk Appetite: EXPLORATORY TO OPEN" w:value="4. ORGANIZATIONAL (4.5. Monitoring and oversight) - UNDP Risk Appetite: EXPLORATORY TO OPEN"/>
                <w:listItem w:displayText="4. ORGANIZATIONAL (4.6. Knowledge management) - UNDP Risk Appetite: EXPLORATORY TO OPEN" w:value="4. ORGANIZATIONAL (4.6. Knowledge management) - UNDP Risk Appetite: EXPLORATORY TO OPEN"/>
                <w:listItem w:displayText="4. ORGANIZATIONAL (4.7. Human Resources) - UNDP Risk Appetite: EXPLORATORY TO OPEN" w:value="4. ORGANIZATIONAL (4.7. Human Resources) - UNDP Risk Appetite: EXPLORATORY TO OPEN"/>
                <w:listItem w:displayText="4. ORGANIZATIONAL (4.8. Internal control) - UNDP Risk Appetite: EXPLORATORY TO OPEN" w:value="4. ORGANIZATIONAL (4.8. Internal control) - UNDP Risk Appetite: EXPLORATORY TO OPEN"/>
                <w:listItem w:displayText="4. ORGANIZATIONAL (4.9. Procurement) - UNDP Risk Appetite: EXPLORATORY TO OPEN" w:value="4. ORGANIZATIONAL (4.9. Procurement) - UNDP Risk Appetite: EXPLORATORY TO OPEN"/>
                <w:listItem w:displayText="5. REPUTATIONAL (5.1. Public opinion and media) - UNDP Risk Appetite: CAUTIOUS" w:value="5. REPUTATIONAL (5.1. Public opinion and media) - UNDP Risk Appetite: CAUTIOUS"/>
                <w:listItem w:displayText="5. REPUTATIONAL (5.2. Engagement with private sector partnership) - UNDP Risk Appetite: CAUTIOUS" w:value="5. REPUTATIONAL (5.2. Engagement with private sector partnership) - UNDP Risk Appetite: CAUTIOUS"/>
                <w:listItem w:displayText="5. REPUTATIONAL (5.3. Code of conduct and ethics) - UNDP Risk Appetite: CAUTIOUS" w:value="5. REPUTATIONAL (5.3. Code of conduct and ethics) - UNDP Risk Appetite: CAUTIOUS"/>
                <w:listItem w:displayText="5. REPUTATIONAL (5.4. Communications) - UNDP Risk Appetite: CAUTIOUS" w:value="5. REPUTATIONAL (5.4. Communications) - UNDP Risk Appetite: CAUTIOUS"/>
                <w:listItem w:displayText="5. REPUTATIONAL (5.5. Stakeholder management) - UNDP Risk Appetite: CAUTIOUS" w:value="5. REPUTATIONAL (5.5. Stakeholder management) - UNDP Risk Appetite: CAUTIOUS"/>
                <w:listItem w:displayText="5. REPUTATIONAL (5.6. Exposure to entities involved in money laundering and terrorism financing) - UNDP Risk Appetite: CAUTIOUS" w:value="5. REPUTATIONAL (5.6. Exposure to entities involved in money laundering and terrorism financing) - UNDP Risk Appetite: CAUTIOUS"/>
                <w:listItem w:displayText="6. REGULATORY (6.1. Changes in the regulatory framework within the country of operation) - UNDP Risk Appetite: CAUTIOUS" w:value="6. REGULATORY (6.1. Changes in the regulatory framework within the country of operation) - UNDP Risk Appetite: CAUTIOUS"/>
                <w:listItem w:displayText="6. REGULATORY (6.2. Changes in the international regulatory framework affecting the whole organization) - UNDP Risk Appetite: CAUTIOUS" w:value="6. REGULATORY (6.2. Changes in the international regulatory framework affecting the whole organization) - UNDP Risk Appetite: CAUTIOUS"/>
                <w:listItem w:displayText="6. REGULATORY (6.3. Deviation from UNDP internal rules and regulations) - UNDP Risk Appetite: CAUTIOUS" w:value="6. REGULATORY (6.3. Deviation from UNDP internal rules and regulations) - UNDP Risk Appetite: CAUTIOUS"/>
                <w:listItem w:displayText="7. STRATEGIC (7.1. Alignment with UNDP strategic priorities) - UNDP Risk Appetite: OPEN TO SEEKING" w:value="7. STRATEGIC (7.1. Alignment with UNDP strategic priorities) - UNDP Risk Appetite: OPEN TO SEEKING"/>
                <w:listItem w:displayText="7. STRATEGIC (7.2. UN system coordination and reform) - UNDP Risk Appetite: OPEN TO SEEKING" w:value="7. STRATEGIC (7.2. UN system coordination and reform) - UNDP Risk Appetite: OPEN TO SEEKING"/>
                <w:listItem w:displayText="7. STRATEGIC (7.3. Stakeholder relations and partnerships) - UNDP Risk Appetite: OPEN TO SEEKING" w:value="7. STRATEGIC (7.3. Stakeholder relations and partnerships) - UNDP Risk Appetite: OPEN TO SEEKING"/>
                <w:listItem w:displayText="7. STRATEGIC (7.4. Competition) - UNDP Risk Appetite: OPEN TO SEEKING" w:value="7. STRATEGIC (7.4. Competition) - UNDP Risk Appetite: OPEN TO SEEKING"/>
                <w:listItem w:displayText="7. STRATEGIC (7.5. Government commitment) - UNDP Risk Appetite: OPEN TO SEEKING" w:value="7. STRATEGIC (7.5. Government commitment) - UNDP Risk Appetite: OPEN TO SEEKING"/>
                <w:listItem w:displayText="7. STRATEGIC (7.6. Change/turnover in government) - UNDP Risk Appetite: OPEN TO SEEKING" w:value="7. STRATEGIC (7.6. Change/turnover in government) - UNDP Risk Appetite: OPEN TO SEEKING"/>
                <w:listItem w:displayText="7. STRATEGIC (7.7. Alignment with national priorities) - UNDP Risk Appetite: OPEN TO SEEKING" w:value="7. STRATEGIC (7.7. Alignment with national priorities) - UNDP Risk Appetite: OPEN TO SEEKING"/>
                <w:listItem w:displayText="7. STRATEGIC (7.8. Innovating, piloting, experimenting) - UNDP Risk Appetite: OPEN TO SEEKING" w:value="7. STRATEGIC (7.8. Innovating, piloting, experimenting) - UNDP Risk Appetite: OPEN TO SEEKING"/>
                <w:listItem w:displayText="8. SAFETY AND SECURITY (8.1. Armed conflict) - UNDP Risk Appetite: CAUTIOUS" w:value="8. SAFETY AND SECURITY (8.1. Armed conflict) - UNDP Risk Appetite: CAUTIOUS"/>
                <w:listItem w:displayText="8. SAFETY AND SECURITY (8.2. Political instability) - UNDP Risk Appetite: CAUTIOUS" w:value="8. SAFETY AND SECURITY (8.2. Political instability) - UNDP Risk Appetite: CAUTIOUS"/>
                <w:listItem w:displayText="8. SAFETY AND SECURITY (8.3. Terrorism) - UNDP Risk Appetite: CAUTIOUS" w:value="8. SAFETY AND SECURITY (8.3. Terrorism) - UNDP Risk Appetite: CAUTIOUS"/>
                <w:listItem w:displayText="8. SAFETY AND SECURITY (8.4. Crime) - UNDP Risk Appetite: CAUTIOUS" w:value="8. SAFETY AND SECURITY (8.4. Crime) - UNDP Risk Appetite: CAUTIOUS"/>
                <w:listItem w:displayText="8. SAFETY AND SECURITY (8.5. Civil unrest) - UNDP Risk Appetite: CAUTIOUS" w:value="8. SAFETY AND SECURITY (8.5. Civil unrest) - UNDP Risk Appetite: CAUTIOUS"/>
                <w:listItem w:displayText="8. SAFETY AND SECURITY (8.6. Natural hazards) - UNDP Risk Appetite: CAUTIOUS" w:value="8. SAFETY AND SECURITY (8.6. Natural hazards) - UNDP Risk Appetite: CAUTIOUS"/>
                <w:listItem w:displayText="8. SAFETY AND SECURITY (8.7. Manmade hazards) - UNDP Risk Appetite: CAUTIOUS" w:value="8. SAFETY AND SECURITY (8.7. Manmade hazards) - UNDP Risk Appetite: CAUTIOUS"/>
                <w:listItem w:displayText="8. SAFETY AND SECURITY (8.8. Cyber security and threats) - UNDP Risk Appetite: CAUTIOUS" w:value="8. SAFETY AND SECURITY (8.8. Cyber security and threats) - UNDP Risk Appetite: CAUTIOUS"/>
              </w:dropDownList>
            </w:sdtPr>
            <w:sdtContent>
              <w:p w14:paraId="4AAD9389" w14:textId="77777777" w:rsidR="000D3FB8" w:rsidRPr="00F35C62" w:rsidRDefault="000D3FB8" w:rsidP="005160D8">
                <w:pPr>
                  <w:spacing w:beforeLines="60" w:before="144" w:afterLines="60" w:after="144"/>
                  <w:contextualSpacing/>
                  <w:rPr>
                    <w:rFonts w:ascii="Arial Narrow" w:eastAsia="Times New Roman" w:hAnsi="Arial Narrow" w:cs="Arial"/>
                    <w:b/>
                    <w:bCs/>
                    <w:szCs w:val="20"/>
                  </w:rPr>
                </w:pPr>
                <w:r w:rsidRPr="00F35C62">
                  <w:rPr>
                    <w:rFonts w:ascii="Arial Narrow" w:eastAsia="Times New Roman" w:hAnsi="Arial Narrow" w:cs="Arial"/>
                    <w:b/>
                    <w:bCs/>
                    <w:szCs w:val="20"/>
                    <w:highlight w:val="lightGray"/>
                  </w:rPr>
                  <w:t>PLEASE SELECT</w:t>
                </w:r>
              </w:p>
            </w:sdtContent>
          </w:sdt>
          <w:p w14:paraId="0001DA25"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842" w:type="dxa"/>
            <w:vMerge w:val="restart"/>
          </w:tcPr>
          <w:p w14:paraId="621A7C14"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Likelihood:</w:t>
            </w:r>
          </w:p>
          <w:p w14:paraId="2D1705C7" w14:textId="77777777" w:rsidR="000D3FB8" w:rsidRPr="00F35C62" w:rsidRDefault="00000000" w:rsidP="005160D8">
            <w:pPr>
              <w:spacing w:before="40" w:after="40"/>
              <w:contextualSpacing/>
              <w:rPr>
                <w:rFonts w:ascii="Arial Narrow" w:eastAsia="Times New Roman" w:hAnsi="Arial Narrow" w:cs="Arial"/>
                <w:b/>
                <w:bCs/>
                <w:szCs w:val="20"/>
                <w:lang w:val="en-GB"/>
              </w:rPr>
            </w:pPr>
            <w:sdt>
              <w:sdtPr>
                <w:rPr>
                  <w:rFonts w:ascii="Arial Narrow" w:eastAsia="Times New Roman" w:hAnsi="Arial Narrow" w:cs="Arial"/>
                  <w:b/>
                  <w:bCs/>
                  <w:szCs w:val="20"/>
                  <w:highlight w:val="lightGray"/>
                  <w:lang w:val="en-GB"/>
                </w:rPr>
                <w:alias w:val="Select Likelihood Level"/>
                <w:tag w:val="Select Likelihood Level"/>
                <w:id w:val="-1417851012"/>
                <w:placeholder>
                  <w:docPart w:val="90007970AA2448A091C02067F0CC9DB5"/>
                </w:placeholder>
                <w:dropDownList>
                  <w:listItem w:displayText="PLEASE SELECT" w:value="PLEASE SELECT"/>
                  <w:listItem w:displayText="1 - Not likely" w:value="1 - Not likely"/>
                  <w:listItem w:displayText="2 - Low likelihood" w:value="2 - Low likelihood"/>
                  <w:listItem w:displayText="3 - Moderately likely" w:value="3 - Moderately likely"/>
                  <w:listItem w:displayText="4 - Highly likely" w:value="4 - Highly likely"/>
                  <w:listItem w:displayText="5 - Expected" w:value="5 - Expected"/>
                </w:dropDownList>
              </w:sdtPr>
              <w:sdtContent>
                <w:r w:rsidR="000D3FB8" w:rsidRPr="00F35C62">
                  <w:rPr>
                    <w:rFonts w:ascii="Arial Narrow" w:eastAsia="Times New Roman" w:hAnsi="Arial Narrow" w:cs="Arial"/>
                    <w:b/>
                    <w:bCs/>
                    <w:szCs w:val="20"/>
                    <w:highlight w:val="lightGray"/>
                    <w:lang w:val="en-GB"/>
                  </w:rPr>
                  <w:t>PLEASE SELECT</w:t>
                </w:r>
              </w:sdtContent>
            </w:sdt>
          </w:p>
          <w:p w14:paraId="674563F4" w14:textId="77777777" w:rsidR="000D3FB8" w:rsidRPr="00F35C62" w:rsidRDefault="000D3FB8" w:rsidP="005160D8">
            <w:pPr>
              <w:spacing w:before="40" w:after="40"/>
              <w:contextualSpacing/>
              <w:rPr>
                <w:rFonts w:ascii="Arial Narrow" w:eastAsia="Times New Roman" w:hAnsi="Arial Narrow" w:cs="Arial"/>
                <w:szCs w:val="20"/>
                <w:lang w:val="en-GB"/>
              </w:rPr>
            </w:pPr>
          </w:p>
          <w:p w14:paraId="6C187E79"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 xml:space="preserve">Impact: </w:t>
            </w:r>
          </w:p>
          <w:p w14:paraId="02B8EB4F" w14:textId="77777777" w:rsidR="000D3FB8" w:rsidRPr="00F35C62" w:rsidRDefault="00000000" w:rsidP="005160D8">
            <w:pPr>
              <w:spacing w:before="40" w:after="40"/>
              <w:contextualSpacing/>
              <w:rPr>
                <w:rFonts w:ascii="Arial Narrow" w:eastAsia="Times New Roman" w:hAnsi="Arial Narrow" w:cs="Arial"/>
                <w:b/>
                <w:bCs/>
                <w:szCs w:val="20"/>
                <w:highlight w:val="lightGray"/>
                <w:lang w:val="en-GB"/>
              </w:rPr>
            </w:pPr>
            <w:sdt>
              <w:sdtPr>
                <w:rPr>
                  <w:rFonts w:ascii="Arial Narrow" w:eastAsia="Times New Roman" w:hAnsi="Arial Narrow" w:cs="Arial"/>
                  <w:b/>
                  <w:bCs/>
                  <w:szCs w:val="20"/>
                  <w:highlight w:val="lightGray"/>
                  <w:lang w:val="en-GB"/>
                </w:rPr>
                <w:alias w:val="Select Impact Level"/>
                <w:tag w:val="Select Impact Level"/>
                <w:id w:val="-1750729417"/>
                <w:placeholder>
                  <w:docPart w:val="90007970AA2448A091C02067F0CC9DB5"/>
                </w:placeholder>
                <w:dropDownList>
                  <w:listItem w:displayText="PLEASE SELECT" w:value="PLEASE SELECT"/>
                  <w:listItem w:displayText="1 - Negligible" w:value="1 - Negligible"/>
                  <w:listItem w:displayText="2 - Minor" w:value="2 - Minor"/>
                  <w:listItem w:displayText="3 - Intermediate" w:value="3 - Intermediate"/>
                  <w:listItem w:displayText="4 - Extensive" w:value="4 - Extensive"/>
                  <w:listItem w:displayText="5 - Extreme" w:value="5 - Extreme"/>
                </w:dropDownList>
              </w:sdtPr>
              <w:sdtContent>
                <w:r w:rsidR="000D3FB8" w:rsidRPr="00F35C62">
                  <w:rPr>
                    <w:rFonts w:ascii="Arial Narrow" w:eastAsia="Times New Roman" w:hAnsi="Arial Narrow" w:cs="Arial"/>
                    <w:b/>
                    <w:bCs/>
                    <w:szCs w:val="20"/>
                    <w:highlight w:val="lightGray"/>
                    <w:lang w:val="en-GB"/>
                  </w:rPr>
                  <w:t>PLEASE SELECT</w:t>
                </w:r>
              </w:sdtContent>
            </w:sdt>
          </w:p>
          <w:p w14:paraId="0B27F937" w14:textId="77777777" w:rsidR="000D3FB8" w:rsidRPr="00F35C62" w:rsidRDefault="000D3FB8" w:rsidP="005160D8">
            <w:pPr>
              <w:spacing w:before="40" w:after="40"/>
              <w:contextualSpacing/>
              <w:rPr>
                <w:rFonts w:ascii="Arial Narrow" w:eastAsia="Times New Roman" w:hAnsi="Arial Narrow" w:cs="Arial"/>
                <w:szCs w:val="20"/>
                <w:highlight w:val="lightGray"/>
                <w:lang w:val="en-GB"/>
              </w:rPr>
            </w:pPr>
          </w:p>
          <w:p w14:paraId="17905959"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level:</w:t>
            </w:r>
          </w:p>
          <w:p w14:paraId="17C075CE" w14:textId="77777777" w:rsidR="000D3FB8" w:rsidRPr="00F35C62" w:rsidRDefault="00000000" w:rsidP="005160D8">
            <w:pPr>
              <w:spacing w:before="40" w:after="40"/>
              <w:contextualSpacing/>
              <w:rPr>
                <w:rFonts w:ascii="Arial Narrow" w:eastAsia="Times New Roman" w:hAnsi="Arial Narrow" w:cs="Arial"/>
                <w:szCs w:val="20"/>
              </w:rPr>
            </w:pPr>
            <w:sdt>
              <w:sdtPr>
                <w:rPr>
                  <w:rFonts w:ascii="Arial Narrow" w:eastAsia="Times New Roman" w:hAnsi="Arial Narrow" w:cs="Arial"/>
                  <w:b/>
                  <w:bCs/>
                  <w:szCs w:val="20"/>
                  <w:highlight w:val="lightGray"/>
                  <w:lang w:val="en-GB"/>
                </w:rPr>
                <w:alias w:val="Select Risk Level"/>
                <w:tag w:val="Select Risk Level"/>
                <w:id w:val="-1673409093"/>
                <w:placeholder>
                  <w:docPart w:val="90007970AA2448A091C02067F0CC9DB5"/>
                </w:placeholder>
                <w:dropDownList>
                  <w:listItem w:displayText="PLEASE SELECT" w:value="PLEASE SELECT"/>
                  <w:listItem w:displayText="LOW (equates to a risk appetite of MINIMAL)" w:value="LOW (equates to a risk appetite of MINIMAL)"/>
                  <w:listItem w:displayText="LOW (equates to a risk appetite of CAUTIOUS)" w:value="LOW (equates to a risk appetite of CAUTIOUS)"/>
                  <w:listItem w:displayText="MODERATE (equates to a risk appetite of EXPLORATORY)" w:value="MODERATE (equates to a risk appetite of EXPLORATORY)"/>
                  <w:listItem w:displayText="SUBSTANTIAL (equates to a risk appetite of OPEN)" w:value="SUBSTANTIAL (equates to a risk appetite of OPEN)"/>
                  <w:listItem w:displayText="HIGH RISK (equates to a risk appetite of SEEK)" w:value="HIGH RISK (equates to a risk appetite of SEEK)"/>
                </w:dropDownList>
              </w:sdtPr>
              <w:sdtContent>
                <w:r w:rsidR="000D3FB8" w:rsidRPr="00F35C62">
                  <w:rPr>
                    <w:rFonts w:ascii="Arial Narrow" w:eastAsia="Times New Roman" w:hAnsi="Arial Narrow" w:cs="Arial"/>
                    <w:b/>
                    <w:bCs/>
                    <w:szCs w:val="20"/>
                    <w:highlight w:val="lightGray"/>
                    <w:lang w:val="en-GB"/>
                  </w:rPr>
                  <w:t>PLEASE SELECT</w:t>
                </w:r>
              </w:sdtContent>
            </w:sdt>
          </w:p>
        </w:tc>
        <w:tc>
          <w:tcPr>
            <w:tcW w:w="1701" w:type="dxa"/>
            <w:vMerge w:val="restart"/>
          </w:tcPr>
          <w:p w14:paraId="4D741931" w14:textId="77777777" w:rsidR="000D3FB8" w:rsidRPr="00F35C62" w:rsidRDefault="000D3FB8" w:rsidP="005160D8">
            <w:pPr>
              <w:spacing w:before="40" w:after="40"/>
              <w:contextualSpacing/>
              <w:rPr>
                <w:rFonts w:ascii="Arial Narrow" w:eastAsia="Times New Roman" w:hAnsi="Arial Narrow" w:cs="Arial"/>
                <w:szCs w:val="20"/>
                <w:highlight w:val="lightGray"/>
                <w:lang w:val="en-GB"/>
              </w:rPr>
            </w:pPr>
            <w:r w:rsidRPr="00F35C62">
              <w:rPr>
                <w:rFonts w:ascii="Arial Narrow" w:eastAsia="Times New Roman" w:hAnsi="Arial Narrow" w:cs="Arial"/>
                <w:szCs w:val="20"/>
                <w:lang w:val="en-GB"/>
              </w:rPr>
              <w:t xml:space="preserve">From: </w:t>
            </w:r>
            <w:sdt>
              <w:sdtPr>
                <w:rPr>
                  <w:rFonts w:ascii="Arial Narrow" w:eastAsia="Times New Roman" w:hAnsi="Arial Narrow" w:cs="Arial"/>
                  <w:szCs w:val="20"/>
                  <w:highlight w:val="lightGray"/>
                  <w:lang w:val="en-GB"/>
                </w:rPr>
                <w:alias w:val="Select starting date"/>
                <w:tag w:val="Select starting date"/>
                <w:id w:val="-543911794"/>
                <w:placeholder>
                  <w:docPart w:val="6457608E80B94EA9A683174269D51D7D"/>
                </w:placeholder>
                <w:showingPlcHdr/>
                <w:date>
                  <w:dateFormat w:val="dd-MMM-yy"/>
                  <w:lid w:val="en-US"/>
                  <w:storeMappedDataAs w:val="dateTime"/>
                  <w:calendar w:val="gregorian"/>
                </w:date>
              </w:sdtPr>
              <w:sdtContent>
                <w:r w:rsidRPr="00F35C62">
                  <w:rPr>
                    <w:rFonts w:ascii="Arial Narrow" w:eastAsia="Times New Roman" w:hAnsi="Arial Narrow"/>
                    <w:b/>
                    <w:bCs/>
                    <w:highlight w:val="lightGray"/>
                    <w:lang w:val="en-GB"/>
                  </w:rPr>
                  <w:t>Click or tap to enter a date.</w:t>
                </w:r>
              </w:sdtContent>
            </w:sdt>
          </w:p>
          <w:p w14:paraId="79F75B94" w14:textId="77777777" w:rsidR="000D3FB8" w:rsidRPr="00F35C62" w:rsidRDefault="000D3FB8" w:rsidP="005160D8">
            <w:pPr>
              <w:spacing w:before="40" w:after="40"/>
              <w:contextualSpacing/>
              <w:rPr>
                <w:rFonts w:ascii="Arial Narrow" w:eastAsia="Times New Roman" w:hAnsi="Arial Narrow" w:cs="Arial"/>
                <w:szCs w:val="20"/>
                <w:highlight w:val="lightGray"/>
                <w:lang w:val="en-GB"/>
              </w:rPr>
            </w:pPr>
          </w:p>
          <w:p w14:paraId="21813F25"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 xml:space="preserve">To: </w:t>
            </w:r>
            <w:sdt>
              <w:sdtPr>
                <w:rPr>
                  <w:rFonts w:ascii="Arial Narrow" w:eastAsia="Times New Roman" w:hAnsi="Arial Narrow" w:cs="Arial"/>
                  <w:szCs w:val="20"/>
                  <w:highlight w:val="lightGray"/>
                  <w:lang w:val="en-GB"/>
                </w:rPr>
                <w:alias w:val="Select End Date"/>
                <w:tag w:val="Select End Date"/>
                <w:id w:val="-338851583"/>
                <w:placeholder>
                  <w:docPart w:val="6457608E80B94EA9A683174269D51D7D"/>
                </w:placeholder>
                <w:showingPlcHdr/>
                <w:date>
                  <w:dateFormat w:val="dd-MMM-yy"/>
                  <w:lid w:val="en-US"/>
                  <w:storeMappedDataAs w:val="dateTime"/>
                  <w:calendar w:val="gregorian"/>
                </w:date>
              </w:sdtPr>
              <w:sdtContent>
                <w:r w:rsidRPr="00F35C62">
                  <w:rPr>
                    <w:rFonts w:ascii="Arial Narrow" w:eastAsia="Times New Roman" w:hAnsi="Arial Narrow"/>
                    <w:b/>
                    <w:bCs/>
                    <w:highlight w:val="lightGray"/>
                    <w:lang w:val="en-GB"/>
                  </w:rPr>
                  <w:t>Click or tap to enter a date.</w:t>
                </w:r>
              </w:sdtContent>
            </w:sdt>
          </w:p>
        </w:tc>
        <w:tc>
          <w:tcPr>
            <w:tcW w:w="1418" w:type="dxa"/>
            <w:vMerge w:val="restart"/>
          </w:tcPr>
          <w:p w14:paraId="76602403"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w:t>
            </w:r>
          </w:p>
          <w:p w14:paraId="6152826C" w14:textId="77777777" w:rsidR="000D3FB8" w:rsidRPr="00F35C62" w:rsidRDefault="000D3FB8" w:rsidP="005160D8">
            <w:pPr>
              <w:spacing w:before="40" w:after="40"/>
              <w:contextualSpacing/>
              <w:rPr>
                <w:rFonts w:ascii="Arial Narrow" w:eastAsia="Times New Roman" w:hAnsi="Arial Narrow" w:cs="Arial"/>
                <w:i/>
                <w:szCs w:val="20"/>
                <w:lang w:val="en-GB"/>
              </w:rPr>
            </w:pPr>
          </w:p>
          <w:p w14:paraId="3562427A"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2977" w:type="dxa"/>
          </w:tcPr>
          <w:p w14:paraId="159D029D" w14:textId="77777777" w:rsidR="000D3FB8" w:rsidRPr="00F35C62" w:rsidRDefault="000D3FB8" w:rsidP="005160D8">
            <w:pPr>
              <w:spacing w:before="40" w:after="120"/>
              <w:rPr>
                <w:rFonts w:ascii="Arial Narrow" w:eastAsia="Times New Roman" w:hAnsi="Arial Narrow" w:cs="Arial"/>
                <w:szCs w:val="20"/>
                <w:lang w:val="en-GB"/>
              </w:rPr>
            </w:pPr>
            <w:r w:rsidRPr="00F35C62">
              <w:rPr>
                <w:rFonts w:ascii="Arial Narrow" w:eastAsia="Times New Roman" w:hAnsi="Arial Narrow" w:cs="Arial"/>
                <w:szCs w:val="20"/>
                <w:lang w:val="en-GB"/>
              </w:rPr>
              <w:t>Risk Treatment 7.1: …</w:t>
            </w:r>
          </w:p>
          <w:p w14:paraId="4379EEAB"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Treatment Owner: …</w:t>
            </w:r>
          </w:p>
        </w:tc>
      </w:tr>
      <w:tr w:rsidR="000D3FB8" w:rsidRPr="00F35C62" w14:paraId="012CB30B" w14:textId="77777777" w:rsidTr="0A64A317">
        <w:trPr>
          <w:trHeight w:val="763"/>
        </w:trPr>
        <w:tc>
          <w:tcPr>
            <w:tcW w:w="421" w:type="dxa"/>
            <w:vMerge/>
          </w:tcPr>
          <w:p w14:paraId="3D62FB42"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559" w:type="dxa"/>
            <w:vMerge/>
          </w:tcPr>
          <w:p w14:paraId="194DEA58"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417" w:type="dxa"/>
            <w:vMerge/>
          </w:tcPr>
          <w:p w14:paraId="5D2403DD"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843" w:type="dxa"/>
            <w:vMerge/>
          </w:tcPr>
          <w:p w14:paraId="49B52394"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418" w:type="dxa"/>
            <w:vMerge/>
          </w:tcPr>
          <w:p w14:paraId="4522CCFE"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842" w:type="dxa"/>
            <w:vMerge/>
          </w:tcPr>
          <w:p w14:paraId="631EF926" w14:textId="77777777" w:rsidR="000D3FB8" w:rsidRPr="00F35C62" w:rsidRDefault="000D3FB8" w:rsidP="005160D8">
            <w:pPr>
              <w:spacing w:before="40" w:after="40"/>
              <w:contextualSpacing/>
              <w:rPr>
                <w:rFonts w:ascii="Arial Narrow" w:eastAsia="Times New Roman" w:hAnsi="Arial Narrow" w:cs="Arial"/>
                <w:szCs w:val="20"/>
              </w:rPr>
            </w:pPr>
          </w:p>
        </w:tc>
        <w:tc>
          <w:tcPr>
            <w:tcW w:w="1701" w:type="dxa"/>
            <w:vMerge/>
          </w:tcPr>
          <w:p w14:paraId="36490E95"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418" w:type="dxa"/>
            <w:vMerge/>
          </w:tcPr>
          <w:p w14:paraId="2BC1338F"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2977" w:type="dxa"/>
          </w:tcPr>
          <w:p w14:paraId="2DE3CF17" w14:textId="77777777" w:rsidR="000D3FB8" w:rsidRPr="00F35C62" w:rsidRDefault="000D3FB8" w:rsidP="005160D8">
            <w:pPr>
              <w:spacing w:before="40" w:after="120"/>
              <w:rPr>
                <w:rFonts w:ascii="Arial Narrow" w:eastAsia="Times New Roman" w:hAnsi="Arial Narrow" w:cs="Arial"/>
                <w:szCs w:val="20"/>
                <w:lang w:val="en-GB"/>
              </w:rPr>
            </w:pPr>
            <w:r w:rsidRPr="00F35C62">
              <w:rPr>
                <w:rFonts w:ascii="Arial Narrow" w:eastAsia="Times New Roman" w:hAnsi="Arial Narrow" w:cs="Arial"/>
                <w:szCs w:val="20"/>
                <w:lang w:val="en-GB"/>
              </w:rPr>
              <w:t>Risk Treatment 7.2: …</w:t>
            </w:r>
          </w:p>
          <w:p w14:paraId="178C6C8A"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Treatment Owner: …</w:t>
            </w:r>
          </w:p>
        </w:tc>
      </w:tr>
      <w:tr w:rsidR="000D3FB8" w:rsidRPr="00F35C62" w14:paraId="57B824EF" w14:textId="77777777" w:rsidTr="0A64A317">
        <w:trPr>
          <w:trHeight w:val="628"/>
        </w:trPr>
        <w:tc>
          <w:tcPr>
            <w:tcW w:w="421" w:type="dxa"/>
            <w:vMerge/>
          </w:tcPr>
          <w:p w14:paraId="2ADD565C"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559" w:type="dxa"/>
            <w:vMerge/>
          </w:tcPr>
          <w:p w14:paraId="0846C518"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417" w:type="dxa"/>
            <w:vMerge/>
          </w:tcPr>
          <w:p w14:paraId="1E03D524"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843" w:type="dxa"/>
            <w:vMerge/>
          </w:tcPr>
          <w:p w14:paraId="141496BE"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418" w:type="dxa"/>
            <w:vMerge/>
          </w:tcPr>
          <w:p w14:paraId="74E7ABE2"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842" w:type="dxa"/>
            <w:vMerge/>
          </w:tcPr>
          <w:p w14:paraId="76B9EFC7" w14:textId="77777777" w:rsidR="000D3FB8" w:rsidRPr="00F35C62" w:rsidRDefault="000D3FB8" w:rsidP="005160D8">
            <w:pPr>
              <w:spacing w:before="40" w:after="40"/>
              <w:contextualSpacing/>
              <w:rPr>
                <w:rFonts w:ascii="Arial Narrow" w:eastAsia="Times New Roman" w:hAnsi="Arial Narrow" w:cs="Arial"/>
                <w:szCs w:val="20"/>
              </w:rPr>
            </w:pPr>
          </w:p>
        </w:tc>
        <w:tc>
          <w:tcPr>
            <w:tcW w:w="1701" w:type="dxa"/>
            <w:vMerge/>
          </w:tcPr>
          <w:p w14:paraId="56309276"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1418" w:type="dxa"/>
            <w:vMerge/>
          </w:tcPr>
          <w:p w14:paraId="206FABBC" w14:textId="77777777" w:rsidR="000D3FB8" w:rsidRPr="00F35C62" w:rsidRDefault="000D3FB8" w:rsidP="005160D8">
            <w:pPr>
              <w:spacing w:before="40" w:after="40"/>
              <w:contextualSpacing/>
              <w:rPr>
                <w:rFonts w:ascii="Arial Narrow" w:eastAsia="Times New Roman" w:hAnsi="Arial Narrow" w:cs="Arial"/>
                <w:szCs w:val="20"/>
                <w:lang w:val="en-GB"/>
              </w:rPr>
            </w:pPr>
          </w:p>
        </w:tc>
        <w:tc>
          <w:tcPr>
            <w:tcW w:w="2977" w:type="dxa"/>
          </w:tcPr>
          <w:p w14:paraId="771C103A" w14:textId="77777777" w:rsidR="000D3FB8" w:rsidRPr="00F35C62" w:rsidRDefault="000D3FB8" w:rsidP="005160D8">
            <w:pPr>
              <w:spacing w:before="40" w:after="120"/>
              <w:rPr>
                <w:rFonts w:ascii="Arial Narrow" w:eastAsia="Times New Roman" w:hAnsi="Arial Narrow" w:cs="Arial"/>
                <w:szCs w:val="20"/>
                <w:lang w:val="en-GB"/>
              </w:rPr>
            </w:pPr>
            <w:r w:rsidRPr="00F35C62">
              <w:rPr>
                <w:rFonts w:ascii="Arial Narrow" w:eastAsia="Times New Roman" w:hAnsi="Arial Narrow" w:cs="Arial"/>
                <w:szCs w:val="20"/>
                <w:lang w:val="en-GB"/>
              </w:rPr>
              <w:t>Risk Treatment 7.3: …</w:t>
            </w:r>
          </w:p>
          <w:p w14:paraId="0AA78579" w14:textId="77777777" w:rsidR="000D3FB8" w:rsidRPr="00F35C62" w:rsidRDefault="000D3FB8" w:rsidP="005160D8">
            <w:pPr>
              <w:spacing w:before="40" w:after="40"/>
              <w:contextualSpacing/>
              <w:rPr>
                <w:rFonts w:ascii="Arial Narrow" w:eastAsia="Times New Roman" w:hAnsi="Arial Narrow" w:cs="Arial"/>
                <w:szCs w:val="20"/>
                <w:lang w:val="en-GB"/>
              </w:rPr>
            </w:pPr>
            <w:r w:rsidRPr="00F35C62">
              <w:rPr>
                <w:rFonts w:ascii="Arial Narrow" w:eastAsia="Times New Roman" w:hAnsi="Arial Narrow" w:cs="Arial"/>
                <w:szCs w:val="20"/>
                <w:lang w:val="en-GB"/>
              </w:rPr>
              <w:t>Risk Treatment Owner: …</w:t>
            </w:r>
          </w:p>
        </w:tc>
      </w:tr>
    </w:tbl>
    <w:p w14:paraId="77A1D4C6" w14:textId="11D20630" w:rsidR="000D3FB8" w:rsidRDefault="00423233" w:rsidP="00F44EBE">
      <w:pPr>
        <w:pStyle w:val="Heading2"/>
        <w:ind w:left="0"/>
      </w:pPr>
      <w:bookmarkStart w:id="34" w:name="_Toc217394036"/>
      <w:bookmarkStart w:id="35" w:name="_Hlk33617780"/>
      <w:r w:rsidRPr="00CF4903">
        <w:lastRenderedPageBreak/>
        <w:t xml:space="preserve">Annex </w:t>
      </w:r>
      <w:r w:rsidR="0023407D">
        <w:rPr>
          <w:rFonts w:eastAsia="Malgun Gothic"/>
          <w:lang w:eastAsia="ko-KR"/>
        </w:rPr>
        <w:t>7</w:t>
      </w:r>
      <w:r w:rsidR="00A52540">
        <w:t>.</w:t>
      </w:r>
      <w:r w:rsidR="000D3FB8">
        <w:t xml:space="preserve"> Overview of Technical Consultancies/Subcontracts</w:t>
      </w:r>
      <w:bookmarkEnd w:id="34"/>
    </w:p>
    <w:p w14:paraId="7537A55E" w14:textId="18039DC4" w:rsidR="00D81E2B" w:rsidRPr="00485F0E" w:rsidRDefault="00D81E2B" w:rsidP="00D81E2B">
      <w:pPr>
        <w:rPr>
          <w:rFonts w:cs="Arial"/>
          <w:i/>
          <w:lang w:eastAsia="zh-CN"/>
        </w:rPr>
      </w:pPr>
      <w:r w:rsidRPr="00485F0E">
        <w:rPr>
          <w:rFonts w:cs="Arial"/>
          <w:b/>
          <w:i/>
          <w:highlight w:val="yellow"/>
          <w:lang w:eastAsia="zh-CN"/>
        </w:rPr>
        <w:t>Guidance to project developer</w:t>
      </w:r>
      <w:r w:rsidRPr="00485F0E">
        <w:rPr>
          <w:rFonts w:cs="Arial"/>
          <w:i/>
          <w:highlight w:val="yellow"/>
          <w:lang w:eastAsia="zh-CN"/>
        </w:rPr>
        <w:t xml:space="preserve">: The following template includes example text to help guide the completion of this template for the project in question and must be edited as needed for the project in question. </w:t>
      </w:r>
      <w:r w:rsidRPr="00485F0E">
        <w:rPr>
          <w:rFonts w:cs="Arial"/>
          <w:i/>
          <w:iCs/>
          <w:noProof/>
          <w:highlight w:val="yellow"/>
          <w:lang w:eastAsia="zh-CN"/>
        </w:rPr>
        <w:t>Align with Governance section.</w:t>
      </w:r>
    </w:p>
    <w:p w14:paraId="72D00A6C" w14:textId="77777777" w:rsidR="00D81E2B" w:rsidRPr="00485F0E" w:rsidRDefault="00D81E2B" w:rsidP="00D81E2B">
      <w:pPr>
        <w:rPr>
          <w:b/>
          <w:lang w:val="en-GB"/>
        </w:rPr>
      </w:pPr>
    </w:p>
    <w:tbl>
      <w:tblPr>
        <w:tblW w:w="14022" w:type="dxa"/>
        <w:tblInd w:w="-50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963"/>
        <w:gridCol w:w="1440"/>
        <w:gridCol w:w="10619"/>
      </w:tblGrid>
      <w:tr w:rsidR="001229FC" w:rsidRPr="00485F0E" w14:paraId="15686D59" w14:textId="77777777" w:rsidTr="005160D8">
        <w:trPr>
          <w:tblHeader/>
        </w:trPr>
        <w:tc>
          <w:tcPr>
            <w:tcW w:w="1963" w:type="dxa"/>
            <w:tcBorders>
              <w:top w:val="single" w:sz="4" w:space="0" w:color="auto"/>
              <w:left w:val="single" w:sz="4" w:space="0" w:color="auto"/>
              <w:bottom w:val="single" w:sz="4" w:space="0" w:color="auto"/>
              <w:right w:val="single" w:sz="4" w:space="0" w:color="auto"/>
            </w:tcBorders>
            <w:shd w:val="clear" w:color="auto" w:fill="FDE9D9"/>
            <w:hideMark/>
          </w:tcPr>
          <w:p w14:paraId="322CB411" w14:textId="77777777" w:rsidR="00D81E2B" w:rsidRPr="00485F0E" w:rsidRDefault="00D81E2B" w:rsidP="005160D8">
            <w:pPr>
              <w:rPr>
                <w:b/>
                <w:szCs w:val="20"/>
                <w:lang w:val="en-GB" w:eastAsia="ja-JP"/>
              </w:rPr>
            </w:pPr>
            <w:r w:rsidRPr="00485F0E">
              <w:rPr>
                <w:b/>
                <w:szCs w:val="20"/>
                <w:lang w:val="en-GB" w:eastAsia="ja-JP"/>
              </w:rPr>
              <w:t>Consultant</w:t>
            </w:r>
          </w:p>
        </w:tc>
        <w:tc>
          <w:tcPr>
            <w:tcW w:w="1440" w:type="dxa"/>
            <w:tcBorders>
              <w:top w:val="single" w:sz="4" w:space="0" w:color="auto"/>
              <w:left w:val="single" w:sz="4" w:space="0" w:color="auto"/>
              <w:bottom w:val="single" w:sz="4" w:space="0" w:color="auto"/>
              <w:right w:val="single" w:sz="4" w:space="0" w:color="auto"/>
            </w:tcBorders>
            <w:shd w:val="clear" w:color="auto" w:fill="FDE9D9"/>
            <w:hideMark/>
          </w:tcPr>
          <w:p w14:paraId="7804BA20" w14:textId="77777777" w:rsidR="00D81E2B" w:rsidRPr="00485F0E" w:rsidRDefault="00D81E2B" w:rsidP="005160D8">
            <w:pPr>
              <w:rPr>
                <w:b/>
                <w:szCs w:val="20"/>
                <w:lang w:val="en-GB" w:eastAsia="ja-JP"/>
              </w:rPr>
            </w:pPr>
            <w:r w:rsidRPr="00485F0E">
              <w:rPr>
                <w:b/>
                <w:szCs w:val="20"/>
                <w:lang w:val="en-GB" w:eastAsia="ja-JP"/>
              </w:rPr>
              <w:t>Time Input</w:t>
            </w:r>
          </w:p>
        </w:tc>
        <w:tc>
          <w:tcPr>
            <w:tcW w:w="10619" w:type="dxa"/>
            <w:tcBorders>
              <w:top w:val="single" w:sz="4" w:space="0" w:color="auto"/>
              <w:left w:val="single" w:sz="4" w:space="0" w:color="auto"/>
              <w:bottom w:val="single" w:sz="4" w:space="0" w:color="auto"/>
              <w:right w:val="single" w:sz="4" w:space="0" w:color="auto"/>
            </w:tcBorders>
            <w:shd w:val="clear" w:color="auto" w:fill="FDE9D9"/>
            <w:hideMark/>
          </w:tcPr>
          <w:p w14:paraId="6865688A" w14:textId="77777777" w:rsidR="00D81E2B" w:rsidRPr="00485F0E" w:rsidRDefault="00D81E2B" w:rsidP="005160D8">
            <w:pPr>
              <w:rPr>
                <w:b/>
                <w:szCs w:val="20"/>
                <w:lang w:val="en-GB" w:eastAsia="ja-JP"/>
              </w:rPr>
            </w:pPr>
            <w:r w:rsidRPr="00485F0E">
              <w:rPr>
                <w:b/>
                <w:szCs w:val="20"/>
                <w:lang w:val="en-GB" w:eastAsia="ja-JP"/>
              </w:rPr>
              <w:t>Tasks, Inputs and Outputs</w:t>
            </w:r>
          </w:p>
        </w:tc>
      </w:tr>
      <w:tr w:rsidR="00D81E2B" w:rsidRPr="00485F0E" w14:paraId="0B5F5185" w14:textId="77777777" w:rsidTr="005160D8">
        <w:tc>
          <w:tcPr>
            <w:tcW w:w="14022" w:type="dxa"/>
            <w:gridSpan w:val="3"/>
            <w:tcBorders>
              <w:top w:val="single" w:sz="4" w:space="0" w:color="auto"/>
              <w:left w:val="single" w:sz="4" w:space="0" w:color="auto"/>
              <w:bottom w:val="single" w:sz="4" w:space="0" w:color="auto"/>
              <w:right w:val="single" w:sz="4" w:space="0" w:color="auto"/>
            </w:tcBorders>
            <w:shd w:val="clear" w:color="auto" w:fill="DAEEF3"/>
            <w:hideMark/>
          </w:tcPr>
          <w:p w14:paraId="6237A26E" w14:textId="77777777" w:rsidR="00D81E2B" w:rsidRPr="00485F0E" w:rsidRDefault="00D81E2B" w:rsidP="005160D8">
            <w:pPr>
              <w:rPr>
                <w:i/>
                <w:szCs w:val="20"/>
                <w:lang w:val="en-GB" w:eastAsia="ja-JP"/>
              </w:rPr>
            </w:pPr>
            <w:r w:rsidRPr="00485F0E">
              <w:rPr>
                <w:b/>
                <w:i/>
                <w:szCs w:val="20"/>
                <w:lang w:eastAsia="ja-JP"/>
              </w:rPr>
              <w:t>For Project Management</w:t>
            </w:r>
          </w:p>
        </w:tc>
      </w:tr>
      <w:tr w:rsidR="00D81E2B" w:rsidRPr="00485F0E" w14:paraId="0C9490A2" w14:textId="77777777" w:rsidTr="005160D8">
        <w:tc>
          <w:tcPr>
            <w:tcW w:w="14022" w:type="dxa"/>
            <w:gridSpan w:val="3"/>
            <w:tcBorders>
              <w:top w:val="single" w:sz="4" w:space="0" w:color="auto"/>
              <w:left w:val="single" w:sz="4" w:space="0" w:color="auto"/>
              <w:bottom w:val="single" w:sz="4" w:space="0" w:color="auto"/>
              <w:right w:val="single" w:sz="4" w:space="0" w:color="auto"/>
            </w:tcBorders>
            <w:shd w:val="clear" w:color="auto" w:fill="DAEEF3"/>
            <w:hideMark/>
          </w:tcPr>
          <w:p w14:paraId="62C722F2" w14:textId="77777777" w:rsidR="00D81E2B" w:rsidRPr="00485F0E" w:rsidRDefault="00D81E2B" w:rsidP="005160D8">
            <w:pPr>
              <w:rPr>
                <w:b/>
                <w:i/>
                <w:szCs w:val="20"/>
                <w:lang w:val="en-GB" w:eastAsia="ja-JP"/>
              </w:rPr>
            </w:pPr>
            <w:r w:rsidRPr="00485F0E">
              <w:rPr>
                <w:b/>
                <w:i/>
                <w:szCs w:val="20"/>
                <w:lang w:val="en-GB" w:eastAsia="ja-JP"/>
              </w:rPr>
              <w:t>Local / National contracting</w:t>
            </w:r>
          </w:p>
        </w:tc>
      </w:tr>
      <w:tr w:rsidR="00D81E2B" w:rsidRPr="00485F0E" w14:paraId="3A893D10" w14:textId="77777777" w:rsidTr="005160D8">
        <w:tc>
          <w:tcPr>
            <w:tcW w:w="1963" w:type="dxa"/>
            <w:tcBorders>
              <w:top w:val="single" w:sz="4" w:space="0" w:color="auto"/>
              <w:left w:val="single" w:sz="4" w:space="0" w:color="auto"/>
              <w:bottom w:val="single" w:sz="4" w:space="0" w:color="auto"/>
              <w:right w:val="single" w:sz="4" w:space="0" w:color="auto"/>
            </w:tcBorders>
          </w:tcPr>
          <w:p w14:paraId="3A7D4DD9" w14:textId="77777777" w:rsidR="00D81E2B" w:rsidRPr="00485F0E" w:rsidRDefault="00D81E2B" w:rsidP="005160D8">
            <w:pPr>
              <w:rPr>
                <w:i/>
                <w:szCs w:val="20"/>
                <w:lang w:val="en-GB" w:eastAsia="ja-JP"/>
              </w:rPr>
            </w:pPr>
            <w:r w:rsidRPr="00485F0E">
              <w:rPr>
                <w:i/>
                <w:szCs w:val="20"/>
                <w:lang w:val="en-GB" w:eastAsia="ja-JP"/>
              </w:rPr>
              <w:t>Project Manager/Coordinator</w:t>
            </w:r>
          </w:p>
          <w:p w14:paraId="7420641B" w14:textId="77777777" w:rsidR="00D81E2B" w:rsidRPr="00485F0E" w:rsidRDefault="00D81E2B" w:rsidP="005160D8">
            <w:pPr>
              <w:rPr>
                <w:i/>
                <w:szCs w:val="20"/>
                <w:lang w:val="en-GB" w:eastAsia="ja-JP"/>
              </w:rPr>
            </w:pPr>
          </w:p>
          <w:p w14:paraId="19AD5DB1" w14:textId="77777777" w:rsidR="00D81E2B" w:rsidRPr="00485F0E" w:rsidRDefault="00D81E2B" w:rsidP="005160D8">
            <w:pPr>
              <w:rPr>
                <w:i/>
                <w:szCs w:val="20"/>
                <w:lang w:val="en-GB" w:eastAsia="ja-JP"/>
              </w:rPr>
            </w:pPr>
            <w:r w:rsidRPr="00485F0E">
              <w:rPr>
                <w:i/>
                <w:szCs w:val="20"/>
                <w:lang w:val="en-GB" w:eastAsia="ja-JP"/>
              </w:rPr>
              <w:t xml:space="preserve">Rate: $1,200/week </w:t>
            </w:r>
          </w:p>
        </w:tc>
        <w:tc>
          <w:tcPr>
            <w:tcW w:w="1440" w:type="dxa"/>
            <w:tcBorders>
              <w:top w:val="single" w:sz="4" w:space="0" w:color="auto"/>
              <w:left w:val="single" w:sz="4" w:space="0" w:color="auto"/>
              <w:bottom w:val="single" w:sz="4" w:space="0" w:color="auto"/>
              <w:right w:val="single" w:sz="4" w:space="0" w:color="auto"/>
            </w:tcBorders>
            <w:hideMark/>
          </w:tcPr>
          <w:p w14:paraId="2AF008C6" w14:textId="77777777" w:rsidR="00D81E2B" w:rsidRPr="00485F0E" w:rsidRDefault="00D81E2B" w:rsidP="005160D8">
            <w:pPr>
              <w:rPr>
                <w:i/>
                <w:szCs w:val="20"/>
                <w:lang w:val="en-GB" w:eastAsia="ja-JP"/>
              </w:rPr>
            </w:pPr>
            <w:r w:rsidRPr="00485F0E">
              <w:rPr>
                <w:i/>
                <w:szCs w:val="20"/>
                <w:lang w:val="en-GB" w:eastAsia="ja-JP"/>
              </w:rPr>
              <w:t>43 weeks / over 5 years</w:t>
            </w:r>
          </w:p>
        </w:tc>
        <w:tc>
          <w:tcPr>
            <w:tcW w:w="10619" w:type="dxa"/>
            <w:tcBorders>
              <w:top w:val="single" w:sz="4" w:space="0" w:color="auto"/>
              <w:left w:val="single" w:sz="4" w:space="0" w:color="auto"/>
              <w:bottom w:val="single" w:sz="4" w:space="0" w:color="auto"/>
              <w:right w:val="single" w:sz="4" w:space="0" w:color="auto"/>
            </w:tcBorders>
            <w:hideMark/>
          </w:tcPr>
          <w:p w14:paraId="558D539E" w14:textId="77777777" w:rsidR="00D81E2B" w:rsidRPr="00485F0E" w:rsidRDefault="00D81E2B" w:rsidP="005160D8">
            <w:pPr>
              <w:rPr>
                <w:i/>
                <w:szCs w:val="20"/>
                <w:lang w:eastAsia="ja-JP"/>
              </w:rPr>
            </w:pPr>
            <w:r w:rsidRPr="00485F0E">
              <w:rPr>
                <w:i/>
                <w:szCs w:val="20"/>
                <w:lang w:eastAsia="ja-JP"/>
              </w:rPr>
              <w:t xml:space="preserve">The Project Manager (PM), together with the Lead Technical Advisor will be responsible for the overall management of the project, including the mobilization of all project inputs, supervision over project staff, consultants and sub-contractors. </w:t>
            </w:r>
          </w:p>
          <w:p w14:paraId="29CDBD60" w14:textId="77777777" w:rsidR="00D81E2B" w:rsidRPr="00485F0E" w:rsidRDefault="00D81E2B" w:rsidP="005160D8">
            <w:pPr>
              <w:spacing w:after="0"/>
              <w:rPr>
                <w:rFonts w:cs="Arial"/>
                <w:i/>
                <w:noProof/>
                <w:szCs w:val="20"/>
                <w:u w:val="single"/>
                <w:lang w:eastAsia="zh-CN"/>
              </w:rPr>
            </w:pPr>
            <w:r w:rsidRPr="00485F0E">
              <w:rPr>
                <w:rFonts w:cs="Arial"/>
                <w:i/>
                <w:noProof/>
                <w:szCs w:val="20"/>
                <w:u w:val="single"/>
                <w:lang w:eastAsia="zh-CN"/>
              </w:rPr>
              <w:t>Duties and Responsibilities</w:t>
            </w:r>
          </w:p>
          <w:p w14:paraId="54E6D1B5" w14:textId="77777777" w:rsidR="00D81E2B" w:rsidRPr="00485F0E" w:rsidRDefault="00D81E2B" w:rsidP="00BB12C2">
            <w:pPr>
              <w:numPr>
                <w:ilvl w:val="0"/>
                <w:numId w:val="16"/>
              </w:numPr>
              <w:spacing w:after="0"/>
              <w:rPr>
                <w:rFonts w:eastAsia="Times New Roman" w:cs="Calibri"/>
                <w:i/>
                <w:color w:val="000000"/>
                <w:szCs w:val="20"/>
              </w:rPr>
            </w:pPr>
            <w:r w:rsidRPr="00485F0E">
              <w:rPr>
                <w:rFonts w:eastAsia="Times New Roman" w:cs="Calibri"/>
                <w:i/>
                <w:color w:val="000000"/>
                <w:szCs w:val="20"/>
              </w:rPr>
              <w:t>Manage the overall conduct of the project.</w:t>
            </w:r>
          </w:p>
          <w:p w14:paraId="3607F1AF" w14:textId="77777777" w:rsidR="00D81E2B" w:rsidRPr="00485F0E" w:rsidRDefault="00D81E2B" w:rsidP="00BB12C2">
            <w:pPr>
              <w:numPr>
                <w:ilvl w:val="0"/>
                <w:numId w:val="16"/>
              </w:numPr>
              <w:spacing w:after="0"/>
              <w:rPr>
                <w:rFonts w:eastAsia="Times New Roman" w:cs="Calibri"/>
                <w:i/>
                <w:color w:val="000000"/>
                <w:szCs w:val="20"/>
              </w:rPr>
            </w:pPr>
            <w:r w:rsidRPr="00485F0E">
              <w:rPr>
                <w:rFonts w:eastAsia="Times New Roman" w:cs="Calibri"/>
                <w:i/>
                <w:color w:val="000000"/>
                <w:szCs w:val="20"/>
              </w:rPr>
              <w:t>Plan the activities of the project and monitor progress against the approved workplan.</w:t>
            </w:r>
          </w:p>
          <w:p w14:paraId="69CF93C0" w14:textId="77777777" w:rsidR="00D81E2B" w:rsidRPr="00485F0E" w:rsidRDefault="00D81E2B" w:rsidP="00BB12C2">
            <w:pPr>
              <w:numPr>
                <w:ilvl w:val="0"/>
                <w:numId w:val="16"/>
              </w:numPr>
              <w:spacing w:after="0"/>
              <w:rPr>
                <w:rFonts w:eastAsia="Times New Roman" w:cs="Calibri"/>
                <w:i/>
                <w:color w:val="000000"/>
                <w:szCs w:val="20"/>
              </w:rPr>
            </w:pPr>
            <w:r w:rsidRPr="00485F0E">
              <w:rPr>
                <w:rFonts w:eastAsia="Times New Roman" w:cs="Calibri"/>
                <w:i/>
                <w:color w:val="000000"/>
                <w:szCs w:val="20"/>
              </w:rPr>
              <w:t>Execute activities by managing personnel, goods and services, training and low-value grants, including drafting terms of reference and work specifications, and overseeing all contractors’ work.</w:t>
            </w:r>
          </w:p>
          <w:p w14:paraId="5B640A09" w14:textId="77777777" w:rsidR="00D81E2B" w:rsidRPr="00485F0E" w:rsidRDefault="00D81E2B" w:rsidP="00BB12C2">
            <w:pPr>
              <w:numPr>
                <w:ilvl w:val="0"/>
                <w:numId w:val="16"/>
              </w:numPr>
              <w:spacing w:after="0"/>
              <w:rPr>
                <w:rFonts w:eastAsia="Times New Roman" w:cs="Calibri"/>
                <w:i/>
                <w:color w:val="000000"/>
                <w:szCs w:val="20"/>
              </w:rPr>
            </w:pPr>
            <w:r w:rsidRPr="00485F0E">
              <w:rPr>
                <w:rFonts w:eastAsia="Times New Roman" w:cs="Calibri"/>
                <w:i/>
                <w:color w:val="000000"/>
                <w:szCs w:val="20"/>
              </w:rPr>
              <w:t>Monitor events as determined in the project monitoring plan, and update the plan as required.</w:t>
            </w:r>
          </w:p>
          <w:p w14:paraId="27E1DA95" w14:textId="77777777" w:rsidR="00D81E2B" w:rsidRPr="00485F0E" w:rsidRDefault="00D81E2B" w:rsidP="00BB12C2">
            <w:pPr>
              <w:numPr>
                <w:ilvl w:val="0"/>
                <w:numId w:val="16"/>
              </w:numPr>
              <w:spacing w:after="0"/>
              <w:rPr>
                <w:rFonts w:eastAsia="Times New Roman" w:cs="Calibri"/>
                <w:i/>
                <w:color w:val="000000"/>
                <w:szCs w:val="20"/>
              </w:rPr>
            </w:pPr>
            <w:r w:rsidRPr="00485F0E">
              <w:rPr>
                <w:rFonts w:eastAsia="Times New Roman" w:cs="Calibri"/>
                <w:i/>
                <w:color w:val="000000"/>
                <w:szCs w:val="20"/>
              </w:rPr>
              <w:t>Provide support for completion of assessments required by UNDP, spot checks and audits.</w:t>
            </w:r>
          </w:p>
          <w:p w14:paraId="1E8B3B68" w14:textId="77777777" w:rsidR="00D81E2B" w:rsidRPr="00485F0E" w:rsidRDefault="00D81E2B" w:rsidP="00BB12C2">
            <w:pPr>
              <w:numPr>
                <w:ilvl w:val="0"/>
                <w:numId w:val="16"/>
              </w:numPr>
              <w:spacing w:after="0"/>
              <w:rPr>
                <w:rFonts w:eastAsia="Times New Roman" w:cs="Calibri"/>
                <w:i/>
                <w:color w:val="000000"/>
                <w:szCs w:val="20"/>
              </w:rPr>
            </w:pPr>
            <w:r w:rsidRPr="00485F0E">
              <w:rPr>
                <w:rFonts w:eastAsia="Times New Roman" w:cs="Calibri"/>
                <w:i/>
                <w:color w:val="000000"/>
                <w:szCs w:val="20"/>
              </w:rPr>
              <w:t>Manage requests for the provision of UNDP financial resources through funding advances, direct payments or reimbursement using the FACE form.</w:t>
            </w:r>
          </w:p>
          <w:p w14:paraId="5E72BDE0" w14:textId="77777777" w:rsidR="00D81E2B" w:rsidRPr="00485F0E" w:rsidRDefault="00D81E2B" w:rsidP="00BB12C2">
            <w:pPr>
              <w:numPr>
                <w:ilvl w:val="0"/>
                <w:numId w:val="16"/>
              </w:numPr>
              <w:spacing w:after="0"/>
              <w:rPr>
                <w:rFonts w:eastAsia="Times New Roman" w:cs="Calibri"/>
                <w:i/>
                <w:color w:val="000000"/>
                <w:szCs w:val="20"/>
              </w:rPr>
            </w:pPr>
            <w:r w:rsidRPr="00485F0E">
              <w:rPr>
                <w:rFonts w:eastAsia="Times New Roman" w:cs="Calibri"/>
                <w:i/>
                <w:color w:val="000000"/>
                <w:szCs w:val="20"/>
              </w:rPr>
              <w:t>Monitor financial resources and accounting to ensure the accuracy and reliability of financial reports.</w:t>
            </w:r>
          </w:p>
          <w:p w14:paraId="72EB23F2" w14:textId="77777777" w:rsidR="00D81E2B" w:rsidRPr="00485F0E" w:rsidRDefault="00D81E2B" w:rsidP="00BB12C2">
            <w:pPr>
              <w:numPr>
                <w:ilvl w:val="0"/>
                <w:numId w:val="16"/>
              </w:numPr>
              <w:spacing w:after="0"/>
              <w:rPr>
                <w:rFonts w:eastAsia="Times New Roman" w:cs="Calibri"/>
                <w:i/>
                <w:color w:val="000000"/>
                <w:szCs w:val="20"/>
              </w:rPr>
            </w:pPr>
            <w:r w:rsidRPr="00485F0E">
              <w:rPr>
                <w:rFonts w:eastAsia="Times New Roman" w:cs="Calibri"/>
                <w:i/>
                <w:color w:val="000000"/>
                <w:szCs w:val="20"/>
              </w:rPr>
              <w:t>Monitor progress, watch for plan deviations and make course corrections when needed within project board-agreed tolerances to achieve results.</w:t>
            </w:r>
          </w:p>
          <w:p w14:paraId="41CEF87E" w14:textId="77777777" w:rsidR="00D81E2B" w:rsidRPr="00485F0E" w:rsidRDefault="00D81E2B" w:rsidP="00BB12C2">
            <w:pPr>
              <w:numPr>
                <w:ilvl w:val="0"/>
                <w:numId w:val="16"/>
              </w:numPr>
              <w:spacing w:after="0"/>
              <w:rPr>
                <w:rFonts w:eastAsia="Times New Roman" w:cs="Calibri"/>
                <w:i/>
                <w:color w:val="000000"/>
                <w:szCs w:val="20"/>
              </w:rPr>
            </w:pPr>
            <w:r w:rsidRPr="00485F0E">
              <w:rPr>
                <w:rFonts w:eastAsia="Times New Roman" w:cs="Calibri"/>
                <w:i/>
                <w:color w:val="000000"/>
                <w:szCs w:val="20"/>
              </w:rPr>
              <w:t>Ensure that changes are controlled and problems addressed.</w:t>
            </w:r>
          </w:p>
          <w:p w14:paraId="3C1FE419" w14:textId="77777777" w:rsidR="00D81E2B" w:rsidRPr="00485F0E" w:rsidRDefault="00D81E2B" w:rsidP="00BB12C2">
            <w:pPr>
              <w:numPr>
                <w:ilvl w:val="0"/>
                <w:numId w:val="16"/>
              </w:numPr>
              <w:spacing w:after="0"/>
              <w:rPr>
                <w:rFonts w:eastAsia="Times New Roman" w:cs="Calibri"/>
                <w:i/>
                <w:color w:val="000000"/>
                <w:szCs w:val="20"/>
              </w:rPr>
            </w:pPr>
            <w:r w:rsidRPr="00485F0E">
              <w:rPr>
                <w:rFonts w:eastAsia="Times New Roman" w:cs="Calibri"/>
                <w:i/>
                <w:color w:val="000000"/>
                <w:szCs w:val="20"/>
              </w:rPr>
              <w:t>Perform regular progress reporting to the project board as agreed with the board, including measures to address challenges and opportunities.</w:t>
            </w:r>
          </w:p>
          <w:p w14:paraId="2E7E6342" w14:textId="77777777" w:rsidR="00D81E2B" w:rsidRPr="00485F0E" w:rsidRDefault="00D81E2B" w:rsidP="00BB12C2">
            <w:pPr>
              <w:numPr>
                <w:ilvl w:val="0"/>
                <w:numId w:val="16"/>
              </w:numPr>
              <w:spacing w:after="0"/>
              <w:rPr>
                <w:rFonts w:eastAsia="Times New Roman" w:cs="Calibri"/>
                <w:i/>
                <w:color w:val="000000"/>
                <w:szCs w:val="20"/>
              </w:rPr>
            </w:pPr>
            <w:r w:rsidRPr="00485F0E">
              <w:rPr>
                <w:rFonts w:eastAsia="Times New Roman" w:cs="Calibri"/>
                <w:i/>
                <w:color w:val="000000"/>
                <w:szCs w:val="20"/>
              </w:rPr>
              <w:t>Prepare and submit financial reports to UNDP on a quarterly basis.</w:t>
            </w:r>
          </w:p>
          <w:p w14:paraId="41B29C17" w14:textId="77777777" w:rsidR="00D81E2B" w:rsidRPr="00485F0E" w:rsidRDefault="00D81E2B" w:rsidP="00BB12C2">
            <w:pPr>
              <w:numPr>
                <w:ilvl w:val="0"/>
                <w:numId w:val="16"/>
              </w:numPr>
              <w:spacing w:after="0"/>
              <w:rPr>
                <w:i/>
                <w:szCs w:val="20"/>
              </w:rPr>
            </w:pPr>
            <w:r w:rsidRPr="00485F0E">
              <w:rPr>
                <w:i/>
                <w:szCs w:val="20"/>
              </w:rPr>
              <w:t>Manage and monitor the project risks – including social and environmental risks - initially identified and submit new risks to the Project Board for consideration and decision on possible actions if required; update the status of these risks by maintaining the project risks log;</w:t>
            </w:r>
          </w:p>
          <w:p w14:paraId="7C1AF246" w14:textId="77777777" w:rsidR="00D81E2B" w:rsidRPr="00485F0E" w:rsidRDefault="00D81E2B" w:rsidP="00BB12C2">
            <w:pPr>
              <w:numPr>
                <w:ilvl w:val="0"/>
                <w:numId w:val="16"/>
              </w:numPr>
              <w:spacing w:after="0"/>
              <w:rPr>
                <w:rFonts w:eastAsia="Times New Roman" w:cs="Calibri"/>
                <w:i/>
                <w:color w:val="000000"/>
                <w:szCs w:val="20"/>
              </w:rPr>
            </w:pPr>
            <w:r w:rsidRPr="00485F0E">
              <w:rPr>
                <w:rFonts w:eastAsia="Times New Roman" w:cs="Calibri"/>
                <w:i/>
                <w:color w:val="000000"/>
                <w:szCs w:val="20"/>
              </w:rPr>
              <w:t>Capture lessons learned during project implementation.</w:t>
            </w:r>
          </w:p>
          <w:p w14:paraId="30CD520E" w14:textId="77777777" w:rsidR="00D81E2B" w:rsidRPr="00485F0E" w:rsidRDefault="00D81E2B" w:rsidP="00BB12C2">
            <w:pPr>
              <w:numPr>
                <w:ilvl w:val="0"/>
                <w:numId w:val="16"/>
              </w:numPr>
              <w:spacing w:after="0"/>
              <w:rPr>
                <w:rFonts w:eastAsia="Times New Roman" w:cs="Calibri"/>
                <w:i/>
                <w:color w:val="000000"/>
                <w:szCs w:val="20"/>
              </w:rPr>
            </w:pPr>
            <w:r w:rsidRPr="00485F0E">
              <w:rPr>
                <w:rFonts w:eastAsia="Times New Roman" w:cs="Calibri"/>
                <w:i/>
                <w:color w:val="000000"/>
                <w:szCs w:val="20"/>
              </w:rPr>
              <w:t>Prepare revisions to the multi-year workplan, as needed, as well as annual and quarterly plans if required.</w:t>
            </w:r>
          </w:p>
          <w:p w14:paraId="4FD1A8D8" w14:textId="77777777" w:rsidR="00D81E2B" w:rsidRPr="00485F0E" w:rsidRDefault="00D81E2B" w:rsidP="00BB12C2">
            <w:pPr>
              <w:numPr>
                <w:ilvl w:val="0"/>
                <w:numId w:val="14"/>
              </w:numPr>
              <w:spacing w:after="0"/>
              <w:ind w:left="360"/>
              <w:rPr>
                <w:rFonts w:cs="Calibri"/>
                <w:i/>
                <w:szCs w:val="20"/>
              </w:rPr>
            </w:pPr>
            <w:r w:rsidRPr="00485F0E">
              <w:rPr>
                <w:rFonts w:cs="Calibri"/>
                <w:i/>
                <w:szCs w:val="20"/>
              </w:rPr>
              <w:t xml:space="preserve">Prepare the inception report no later than one month after the inception workshop. </w:t>
            </w:r>
          </w:p>
          <w:p w14:paraId="3947446E" w14:textId="77777777" w:rsidR="00D81E2B" w:rsidRPr="00485F0E" w:rsidRDefault="00D81E2B" w:rsidP="00BB12C2">
            <w:pPr>
              <w:numPr>
                <w:ilvl w:val="0"/>
                <w:numId w:val="14"/>
              </w:numPr>
              <w:spacing w:after="0"/>
              <w:ind w:left="360"/>
              <w:rPr>
                <w:rFonts w:cs="Calibri"/>
                <w:i/>
                <w:szCs w:val="20"/>
              </w:rPr>
            </w:pPr>
            <w:r w:rsidRPr="00485F0E">
              <w:rPr>
                <w:rFonts w:cs="Calibri"/>
                <w:i/>
                <w:szCs w:val="20"/>
              </w:rPr>
              <w:t xml:space="preserve">Ensure that the indicators included in the project results framework are monitored annually in advance of the GEF PIR submission deadline so that progress can be reported in the GEF PIR. </w:t>
            </w:r>
          </w:p>
          <w:p w14:paraId="7E190141" w14:textId="77777777" w:rsidR="00D81E2B" w:rsidRPr="00485F0E" w:rsidRDefault="00D81E2B" w:rsidP="00BB12C2">
            <w:pPr>
              <w:numPr>
                <w:ilvl w:val="0"/>
                <w:numId w:val="13"/>
              </w:numPr>
              <w:tabs>
                <w:tab w:val="clear" w:pos="720"/>
                <w:tab w:val="num" w:pos="360"/>
              </w:tabs>
              <w:spacing w:after="0"/>
              <w:ind w:left="360"/>
              <w:rPr>
                <w:i/>
              </w:rPr>
            </w:pPr>
            <w:r w:rsidRPr="00485F0E">
              <w:rPr>
                <w:i/>
              </w:rPr>
              <w:t>Prepare the GEF PIR;</w:t>
            </w:r>
          </w:p>
          <w:p w14:paraId="20521DE4" w14:textId="77777777" w:rsidR="00D81E2B" w:rsidRPr="00485F0E" w:rsidRDefault="00D81E2B" w:rsidP="00BB12C2">
            <w:pPr>
              <w:numPr>
                <w:ilvl w:val="0"/>
                <w:numId w:val="13"/>
              </w:numPr>
              <w:tabs>
                <w:tab w:val="clear" w:pos="720"/>
                <w:tab w:val="num" w:pos="360"/>
              </w:tabs>
              <w:spacing w:after="0"/>
              <w:ind w:left="360"/>
              <w:rPr>
                <w:i/>
                <w:szCs w:val="20"/>
              </w:rPr>
            </w:pPr>
            <w:r w:rsidRPr="00485F0E">
              <w:rPr>
                <w:i/>
                <w:szCs w:val="20"/>
              </w:rPr>
              <w:t>Assess major and minor amendments to the project within the parameters set by UNDP-GEF;</w:t>
            </w:r>
          </w:p>
          <w:p w14:paraId="0951704D" w14:textId="73736942" w:rsidR="00D81E2B" w:rsidRPr="00485F0E" w:rsidRDefault="00D81E2B" w:rsidP="00BB12C2">
            <w:pPr>
              <w:numPr>
                <w:ilvl w:val="0"/>
                <w:numId w:val="13"/>
              </w:numPr>
              <w:tabs>
                <w:tab w:val="clear" w:pos="720"/>
                <w:tab w:val="num" w:pos="360"/>
              </w:tabs>
              <w:spacing w:after="0"/>
              <w:ind w:left="360"/>
              <w:rPr>
                <w:i/>
                <w:szCs w:val="20"/>
              </w:rPr>
            </w:pPr>
            <w:r w:rsidRPr="00485F0E">
              <w:rPr>
                <w:i/>
                <w:szCs w:val="20"/>
              </w:rPr>
              <w:lastRenderedPageBreak/>
              <w:t>Monitor implementation plans including the gender</w:t>
            </w:r>
            <w:r w:rsidR="002A0396">
              <w:rPr>
                <w:i/>
                <w:szCs w:val="20"/>
              </w:rPr>
              <w:t>-</w:t>
            </w:r>
            <w:r w:rsidR="00CE0D87">
              <w:rPr>
                <w:i/>
                <w:szCs w:val="20"/>
              </w:rPr>
              <w:t>responsive</w:t>
            </w:r>
            <w:r w:rsidR="002A0396">
              <w:rPr>
                <w:i/>
                <w:szCs w:val="20"/>
              </w:rPr>
              <w:t xml:space="preserve"> indicators/ gender</w:t>
            </w:r>
            <w:r w:rsidRPr="00485F0E">
              <w:rPr>
                <w:i/>
                <w:szCs w:val="20"/>
              </w:rPr>
              <w:t xml:space="preserve"> action plan, stakeholder engagement plan, and any environmental and social management plans;</w:t>
            </w:r>
          </w:p>
          <w:p w14:paraId="144DDD7E" w14:textId="77777777" w:rsidR="00D81E2B" w:rsidRPr="00485F0E" w:rsidRDefault="00D81E2B" w:rsidP="00BB12C2">
            <w:pPr>
              <w:numPr>
                <w:ilvl w:val="0"/>
                <w:numId w:val="13"/>
              </w:numPr>
              <w:tabs>
                <w:tab w:val="clear" w:pos="720"/>
                <w:tab w:val="num" w:pos="360"/>
              </w:tabs>
              <w:spacing w:after="0"/>
              <w:ind w:left="360"/>
              <w:rPr>
                <w:i/>
                <w:szCs w:val="20"/>
              </w:rPr>
            </w:pPr>
            <w:r w:rsidRPr="00485F0E">
              <w:rPr>
                <w:i/>
                <w:szCs w:val="20"/>
              </w:rPr>
              <w:t>Monitor and track progress against the GEF Core indicators.</w:t>
            </w:r>
          </w:p>
          <w:p w14:paraId="0A36E200" w14:textId="77777777" w:rsidR="00D81E2B" w:rsidRPr="00485F0E" w:rsidRDefault="00D81E2B" w:rsidP="00BB12C2">
            <w:pPr>
              <w:numPr>
                <w:ilvl w:val="0"/>
                <w:numId w:val="13"/>
              </w:numPr>
              <w:tabs>
                <w:tab w:val="clear" w:pos="720"/>
                <w:tab w:val="num" w:pos="360"/>
              </w:tabs>
              <w:spacing w:after="0"/>
              <w:ind w:left="360"/>
              <w:rPr>
                <w:i/>
                <w:szCs w:val="20"/>
              </w:rPr>
            </w:pPr>
            <w:r w:rsidRPr="00485F0E">
              <w:rPr>
                <w:i/>
                <w:szCs w:val="20"/>
              </w:rPr>
              <w:t>Support the Mid-term review and Terminal Evaluation process.</w:t>
            </w:r>
          </w:p>
          <w:p w14:paraId="7688C874" w14:textId="77777777" w:rsidR="00D81E2B" w:rsidRPr="00485F0E" w:rsidRDefault="00D81E2B" w:rsidP="00BB12C2">
            <w:pPr>
              <w:numPr>
                <w:ilvl w:val="0"/>
                <w:numId w:val="13"/>
              </w:numPr>
              <w:tabs>
                <w:tab w:val="clear" w:pos="720"/>
                <w:tab w:val="num" w:pos="360"/>
              </w:tabs>
              <w:spacing w:after="0"/>
              <w:ind w:left="360"/>
              <w:rPr>
                <w:i/>
                <w:szCs w:val="20"/>
              </w:rPr>
            </w:pPr>
            <w:r w:rsidRPr="00485F0E">
              <w:rPr>
                <w:i/>
                <w:szCs w:val="20"/>
              </w:rPr>
              <w:t>Add technical tasks as necessary</w:t>
            </w:r>
          </w:p>
          <w:p w14:paraId="787EFBA7" w14:textId="77777777" w:rsidR="00D81E2B" w:rsidRPr="00485F0E" w:rsidRDefault="00D81E2B" w:rsidP="005160D8">
            <w:pPr>
              <w:rPr>
                <w:i/>
                <w:szCs w:val="20"/>
                <w:lang w:eastAsia="ja-JP"/>
              </w:rPr>
            </w:pPr>
          </w:p>
        </w:tc>
      </w:tr>
      <w:tr w:rsidR="00D81E2B" w:rsidRPr="00485F0E" w14:paraId="65C135B2" w14:textId="77777777" w:rsidTr="005160D8">
        <w:tc>
          <w:tcPr>
            <w:tcW w:w="1963" w:type="dxa"/>
            <w:tcBorders>
              <w:top w:val="single" w:sz="4" w:space="0" w:color="auto"/>
              <w:left w:val="single" w:sz="4" w:space="0" w:color="auto"/>
              <w:bottom w:val="single" w:sz="4" w:space="0" w:color="auto"/>
              <w:right w:val="single" w:sz="4" w:space="0" w:color="auto"/>
            </w:tcBorders>
          </w:tcPr>
          <w:p w14:paraId="3DF87158" w14:textId="77777777" w:rsidR="00D81E2B" w:rsidRPr="00485F0E" w:rsidRDefault="00D81E2B" w:rsidP="005160D8">
            <w:pPr>
              <w:spacing w:after="0"/>
              <w:rPr>
                <w:i/>
                <w:szCs w:val="20"/>
              </w:rPr>
            </w:pPr>
            <w:r w:rsidRPr="00485F0E">
              <w:rPr>
                <w:i/>
                <w:szCs w:val="20"/>
              </w:rPr>
              <w:lastRenderedPageBreak/>
              <w:t>Project Assistant</w:t>
            </w:r>
          </w:p>
          <w:p w14:paraId="7F211156" w14:textId="77777777" w:rsidR="00D81E2B" w:rsidRPr="00485F0E" w:rsidRDefault="00D81E2B" w:rsidP="005160D8">
            <w:pPr>
              <w:rPr>
                <w:i/>
                <w:szCs w:val="20"/>
                <w:lang w:val="en-GB" w:eastAsia="ja-JP"/>
              </w:rPr>
            </w:pPr>
          </w:p>
        </w:tc>
        <w:tc>
          <w:tcPr>
            <w:tcW w:w="1440" w:type="dxa"/>
            <w:tcBorders>
              <w:top w:val="single" w:sz="4" w:space="0" w:color="auto"/>
              <w:left w:val="single" w:sz="4" w:space="0" w:color="auto"/>
              <w:bottom w:val="single" w:sz="4" w:space="0" w:color="auto"/>
              <w:right w:val="single" w:sz="4" w:space="0" w:color="auto"/>
            </w:tcBorders>
          </w:tcPr>
          <w:p w14:paraId="32A2FE50" w14:textId="77777777" w:rsidR="00D81E2B" w:rsidRPr="00485F0E" w:rsidRDefault="00D81E2B" w:rsidP="005160D8">
            <w:pPr>
              <w:rPr>
                <w:i/>
                <w:szCs w:val="20"/>
                <w:lang w:val="en-GB" w:eastAsia="ja-JP"/>
              </w:rPr>
            </w:pPr>
          </w:p>
        </w:tc>
        <w:tc>
          <w:tcPr>
            <w:tcW w:w="10619" w:type="dxa"/>
            <w:tcBorders>
              <w:top w:val="single" w:sz="4" w:space="0" w:color="auto"/>
              <w:left w:val="single" w:sz="4" w:space="0" w:color="auto"/>
              <w:bottom w:val="single" w:sz="4" w:space="0" w:color="auto"/>
              <w:right w:val="single" w:sz="4" w:space="0" w:color="auto"/>
            </w:tcBorders>
          </w:tcPr>
          <w:p w14:paraId="32031675" w14:textId="77777777" w:rsidR="00D81E2B" w:rsidRPr="00485F0E" w:rsidRDefault="00D81E2B" w:rsidP="005160D8">
            <w:pPr>
              <w:spacing w:after="0"/>
              <w:rPr>
                <w:rFonts w:cs="Arial"/>
                <w:i/>
                <w:noProof/>
                <w:szCs w:val="20"/>
                <w:u w:val="single"/>
                <w:lang w:eastAsia="zh-CN"/>
              </w:rPr>
            </w:pPr>
            <w:r w:rsidRPr="00485F0E">
              <w:rPr>
                <w:rFonts w:cs="Arial"/>
                <w:i/>
                <w:noProof/>
                <w:szCs w:val="20"/>
                <w:u w:val="single"/>
                <w:lang w:eastAsia="zh-CN"/>
              </w:rPr>
              <w:t>Duties and Responsibilities</w:t>
            </w:r>
          </w:p>
          <w:p w14:paraId="3B8166B6" w14:textId="77777777" w:rsidR="00D81E2B" w:rsidRPr="00485F0E" w:rsidRDefault="00D81E2B" w:rsidP="005160D8">
            <w:pPr>
              <w:spacing w:after="0"/>
              <w:rPr>
                <w:i/>
                <w:szCs w:val="20"/>
              </w:rPr>
            </w:pPr>
            <w:r w:rsidRPr="00485F0E">
              <w:rPr>
                <w:i/>
                <w:szCs w:val="20"/>
              </w:rPr>
              <w:t>Under the guidance and supervision of the Project Manager, the Project Assistant will carry out the following tasks:</w:t>
            </w:r>
          </w:p>
          <w:p w14:paraId="6E4E36A5" w14:textId="77777777" w:rsidR="00D81E2B" w:rsidRPr="00485F0E" w:rsidRDefault="00D81E2B" w:rsidP="00D81E2B">
            <w:pPr>
              <w:numPr>
                <w:ilvl w:val="0"/>
                <w:numId w:val="10"/>
              </w:numPr>
              <w:spacing w:after="0" w:line="256" w:lineRule="auto"/>
              <w:rPr>
                <w:i/>
                <w:szCs w:val="20"/>
              </w:rPr>
            </w:pPr>
            <w:r w:rsidRPr="00485F0E">
              <w:rPr>
                <w:i/>
                <w:szCs w:val="20"/>
              </w:rPr>
              <w:t>Assist the Project Manager in day-to-day management and oversight of project activities;</w:t>
            </w:r>
          </w:p>
          <w:p w14:paraId="499352AC" w14:textId="77777777" w:rsidR="00D81E2B" w:rsidRPr="00485F0E" w:rsidRDefault="00D81E2B" w:rsidP="00D81E2B">
            <w:pPr>
              <w:numPr>
                <w:ilvl w:val="0"/>
                <w:numId w:val="10"/>
              </w:numPr>
              <w:spacing w:after="0" w:line="256" w:lineRule="auto"/>
              <w:rPr>
                <w:i/>
                <w:szCs w:val="20"/>
              </w:rPr>
            </w:pPr>
            <w:r w:rsidRPr="00485F0E">
              <w:rPr>
                <w:i/>
                <w:szCs w:val="20"/>
              </w:rPr>
              <w:t>Assist the M&amp;E officer in matters related to M&amp;E and knowledge resources management;</w:t>
            </w:r>
          </w:p>
          <w:p w14:paraId="33D77EB4" w14:textId="77777777" w:rsidR="00D81E2B" w:rsidRPr="00485F0E" w:rsidRDefault="00D81E2B" w:rsidP="00D81E2B">
            <w:pPr>
              <w:numPr>
                <w:ilvl w:val="0"/>
                <w:numId w:val="10"/>
              </w:numPr>
              <w:spacing w:after="0" w:line="256" w:lineRule="auto"/>
              <w:rPr>
                <w:i/>
                <w:szCs w:val="20"/>
              </w:rPr>
            </w:pPr>
            <w:r w:rsidRPr="00485F0E">
              <w:rPr>
                <w:i/>
                <w:szCs w:val="20"/>
              </w:rPr>
              <w:t>Assist in the preparation of progress reports;</w:t>
            </w:r>
          </w:p>
          <w:p w14:paraId="6D24A0A5" w14:textId="77777777" w:rsidR="00D81E2B" w:rsidRPr="00485F0E" w:rsidRDefault="00D81E2B" w:rsidP="00D81E2B">
            <w:pPr>
              <w:numPr>
                <w:ilvl w:val="0"/>
                <w:numId w:val="10"/>
              </w:numPr>
              <w:spacing w:after="0" w:line="256" w:lineRule="auto"/>
              <w:rPr>
                <w:i/>
                <w:szCs w:val="20"/>
              </w:rPr>
            </w:pPr>
            <w:r w:rsidRPr="00485F0E">
              <w:rPr>
                <w:i/>
                <w:szCs w:val="20"/>
              </w:rPr>
              <w:t>Ensure all project documentation (progress reports, consulting and other technical reports, minutes of meetings, etc.) are properly maintained in hard and electronic copies in an efficient and readily accessible filing system, for when required by PB, TAC, UNDP, project consultants and other PMU staff;</w:t>
            </w:r>
          </w:p>
          <w:p w14:paraId="3133D14E" w14:textId="77777777" w:rsidR="00D81E2B" w:rsidRPr="00485F0E" w:rsidRDefault="00D81E2B" w:rsidP="00D81E2B">
            <w:pPr>
              <w:numPr>
                <w:ilvl w:val="0"/>
                <w:numId w:val="10"/>
              </w:numPr>
              <w:spacing w:after="0" w:line="256" w:lineRule="auto"/>
              <w:rPr>
                <w:i/>
                <w:szCs w:val="20"/>
              </w:rPr>
            </w:pPr>
            <w:r w:rsidRPr="00485F0E">
              <w:rPr>
                <w:i/>
                <w:szCs w:val="20"/>
              </w:rPr>
              <w:t>Provide PMU-related administrative and logistical assistance.</w:t>
            </w:r>
          </w:p>
          <w:p w14:paraId="2BF15E73" w14:textId="77777777" w:rsidR="00D81E2B" w:rsidRPr="00485F0E" w:rsidRDefault="00D81E2B" w:rsidP="005160D8">
            <w:pPr>
              <w:spacing w:after="0"/>
              <w:ind w:left="360"/>
              <w:contextualSpacing/>
              <w:rPr>
                <w:rFonts w:eastAsia="MS Mincho"/>
                <w:i/>
                <w:noProof/>
                <w:szCs w:val="20"/>
                <w:lang w:val="en-GB" w:eastAsia="ja-JP"/>
              </w:rPr>
            </w:pPr>
          </w:p>
        </w:tc>
      </w:tr>
      <w:tr w:rsidR="00D81E2B" w:rsidRPr="00485F0E" w14:paraId="02AFC109" w14:textId="77777777" w:rsidTr="005160D8">
        <w:tc>
          <w:tcPr>
            <w:tcW w:w="1963" w:type="dxa"/>
            <w:tcBorders>
              <w:top w:val="single" w:sz="4" w:space="0" w:color="auto"/>
              <w:left w:val="single" w:sz="4" w:space="0" w:color="auto"/>
              <w:bottom w:val="single" w:sz="4" w:space="0" w:color="auto"/>
              <w:right w:val="single" w:sz="4" w:space="0" w:color="auto"/>
            </w:tcBorders>
          </w:tcPr>
          <w:p w14:paraId="4035D84A" w14:textId="77777777" w:rsidR="00D81E2B" w:rsidRPr="00485F0E" w:rsidRDefault="00D81E2B" w:rsidP="005160D8">
            <w:pPr>
              <w:spacing w:after="0"/>
              <w:rPr>
                <w:i/>
                <w:szCs w:val="20"/>
              </w:rPr>
            </w:pPr>
            <w:r w:rsidRPr="00485F0E">
              <w:rPr>
                <w:i/>
                <w:szCs w:val="20"/>
              </w:rPr>
              <w:t>Project Accountant/Finance Assistant/Finance officer</w:t>
            </w:r>
          </w:p>
          <w:p w14:paraId="6CB75490" w14:textId="77777777" w:rsidR="00D81E2B" w:rsidRPr="00485F0E" w:rsidRDefault="00D81E2B" w:rsidP="005160D8">
            <w:pPr>
              <w:rPr>
                <w:i/>
                <w:szCs w:val="20"/>
                <w:lang w:val="en-GB" w:eastAsia="ja-JP"/>
              </w:rPr>
            </w:pPr>
          </w:p>
        </w:tc>
        <w:tc>
          <w:tcPr>
            <w:tcW w:w="1440" w:type="dxa"/>
            <w:tcBorders>
              <w:top w:val="single" w:sz="4" w:space="0" w:color="auto"/>
              <w:left w:val="single" w:sz="4" w:space="0" w:color="auto"/>
              <w:bottom w:val="single" w:sz="4" w:space="0" w:color="auto"/>
              <w:right w:val="single" w:sz="4" w:space="0" w:color="auto"/>
            </w:tcBorders>
          </w:tcPr>
          <w:p w14:paraId="503415AB" w14:textId="77777777" w:rsidR="00D81E2B" w:rsidRPr="00485F0E" w:rsidRDefault="00D81E2B" w:rsidP="005160D8">
            <w:pPr>
              <w:rPr>
                <w:i/>
                <w:szCs w:val="20"/>
                <w:lang w:val="en-GB" w:eastAsia="ja-JP"/>
              </w:rPr>
            </w:pPr>
          </w:p>
        </w:tc>
        <w:tc>
          <w:tcPr>
            <w:tcW w:w="10619" w:type="dxa"/>
            <w:tcBorders>
              <w:top w:val="single" w:sz="4" w:space="0" w:color="auto"/>
              <w:left w:val="single" w:sz="4" w:space="0" w:color="auto"/>
              <w:bottom w:val="single" w:sz="4" w:space="0" w:color="auto"/>
              <w:right w:val="single" w:sz="4" w:space="0" w:color="auto"/>
            </w:tcBorders>
          </w:tcPr>
          <w:p w14:paraId="7930169C" w14:textId="77777777" w:rsidR="00D81E2B" w:rsidRPr="00485F0E" w:rsidRDefault="00D81E2B" w:rsidP="005160D8">
            <w:pPr>
              <w:spacing w:after="0"/>
              <w:rPr>
                <w:rFonts w:cs="Arial"/>
                <w:i/>
                <w:noProof/>
                <w:szCs w:val="20"/>
                <w:u w:val="single"/>
                <w:lang w:eastAsia="zh-CN"/>
              </w:rPr>
            </w:pPr>
            <w:r w:rsidRPr="00485F0E">
              <w:rPr>
                <w:rFonts w:cs="Arial"/>
                <w:i/>
                <w:noProof/>
                <w:szCs w:val="20"/>
                <w:u w:val="single"/>
                <w:lang w:eastAsia="zh-CN"/>
              </w:rPr>
              <w:t>Duties and Responsibilities</w:t>
            </w:r>
          </w:p>
          <w:p w14:paraId="44E0688A" w14:textId="77777777" w:rsidR="00D81E2B" w:rsidRPr="00485F0E" w:rsidRDefault="00D81E2B" w:rsidP="00D81E2B">
            <w:pPr>
              <w:numPr>
                <w:ilvl w:val="0"/>
                <w:numId w:val="11"/>
              </w:numPr>
              <w:spacing w:after="0" w:line="256" w:lineRule="auto"/>
              <w:rPr>
                <w:i/>
                <w:szCs w:val="20"/>
              </w:rPr>
            </w:pPr>
            <w:r w:rsidRPr="00485F0E">
              <w:rPr>
                <w:i/>
                <w:szCs w:val="20"/>
              </w:rPr>
              <w:t xml:space="preserve">Keep records of project funds and </w:t>
            </w:r>
            <w:proofErr w:type="gramStart"/>
            <w:r w:rsidRPr="00485F0E">
              <w:rPr>
                <w:i/>
                <w:szCs w:val="20"/>
              </w:rPr>
              <w:t>expenditures</w:t>
            </w:r>
            <w:proofErr w:type="gramEnd"/>
            <w:r w:rsidRPr="00485F0E">
              <w:rPr>
                <w:i/>
                <w:szCs w:val="20"/>
              </w:rPr>
              <w:t xml:space="preserve">, and ensure all project-related financial documentation </w:t>
            </w:r>
            <w:proofErr w:type="gramStart"/>
            <w:r w:rsidRPr="00485F0E">
              <w:rPr>
                <w:i/>
                <w:szCs w:val="20"/>
              </w:rPr>
              <w:t>are</w:t>
            </w:r>
            <w:proofErr w:type="gramEnd"/>
            <w:r w:rsidRPr="00485F0E">
              <w:rPr>
                <w:i/>
                <w:szCs w:val="20"/>
              </w:rPr>
              <w:t xml:space="preserve"> well maintained and readily available when required by the Project Manager;</w:t>
            </w:r>
          </w:p>
          <w:p w14:paraId="7017585C" w14:textId="77777777" w:rsidR="00D81E2B" w:rsidRPr="00485F0E" w:rsidRDefault="00D81E2B" w:rsidP="00D81E2B">
            <w:pPr>
              <w:numPr>
                <w:ilvl w:val="0"/>
                <w:numId w:val="11"/>
              </w:numPr>
              <w:spacing w:after="0" w:line="256" w:lineRule="auto"/>
              <w:rPr>
                <w:i/>
                <w:szCs w:val="20"/>
              </w:rPr>
            </w:pPr>
            <w:r w:rsidRPr="00485F0E">
              <w:rPr>
                <w:i/>
                <w:szCs w:val="20"/>
              </w:rPr>
              <w:t xml:space="preserve">Review project expenditures and ensure that project funds are used in compliance with the Project Document and </w:t>
            </w:r>
            <w:proofErr w:type="spellStart"/>
            <w:r w:rsidRPr="00485F0E">
              <w:rPr>
                <w:i/>
                <w:szCs w:val="20"/>
              </w:rPr>
              <w:t>GoI</w:t>
            </w:r>
            <w:proofErr w:type="spellEnd"/>
            <w:r w:rsidRPr="00485F0E">
              <w:rPr>
                <w:i/>
                <w:szCs w:val="20"/>
              </w:rPr>
              <w:t xml:space="preserve"> financial rules and procedures;</w:t>
            </w:r>
          </w:p>
          <w:p w14:paraId="4AA5C6A5" w14:textId="77777777" w:rsidR="00D81E2B" w:rsidRPr="00485F0E" w:rsidRDefault="00D81E2B" w:rsidP="00D81E2B">
            <w:pPr>
              <w:numPr>
                <w:ilvl w:val="0"/>
                <w:numId w:val="11"/>
              </w:numPr>
              <w:spacing w:after="0" w:line="256" w:lineRule="auto"/>
              <w:rPr>
                <w:i/>
                <w:szCs w:val="20"/>
              </w:rPr>
            </w:pPr>
            <w:r w:rsidRPr="00485F0E">
              <w:rPr>
                <w:i/>
                <w:szCs w:val="20"/>
              </w:rPr>
              <w:t>Validate and certify FACE forms before submission to UNDP;</w:t>
            </w:r>
          </w:p>
          <w:p w14:paraId="54C28048" w14:textId="77777777" w:rsidR="00D81E2B" w:rsidRPr="00485F0E" w:rsidRDefault="00D81E2B" w:rsidP="00D81E2B">
            <w:pPr>
              <w:numPr>
                <w:ilvl w:val="0"/>
                <w:numId w:val="11"/>
              </w:numPr>
              <w:spacing w:after="0" w:line="256" w:lineRule="auto"/>
              <w:rPr>
                <w:i/>
                <w:szCs w:val="20"/>
              </w:rPr>
            </w:pPr>
            <w:r w:rsidRPr="00485F0E">
              <w:rPr>
                <w:i/>
                <w:szCs w:val="20"/>
              </w:rPr>
              <w:t>Provide necessary financial information as and when required for project management decisions;</w:t>
            </w:r>
          </w:p>
          <w:p w14:paraId="44C029EA" w14:textId="77777777" w:rsidR="00D81E2B" w:rsidRPr="00485F0E" w:rsidRDefault="00D81E2B" w:rsidP="00D81E2B">
            <w:pPr>
              <w:numPr>
                <w:ilvl w:val="0"/>
                <w:numId w:val="11"/>
              </w:numPr>
              <w:spacing w:after="0" w:line="256" w:lineRule="auto"/>
              <w:rPr>
                <w:i/>
                <w:szCs w:val="20"/>
              </w:rPr>
            </w:pPr>
            <w:r w:rsidRPr="00485F0E">
              <w:rPr>
                <w:i/>
                <w:szCs w:val="20"/>
              </w:rPr>
              <w:t>Provide necessary financial information during project audit(s);</w:t>
            </w:r>
          </w:p>
          <w:p w14:paraId="1B14D518" w14:textId="77777777" w:rsidR="00D81E2B" w:rsidRPr="00485F0E" w:rsidRDefault="00D81E2B" w:rsidP="00D81E2B">
            <w:pPr>
              <w:numPr>
                <w:ilvl w:val="0"/>
                <w:numId w:val="11"/>
              </w:numPr>
              <w:spacing w:after="0" w:line="256" w:lineRule="auto"/>
              <w:rPr>
                <w:i/>
                <w:szCs w:val="20"/>
              </w:rPr>
            </w:pPr>
            <w:r w:rsidRPr="00485F0E">
              <w:rPr>
                <w:i/>
                <w:szCs w:val="20"/>
              </w:rPr>
              <w:t>Review annual budgets and project expenditure reports, and notify the Project Manager if there are any discrepancies or issues;</w:t>
            </w:r>
          </w:p>
          <w:p w14:paraId="093FC074" w14:textId="77777777" w:rsidR="00D81E2B" w:rsidRPr="00485F0E" w:rsidRDefault="00D81E2B" w:rsidP="00D81E2B">
            <w:pPr>
              <w:numPr>
                <w:ilvl w:val="0"/>
                <w:numId w:val="11"/>
              </w:numPr>
              <w:spacing w:after="0" w:line="256" w:lineRule="auto"/>
              <w:rPr>
                <w:i/>
                <w:szCs w:val="20"/>
              </w:rPr>
            </w:pPr>
            <w:r w:rsidRPr="00485F0E">
              <w:rPr>
                <w:i/>
                <w:szCs w:val="20"/>
              </w:rPr>
              <w:t xml:space="preserve">Consolidate financial progress reports submitted by the </w:t>
            </w:r>
            <w:proofErr w:type="gramStart"/>
            <w:r w:rsidRPr="00485F0E">
              <w:rPr>
                <w:i/>
                <w:szCs w:val="20"/>
              </w:rPr>
              <w:t>responsible parties</w:t>
            </w:r>
            <w:proofErr w:type="gramEnd"/>
            <w:r w:rsidRPr="00485F0E">
              <w:rPr>
                <w:i/>
                <w:szCs w:val="20"/>
              </w:rPr>
              <w:t xml:space="preserve"> for implementation of project activities;</w:t>
            </w:r>
          </w:p>
          <w:p w14:paraId="6DC6E799" w14:textId="77777777" w:rsidR="00D81E2B" w:rsidRPr="00485F0E" w:rsidRDefault="00D81E2B" w:rsidP="00D81E2B">
            <w:pPr>
              <w:numPr>
                <w:ilvl w:val="0"/>
                <w:numId w:val="11"/>
              </w:numPr>
              <w:spacing w:after="0" w:line="256" w:lineRule="auto"/>
              <w:rPr>
                <w:i/>
                <w:szCs w:val="20"/>
              </w:rPr>
            </w:pPr>
            <w:r w:rsidRPr="00485F0E">
              <w:rPr>
                <w:i/>
                <w:szCs w:val="20"/>
              </w:rPr>
              <w:t xml:space="preserve">Liaise and follow up with the responsible parties for implementation of project activities in matters related to project funds and financial progress reports. </w:t>
            </w:r>
          </w:p>
        </w:tc>
      </w:tr>
      <w:tr w:rsidR="00D81E2B" w:rsidRPr="00485F0E" w14:paraId="62BDC818" w14:textId="77777777" w:rsidTr="005160D8">
        <w:trPr>
          <w:trHeight w:val="431"/>
        </w:trPr>
        <w:tc>
          <w:tcPr>
            <w:tcW w:w="14022" w:type="dxa"/>
            <w:gridSpan w:val="3"/>
            <w:tcBorders>
              <w:top w:val="single" w:sz="4" w:space="0" w:color="auto"/>
              <w:left w:val="single" w:sz="4" w:space="0" w:color="auto"/>
              <w:bottom w:val="single" w:sz="4" w:space="0" w:color="auto"/>
              <w:right w:val="single" w:sz="4" w:space="0" w:color="auto"/>
            </w:tcBorders>
            <w:shd w:val="clear" w:color="auto" w:fill="DAEEF3"/>
            <w:hideMark/>
          </w:tcPr>
          <w:p w14:paraId="2B8D31D7" w14:textId="77777777" w:rsidR="00D81E2B" w:rsidRPr="00485F0E" w:rsidRDefault="00D81E2B" w:rsidP="005160D8">
            <w:pPr>
              <w:rPr>
                <w:b/>
                <w:i/>
                <w:szCs w:val="20"/>
                <w:lang w:val="en-GB" w:eastAsia="ja-JP"/>
              </w:rPr>
            </w:pPr>
            <w:r w:rsidRPr="00485F0E">
              <w:rPr>
                <w:b/>
                <w:i/>
                <w:szCs w:val="20"/>
                <w:lang w:val="en-GB" w:eastAsia="ja-JP"/>
              </w:rPr>
              <w:t>International / Regional and global contracting</w:t>
            </w:r>
          </w:p>
        </w:tc>
      </w:tr>
      <w:tr w:rsidR="00D81E2B" w:rsidRPr="00485F0E" w14:paraId="382E46F9" w14:textId="77777777" w:rsidTr="005160D8">
        <w:trPr>
          <w:trHeight w:val="1128"/>
        </w:trPr>
        <w:tc>
          <w:tcPr>
            <w:tcW w:w="1963" w:type="dxa"/>
            <w:tcBorders>
              <w:top w:val="single" w:sz="4" w:space="0" w:color="auto"/>
              <w:left w:val="single" w:sz="4" w:space="0" w:color="auto"/>
              <w:bottom w:val="single" w:sz="4" w:space="0" w:color="auto"/>
              <w:right w:val="single" w:sz="4" w:space="0" w:color="auto"/>
            </w:tcBorders>
          </w:tcPr>
          <w:p w14:paraId="25B21A09" w14:textId="77777777" w:rsidR="00D81E2B" w:rsidRPr="00485F0E" w:rsidRDefault="00D81E2B" w:rsidP="005160D8">
            <w:pPr>
              <w:rPr>
                <w:i/>
                <w:szCs w:val="20"/>
                <w:lang w:val="en-GB" w:eastAsia="ja-JP"/>
              </w:rPr>
            </w:pPr>
          </w:p>
        </w:tc>
        <w:tc>
          <w:tcPr>
            <w:tcW w:w="1440" w:type="dxa"/>
            <w:tcBorders>
              <w:top w:val="single" w:sz="4" w:space="0" w:color="auto"/>
              <w:left w:val="single" w:sz="4" w:space="0" w:color="auto"/>
              <w:bottom w:val="single" w:sz="4" w:space="0" w:color="auto"/>
              <w:right w:val="single" w:sz="4" w:space="0" w:color="auto"/>
            </w:tcBorders>
          </w:tcPr>
          <w:p w14:paraId="3C9D9287" w14:textId="77777777" w:rsidR="00D81E2B" w:rsidRPr="00485F0E" w:rsidRDefault="00D81E2B" w:rsidP="005160D8">
            <w:pPr>
              <w:rPr>
                <w:i/>
                <w:szCs w:val="20"/>
                <w:lang w:val="en-GB" w:eastAsia="ja-JP"/>
              </w:rPr>
            </w:pPr>
          </w:p>
        </w:tc>
        <w:tc>
          <w:tcPr>
            <w:tcW w:w="10619" w:type="dxa"/>
            <w:tcBorders>
              <w:top w:val="single" w:sz="4" w:space="0" w:color="auto"/>
              <w:left w:val="single" w:sz="4" w:space="0" w:color="auto"/>
              <w:bottom w:val="single" w:sz="4" w:space="0" w:color="auto"/>
              <w:right w:val="single" w:sz="4" w:space="0" w:color="auto"/>
            </w:tcBorders>
          </w:tcPr>
          <w:p w14:paraId="040B14EC" w14:textId="77777777" w:rsidR="00D81E2B" w:rsidRPr="00485F0E" w:rsidRDefault="00D81E2B" w:rsidP="005160D8">
            <w:pPr>
              <w:rPr>
                <w:i/>
                <w:szCs w:val="20"/>
                <w:lang w:eastAsia="ja-JP"/>
              </w:rPr>
            </w:pPr>
          </w:p>
        </w:tc>
      </w:tr>
      <w:tr w:rsidR="00D81E2B" w:rsidRPr="00485F0E" w14:paraId="7025BB0B" w14:textId="77777777" w:rsidTr="005160D8">
        <w:tc>
          <w:tcPr>
            <w:tcW w:w="14022" w:type="dxa"/>
            <w:gridSpan w:val="3"/>
            <w:tcBorders>
              <w:top w:val="single" w:sz="4" w:space="0" w:color="auto"/>
              <w:left w:val="single" w:sz="4" w:space="0" w:color="auto"/>
              <w:bottom w:val="single" w:sz="4" w:space="0" w:color="auto"/>
              <w:right w:val="single" w:sz="4" w:space="0" w:color="auto"/>
            </w:tcBorders>
            <w:shd w:val="clear" w:color="auto" w:fill="DAEEF3"/>
            <w:hideMark/>
          </w:tcPr>
          <w:p w14:paraId="6265A2DC" w14:textId="77777777" w:rsidR="00D81E2B" w:rsidRPr="00485F0E" w:rsidRDefault="00D81E2B" w:rsidP="005160D8">
            <w:pPr>
              <w:rPr>
                <w:i/>
                <w:szCs w:val="20"/>
                <w:lang w:val="en-GB" w:eastAsia="ja-JP"/>
              </w:rPr>
            </w:pPr>
            <w:r w:rsidRPr="00485F0E">
              <w:rPr>
                <w:b/>
                <w:i/>
                <w:szCs w:val="20"/>
                <w:lang w:eastAsia="ja-JP"/>
              </w:rPr>
              <w:lastRenderedPageBreak/>
              <w:t>For Technical Assistance</w:t>
            </w:r>
          </w:p>
        </w:tc>
      </w:tr>
      <w:tr w:rsidR="00D81E2B" w:rsidRPr="00485F0E" w14:paraId="08D0C1D4" w14:textId="77777777" w:rsidTr="005160D8">
        <w:tc>
          <w:tcPr>
            <w:tcW w:w="14022" w:type="dxa"/>
            <w:gridSpan w:val="3"/>
            <w:tcBorders>
              <w:top w:val="single" w:sz="4" w:space="0" w:color="auto"/>
              <w:left w:val="single" w:sz="4" w:space="0" w:color="auto"/>
              <w:bottom w:val="single" w:sz="4" w:space="0" w:color="auto"/>
              <w:right w:val="single" w:sz="4" w:space="0" w:color="auto"/>
            </w:tcBorders>
            <w:shd w:val="clear" w:color="auto" w:fill="DAEEF3"/>
            <w:hideMark/>
          </w:tcPr>
          <w:p w14:paraId="72858F20" w14:textId="77777777" w:rsidR="00D81E2B" w:rsidRPr="00485F0E" w:rsidRDefault="00D81E2B" w:rsidP="005160D8">
            <w:pPr>
              <w:rPr>
                <w:b/>
                <w:i/>
                <w:szCs w:val="20"/>
                <w:lang w:eastAsia="ja-JP"/>
              </w:rPr>
            </w:pPr>
            <w:r w:rsidRPr="00485F0E">
              <w:rPr>
                <w:b/>
                <w:i/>
                <w:szCs w:val="20"/>
                <w:lang w:eastAsia="ja-JP"/>
              </w:rPr>
              <w:t>Outcome 1</w:t>
            </w:r>
          </w:p>
        </w:tc>
      </w:tr>
      <w:tr w:rsidR="00D81E2B" w:rsidRPr="00485F0E" w14:paraId="1DCC50D4" w14:textId="77777777" w:rsidTr="005160D8">
        <w:tc>
          <w:tcPr>
            <w:tcW w:w="14022" w:type="dxa"/>
            <w:gridSpan w:val="3"/>
            <w:tcBorders>
              <w:top w:val="single" w:sz="4" w:space="0" w:color="auto"/>
              <w:left w:val="single" w:sz="4" w:space="0" w:color="auto"/>
              <w:bottom w:val="single" w:sz="4" w:space="0" w:color="auto"/>
              <w:right w:val="single" w:sz="4" w:space="0" w:color="auto"/>
            </w:tcBorders>
            <w:shd w:val="clear" w:color="auto" w:fill="DAEEF3"/>
            <w:hideMark/>
          </w:tcPr>
          <w:p w14:paraId="4BA89797" w14:textId="77777777" w:rsidR="00D81E2B" w:rsidRPr="00485F0E" w:rsidRDefault="00D81E2B" w:rsidP="005160D8">
            <w:pPr>
              <w:rPr>
                <w:b/>
                <w:i/>
                <w:szCs w:val="20"/>
                <w:lang w:eastAsia="ja-JP"/>
              </w:rPr>
            </w:pPr>
            <w:r w:rsidRPr="00485F0E">
              <w:rPr>
                <w:b/>
                <w:i/>
                <w:szCs w:val="20"/>
                <w:lang w:val="en-GB" w:eastAsia="ja-JP"/>
              </w:rPr>
              <w:t>Local / National contracting</w:t>
            </w:r>
          </w:p>
        </w:tc>
      </w:tr>
      <w:tr w:rsidR="00D81E2B" w:rsidRPr="00485F0E" w14:paraId="36C52697" w14:textId="77777777" w:rsidTr="005160D8">
        <w:tc>
          <w:tcPr>
            <w:tcW w:w="1963" w:type="dxa"/>
            <w:tcBorders>
              <w:top w:val="single" w:sz="4" w:space="0" w:color="auto"/>
              <w:left w:val="single" w:sz="4" w:space="0" w:color="auto"/>
              <w:bottom w:val="single" w:sz="4" w:space="0" w:color="auto"/>
              <w:right w:val="single" w:sz="4" w:space="0" w:color="auto"/>
            </w:tcBorders>
          </w:tcPr>
          <w:p w14:paraId="424587BE" w14:textId="77777777" w:rsidR="00D81E2B" w:rsidRPr="00485F0E" w:rsidRDefault="00D81E2B" w:rsidP="005160D8">
            <w:pPr>
              <w:rPr>
                <w:i/>
                <w:szCs w:val="20"/>
                <w:lang w:val="en-GB" w:eastAsia="ja-JP"/>
              </w:rPr>
            </w:pPr>
            <w:r w:rsidRPr="00485F0E">
              <w:rPr>
                <w:i/>
                <w:szCs w:val="20"/>
                <w:lang w:val="en-GB" w:eastAsia="ja-JP"/>
              </w:rPr>
              <w:t>Protected Area Capacity Development National Specialist</w:t>
            </w:r>
          </w:p>
          <w:p w14:paraId="00755CBE" w14:textId="77777777" w:rsidR="00D81E2B" w:rsidRPr="00485F0E" w:rsidRDefault="00D81E2B" w:rsidP="005160D8">
            <w:pPr>
              <w:rPr>
                <w:i/>
                <w:szCs w:val="20"/>
                <w:lang w:val="en-GB" w:eastAsia="ja-JP"/>
              </w:rPr>
            </w:pPr>
          </w:p>
          <w:p w14:paraId="31739AE6" w14:textId="77777777" w:rsidR="00D81E2B" w:rsidRPr="00485F0E" w:rsidRDefault="00D81E2B" w:rsidP="005160D8">
            <w:pPr>
              <w:rPr>
                <w:i/>
                <w:szCs w:val="20"/>
                <w:lang w:val="en-GB" w:eastAsia="ja-JP"/>
              </w:rPr>
            </w:pPr>
            <w:r w:rsidRPr="00485F0E">
              <w:rPr>
                <w:i/>
                <w:szCs w:val="20"/>
                <w:lang w:val="en-GB" w:eastAsia="ja-JP"/>
              </w:rPr>
              <w:t xml:space="preserve"> Rate: $300/week</w:t>
            </w:r>
          </w:p>
        </w:tc>
        <w:tc>
          <w:tcPr>
            <w:tcW w:w="1440" w:type="dxa"/>
            <w:tcBorders>
              <w:top w:val="single" w:sz="4" w:space="0" w:color="auto"/>
              <w:left w:val="single" w:sz="4" w:space="0" w:color="auto"/>
              <w:bottom w:val="single" w:sz="4" w:space="0" w:color="auto"/>
              <w:right w:val="single" w:sz="4" w:space="0" w:color="auto"/>
            </w:tcBorders>
            <w:hideMark/>
          </w:tcPr>
          <w:p w14:paraId="3B0A3409" w14:textId="77777777" w:rsidR="00D81E2B" w:rsidRPr="00485F0E" w:rsidRDefault="00D81E2B" w:rsidP="005160D8">
            <w:pPr>
              <w:rPr>
                <w:i/>
                <w:szCs w:val="20"/>
                <w:lang w:val="en-GB" w:eastAsia="ja-JP"/>
              </w:rPr>
            </w:pPr>
            <w:r w:rsidRPr="00485F0E">
              <w:rPr>
                <w:i/>
                <w:szCs w:val="20"/>
                <w:lang w:val="en-GB" w:eastAsia="ja-JP"/>
              </w:rPr>
              <w:t>80 weeks / over 5 years</w:t>
            </w:r>
          </w:p>
        </w:tc>
        <w:tc>
          <w:tcPr>
            <w:tcW w:w="10619" w:type="dxa"/>
            <w:tcBorders>
              <w:top w:val="single" w:sz="4" w:space="0" w:color="auto"/>
              <w:left w:val="single" w:sz="4" w:space="0" w:color="auto"/>
              <w:bottom w:val="single" w:sz="4" w:space="0" w:color="auto"/>
              <w:right w:val="single" w:sz="4" w:space="0" w:color="auto"/>
            </w:tcBorders>
          </w:tcPr>
          <w:p w14:paraId="117B1161" w14:textId="77777777" w:rsidR="00D81E2B" w:rsidRPr="00485F0E" w:rsidRDefault="00D81E2B" w:rsidP="005160D8">
            <w:pPr>
              <w:rPr>
                <w:i/>
                <w:szCs w:val="20"/>
                <w:lang w:eastAsia="ja-JP"/>
              </w:rPr>
            </w:pPr>
            <w:r w:rsidRPr="00485F0E">
              <w:rPr>
                <w:i/>
                <w:szCs w:val="20"/>
                <w:lang w:eastAsia="ja-JP"/>
              </w:rPr>
              <w:t xml:space="preserve">Under close supervision of Lead Technical Advisor and Project Manager (PM) the </w:t>
            </w:r>
            <w:r w:rsidRPr="00485F0E">
              <w:rPr>
                <w:i/>
                <w:szCs w:val="20"/>
                <w:lang w:val="en-GB" w:eastAsia="ja-JP"/>
              </w:rPr>
              <w:t>Protected Area Capacity Development Specialist</w:t>
            </w:r>
            <w:r w:rsidRPr="00485F0E">
              <w:rPr>
                <w:i/>
                <w:szCs w:val="20"/>
                <w:lang w:eastAsia="ja-JP"/>
              </w:rPr>
              <w:t xml:space="preserve"> (PACDS) will work closely with the </w:t>
            </w:r>
            <w:r w:rsidRPr="00485F0E">
              <w:rPr>
                <w:i/>
                <w:szCs w:val="20"/>
                <w:lang w:val="en-GB" w:eastAsia="ja-JP"/>
              </w:rPr>
              <w:t>Protected Area Capacity Development Advisor</w:t>
            </w:r>
            <w:r w:rsidRPr="00485F0E">
              <w:rPr>
                <w:i/>
                <w:szCs w:val="20"/>
                <w:lang w:eastAsia="ja-JP"/>
              </w:rPr>
              <w:t xml:space="preserve"> (PACDA) to conduct protected area capacity building related to the project under Outputs 1.2 and 1.3 and support a working group for improved protected area capacity building and work with that group </w:t>
            </w:r>
            <w:proofErr w:type="gramStart"/>
            <w:r w:rsidRPr="00485F0E">
              <w:rPr>
                <w:i/>
                <w:szCs w:val="20"/>
                <w:lang w:eastAsia="ja-JP"/>
              </w:rPr>
              <w:t>to</w:t>
            </w:r>
            <w:proofErr w:type="gramEnd"/>
            <w:r w:rsidRPr="00485F0E">
              <w:rPr>
                <w:i/>
                <w:szCs w:val="20"/>
                <w:lang w:eastAsia="ja-JP"/>
              </w:rPr>
              <w:t>:</w:t>
            </w:r>
          </w:p>
          <w:p w14:paraId="395678C6" w14:textId="77777777" w:rsidR="00D81E2B" w:rsidRPr="00485F0E" w:rsidRDefault="00D81E2B" w:rsidP="005160D8">
            <w:pPr>
              <w:rPr>
                <w:i/>
                <w:szCs w:val="20"/>
                <w:lang w:eastAsia="ja-JP"/>
              </w:rPr>
            </w:pPr>
          </w:p>
          <w:p w14:paraId="45642928" w14:textId="77777777" w:rsidR="00D81E2B" w:rsidRPr="00485F0E" w:rsidRDefault="00D81E2B" w:rsidP="00BB12C2">
            <w:pPr>
              <w:numPr>
                <w:ilvl w:val="0"/>
                <w:numId w:val="55"/>
              </w:numPr>
              <w:spacing w:after="0"/>
              <w:contextualSpacing/>
              <w:rPr>
                <w:rFonts w:eastAsia="MS Mincho"/>
                <w:i/>
                <w:noProof/>
                <w:szCs w:val="20"/>
                <w:lang w:val="en-GB" w:eastAsia="ja-JP"/>
              </w:rPr>
            </w:pPr>
            <w:r w:rsidRPr="00485F0E">
              <w:rPr>
                <w:rFonts w:eastAsia="MS Mincho"/>
                <w:i/>
                <w:noProof/>
                <w:szCs w:val="20"/>
                <w:lang w:val="en-GB" w:eastAsia="ja-JP"/>
              </w:rPr>
              <w:t>Contribute to the development of a capacity development strategy and action plan for increasing the management effectiveness of the PA system.</w:t>
            </w:r>
          </w:p>
          <w:p w14:paraId="2E8BCC95" w14:textId="77777777" w:rsidR="00D81E2B" w:rsidRPr="00485F0E" w:rsidRDefault="00D81E2B" w:rsidP="00BB12C2">
            <w:pPr>
              <w:numPr>
                <w:ilvl w:val="0"/>
                <w:numId w:val="55"/>
              </w:numPr>
              <w:spacing w:after="0"/>
              <w:contextualSpacing/>
              <w:rPr>
                <w:rFonts w:eastAsia="MS Mincho"/>
                <w:i/>
                <w:noProof/>
                <w:szCs w:val="20"/>
                <w:lang w:val="en-GB" w:eastAsia="ja-JP"/>
              </w:rPr>
            </w:pPr>
            <w:r w:rsidRPr="00485F0E">
              <w:rPr>
                <w:rFonts w:eastAsia="MS Mincho"/>
                <w:i/>
                <w:noProof/>
                <w:szCs w:val="20"/>
                <w:lang w:val="en-GB" w:eastAsia="ja-JP"/>
              </w:rPr>
              <w:t>Coordinate the establishment of PA management standards and a PA and individual performance monitoring system for different categories of PAs.</w:t>
            </w:r>
          </w:p>
          <w:p w14:paraId="44343CEE" w14:textId="77777777" w:rsidR="00D81E2B" w:rsidRPr="00485F0E" w:rsidRDefault="00D81E2B" w:rsidP="00BB12C2">
            <w:pPr>
              <w:numPr>
                <w:ilvl w:val="0"/>
                <w:numId w:val="55"/>
              </w:numPr>
              <w:spacing w:after="0"/>
              <w:contextualSpacing/>
              <w:rPr>
                <w:rFonts w:eastAsia="MS Mincho"/>
                <w:i/>
                <w:noProof/>
                <w:szCs w:val="20"/>
                <w:lang w:val="en-GB" w:eastAsia="ja-JP"/>
              </w:rPr>
            </w:pPr>
            <w:r w:rsidRPr="00485F0E">
              <w:rPr>
                <w:rFonts w:eastAsia="MS Mincho"/>
                <w:i/>
                <w:noProof/>
                <w:szCs w:val="20"/>
                <w:lang w:val="en-GB" w:eastAsia="ja-JP"/>
              </w:rPr>
              <w:t>Contribute to the development of a program of training to raise focal competencies of senior and mid-level protected area managers and practioners.</w:t>
            </w:r>
          </w:p>
          <w:p w14:paraId="23125745" w14:textId="77777777" w:rsidR="00D81E2B" w:rsidRPr="00485F0E" w:rsidRDefault="00D81E2B" w:rsidP="00BB12C2">
            <w:pPr>
              <w:numPr>
                <w:ilvl w:val="0"/>
                <w:numId w:val="55"/>
              </w:numPr>
              <w:spacing w:after="0"/>
              <w:contextualSpacing/>
              <w:rPr>
                <w:rFonts w:eastAsia="MS Mincho"/>
                <w:i/>
                <w:noProof/>
                <w:szCs w:val="20"/>
                <w:lang w:val="en-GB" w:eastAsia="ja-JP"/>
              </w:rPr>
            </w:pPr>
            <w:r w:rsidRPr="00485F0E">
              <w:rPr>
                <w:rFonts w:eastAsia="MS Mincho"/>
                <w:i/>
                <w:noProof/>
                <w:szCs w:val="20"/>
                <w:lang w:val="en-GB" w:eastAsia="ja-JP"/>
              </w:rPr>
              <w:t>Contribute to the indentification of incentive mechanisms for increasing the motivation of field staff.</w:t>
            </w:r>
          </w:p>
          <w:p w14:paraId="11AABF9F" w14:textId="77777777" w:rsidR="00D81E2B" w:rsidRPr="00485F0E" w:rsidRDefault="00D81E2B" w:rsidP="00BB12C2">
            <w:pPr>
              <w:numPr>
                <w:ilvl w:val="0"/>
                <w:numId w:val="55"/>
              </w:numPr>
              <w:spacing w:after="0"/>
              <w:contextualSpacing/>
              <w:rPr>
                <w:rFonts w:eastAsia="MS Mincho"/>
                <w:i/>
                <w:noProof/>
                <w:szCs w:val="20"/>
                <w:lang w:val="en-GB" w:eastAsia="ja-JP"/>
              </w:rPr>
            </w:pPr>
            <w:r w:rsidRPr="00485F0E">
              <w:rPr>
                <w:rFonts w:eastAsia="MS Mincho"/>
                <w:i/>
                <w:noProof/>
                <w:szCs w:val="20"/>
                <w:lang w:val="en-GB" w:eastAsia="ja-JP"/>
              </w:rPr>
              <w:t>Contribute to the development and institutionalisation of modernized reporting structure and methods.</w:t>
            </w:r>
          </w:p>
          <w:p w14:paraId="5E85EA29" w14:textId="77777777" w:rsidR="00D81E2B" w:rsidRPr="00485F0E" w:rsidRDefault="00D81E2B" w:rsidP="00BB12C2">
            <w:pPr>
              <w:numPr>
                <w:ilvl w:val="0"/>
                <w:numId w:val="55"/>
              </w:numPr>
              <w:spacing w:after="0"/>
              <w:contextualSpacing/>
              <w:rPr>
                <w:rFonts w:eastAsia="MS Mincho"/>
                <w:i/>
                <w:noProof/>
                <w:szCs w:val="20"/>
                <w:lang w:val="en-GB" w:eastAsia="ja-JP"/>
              </w:rPr>
            </w:pPr>
            <w:r w:rsidRPr="00485F0E">
              <w:rPr>
                <w:rFonts w:eastAsia="MS Mincho"/>
                <w:i/>
                <w:noProof/>
                <w:szCs w:val="20"/>
                <w:lang w:val="en-GB" w:eastAsia="ja-JP"/>
              </w:rPr>
              <w:t>Contribute to the development of law enforcement and habitat/biodiversity monitoring protocols.</w:t>
            </w:r>
          </w:p>
          <w:p w14:paraId="527517F6" w14:textId="77777777" w:rsidR="00D81E2B" w:rsidRPr="00485F0E" w:rsidRDefault="00D81E2B" w:rsidP="00BB12C2">
            <w:pPr>
              <w:numPr>
                <w:ilvl w:val="0"/>
                <w:numId w:val="55"/>
              </w:numPr>
              <w:spacing w:after="0"/>
              <w:contextualSpacing/>
              <w:rPr>
                <w:rFonts w:eastAsia="MS Mincho"/>
                <w:i/>
                <w:noProof/>
                <w:szCs w:val="20"/>
                <w:lang w:val="en-GB" w:eastAsia="ja-JP"/>
              </w:rPr>
            </w:pPr>
            <w:r w:rsidRPr="00485F0E">
              <w:rPr>
                <w:rFonts w:eastAsia="MS Mincho"/>
                <w:i/>
                <w:noProof/>
                <w:szCs w:val="20"/>
                <w:lang w:val="en-GB" w:eastAsia="ja-JP"/>
              </w:rPr>
              <w:t>Coordinate the development and institutionalisation of a PA information and knowledge management system enabling learning from, and upscaling of, pilot/individual project activities.</w:t>
            </w:r>
          </w:p>
          <w:p w14:paraId="712515E0" w14:textId="77777777" w:rsidR="00D81E2B" w:rsidRPr="00485F0E" w:rsidRDefault="00D81E2B" w:rsidP="00BB12C2">
            <w:pPr>
              <w:numPr>
                <w:ilvl w:val="0"/>
                <w:numId w:val="55"/>
              </w:numPr>
              <w:spacing w:after="0"/>
              <w:contextualSpacing/>
              <w:rPr>
                <w:rFonts w:eastAsia="MS Mincho"/>
                <w:i/>
                <w:noProof/>
                <w:szCs w:val="20"/>
                <w:lang w:val="en-GB" w:eastAsia="ja-JP"/>
              </w:rPr>
            </w:pPr>
            <w:r w:rsidRPr="00485F0E">
              <w:rPr>
                <w:rFonts w:eastAsia="MS Mincho"/>
                <w:i/>
                <w:noProof/>
                <w:szCs w:val="20"/>
                <w:lang w:val="en-GB" w:eastAsia="ja-JP"/>
              </w:rPr>
              <w:t>Coordinate the development of official guidelines for community engagement and co-management.</w:t>
            </w:r>
          </w:p>
        </w:tc>
      </w:tr>
      <w:tr w:rsidR="00D81E2B" w:rsidRPr="00485F0E" w14:paraId="216D3872" w14:textId="77777777" w:rsidTr="005160D8">
        <w:tc>
          <w:tcPr>
            <w:tcW w:w="14022" w:type="dxa"/>
            <w:gridSpan w:val="3"/>
            <w:tcBorders>
              <w:top w:val="single" w:sz="4" w:space="0" w:color="auto"/>
              <w:left w:val="single" w:sz="4" w:space="0" w:color="auto"/>
              <w:bottom w:val="single" w:sz="4" w:space="0" w:color="auto"/>
              <w:right w:val="single" w:sz="4" w:space="0" w:color="auto"/>
            </w:tcBorders>
            <w:shd w:val="clear" w:color="auto" w:fill="DAEEF3"/>
            <w:hideMark/>
          </w:tcPr>
          <w:p w14:paraId="44663E34" w14:textId="77777777" w:rsidR="00D81E2B" w:rsidRPr="00485F0E" w:rsidRDefault="00D81E2B" w:rsidP="005160D8">
            <w:pPr>
              <w:rPr>
                <w:b/>
                <w:i/>
                <w:szCs w:val="20"/>
                <w:lang w:eastAsia="ja-JP"/>
              </w:rPr>
            </w:pPr>
            <w:r w:rsidRPr="00485F0E">
              <w:rPr>
                <w:b/>
                <w:i/>
                <w:szCs w:val="20"/>
                <w:lang w:eastAsia="ja-JP"/>
              </w:rPr>
              <w:t>Outcome 4: KM and M&amp;E</w:t>
            </w:r>
          </w:p>
        </w:tc>
      </w:tr>
      <w:tr w:rsidR="00D81E2B" w:rsidRPr="00485F0E" w14:paraId="7A2BB107" w14:textId="77777777" w:rsidTr="005160D8">
        <w:tc>
          <w:tcPr>
            <w:tcW w:w="1963" w:type="dxa"/>
            <w:tcBorders>
              <w:top w:val="single" w:sz="4" w:space="0" w:color="auto"/>
              <w:left w:val="single" w:sz="4" w:space="0" w:color="auto"/>
              <w:bottom w:val="single" w:sz="4" w:space="0" w:color="auto"/>
              <w:right w:val="single" w:sz="4" w:space="0" w:color="auto"/>
            </w:tcBorders>
          </w:tcPr>
          <w:p w14:paraId="761B21F0" w14:textId="77777777" w:rsidR="00D81E2B" w:rsidRPr="00485F0E" w:rsidRDefault="00D81E2B" w:rsidP="005160D8">
            <w:pPr>
              <w:rPr>
                <w:i/>
                <w:szCs w:val="20"/>
                <w:lang w:val="en-GB" w:eastAsia="ja-JP"/>
              </w:rPr>
            </w:pPr>
            <w:r w:rsidRPr="00485F0E">
              <w:rPr>
                <w:i/>
                <w:szCs w:val="20"/>
                <w:lang w:val="en-GB" w:eastAsia="ja-JP"/>
              </w:rPr>
              <w:t>Project Gender Officer</w:t>
            </w:r>
          </w:p>
        </w:tc>
        <w:tc>
          <w:tcPr>
            <w:tcW w:w="1440" w:type="dxa"/>
            <w:tcBorders>
              <w:top w:val="single" w:sz="4" w:space="0" w:color="auto"/>
              <w:left w:val="single" w:sz="4" w:space="0" w:color="auto"/>
              <w:bottom w:val="single" w:sz="4" w:space="0" w:color="auto"/>
              <w:right w:val="single" w:sz="4" w:space="0" w:color="auto"/>
            </w:tcBorders>
          </w:tcPr>
          <w:p w14:paraId="09F1DAB1" w14:textId="77777777" w:rsidR="00D81E2B" w:rsidRPr="00485F0E" w:rsidRDefault="00D81E2B" w:rsidP="005160D8">
            <w:pPr>
              <w:rPr>
                <w:i/>
                <w:szCs w:val="20"/>
                <w:lang w:val="en-GB" w:eastAsia="ja-JP"/>
              </w:rPr>
            </w:pPr>
          </w:p>
        </w:tc>
        <w:tc>
          <w:tcPr>
            <w:tcW w:w="10619" w:type="dxa"/>
            <w:tcBorders>
              <w:top w:val="single" w:sz="4" w:space="0" w:color="auto"/>
              <w:left w:val="single" w:sz="4" w:space="0" w:color="auto"/>
              <w:bottom w:val="single" w:sz="4" w:space="0" w:color="auto"/>
              <w:right w:val="single" w:sz="4" w:space="0" w:color="auto"/>
            </w:tcBorders>
          </w:tcPr>
          <w:p w14:paraId="1E5F7E5C" w14:textId="77777777" w:rsidR="00D81E2B" w:rsidRPr="00485F0E" w:rsidRDefault="00D81E2B" w:rsidP="005160D8">
            <w:pPr>
              <w:spacing w:after="0"/>
              <w:rPr>
                <w:rFonts w:cs="Arial"/>
                <w:i/>
                <w:noProof/>
                <w:szCs w:val="20"/>
                <w:u w:val="single"/>
                <w:lang w:eastAsia="zh-CN"/>
              </w:rPr>
            </w:pPr>
            <w:r w:rsidRPr="00485F0E">
              <w:rPr>
                <w:rFonts w:cs="Arial"/>
                <w:i/>
                <w:noProof/>
                <w:szCs w:val="20"/>
                <w:u w:val="single"/>
                <w:lang w:eastAsia="zh-CN"/>
              </w:rPr>
              <w:t>Duties and Responsibilities</w:t>
            </w:r>
          </w:p>
          <w:p w14:paraId="507F62E4" w14:textId="1B649C80" w:rsidR="00D81E2B" w:rsidRPr="00485F0E" w:rsidRDefault="00D81E2B" w:rsidP="00D81E2B">
            <w:pPr>
              <w:numPr>
                <w:ilvl w:val="0"/>
                <w:numId w:val="9"/>
              </w:numPr>
              <w:spacing w:after="0"/>
              <w:rPr>
                <w:szCs w:val="20"/>
              </w:rPr>
            </w:pPr>
            <w:r w:rsidRPr="00485F0E">
              <w:rPr>
                <w:szCs w:val="20"/>
              </w:rPr>
              <w:t>Monitor progress in implementation of the project</w:t>
            </w:r>
            <w:r w:rsidR="00DD3007">
              <w:rPr>
                <w:szCs w:val="20"/>
              </w:rPr>
              <w:t>’s gender-responsive indicators and</w:t>
            </w:r>
            <w:r w:rsidRPr="00485F0E">
              <w:rPr>
                <w:szCs w:val="20"/>
              </w:rPr>
              <w:t xml:space="preserve"> Gender Action Plan </w:t>
            </w:r>
            <w:r w:rsidR="00DD3007">
              <w:rPr>
                <w:szCs w:val="20"/>
              </w:rPr>
              <w:t xml:space="preserve">(if developed) </w:t>
            </w:r>
            <w:r w:rsidRPr="00485F0E">
              <w:rPr>
                <w:szCs w:val="20"/>
              </w:rPr>
              <w:t>ensuring that targets are fully met and the reporting requirements are fulfilled;</w:t>
            </w:r>
          </w:p>
          <w:p w14:paraId="4201AC01" w14:textId="77777777" w:rsidR="00D81E2B" w:rsidRPr="00485F0E" w:rsidRDefault="00D81E2B" w:rsidP="00D81E2B">
            <w:pPr>
              <w:numPr>
                <w:ilvl w:val="0"/>
                <w:numId w:val="9"/>
              </w:numPr>
              <w:spacing w:after="0"/>
              <w:rPr>
                <w:szCs w:val="20"/>
              </w:rPr>
            </w:pPr>
            <w:r w:rsidRPr="00485F0E">
              <w:rPr>
                <w:szCs w:val="20"/>
              </w:rPr>
              <w:t>Oversee/develop/coordinate implementation of all gender-related work;</w:t>
            </w:r>
          </w:p>
          <w:p w14:paraId="553080C6" w14:textId="77777777" w:rsidR="00D81E2B" w:rsidRPr="00485F0E" w:rsidRDefault="00D81E2B" w:rsidP="00D81E2B">
            <w:pPr>
              <w:numPr>
                <w:ilvl w:val="0"/>
                <w:numId w:val="9"/>
              </w:numPr>
              <w:spacing w:after="0"/>
              <w:rPr>
                <w:szCs w:val="20"/>
              </w:rPr>
            </w:pPr>
            <w:r w:rsidRPr="00485F0E">
              <w:rPr>
                <w:szCs w:val="20"/>
              </w:rPr>
              <w:t>Review the Gender Action Plan annually, and update and revise corresponding management plans as necessary;</w:t>
            </w:r>
          </w:p>
          <w:p w14:paraId="40C900AD" w14:textId="77777777" w:rsidR="00D81E2B" w:rsidRPr="00485F0E" w:rsidRDefault="00D81E2B" w:rsidP="00D81E2B">
            <w:pPr>
              <w:numPr>
                <w:ilvl w:val="0"/>
                <w:numId w:val="9"/>
              </w:numPr>
              <w:spacing w:after="0"/>
              <w:rPr>
                <w:szCs w:val="20"/>
              </w:rPr>
            </w:pPr>
            <w:r w:rsidRPr="00485F0E">
              <w:rPr>
                <w:szCs w:val="20"/>
              </w:rPr>
              <w:t>Work with the M&amp;E officer and Safeguards Officer to ensure reporting, monitoring and evaluation fully address the gender issues of the project;</w:t>
            </w:r>
          </w:p>
        </w:tc>
      </w:tr>
      <w:tr w:rsidR="00D81E2B" w:rsidRPr="00485F0E" w14:paraId="188262D2" w14:textId="77777777" w:rsidTr="005160D8">
        <w:tc>
          <w:tcPr>
            <w:tcW w:w="1963" w:type="dxa"/>
            <w:tcBorders>
              <w:top w:val="single" w:sz="4" w:space="0" w:color="auto"/>
              <w:left w:val="single" w:sz="4" w:space="0" w:color="auto"/>
              <w:bottom w:val="single" w:sz="4" w:space="0" w:color="auto"/>
              <w:right w:val="single" w:sz="4" w:space="0" w:color="auto"/>
            </w:tcBorders>
          </w:tcPr>
          <w:p w14:paraId="793364FB" w14:textId="77777777" w:rsidR="00D81E2B" w:rsidRPr="00485F0E" w:rsidRDefault="00D81E2B" w:rsidP="005160D8">
            <w:pPr>
              <w:spacing w:after="0"/>
              <w:rPr>
                <w:i/>
                <w:szCs w:val="20"/>
              </w:rPr>
            </w:pPr>
            <w:r w:rsidRPr="00485F0E">
              <w:rPr>
                <w:i/>
                <w:szCs w:val="20"/>
              </w:rPr>
              <w:t>Project Monitoring and Evaluation Officer</w:t>
            </w:r>
          </w:p>
          <w:p w14:paraId="43B5F2BC" w14:textId="77777777" w:rsidR="00D81E2B" w:rsidRPr="00485F0E" w:rsidRDefault="00D81E2B" w:rsidP="005160D8">
            <w:pPr>
              <w:rPr>
                <w:i/>
                <w:szCs w:val="20"/>
                <w:lang w:val="en-GB" w:eastAsia="ja-JP"/>
              </w:rPr>
            </w:pPr>
          </w:p>
        </w:tc>
        <w:tc>
          <w:tcPr>
            <w:tcW w:w="1440" w:type="dxa"/>
            <w:tcBorders>
              <w:top w:val="single" w:sz="4" w:space="0" w:color="auto"/>
              <w:left w:val="single" w:sz="4" w:space="0" w:color="auto"/>
              <w:bottom w:val="single" w:sz="4" w:space="0" w:color="auto"/>
              <w:right w:val="single" w:sz="4" w:space="0" w:color="auto"/>
            </w:tcBorders>
          </w:tcPr>
          <w:p w14:paraId="362DF262" w14:textId="77777777" w:rsidR="00D81E2B" w:rsidRPr="00485F0E" w:rsidRDefault="00D81E2B" w:rsidP="005160D8">
            <w:pPr>
              <w:rPr>
                <w:i/>
                <w:szCs w:val="20"/>
                <w:lang w:val="en-GB" w:eastAsia="ja-JP"/>
              </w:rPr>
            </w:pPr>
          </w:p>
        </w:tc>
        <w:tc>
          <w:tcPr>
            <w:tcW w:w="10619" w:type="dxa"/>
            <w:tcBorders>
              <w:top w:val="single" w:sz="4" w:space="0" w:color="auto"/>
              <w:left w:val="single" w:sz="4" w:space="0" w:color="auto"/>
              <w:bottom w:val="single" w:sz="4" w:space="0" w:color="auto"/>
              <w:right w:val="single" w:sz="4" w:space="0" w:color="auto"/>
            </w:tcBorders>
          </w:tcPr>
          <w:p w14:paraId="1BB87C82" w14:textId="77777777" w:rsidR="00D81E2B" w:rsidRPr="00485F0E" w:rsidRDefault="00D81E2B" w:rsidP="005160D8">
            <w:pPr>
              <w:spacing w:after="0"/>
              <w:rPr>
                <w:rFonts w:cs="Arial"/>
                <w:i/>
                <w:noProof/>
                <w:szCs w:val="20"/>
                <w:u w:val="single"/>
                <w:lang w:eastAsia="zh-CN"/>
              </w:rPr>
            </w:pPr>
            <w:r w:rsidRPr="00485F0E">
              <w:rPr>
                <w:rFonts w:cs="Arial"/>
                <w:i/>
                <w:noProof/>
                <w:szCs w:val="20"/>
                <w:u w:val="single"/>
                <w:lang w:eastAsia="zh-CN"/>
              </w:rPr>
              <w:t>Duties and Responsibilities</w:t>
            </w:r>
          </w:p>
          <w:p w14:paraId="0F8D5814" w14:textId="77777777" w:rsidR="00D81E2B" w:rsidRPr="00485F0E" w:rsidRDefault="00D81E2B" w:rsidP="00D81E2B">
            <w:pPr>
              <w:numPr>
                <w:ilvl w:val="0"/>
                <w:numId w:val="8"/>
              </w:numPr>
              <w:spacing w:after="0"/>
              <w:rPr>
                <w:i/>
                <w:szCs w:val="20"/>
              </w:rPr>
            </w:pPr>
            <w:r w:rsidRPr="00485F0E">
              <w:rPr>
                <w:i/>
                <w:szCs w:val="20"/>
              </w:rPr>
              <w:t>Monitor project progress and participate in the production of progress reports ensuring that they meet the necessary reporting requirements and standards;</w:t>
            </w:r>
          </w:p>
          <w:p w14:paraId="3C78AA5E" w14:textId="77777777" w:rsidR="00D81E2B" w:rsidRPr="00485F0E" w:rsidRDefault="00D81E2B" w:rsidP="00D81E2B">
            <w:pPr>
              <w:numPr>
                <w:ilvl w:val="0"/>
                <w:numId w:val="8"/>
              </w:numPr>
              <w:spacing w:after="0"/>
              <w:rPr>
                <w:i/>
                <w:szCs w:val="20"/>
              </w:rPr>
            </w:pPr>
            <w:r w:rsidRPr="00485F0E">
              <w:rPr>
                <w:i/>
                <w:szCs w:val="20"/>
              </w:rPr>
              <w:t>Ensure project’s M&amp;E meets the requirements of the Government, the UNDP Country Office, and UNDP-GEF; develop project-specific M&amp;E tools as necessary;</w:t>
            </w:r>
          </w:p>
          <w:p w14:paraId="7C2CAD57" w14:textId="77777777" w:rsidR="00D81E2B" w:rsidRPr="00485F0E" w:rsidRDefault="00D81E2B" w:rsidP="00D81E2B">
            <w:pPr>
              <w:numPr>
                <w:ilvl w:val="0"/>
                <w:numId w:val="8"/>
              </w:numPr>
              <w:spacing w:after="0"/>
              <w:rPr>
                <w:i/>
                <w:szCs w:val="20"/>
              </w:rPr>
            </w:pPr>
            <w:r w:rsidRPr="00485F0E">
              <w:rPr>
                <w:i/>
                <w:szCs w:val="20"/>
              </w:rPr>
              <w:lastRenderedPageBreak/>
              <w:t>Oversee and ensure the implementation of the project’s M&amp;E plan, including periodic appraisal of the Project’s Theory of Change and Results Framework with reference to actual and potential project progress and results;</w:t>
            </w:r>
          </w:p>
          <w:p w14:paraId="5902D099" w14:textId="4C4FCCA1" w:rsidR="00D81E2B" w:rsidRPr="00485F0E" w:rsidRDefault="00D81E2B" w:rsidP="00D81E2B">
            <w:pPr>
              <w:numPr>
                <w:ilvl w:val="0"/>
                <w:numId w:val="8"/>
              </w:numPr>
              <w:spacing w:after="0"/>
              <w:rPr>
                <w:i/>
                <w:szCs w:val="20"/>
              </w:rPr>
            </w:pPr>
            <w:r w:rsidRPr="00485F0E">
              <w:rPr>
                <w:i/>
                <w:szCs w:val="20"/>
              </w:rPr>
              <w:t>Oversee/develop/coordinate the implementation of the stakeholder engagement plan</w:t>
            </w:r>
            <w:r w:rsidR="00C77CFE">
              <w:rPr>
                <w:i/>
                <w:szCs w:val="20"/>
              </w:rPr>
              <w:t xml:space="preserve"> in collaboration with the </w:t>
            </w:r>
            <w:r w:rsidR="00C77CFE" w:rsidRPr="00C77CFE">
              <w:rPr>
                <w:i/>
                <w:szCs w:val="20"/>
              </w:rPr>
              <w:t>Social and Environmental Safeguards Officer</w:t>
            </w:r>
            <w:r w:rsidRPr="00485F0E">
              <w:rPr>
                <w:i/>
                <w:szCs w:val="20"/>
              </w:rPr>
              <w:t>;</w:t>
            </w:r>
          </w:p>
          <w:p w14:paraId="5C09704C" w14:textId="77777777" w:rsidR="00D81E2B" w:rsidRPr="00485F0E" w:rsidRDefault="00D81E2B" w:rsidP="00D81E2B">
            <w:pPr>
              <w:numPr>
                <w:ilvl w:val="0"/>
                <w:numId w:val="8"/>
              </w:numPr>
              <w:spacing w:after="0"/>
              <w:rPr>
                <w:i/>
                <w:szCs w:val="20"/>
              </w:rPr>
            </w:pPr>
            <w:r w:rsidRPr="00485F0E">
              <w:rPr>
                <w:i/>
                <w:szCs w:val="20"/>
              </w:rPr>
              <w:t>Oversee and guide the design of surveys/ assessments commissioned for monitoring and evaluating project results;</w:t>
            </w:r>
          </w:p>
          <w:p w14:paraId="7125F0F8" w14:textId="77777777" w:rsidR="00D81E2B" w:rsidRPr="00485F0E" w:rsidRDefault="00D81E2B" w:rsidP="00D81E2B">
            <w:pPr>
              <w:numPr>
                <w:ilvl w:val="0"/>
                <w:numId w:val="8"/>
              </w:numPr>
              <w:spacing w:after="0"/>
              <w:rPr>
                <w:i/>
                <w:szCs w:val="20"/>
              </w:rPr>
            </w:pPr>
            <w:r w:rsidRPr="00485F0E">
              <w:rPr>
                <w:i/>
                <w:szCs w:val="20"/>
              </w:rPr>
              <w:t>Facilitate mid-term and terminal evaluations of the project; including management responses;</w:t>
            </w:r>
          </w:p>
          <w:p w14:paraId="579A405F" w14:textId="77777777" w:rsidR="00D81E2B" w:rsidRPr="00485F0E" w:rsidRDefault="00D81E2B" w:rsidP="00D81E2B">
            <w:pPr>
              <w:numPr>
                <w:ilvl w:val="0"/>
                <w:numId w:val="8"/>
              </w:numPr>
              <w:spacing w:after="0"/>
              <w:rPr>
                <w:i/>
                <w:szCs w:val="20"/>
              </w:rPr>
            </w:pPr>
            <w:r w:rsidRPr="00485F0E">
              <w:rPr>
                <w:i/>
                <w:szCs w:val="20"/>
              </w:rPr>
              <w:t>Facilitate annual reviews of the project and produce analytical reports from these annual reviews, including learning and other knowledge management products;</w:t>
            </w:r>
          </w:p>
          <w:p w14:paraId="53A4541A" w14:textId="77777777" w:rsidR="00D81E2B" w:rsidRPr="00485F0E" w:rsidRDefault="00D81E2B" w:rsidP="00D81E2B">
            <w:pPr>
              <w:numPr>
                <w:ilvl w:val="0"/>
                <w:numId w:val="8"/>
              </w:numPr>
              <w:spacing w:after="0"/>
              <w:rPr>
                <w:i/>
                <w:szCs w:val="20"/>
              </w:rPr>
            </w:pPr>
            <w:r w:rsidRPr="00485F0E">
              <w:rPr>
                <w:i/>
                <w:szCs w:val="20"/>
              </w:rPr>
              <w:t xml:space="preserve">Support project site M&amp;E and learning missions; </w:t>
            </w:r>
          </w:p>
          <w:p w14:paraId="623B503F" w14:textId="77777777" w:rsidR="00D81E2B" w:rsidRPr="00485F0E" w:rsidRDefault="00D81E2B" w:rsidP="00D81E2B">
            <w:pPr>
              <w:numPr>
                <w:ilvl w:val="0"/>
                <w:numId w:val="8"/>
              </w:numPr>
              <w:spacing w:after="0"/>
              <w:rPr>
                <w:i/>
                <w:szCs w:val="20"/>
              </w:rPr>
            </w:pPr>
            <w:r w:rsidRPr="00485F0E">
              <w:rPr>
                <w:i/>
                <w:szCs w:val="20"/>
              </w:rPr>
              <w:t>Visit project sites as and when required to appraise project progress on the ground and validate written progress reports.</w:t>
            </w:r>
          </w:p>
        </w:tc>
      </w:tr>
      <w:tr w:rsidR="00D81E2B" w:rsidRPr="00485F0E" w14:paraId="29A3C71B" w14:textId="77777777" w:rsidTr="005160D8">
        <w:tc>
          <w:tcPr>
            <w:tcW w:w="14022" w:type="dxa"/>
            <w:gridSpan w:val="3"/>
            <w:tcBorders>
              <w:top w:val="single" w:sz="4" w:space="0" w:color="auto"/>
              <w:left w:val="single" w:sz="4" w:space="0" w:color="auto"/>
              <w:bottom w:val="single" w:sz="4" w:space="0" w:color="auto"/>
              <w:right w:val="single" w:sz="4" w:space="0" w:color="auto"/>
            </w:tcBorders>
            <w:shd w:val="clear" w:color="auto" w:fill="DAEEF3"/>
            <w:hideMark/>
          </w:tcPr>
          <w:p w14:paraId="5D15D546" w14:textId="77777777" w:rsidR="00D81E2B" w:rsidRPr="00485F0E" w:rsidRDefault="00D81E2B" w:rsidP="005160D8">
            <w:pPr>
              <w:rPr>
                <w:b/>
                <w:i/>
                <w:szCs w:val="20"/>
                <w:lang w:eastAsia="ja-JP"/>
              </w:rPr>
            </w:pPr>
            <w:r w:rsidRPr="00485F0E">
              <w:rPr>
                <w:b/>
                <w:i/>
                <w:szCs w:val="20"/>
                <w:lang w:eastAsia="ja-JP"/>
              </w:rPr>
              <w:lastRenderedPageBreak/>
              <w:t xml:space="preserve">Outcome </w:t>
            </w:r>
          </w:p>
        </w:tc>
      </w:tr>
      <w:tr w:rsidR="00D81E2B" w:rsidRPr="00485F0E" w14:paraId="5DD94AA3" w14:textId="77777777" w:rsidTr="005160D8">
        <w:tc>
          <w:tcPr>
            <w:tcW w:w="1963" w:type="dxa"/>
            <w:tcBorders>
              <w:top w:val="single" w:sz="4" w:space="0" w:color="auto"/>
              <w:left w:val="single" w:sz="4" w:space="0" w:color="auto"/>
              <w:bottom w:val="single" w:sz="4" w:space="0" w:color="auto"/>
              <w:right w:val="single" w:sz="4" w:space="0" w:color="auto"/>
            </w:tcBorders>
          </w:tcPr>
          <w:p w14:paraId="0B1A2723" w14:textId="77777777" w:rsidR="00D81E2B" w:rsidRPr="00B43720" w:rsidRDefault="00D81E2B" w:rsidP="005160D8">
            <w:pPr>
              <w:spacing w:after="0"/>
              <w:rPr>
                <w:i/>
                <w:szCs w:val="20"/>
              </w:rPr>
            </w:pPr>
            <w:r w:rsidRPr="00B43720">
              <w:rPr>
                <w:i/>
                <w:szCs w:val="20"/>
              </w:rPr>
              <w:t xml:space="preserve">Project Social and Environmental Safeguards Officer </w:t>
            </w:r>
          </w:p>
          <w:p w14:paraId="055C1268" w14:textId="77777777" w:rsidR="00D81E2B" w:rsidRPr="00B43720" w:rsidRDefault="00D81E2B" w:rsidP="005160D8">
            <w:pPr>
              <w:spacing w:after="0"/>
              <w:rPr>
                <w:i/>
                <w:szCs w:val="20"/>
              </w:rPr>
            </w:pPr>
          </w:p>
        </w:tc>
        <w:tc>
          <w:tcPr>
            <w:tcW w:w="1440" w:type="dxa"/>
            <w:tcBorders>
              <w:top w:val="single" w:sz="4" w:space="0" w:color="auto"/>
              <w:left w:val="single" w:sz="4" w:space="0" w:color="auto"/>
              <w:bottom w:val="single" w:sz="4" w:space="0" w:color="auto"/>
              <w:right w:val="single" w:sz="4" w:space="0" w:color="auto"/>
            </w:tcBorders>
          </w:tcPr>
          <w:p w14:paraId="383AC519" w14:textId="77777777" w:rsidR="00D81E2B" w:rsidRPr="00B43720" w:rsidRDefault="00D81E2B" w:rsidP="005160D8">
            <w:pPr>
              <w:rPr>
                <w:i/>
                <w:szCs w:val="20"/>
                <w:lang w:val="en-GB" w:eastAsia="ja-JP"/>
              </w:rPr>
            </w:pPr>
          </w:p>
        </w:tc>
        <w:tc>
          <w:tcPr>
            <w:tcW w:w="10619" w:type="dxa"/>
            <w:tcBorders>
              <w:top w:val="single" w:sz="4" w:space="0" w:color="auto"/>
              <w:left w:val="single" w:sz="4" w:space="0" w:color="auto"/>
              <w:bottom w:val="single" w:sz="4" w:space="0" w:color="auto"/>
              <w:right w:val="single" w:sz="4" w:space="0" w:color="auto"/>
            </w:tcBorders>
          </w:tcPr>
          <w:p w14:paraId="41A81517" w14:textId="77777777" w:rsidR="00D81E2B" w:rsidRPr="00B43720" w:rsidRDefault="00D81E2B" w:rsidP="005160D8">
            <w:pPr>
              <w:spacing w:after="0"/>
              <w:rPr>
                <w:rFonts w:cs="Arial"/>
                <w:i/>
                <w:szCs w:val="20"/>
                <w:u w:val="single"/>
                <w:lang w:eastAsia="zh-CN"/>
              </w:rPr>
            </w:pPr>
            <w:r w:rsidRPr="00B43720">
              <w:rPr>
                <w:rFonts w:cs="Arial"/>
                <w:i/>
                <w:szCs w:val="20"/>
                <w:u w:val="single"/>
                <w:lang w:eastAsia="zh-CN"/>
              </w:rPr>
              <w:t>Duties and Responsibilities</w:t>
            </w:r>
          </w:p>
          <w:p w14:paraId="683DF85B" w14:textId="5DC81B14" w:rsidR="00D81E2B" w:rsidRPr="00B43720" w:rsidRDefault="00D81E2B" w:rsidP="00D81E2B">
            <w:pPr>
              <w:numPr>
                <w:ilvl w:val="0"/>
                <w:numId w:val="9"/>
              </w:numPr>
              <w:spacing w:after="0"/>
              <w:rPr>
                <w:i/>
                <w:szCs w:val="20"/>
              </w:rPr>
            </w:pPr>
            <w:r w:rsidRPr="00B43720">
              <w:rPr>
                <w:i/>
                <w:szCs w:val="20"/>
              </w:rPr>
              <w:t>Monitor progress in development/implementation of the project</w:t>
            </w:r>
            <w:r w:rsidR="009A2301" w:rsidRPr="0028184D">
              <w:rPr>
                <w:i/>
                <w:szCs w:val="20"/>
              </w:rPr>
              <w:t>’s environmental and social risk management measures</w:t>
            </w:r>
            <w:r w:rsidR="008816BB" w:rsidRPr="0028184D">
              <w:rPr>
                <w:i/>
                <w:szCs w:val="20"/>
              </w:rPr>
              <w:t xml:space="preserve"> as described in the </w:t>
            </w:r>
            <w:proofErr w:type="spellStart"/>
            <w:r w:rsidR="00D43BEC" w:rsidRPr="0028184D">
              <w:rPr>
                <w:i/>
                <w:szCs w:val="20"/>
              </w:rPr>
              <w:t>prodoc</w:t>
            </w:r>
            <w:proofErr w:type="spellEnd"/>
            <w:r w:rsidR="00D43BEC" w:rsidRPr="0028184D">
              <w:rPr>
                <w:i/>
                <w:szCs w:val="20"/>
              </w:rPr>
              <w:t xml:space="preserve"> and the</w:t>
            </w:r>
            <w:r w:rsidRPr="00B43720">
              <w:rPr>
                <w:i/>
                <w:szCs w:val="20"/>
              </w:rPr>
              <w:t xml:space="preserve"> ESMP/ESMF</w:t>
            </w:r>
            <w:r w:rsidRPr="00891493">
              <w:rPr>
                <w:i/>
                <w:szCs w:val="20"/>
              </w:rPr>
              <w:t xml:space="preserve"> </w:t>
            </w:r>
            <w:r w:rsidR="004C008E" w:rsidRPr="0028184D">
              <w:rPr>
                <w:i/>
                <w:szCs w:val="20"/>
              </w:rPr>
              <w:t>(if developed)</w:t>
            </w:r>
            <w:r w:rsidRPr="00B43720">
              <w:rPr>
                <w:i/>
                <w:szCs w:val="20"/>
              </w:rPr>
              <w:t xml:space="preserve"> ensuring that UNDP</w:t>
            </w:r>
            <w:r w:rsidR="00D43BEC" w:rsidRPr="0028184D">
              <w:rPr>
                <w:i/>
                <w:szCs w:val="20"/>
              </w:rPr>
              <w:t>’</w:t>
            </w:r>
            <w:r w:rsidRPr="00B43720">
              <w:rPr>
                <w:i/>
                <w:szCs w:val="20"/>
              </w:rPr>
              <w:t>s SES policy</w:t>
            </w:r>
            <w:r w:rsidRPr="00891493">
              <w:rPr>
                <w:i/>
                <w:szCs w:val="20"/>
              </w:rPr>
              <w:t xml:space="preserve"> </w:t>
            </w:r>
            <w:r w:rsidR="00D43BEC" w:rsidRPr="0028184D">
              <w:rPr>
                <w:i/>
                <w:szCs w:val="20"/>
              </w:rPr>
              <w:t>and the AF’s ESP policy</w:t>
            </w:r>
            <w:r w:rsidRPr="00B43720">
              <w:rPr>
                <w:i/>
                <w:szCs w:val="20"/>
              </w:rPr>
              <w:t xml:space="preserve"> </w:t>
            </w:r>
            <w:r w:rsidR="00D43BEC" w:rsidRPr="0028184D">
              <w:rPr>
                <w:i/>
                <w:szCs w:val="20"/>
              </w:rPr>
              <w:t>are</w:t>
            </w:r>
            <w:r w:rsidRPr="00B43720">
              <w:rPr>
                <w:i/>
                <w:szCs w:val="20"/>
              </w:rPr>
              <w:t xml:space="preserve"> fully met and the reporting requirements are fulfilled;</w:t>
            </w:r>
          </w:p>
          <w:p w14:paraId="2C6DB591" w14:textId="77777777" w:rsidR="00D81E2B" w:rsidRPr="00B43720" w:rsidRDefault="00D81E2B" w:rsidP="00D81E2B">
            <w:pPr>
              <w:numPr>
                <w:ilvl w:val="0"/>
                <w:numId w:val="9"/>
              </w:numPr>
              <w:spacing w:after="0"/>
              <w:rPr>
                <w:i/>
                <w:szCs w:val="20"/>
              </w:rPr>
            </w:pPr>
            <w:r w:rsidRPr="00B43720">
              <w:rPr>
                <w:i/>
                <w:szCs w:val="20"/>
              </w:rPr>
              <w:t>Oversee/develop/coordinate implementation of all safeguard related plans;</w:t>
            </w:r>
          </w:p>
          <w:p w14:paraId="07DB54D8" w14:textId="77777777" w:rsidR="00D81E2B" w:rsidRPr="00B43720" w:rsidRDefault="00D81E2B" w:rsidP="00D81E2B">
            <w:pPr>
              <w:numPr>
                <w:ilvl w:val="0"/>
                <w:numId w:val="9"/>
              </w:numPr>
              <w:spacing w:after="0"/>
              <w:rPr>
                <w:i/>
                <w:szCs w:val="20"/>
              </w:rPr>
            </w:pPr>
            <w:r w:rsidRPr="00B43720">
              <w:rPr>
                <w:i/>
                <w:szCs w:val="20"/>
              </w:rPr>
              <w:t>Ensure social and environmental grievances are managed effectively and transparently;</w:t>
            </w:r>
          </w:p>
          <w:p w14:paraId="04529BCB" w14:textId="77777777" w:rsidR="00D81E2B" w:rsidRPr="00B43720" w:rsidRDefault="00D81E2B" w:rsidP="00D81E2B">
            <w:pPr>
              <w:numPr>
                <w:ilvl w:val="0"/>
                <w:numId w:val="9"/>
              </w:numPr>
              <w:spacing w:after="0"/>
              <w:rPr>
                <w:i/>
                <w:szCs w:val="20"/>
              </w:rPr>
            </w:pPr>
            <w:r w:rsidRPr="00B43720">
              <w:rPr>
                <w:i/>
                <w:szCs w:val="20"/>
              </w:rPr>
              <w:t>Review the SESP annually, and update and revise corresponding risk log; mitigation/management plans as necessary;</w:t>
            </w:r>
          </w:p>
          <w:p w14:paraId="702F6C7F" w14:textId="77777777" w:rsidR="00D81E2B" w:rsidRPr="00B43720" w:rsidRDefault="00D81E2B" w:rsidP="00D81E2B">
            <w:pPr>
              <w:numPr>
                <w:ilvl w:val="0"/>
                <w:numId w:val="9"/>
              </w:numPr>
              <w:spacing w:after="0"/>
              <w:rPr>
                <w:i/>
                <w:szCs w:val="20"/>
              </w:rPr>
            </w:pPr>
            <w:r w:rsidRPr="00B43720">
              <w:rPr>
                <w:i/>
                <w:szCs w:val="20"/>
              </w:rPr>
              <w:t xml:space="preserve">Ensure full disclosure with concerned stakeholders; </w:t>
            </w:r>
          </w:p>
          <w:p w14:paraId="6662355A" w14:textId="77777777" w:rsidR="00D81E2B" w:rsidRPr="00B43720" w:rsidRDefault="00D81E2B" w:rsidP="00D81E2B">
            <w:pPr>
              <w:numPr>
                <w:ilvl w:val="0"/>
                <w:numId w:val="9"/>
              </w:numPr>
              <w:spacing w:after="0"/>
              <w:rPr>
                <w:i/>
                <w:szCs w:val="20"/>
              </w:rPr>
            </w:pPr>
            <w:r w:rsidRPr="00B43720">
              <w:rPr>
                <w:i/>
                <w:szCs w:val="20"/>
              </w:rPr>
              <w:t>Ensure environmental and social risks are identified, avoided, mitigated and managed throughout project implementation;</w:t>
            </w:r>
          </w:p>
          <w:p w14:paraId="60A5A937" w14:textId="60C3B4EA" w:rsidR="00D81E2B" w:rsidRPr="00B43720" w:rsidRDefault="00D81E2B" w:rsidP="00D81E2B">
            <w:pPr>
              <w:numPr>
                <w:ilvl w:val="0"/>
                <w:numId w:val="9"/>
              </w:numPr>
              <w:spacing w:after="0"/>
              <w:rPr>
                <w:i/>
                <w:szCs w:val="20"/>
              </w:rPr>
            </w:pPr>
            <w:r w:rsidRPr="00B43720">
              <w:rPr>
                <w:i/>
                <w:szCs w:val="20"/>
              </w:rPr>
              <w:t xml:space="preserve">Work with the M&amp;E officer to ensure reporting, monitoring and evaluation fully address the safeguard issues of the project; </w:t>
            </w:r>
          </w:p>
          <w:p w14:paraId="4E5995EB" w14:textId="77777777" w:rsidR="00D81E2B" w:rsidRPr="00B43720" w:rsidRDefault="00D81E2B" w:rsidP="005160D8">
            <w:pPr>
              <w:spacing w:after="0"/>
              <w:rPr>
                <w:rFonts w:cs="Arial"/>
                <w:i/>
                <w:szCs w:val="20"/>
                <w:u w:val="single"/>
                <w:lang w:eastAsia="zh-CN"/>
              </w:rPr>
            </w:pPr>
          </w:p>
        </w:tc>
      </w:tr>
      <w:tr w:rsidR="00D81E2B" w:rsidRPr="00485F0E" w14:paraId="5163AFA1" w14:textId="77777777" w:rsidTr="005160D8">
        <w:trPr>
          <w:trHeight w:val="431"/>
        </w:trPr>
        <w:tc>
          <w:tcPr>
            <w:tcW w:w="14022" w:type="dxa"/>
            <w:gridSpan w:val="3"/>
            <w:tcBorders>
              <w:top w:val="single" w:sz="4" w:space="0" w:color="auto"/>
              <w:left w:val="single" w:sz="4" w:space="0" w:color="auto"/>
              <w:bottom w:val="single" w:sz="4" w:space="0" w:color="auto"/>
              <w:right w:val="single" w:sz="4" w:space="0" w:color="auto"/>
            </w:tcBorders>
            <w:shd w:val="clear" w:color="auto" w:fill="DAEEF3"/>
            <w:hideMark/>
          </w:tcPr>
          <w:p w14:paraId="74112920" w14:textId="77777777" w:rsidR="00D81E2B" w:rsidRPr="00485F0E" w:rsidRDefault="00D81E2B" w:rsidP="005160D8">
            <w:pPr>
              <w:rPr>
                <w:b/>
                <w:i/>
                <w:szCs w:val="20"/>
                <w:lang w:val="en-GB" w:eastAsia="ja-JP"/>
              </w:rPr>
            </w:pPr>
            <w:r w:rsidRPr="00485F0E">
              <w:rPr>
                <w:b/>
                <w:i/>
                <w:szCs w:val="20"/>
                <w:lang w:val="en-GB" w:eastAsia="ja-JP"/>
              </w:rPr>
              <w:t>International / Regional and global contracting</w:t>
            </w:r>
          </w:p>
        </w:tc>
      </w:tr>
      <w:tr w:rsidR="00D81E2B" w:rsidRPr="00485F0E" w14:paraId="000ABAEC" w14:textId="77777777" w:rsidTr="005160D8">
        <w:trPr>
          <w:trHeight w:val="1128"/>
        </w:trPr>
        <w:tc>
          <w:tcPr>
            <w:tcW w:w="1963" w:type="dxa"/>
            <w:tcBorders>
              <w:top w:val="single" w:sz="4" w:space="0" w:color="auto"/>
              <w:left w:val="single" w:sz="4" w:space="0" w:color="auto"/>
              <w:bottom w:val="single" w:sz="4" w:space="0" w:color="auto"/>
              <w:right w:val="single" w:sz="4" w:space="0" w:color="auto"/>
            </w:tcBorders>
            <w:vAlign w:val="center"/>
          </w:tcPr>
          <w:p w14:paraId="785588D4" w14:textId="77777777" w:rsidR="00D81E2B" w:rsidRPr="00485F0E" w:rsidRDefault="00D81E2B" w:rsidP="005160D8">
            <w:pPr>
              <w:rPr>
                <w:i/>
                <w:szCs w:val="20"/>
                <w:lang w:val="en-GB" w:eastAsia="ja-JP"/>
              </w:rPr>
            </w:pPr>
            <w:r w:rsidRPr="00485F0E">
              <w:rPr>
                <w:i/>
                <w:szCs w:val="20"/>
                <w:lang w:val="en-GB" w:eastAsia="ja-JP"/>
              </w:rPr>
              <w:t>Lead Technical Advisor</w:t>
            </w:r>
          </w:p>
          <w:p w14:paraId="046F28F3" w14:textId="77777777" w:rsidR="00D81E2B" w:rsidRPr="00485F0E" w:rsidRDefault="00D81E2B" w:rsidP="005160D8">
            <w:pPr>
              <w:rPr>
                <w:i/>
                <w:szCs w:val="20"/>
                <w:lang w:val="en-GB" w:eastAsia="ja-JP"/>
              </w:rPr>
            </w:pPr>
          </w:p>
          <w:p w14:paraId="3782B68A" w14:textId="77777777" w:rsidR="00D81E2B" w:rsidRPr="00485F0E" w:rsidRDefault="00D81E2B" w:rsidP="005160D8">
            <w:pPr>
              <w:rPr>
                <w:i/>
                <w:szCs w:val="20"/>
                <w:lang w:val="en-GB" w:eastAsia="ja-JP"/>
              </w:rPr>
            </w:pPr>
            <w:r w:rsidRPr="00485F0E">
              <w:rPr>
                <w:i/>
                <w:szCs w:val="20"/>
                <w:lang w:val="en-GB" w:eastAsia="ja-JP"/>
              </w:rPr>
              <w:t>Rate: $2,000/week</w:t>
            </w:r>
          </w:p>
        </w:tc>
        <w:tc>
          <w:tcPr>
            <w:tcW w:w="1440" w:type="dxa"/>
            <w:tcBorders>
              <w:top w:val="single" w:sz="4" w:space="0" w:color="auto"/>
              <w:left w:val="single" w:sz="4" w:space="0" w:color="auto"/>
              <w:bottom w:val="single" w:sz="4" w:space="0" w:color="auto"/>
              <w:right w:val="single" w:sz="4" w:space="0" w:color="auto"/>
            </w:tcBorders>
            <w:vAlign w:val="center"/>
            <w:hideMark/>
          </w:tcPr>
          <w:p w14:paraId="2CA191D1" w14:textId="77777777" w:rsidR="00D81E2B" w:rsidRPr="00485F0E" w:rsidRDefault="00D81E2B" w:rsidP="005160D8">
            <w:pPr>
              <w:rPr>
                <w:i/>
                <w:szCs w:val="20"/>
                <w:lang w:val="en-GB" w:eastAsia="ja-JP"/>
              </w:rPr>
            </w:pPr>
            <w:r w:rsidRPr="00485F0E">
              <w:rPr>
                <w:i/>
                <w:szCs w:val="20"/>
                <w:lang w:val="en-GB" w:eastAsia="ja-JP"/>
              </w:rPr>
              <w:t>20 weeks / over 5 years</w:t>
            </w:r>
          </w:p>
        </w:tc>
        <w:tc>
          <w:tcPr>
            <w:tcW w:w="10619" w:type="dxa"/>
            <w:tcBorders>
              <w:top w:val="single" w:sz="4" w:space="0" w:color="auto"/>
              <w:left w:val="single" w:sz="4" w:space="0" w:color="auto"/>
              <w:bottom w:val="single" w:sz="4" w:space="0" w:color="auto"/>
              <w:right w:val="single" w:sz="4" w:space="0" w:color="auto"/>
            </w:tcBorders>
            <w:vAlign w:val="center"/>
          </w:tcPr>
          <w:p w14:paraId="4D63D5EB" w14:textId="77777777" w:rsidR="00D81E2B" w:rsidRPr="00485F0E" w:rsidRDefault="00D81E2B" w:rsidP="005160D8">
            <w:pPr>
              <w:rPr>
                <w:i/>
                <w:szCs w:val="20"/>
                <w:lang w:eastAsia="ja-JP"/>
              </w:rPr>
            </w:pPr>
            <w:r w:rsidRPr="00485F0E">
              <w:rPr>
                <w:i/>
                <w:szCs w:val="20"/>
                <w:lang w:eastAsia="ja-JP"/>
              </w:rPr>
              <w:t>The Lead Technical Adviser will be responsible for providing overall technical backstopping and management support to the Project.</w:t>
            </w:r>
          </w:p>
          <w:p w14:paraId="0A126DCB" w14:textId="77777777" w:rsidR="00D81E2B" w:rsidRPr="00485F0E" w:rsidRDefault="00D81E2B" w:rsidP="005160D8">
            <w:pPr>
              <w:rPr>
                <w:i/>
                <w:szCs w:val="20"/>
                <w:lang w:eastAsia="ja-JP"/>
              </w:rPr>
            </w:pPr>
          </w:p>
        </w:tc>
      </w:tr>
      <w:tr w:rsidR="00D81E2B" w:rsidRPr="00485F0E" w14:paraId="1148F8CE" w14:textId="77777777" w:rsidTr="005160D8">
        <w:tc>
          <w:tcPr>
            <w:tcW w:w="1963" w:type="dxa"/>
            <w:tcBorders>
              <w:top w:val="single" w:sz="4" w:space="0" w:color="auto"/>
              <w:left w:val="single" w:sz="4" w:space="0" w:color="auto"/>
              <w:bottom w:val="single" w:sz="4" w:space="0" w:color="auto"/>
              <w:right w:val="single" w:sz="4" w:space="0" w:color="auto"/>
            </w:tcBorders>
          </w:tcPr>
          <w:p w14:paraId="36B1AFB9" w14:textId="77777777" w:rsidR="00D81E2B" w:rsidRPr="00485F0E" w:rsidRDefault="00D81E2B" w:rsidP="005160D8">
            <w:pPr>
              <w:rPr>
                <w:i/>
                <w:szCs w:val="20"/>
                <w:lang w:val="en-GB" w:eastAsia="ja-JP"/>
              </w:rPr>
            </w:pPr>
            <w:r w:rsidRPr="00485F0E">
              <w:rPr>
                <w:i/>
                <w:szCs w:val="20"/>
                <w:lang w:val="en-GB" w:eastAsia="ja-JP"/>
              </w:rPr>
              <w:t xml:space="preserve">International PA &amp; Biodiversity Strategy Advisor </w:t>
            </w:r>
          </w:p>
          <w:p w14:paraId="59AF2AB1" w14:textId="77777777" w:rsidR="00D81E2B" w:rsidRPr="00485F0E" w:rsidRDefault="00D81E2B" w:rsidP="005160D8">
            <w:pPr>
              <w:rPr>
                <w:i/>
                <w:szCs w:val="20"/>
                <w:lang w:val="en-GB" w:eastAsia="ja-JP"/>
              </w:rPr>
            </w:pPr>
          </w:p>
          <w:p w14:paraId="3005B1A7" w14:textId="77777777" w:rsidR="00D81E2B" w:rsidRPr="00485F0E" w:rsidRDefault="00D81E2B" w:rsidP="005160D8">
            <w:pPr>
              <w:rPr>
                <w:i/>
                <w:szCs w:val="20"/>
                <w:lang w:val="en-GB" w:eastAsia="ja-JP"/>
              </w:rPr>
            </w:pPr>
            <w:r w:rsidRPr="00485F0E">
              <w:rPr>
                <w:i/>
                <w:szCs w:val="20"/>
                <w:lang w:val="en-GB" w:eastAsia="ja-JP"/>
              </w:rPr>
              <w:t>Rate: $ 2,000/week</w:t>
            </w:r>
          </w:p>
        </w:tc>
        <w:tc>
          <w:tcPr>
            <w:tcW w:w="1440" w:type="dxa"/>
            <w:tcBorders>
              <w:top w:val="single" w:sz="4" w:space="0" w:color="auto"/>
              <w:left w:val="single" w:sz="4" w:space="0" w:color="auto"/>
              <w:bottom w:val="single" w:sz="4" w:space="0" w:color="auto"/>
              <w:right w:val="single" w:sz="4" w:space="0" w:color="auto"/>
            </w:tcBorders>
            <w:hideMark/>
          </w:tcPr>
          <w:p w14:paraId="657D15FA" w14:textId="77777777" w:rsidR="00D81E2B" w:rsidRPr="00485F0E" w:rsidRDefault="00D81E2B" w:rsidP="005160D8">
            <w:pPr>
              <w:rPr>
                <w:i/>
                <w:szCs w:val="20"/>
                <w:lang w:val="en-GB" w:eastAsia="ja-JP"/>
              </w:rPr>
            </w:pPr>
            <w:r w:rsidRPr="00485F0E">
              <w:rPr>
                <w:i/>
                <w:szCs w:val="20"/>
                <w:lang w:val="en-GB" w:eastAsia="ja-JP"/>
              </w:rPr>
              <w:t>25 weeks / over 5 years</w:t>
            </w:r>
          </w:p>
        </w:tc>
        <w:tc>
          <w:tcPr>
            <w:tcW w:w="10619" w:type="dxa"/>
            <w:tcBorders>
              <w:top w:val="single" w:sz="4" w:space="0" w:color="auto"/>
              <w:left w:val="single" w:sz="4" w:space="0" w:color="auto"/>
              <w:bottom w:val="single" w:sz="4" w:space="0" w:color="auto"/>
              <w:right w:val="single" w:sz="4" w:space="0" w:color="auto"/>
            </w:tcBorders>
          </w:tcPr>
          <w:p w14:paraId="0AC10E83" w14:textId="77777777" w:rsidR="00D81E2B" w:rsidRPr="00485F0E" w:rsidRDefault="00D81E2B" w:rsidP="005160D8">
            <w:pPr>
              <w:rPr>
                <w:i/>
                <w:szCs w:val="20"/>
                <w:lang w:val="en-GB" w:eastAsia="ja-JP"/>
              </w:rPr>
            </w:pPr>
            <w:r w:rsidRPr="00485F0E">
              <w:rPr>
                <w:i/>
                <w:szCs w:val="20"/>
                <w:lang w:eastAsia="ja-JP"/>
              </w:rPr>
              <w:t xml:space="preserve">In close coordination with the Project Manager (PM), the international </w:t>
            </w:r>
            <w:r w:rsidRPr="00485F0E">
              <w:rPr>
                <w:i/>
                <w:szCs w:val="20"/>
                <w:lang w:val="en-GB" w:eastAsia="ja-JP"/>
              </w:rPr>
              <w:t xml:space="preserve">Protected Areas and Biodiversity Advisor (PABA) will provide international perspective, strategic guidance and technical inputs to the implementation of activities under Outputs 1.1 to 1.6, including the following: </w:t>
            </w:r>
          </w:p>
          <w:p w14:paraId="2B566047" w14:textId="77777777" w:rsidR="00D81E2B" w:rsidRPr="00485F0E" w:rsidRDefault="00D81E2B" w:rsidP="005160D8">
            <w:pPr>
              <w:rPr>
                <w:i/>
                <w:szCs w:val="20"/>
                <w:lang w:val="en-GB" w:eastAsia="ja-JP"/>
              </w:rPr>
            </w:pPr>
          </w:p>
          <w:p w14:paraId="2BB84F79" w14:textId="77777777" w:rsidR="00D81E2B" w:rsidRPr="00485F0E" w:rsidRDefault="00D81E2B" w:rsidP="00BB12C2">
            <w:pPr>
              <w:numPr>
                <w:ilvl w:val="0"/>
                <w:numId w:val="55"/>
              </w:numPr>
              <w:spacing w:after="0"/>
              <w:rPr>
                <w:i/>
                <w:szCs w:val="20"/>
                <w:lang w:val="en-GB" w:eastAsia="ja-JP"/>
              </w:rPr>
            </w:pPr>
            <w:r w:rsidRPr="00485F0E">
              <w:rPr>
                <w:i/>
                <w:szCs w:val="20"/>
                <w:lang w:val="en-GB" w:eastAsia="ja-JP"/>
              </w:rPr>
              <w:lastRenderedPageBreak/>
              <w:t>For Output 1.1, the PABA will coordinate and provide technical advice to the international and national policy specialists, participate in the policy review process and provide inputs to policy recommendations for strengthening the national PA system</w:t>
            </w:r>
          </w:p>
          <w:p w14:paraId="58CD99F7" w14:textId="77777777" w:rsidR="00D81E2B" w:rsidRPr="00485F0E" w:rsidRDefault="00D81E2B" w:rsidP="005160D8">
            <w:pPr>
              <w:rPr>
                <w:i/>
                <w:szCs w:val="20"/>
                <w:lang w:val="en-GB" w:eastAsia="ja-JP"/>
              </w:rPr>
            </w:pPr>
          </w:p>
          <w:p w14:paraId="62987DBB" w14:textId="77777777" w:rsidR="00D81E2B" w:rsidRPr="00485F0E" w:rsidRDefault="00D81E2B" w:rsidP="00BB12C2">
            <w:pPr>
              <w:numPr>
                <w:ilvl w:val="0"/>
                <w:numId w:val="55"/>
              </w:numPr>
              <w:spacing w:after="0"/>
              <w:rPr>
                <w:i/>
                <w:szCs w:val="20"/>
                <w:lang w:val="en-GB" w:eastAsia="ja-JP"/>
              </w:rPr>
            </w:pPr>
            <w:r w:rsidRPr="00485F0E">
              <w:rPr>
                <w:i/>
                <w:szCs w:val="20"/>
                <w:lang w:val="en-GB" w:eastAsia="ja-JP"/>
              </w:rPr>
              <w:t>For Output 1.2, the PABA will coordinate and provide technical advice to the international and national capacity building specialists regarding the capacity development strategy and action plan for increasing the management effectiveness of the PA system; development of PA management standards and performance monitoring system; the development and institutionalisation of a modernized PA reporting system; the development of law enforcement and habitat/biodiversity monitoring protocols; and the development and institutionalisation of a PA information and knowledge management system</w:t>
            </w:r>
          </w:p>
          <w:p w14:paraId="0F1C6972" w14:textId="77777777" w:rsidR="00D81E2B" w:rsidRPr="00485F0E" w:rsidRDefault="00D81E2B" w:rsidP="005160D8">
            <w:pPr>
              <w:rPr>
                <w:i/>
                <w:szCs w:val="20"/>
                <w:lang w:val="en-GB" w:eastAsia="ja-JP"/>
              </w:rPr>
            </w:pPr>
          </w:p>
          <w:p w14:paraId="5005ED37" w14:textId="77777777" w:rsidR="00D81E2B" w:rsidRPr="00485F0E" w:rsidRDefault="00D81E2B" w:rsidP="00BB12C2">
            <w:pPr>
              <w:numPr>
                <w:ilvl w:val="0"/>
                <w:numId w:val="55"/>
              </w:numPr>
              <w:spacing w:after="0"/>
              <w:rPr>
                <w:i/>
                <w:szCs w:val="20"/>
                <w:lang w:val="en-GB" w:eastAsia="ja-JP"/>
              </w:rPr>
            </w:pPr>
            <w:r w:rsidRPr="00485F0E">
              <w:rPr>
                <w:i/>
                <w:szCs w:val="20"/>
                <w:lang w:val="en-GB" w:eastAsia="ja-JP"/>
              </w:rPr>
              <w:t xml:space="preserve">For Output 1.3, the PABA will provide technical advice to the international and national capacity building </w:t>
            </w:r>
            <w:proofErr w:type="gramStart"/>
            <w:r w:rsidRPr="00485F0E">
              <w:rPr>
                <w:i/>
                <w:szCs w:val="20"/>
                <w:lang w:val="en-GB" w:eastAsia="ja-JP"/>
              </w:rPr>
              <w:t>specialists, and</w:t>
            </w:r>
            <w:proofErr w:type="gramEnd"/>
            <w:r w:rsidRPr="00485F0E">
              <w:rPr>
                <w:i/>
                <w:szCs w:val="20"/>
                <w:lang w:val="en-GB" w:eastAsia="ja-JP"/>
              </w:rPr>
              <w:t xml:space="preserve"> provide guidance and inputs to the development and delivery of a program of training to raise focal competencies of senior and mid-level protected area managers and practitioners.</w:t>
            </w:r>
          </w:p>
          <w:p w14:paraId="0E6A36AB" w14:textId="77777777" w:rsidR="00D81E2B" w:rsidRPr="00485F0E" w:rsidRDefault="00D81E2B" w:rsidP="005160D8">
            <w:pPr>
              <w:rPr>
                <w:i/>
                <w:szCs w:val="20"/>
                <w:lang w:val="en-GB" w:eastAsia="ja-JP"/>
              </w:rPr>
            </w:pPr>
          </w:p>
          <w:p w14:paraId="1BBFEFE0" w14:textId="77777777" w:rsidR="00D81E2B" w:rsidRPr="00485F0E" w:rsidRDefault="00D81E2B" w:rsidP="00BB12C2">
            <w:pPr>
              <w:numPr>
                <w:ilvl w:val="0"/>
                <w:numId w:val="55"/>
              </w:numPr>
              <w:spacing w:after="0"/>
              <w:rPr>
                <w:i/>
                <w:szCs w:val="20"/>
                <w:lang w:val="en-GB" w:eastAsia="ja-JP"/>
              </w:rPr>
            </w:pPr>
            <w:r w:rsidRPr="00485F0E">
              <w:rPr>
                <w:i/>
                <w:szCs w:val="20"/>
                <w:lang w:val="en-GB" w:eastAsia="ja-JP"/>
              </w:rPr>
              <w:t xml:space="preserve">For Output 1.4, the PABA will coordinate and provide technical advice to the international and national sustainable financing experts regarding </w:t>
            </w:r>
            <w:r w:rsidRPr="00485F0E">
              <w:rPr>
                <w:i/>
                <w:szCs w:val="20"/>
                <w:lang w:eastAsia="ja-JP"/>
              </w:rPr>
              <w:t xml:space="preserve">development of a sustainable financing strategy for the PA system, capacity building for implementation of the strategy, the development of a series of studies to inform sustainable financing policies and plans, and integrating PA system concerns into REDD+ programme development. </w:t>
            </w:r>
          </w:p>
          <w:p w14:paraId="2D622F3B" w14:textId="77777777" w:rsidR="00D81E2B" w:rsidRPr="00485F0E" w:rsidRDefault="00D81E2B" w:rsidP="005160D8">
            <w:pPr>
              <w:rPr>
                <w:i/>
                <w:szCs w:val="20"/>
                <w:lang w:val="en-GB" w:eastAsia="ja-JP"/>
              </w:rPr>
            </w:pPr>
          </w:p>
          <w:p w14:paraId="2ABAAF85" w14:textId="77777777" w:rsidR="00D81E2B" w:rsidRPr="00485F0E" w:rsidRDefault="00D81E2B" w:rsidP="00BB12C2">
            <w:pPr>
              <w:numPr>
                <w:ilvl w:val="0"/>
                <w:numId w:val="55"/>
              </w:numPr>
              <w:spacing w:after="0"/>
              <w:rPr>
                <w:i/>
                <w:szCs w:val="20"/>
                <w:lang w:eastAsia="ja-JP"/>
              </w:rPr>
            </w:pPr>
            <w:r w:rsidRPr="00485F0E">
              <w:rPr>
                <w:i/>
                <w:szCs w:val="20"/>
                <w:lang w:val="en-GB" w:eastAsia="ja-JP"/>
              </w:rPr>
              <w:t xml:space="preserve">For Output 1.5, the PABA will coordinate and provide technical advice to the international and national landscape conservation regarding awareness and knowledge building for State, Region and local government units in Kachin State and </w:t>
            </w:r>
            <w:proofErr w:type="spellStart"/>
            <w:r w:rsidRPr="00485F0E">
              <w:rPr>
                <w:i/>
                <w:szCs w:val="20"/>
                <w:lang w:val="en-GB" w:eastAsia="ja-JP"/>
              </w:rPr>
              <w:t>Sagaing</w:t>
            </w:r>
            <w:proofErr w:type="spellEnd"/>
            <w:r w:rsidRPr="00485F0E">
              <w:rPr>
                <w:i/>
                <w:szCs w:val="20"/>
                <w:lang w:val="en-GB" w:eastAsia="ja-JP"/>
              </w:rPr>
              <w:t xml:space="preserve"> Region on the value of PAs; and implementation of </w:t>
            </w:r>
            <w:r w:rsidRPr="00485F0E">
              <w:rPr>
                <w:i/>
                <w:szCs w:val="20"/>
                <w:lang w:eastAsia="ja-JP"/>
              </w:rPr>
              <w:t xml:space="preserve">a social marketing campaign linked to cofinanced WCS national communications strategy work. </w:t>
            </w:r>
          </w:p>
          <w:p w14:paraId="56EC46EC" w14:textId="77777777" w:rsidR="00D81E2B" w:rsidRPr="00485F0E" w:rsidRDefault="00D81E2B" w:rsidP="005160D8">
            <w:pPr>
              <w:spacing w:after="0"/>
              <w:ind w:left="720"/>
              <w:rPr>
                <w:i/>
                <w:szCs w:val="20"/>
                <w:lang w:val="en-GB" w:eastAsia="ja-JP"/>
              </w:rPr>
            </w:pPr>
          </w:p>
          <w:p w14:paraId="4169C21F" w14:textId="77777777" w:rsidR="00D81E2B" w:rsidRPr="00485F0E" w:rsidRDefault="00D81E2B" w:rsidP="00BB12C2">
            <w:pPr>
              <w:numPr>
                <w:ilvl w:val="0"/>
                <w:numId w:val="55"/>
              </w:numPr>
              <w:spacing w:after="0"/>
              <w:rPr>
                <w:i/>
                <w:szCs w:val="20"/>
                <w:lang w:eastAsia="ja-JP"/>
              </w:rPr>
            </w:pPr>
            <w:r w:rsidRPr="00485F0E">
              <w:rPr>
                <w:i/>
                <w:szCs w:val="20"/>
                <w:lang w:val="en-GB" w:eastAsia="ja-JP"/>
              </w:rPr>
              <w:t>For Output 1.6, the PABA will provide technical advice and support to the national PABS, NWCD and other stakeholders for implementation of PA gap analysis recommendations; coordinate plans for biological and social ground-truthing surveys for areas of conservation value; and facilitate a cooperative process to identify potential areas for PA creation.</w:t>
            </w:r>
          </w:p>
        </w:tc>
      </w:tr>
    </w:tbl>
    <w:p w14:paraId="3FFD8120" w14:textId="77777777" w:rsidR="00A126D4" w:rsidRDefault="00A126D4" w:rsidP="00D81E2B">
      <w:pPr>
        <w:spacing w:after="0"/>
        <w:sectPr w:rsidR="00A126D4" w:rsidSect="003F636D">
          <w:headerReference w:type="first" r:id="rId112"/>
          <w:pgSz w:w="15840" w:h="12240" w:orient="landscape"/>
          <w:pgMar w:top="1440" w:right="1440" w:bottom="1440" w:left="1440" w:header="720" w:footer="720" w:gutter="0"/>
          <w:cols w:space="720"/>
          <w:docGrid w:linePitch="360"/>
        </w:sectPr>
      </w:pPr>
    </w:p>
    <w:p w14:paraId="6C24FCA3" w14:textId="77777777" w:rsidR="00416961" w:rsidRDefault="00416961" w:rsidP="00D81E2B">
      <w:pPr>
        <w:spacing w:after="0"/>
        <w:sectPr w:rsidR="00416961" w:rsidSect="00A126D4">
          <w:headerReference w:type="first" r:id="rId113"/>
          <w:type w:val="continuous"/>
          <w:pgSz w:w="15840" w:h="12240" w:orient="landscape"/>
          <w:pgMar w:top="1440" w:right="1440" w:bottom="1440" w:left="1440" w:header="720" w:footer="720" w:gutter="0"/>
          <w:cols w:space="720"/>
          <w:docGrid w:linePitch="360"/>
        </w:sectPr>
      </w:pPr>
    </w:p>
    <w:p w14:paraId="4558260A" w14:textId="5DA3E4F9" w:rsidR="00C54296" w:rsidRPr="00CF4903" w:rsidRDefault="00C54296" w:rsidP="009D26FD">
      <w:pPr>
        <w:pStyle w:val="Heading2"/>
        <w:ind w:left="0"/>
      </w:pPr>
      <w:bookmarkStart w:id="36" w:name="_Toc2181823"/>
      <w:bookmarkStart w:id="37" w:name="_Toc516064260"/>
      <w:bookmarkStart w:id="38" w:name="_Toc516064383"/>
      <w:bookmarkStart w:id="39" w:name="_Toc516066778"/>
      <w:bookmarkStart w:id="40" w:name="_Toc5105498"/>
      <w:bookmarkStart w:id="41" w:name="_Toc217394037"/>
      <w:bookmarkEnd w:id="35"/>
      <w:r w:rsidRPr="003F6C6C">
        <w:lastRenderedPageBreak/>
        <w:t xml:space="preserve">Annex </w:t>
      </w:r>
      <w:r w:rsidR="0023407D">
        <w:rPr>
          <w:rFonts w:eastAsia="Malgun Gothic"/>
          <w:lang w:eastAsia="ko-KR"/>
        </w:rPr>
        <w:t>8</w:t>
      </w:r>
      <w:r w:rsidR="00A52540" w:rsidRPr="003F6C6C">
        <w:t>.</w:t>
      </w:r>
      <w:r w:rsidRPr="003F6C6C">
        <w:t xml:space="preserve">  </w:t>
      </w:r>
      <w:r w:rsidR="00D81E2B" w:rsidRPr="003F6C6C">
        <w:t>Stakeholder Engagement Plan</w:t>
      </w:r>
      <w:bookmarkEnd w:id="36"/>
      <w:bookmarkEnd w:id="37"/>
      <w:bookmarkEnd w:id="38"/>
      <w:bookmarkEnd w:id="39"/>
      <w:bookmarkEnd w:id="40"/>
      <w:bookmarkEnd w:id="41"/>
      <w:r w:rsidRPr="00CF4903">
        <w:t xml:space="preserve"> </w:t>
      </w:r>
    </w:p>
    <w:p w14:paraId="6039C66A" w14:textId="5B5EC4D5" w:rsidR="00FB1E0D" w:rsidRPr="00485F0E" w:rsidRDefault="00FB1E0D" w:rsidP="00FB1E0D">
      <w:pPr>
        <w:rPr>
          <w:i/>
        </w:rPr>
      </w:pPr>
      <w:bookmarkStart w:id="42" w:name="_3x8tuzt" w:colFirst="0" w:colLast="0"/>
      <w:bookmarkEnd w:id="42"/>
      <w:r w:rsidRPr="00485F0E">
        <w:rPr>
          <w:b/>
          <w:i/>
          <w:highlight w:val="yellow"/>
        </w:rPr>
        <w:t>Guidance to project developer</w:t>
      </w:r>
      <w:r w:rsidRPr="00485F0E">
        <w:rPr>
          <w:i/>
          <w:highlight w:val="yellow"/>
        </w:rPr>
        <w:t xml:space="preserve">: The scope and details of the Stakeholder Engagement Plan </w:t>
      </w:r>
      <w:r w:rsidR="009D3295">
        <w:rPr>
          <w:i/>
          <w:highlight w:val="yellow"/>
        </w:rPr>
        <w:t xml:space="preserve">(SEP) </w:t>
      </w:r>
      <w:r w:rsidRPr="00485F0E">
        <w:rPr>
          <w:i/>
          <w:highlight w:val="yellow"/>
        </w:rPr>
        <w:t xml:space="preserve">will vary according to the nature of the project, the number of stakeholders and the potential impact of the project and its risks. </w:t>
      </w:r>
      <w:r w:rsidRPr="00485F0E">
        <w:rPr>
          <w:i/>
          <w:iCs/>
          <w:highlight w:val="yellow"/>
        </w:rPr>
        <w:t>Please refer to the</w:t>
      </w:r>
      <w:r w:rsidR="0083722B">
        <w:rPr>
          <w:i/>
          <w:iCs/>
          <w:highlight w:val="yellow"/>
        </w:rPr>
        <w:t xml:space="preserve"> UNDP </w:t>
      </w:r>
      <w:r w:rsidRPr="00485F0E">
        <w:rPr>
          <w:i/>
          <w:iCs/>
          <w:highlight w:val="yellow"/>
        </w:rPr>
        <w:t>guidance note on SEPs that must be followed. Note that projects categorized as Substantial or High in their SESP must have a Comprehensive Stakeholder Engagement Plan.</w:t>
      </w:r>
      <w:r w:rsidRPr="00485F0E">
        <w:rPr>
          <w:i/>
          <w:iCs/>
        </w:rPr>
        <w:t xml:space="preserve"> </w:t>
      </w:r>
      <w:r w:rsidR="009D3295">
        <w:rPr>
          <w:i/>
          <w:iCs/>
        </w:rPr>
        <w:t xml:space="preserve">The </w:t>
      </w:r>
      <w:r w:rsidR="00D00F6B">
        <w:rPr>
          <w:i/>
          <w:iCs/>
        </w:rPr>
        <w:t>SEP may</w:t>
      </w:r>
      <w:r w:rsidR="009D3295">
        <w:rPr>
          <w:i/>
          <w:iCs/>
        </w:rPr>
        <w:t xml:space="preserve"> be presented as a separate annex or included in the ESMF/ESMP if developed.</w:t>
      </w:r>
    </w:p>
    <w:p w14:paraId="2AA47B68" w14:textId="77777777" w:rsidR="00C54296" w:rsidRDefault="00C54296">
      <w:pPr>
        <w:rPr>
          <w:rFonts w:asciiTheme="majorHAnsi" w:hAnsiTheme="majorHAnsi" w:cstheme="majorHAnsi"/>
          <w:sz w:val="22"/>
          <w:szCs w:val="22"/>
        </w:rPr>
      </w:pPr>
    </w:p>
    <w:p w14:paraId="2DDF7102" w14:textId="77777777" w:rsidR="00085C11" w:rsidRDefault="00085C11">
      <w:pPr>
        <w:spacing w:after="0"/>
        <w:jc w:val="left"/>
        <w:rPr>
          <w:rFonts w:ascii="Arial Narrow" w:hAnsi="Arial Narrow"/>
          <w:b/>
          <w:bCs/>
        </w:rPr>
      </w:pPr>
      <w:bookmarkStart w:id="43" w:name="_Toc135389251"/>
      <w:r>
        <w:br w:type="page"/>
      </w:r>
    </w:p>
    <w:p w14:paraId="73053DC9" w14:textId="063EAF80" w:rsidR="00391E05" w:rsidRPr="00485F0E" w:rsidRDefault="00391E05" w:rsidP="00085C11">
      <w:pPr>
        <w:pStyle w:val="Heading2"/>
        <w:ind w:left="0"/>
        <w:rPr>
          <w:b w:val="0"/>
          <w:bCs w:val="0"/>
        </w:rPr>
      </w:pPr>
      <w:bookmarkStart w:id="44" w:name="_Toc217394038"/>
      <w:r w:rsidRPr="003F6C6C">
        <w:lastRenderedPageBreak/>
        <w:t xml:space="preserve">Annex </w:t>
      </w:r>
      <w:r w:rsidR="0023407D">
        <w:rPr>
          <w:rFonts w:eastAsia="Malgun Gothic" w:cs="Arial"/>
          <w:lang w:eastAsia="ko-KR"/>
        </w:rPr>
        <w:t>9</w:t>
      </w:r>
      <w:r w:rsidRPr="003F6C6C">
        <w:t xml:space="preserve">: Environmental </w:t>
      </w:r>
      <w:r w:rsidR="002A4E9A" w:rsidRPr="0022137E">
        <w:rPr>
          <w:b w:val="0"/>
        </w:rPr>
        <w:t xml:space="preserve">and </w:t>
      </w:r>
      <w:r w:rsidRPr="0022137E">
        <w:rPr>
          <w:b w:val="0"/>
        </w:rPr>
        <w:t>Social Management Framework (ESMF)</w:t>
      </w:r>
      <w:r w:rsidR="0083722B" w:rsidRPr="0022137E">
        <w:rPr>
          <w:b w:val="0"/>
        </w:rPr>
        <w:t>/Environmental and Social Management Plan ESMP</w:t>
      </w:r>
      <w:r w:rsidRPr="0022137E">
        <w:rPr>
          <w:b w:val="0"/>
        </w:rPr>
        <w:t>) and other SES frameworks/plans, if required</w:t>
      </w:r>
      <w:bookmarkEnd w:id="43"/>
      <w:bookmarkEnd w:id="44"/>
    </w:p>
    <w:p w14:paraId="2B2048AC" w14:textId="2C678864" w:rsidR="00391E05" w:rsidRPr="00485F0E" w:rsidRDefault="00391E05" w:rsidP="00391E05">
      <w:pPr>
        <w:spacing w:after="0"/>
        <w:rPr>
          <w:i/>
          <w:iCs/>
        </w:rPr>
      </w:pPr>
      <w:r w:rsidRPr="00485F0E">
        <w:rPr>
          <w:b/>
          <w:i/>
          <w:highlight w:val="yellow"/>
        </w:rPr>
        <w:t>Guidance to project developer</w:t>
      </w:r>
      <w:r w:rsidRPr="00485F0E">
        <w:rPr>
          <w:i/>
          <w:highlight w:val="yellow"/>
        </w:rPr>
        <w:t>: The frameworks and/or plans included in this annex must align with the project’s SESP</w:t>
      </w:r>
      <w:r w:rsidR="003A1C03">
        <w:rPr>
          <w:i/>
          <w:highlight w:val="yellow"/>
        </w:rPr>
        <w:t xml:space="preserve"> and the</w:t>
      </w:r>
      <w:r w:rsidR="00AD7B25">
        <w:rPr>
          <w:i/>
          <w:highlight w:val="yellow"/>
        </w:rPr>
        <w:t xml:space="preserve"> SES information provided in the AF proposal</w:t>
      </w:r>
      <w:r w:rsidRPr="00485F0E">
        <w:rPr>
          <w:i/>
          <w:highlight w:val="yellow"/>
        </w:rPr>
        <w:t xml:space="preserve">. </w:t>
      </w:r>
      <w:r w:rsidR="00114C58">
        <w:rPr>
          <w:i/>
          <w:highlight w:val="yellow"/>
        </w:rPr>
        <w:t xml:space="preserve">They should be the same as </w:t>
      </w:r>
      <w:r w:rsidR="004D3B8A">
        <w:rPr>
          <w:i/>
          <w:highlight w:val="yellow"/>
        </w:rPr>
        <w:t xml:space="preserve">the ESMF/ESMP included in the AF proposal as part of the project’s coherent SES approach, complying with both UNDP’s SES policy and the AF’s ESP policy. </w:t>
      </w:r>
      <w:r w:rsidRPr="00485F0E">
        <w:rPr>
          <w:i/>
          <w:iCs/>
          <w:highlight w:val="yellow"/>
        </w:rPr>
        <w:t xml:space="preserve">Please refer to the </w:t>
      </w:r>
      <w:hyperlink r:id="rId114" w:history="1">
        <w:r w:rsidRPr="00485F0E">
          <w:rPr>
            <w:i/>
            <w:iCs/>
            <w:color w:val="0000FF"/>
            <w:highlight w:val="yellow"/>
            <w:u w:val="single"/>
          </w:rPr>
          <w:t>UNDP Social and Environmental Standards</w:t>
        </w:r>
      </w:hyperlink>
      <w:r w:rsidRPr="00485F0E">
        <w:rPr>
          <w:i/>
          <w:iCs/>
          <w:highlight w:val="yellow"/>
        </w:rPr>
        <w:t xml:space="preserve"> </w:t>
      </w:r>
      <w:hyperlink r:id="rId115" w:history="1">
        <w:r w:rsidRPr="00485F0E">
          <w:rPr>
            <w:i/>
            <w:iCs/>
            <w:color w:val="0000FF"/>
            <w:highlight w:val="yellow"/>
            <w:u w:val="single"/>
          </w:rPr>
          <w:t>Toolkit</w:t>
        </w:r>
      </w:hyperlink>
      <w:r w:rsidR="00F65F6D">
        <w:rPr>
          <w:rStyle w:val="FootnoteReference"/>
        </w:rPr>
        <w:footnoteReference w:id="31"/>
      </w:r>
      <w:r w:rsidRPr="00485F0E">
        <w:rPr>
          <w:i/>
          <w:iCs/>
          <w:highlight w:val="yellow"/>
        </w:rPr>
        <w:t xml:space="preserve"> for further guidance including standard outlines, which should be followed to ensure SES compliance. </w:t>
      </w:r>
    </w:p>
    <w:p w14:paraId="303655DF" w14:textId="77777777" w:rsidR="00391E05" w:rsidRDefault="00391E05">
      <w:pPr>
        <w:rPr>
          <w:rFonts w:asciiTheme="majorHAnsi" w:hAnsiTheme="majorHAnsi" w:cstheme="majorHAnsi"/>
          <w:sz w:val="22"/>
          <w:szCs w:val="22"/>
        </w:rPr>
      </w:pPr>
    </w:p>
    <w:p w14:paraId="5622260D" w14:textId="77777777" w:rsidR="00085C11" w:rsidRDefault="00085C11">
      <w:pPr>
        <w:spacing w:after="0"/>
        <w:jc w:val="left"/>
        <w:rPr>
          <w:rFonts w:ascii="Arial Narrow" w:hAnsi="Arial Narrow"/>
          <w:b/>
          <w:bCs/>
        </w:rPr>
      </w:pPr>
      <w:bookmarkStart w:id="45" w:name="_Toc135389252"/>
      <w:r>
        <w:br w:type="page"/>
      </w:r>
    </w:p>
    <w:p w14:paraId="3692ECC2" w14:textId="416B8D8D" w:rsidR="00C36FA0" w:rsidRPr="00485F0E" w:rsidRDefault="00C36FA0" w:rsidP="00085C11">
      <w:pPr>
        <w:pStyle w:val="Heading2"/>
        <w:ind w:left="0"/>
        <w:rPr>
          <w:b w:val="0"/>
          <w:bCs w:val="0"/>
        </w:rPr>
      </w:pPr>
      <w:bookmarkStart w:id="46" w:name="_Toc217394039"/>
      <w:r w:rsidRPr="00485F0E">
        <w:lastRenderedPageBreak/>
        <w:t xml:space="preserve">Annex </w:t>
      </w:r>
      <w:r w:rsidRPr="00485F0E">
        <w:rPr>
          <w:rFonts w:cs="Arial"/>
        </w:rPr>
        <w:t>1</w:t>
      </w:r>
      <w:r w:rsidR="0023407D">
        <w:rPr>
          <w:rFonts w:eastAsia="Malgun Gothic" w:cs="Arial"/>
          <w:lang w:eastAsia="ko-KR"/>
        </w:rPr>
        <w:t>0</w:t>
      </w:r>
      <w:r w:rsidRPr="00485F0E">
        <w:t xml:space="preserve">: Gender </w:t>
      </w:r>
      <w:r w:rsidR="0083722B">
        <w:t>Assessment</w:t>
      </w:r>
      <w:r w:rsidRPr="00485F0E">
        <w:t xml:space="preserve"> and Gender Action Plan</w:t>
      </w:r>
      <w:bookmarkEnd w:id="45"/>
      <w:bookmarkEnd w:id="46"/>
      <w:r w:rsidRPr="00485F0E">
        <w:t xml:space="preserve"> </w:t>
      </w:r>
    </w:p>
    <w:p w14:paraId="6340F7E5" w14:textId="77777777" w:rsidR="00C36FA0" w:rsidRPr="002C3A2D" w:rsidRDefault="00C36FA0">
      <w:pPr>
        <w:rPr>
          <w:rFonts w:asciiTheme="majorHAnsi" w:hAnsiTheme="majorHAnsi" w:cstheme="majorHAnsi"/>
          <w:sz w:val="22"/>
          <w:szCs w:val="22"/>
        </w:rPr>
      </w:pPr>
    </w:p>
    <w:p w14:paraId="1881F6F7" w14:textId="77777777" w:rsidR="00085C11" w:rsidRDefault="00085C11">
      <w:pPr>
        <w:spacing w:after="0"/>
        <w:jc w:val="left"/>
        <w:rPr>
          <w:rFonts w:ascii="Arial Narrow" w:hAnsi="Arial Narrow"/>
          <w:b/>
          <w:bCs/>
        </w:rPr>
      </w:pPr>
      <w:bookmarkStart w:id="47" w:name="_Toc135389253"/>
      <w:r>
        <w:br w:type="page"/>
      </w:r>
    </w:p>
    <w:p w14:paraId="2E7D3A63" w14:textId="452ADD8B" w:rsidR="0043235C" w:rsidRPr="00485F0E" w:rsidRDefault="0043235C" w:rsidP="00085C11">
      <w:pPr>
        <w:pStyle w:val="Heading2"/>
        <w:ind w:left="0"/>
        <w:rPr>
          <w:b w:val="0"/>
          <w:bCs w:val="0"/>
        </w:rPr>
      </w:pPr>
      <w:bookmarkStart w:id="48" w:name="_Toc217394040"/>
      <w:r w:rsidRPr="75698731">
        <w:lastRenderedPageBreak/>
        <w:t xml:space="preserve">Annex </w:t>
      </w:r>
      <w:r w:rsidRPr="75698731">
        <w:rPr>
          <w:rFonts w:cs="Arial"/>
        </w:rPr>
        <w:t>1</w:t>
      </w:r>
      <w:r w:rsidR="0023407D">
        <w:rPr>
          <w:rFonts w:eastAsia="Malgun Gothic" w:cs="Arial"/>
          <w:lang w:eastAsia="ko-KR"/>
        </w:rPr>
        <w:t>1</w:t>
      </w:r>
      <w:r w:rsidRPr="75698731">
        <w:t>: Procurement Plan</w:t>
      </w:r>
      <w:bookmarkEnd w:id="47"/>
      <w:bookmarkEnd w:id="48"/>
      <w:r w:rsidRPr="75698731">
        <w:t xml:space="preserve"> </w:t>
      </w:r>
    </w:p>
    <w:p w14:paraId="76F09964" w14:textId="77777777" w:rsidR="0038050E" w:rsidRDefault="0038050E" w:rsidP="0038050E"/>
    <w:p w14:paraId="5F6B5951" w14:textId="77777777" w:rsidR="00085C11" w:rsidRDefault="00085C11">
      <w:pPr>
        <w:spacing w:after="0"/>
        <w:jc w:val="left"/>
        <w:rPr>
          <w:rFonts w:ascii="Arial Narrow" w:hAnsi="Arial Narrow"/>
          <w:b/>
          <w:bCs/>
        </w:rPr>
      </w:pPr>
      <w:r>
        <w:br w:type="page"/>
      </w:r>
    </w:p>
    <w:p w14:paraId="714FC5D4" w14:textId="67A27B91" w:rsidR="005A0322" w:rsidRPr="0038050E" w:rsidRDefault="005A0322" w:rsidP="00085C11">
      <w:pPr>
        <w:pStyle w:val="Heading2"/>
        <w:ind w:left="0"/>
      </w:pPr>
      <w:bookmarkStart w:id="49" w:name="_Toc217394041"/>
      <w:r w:rsidRPr="0038050E">
        <w:lastRenderedPageBreak/>
        <w:t xml:space="preserve">Annex </w:t>
      </w:r>
      <w:r w:rsidR="0038050E" w:rsidRPr="0038050E">
        <w:t>12</w:t>
      </w:r>
      <w:r w:rsidRPr="0038050E">
        <w:t>: Additional agreements:</w:t>
      </w:r>
      <w:r>
        <w:t xml:space="preserve"> </w:t>
      </w:r>
      <w:r w:rsidRPr="00485F0E">
        <w:rPr>
          <w:rFonts w:eastAsia="Times New Roman"/>
          <w:lang w:eastAsia="ja-JP"/>
        </w:rPr>
        <w:t>such as cost sharing agreements, project cooperation agreements signed with NGOs (where the NGO is designated as the “executing entity”), letters of financial commitments etc.</w:t>
      </w:r>
      <w:bookmarkEnd w:id="49"/>
    </w:p>
    <w:p w14:paraId="04519306" w14:textId="4881FE08" w:rsidR="00EC7A2B" w:rsidRDefault="00EC7A2B">
      <w:pPr>
        <w:spacing w:after="120"/>
        <w:rPr>
          <w:rFonts w:asciiTheme="majorHAnsi" w:hAnsiTheme="majorHAnsi" w:cstheme="majorHAnsi"/>
          <w:sz w:val="22"/>
          <w:szCs w:val="22"/>
        </w:rPr>
      </w:pPr>
    </w:p>
    <w:p w14:paraId="52768322" w14:textId="77777777" w:rsidR="00085C11" w:rsidRDefault="00085C11">
      <w:pPr>
        <w:spacing w:after="0"/>
        <w:jc w:val="left"/>
        <w:rPr>
          <w:rFonts w:ascii="Arial Narrow" w:hAnsi="Arial Narrow"/>
          <w:b/>
          <w:bCs/>
          <w:lang w:val="en-GB"/>
        </w:rPr>
      </w:pPr>
      <w:bookmarkStart w:id="50" w:name="_Toc135389255"/>
      <w:r>
        <w:rPr>
          <w:lang w:val="en-GB"/>
        </w:rPr>
        <w:br w:type="page"/>
      </w:r>
    </w:p>
    <w:p w14:paraId="2C95EAEC" w14:textId="261A1A7A" w:rsidR="00C73396" w:rsidRPr="00AE186D" w:rsidRDefault="00FB3D7C" w:rsidP="00085C11">
      <w:pPr>
        <w:pStyle w:val="Heading2"/>
        <w:ind w:left="0"/>
        <w:rPr>
          <w:rFonts w:asciiTheme="majorHAnsi" w:hAnsiTheme="majorHAnsi" w:cstheme="majorHAnsi"/>
          <w:sz w:val="22"/>
          <w:szCs w:val="22"/>
        </w:rPr>
      </w:pPr>
      <w:bookmarkStart w:id="51" w:name="_Toc217394042"/>
      <w:r w:rsidRPr="00485F0E">
        <w:rPr>
          <w:lang w:val="en-GB"/>
        </w:rPr>
        <w:lastRenderedPageBreak/>
        <w:t>Annex 1</w:t>
      </w:r>
      <w:r w:rsidR="0023407D">
        <w:rPr>
          <w:rFonts w:eastAsia="Malgun Gothic"/>
          <w:lang w:val="en-GB" w:eastAsia="ko-KR"/>
        </w:rPr>
        <w:t>3</w:t>
      </w:r>
      <w:r w:rsidRPr="00485F0E">
        <w:rPr>
          <w:lang w:val="en-GB"/>
        </w:rPr>
        <w:t xml:space="preserve">: Signed LOA between UNDP and </w:t>
      </w:r>
      <w:r>
        <w:rPr>
          <w:lang w:val="en-GB"/>
        </w:rPr>
        <w:t>EE</w:t>
      </w:r>
      <w:r w:rsidRPr="00485F0E">
        <w:rPr>
          <w:lang w:val="en-GB"/>
        </w:rPr>
        <w:t xml:space="preserve"> requesting UNDP Support Services</w:t>
      </w:r>
      <w:bookmarkEnd w:id="51"/>
      <w:r w:rsidRPr="00485F0E">
        <w:rPr>
          <w:rFonts w:cs="Calibri"/>
          <w:lang w:val="en-GB"/>
        </w:rPr>
        <w:t xml:space="preserve"> </w:t>
      </w:r>
      <w:bookmarkStart w:id="52" w:name="_Toc135389257"/>
      <w:bookmarkEnd w:id="50"/>
    </w:p>
    <w:p w14:paraId="61E60AFF" w14:textId="77777777" w:rsidR="00085C11" w:rsidRDefault="00085C11">
      <w:pPr>
        <w:spacing w:after="0"/>
        <w:jc w:val="left"/>
        <w:rPr>
          <w:rFonts w:ascii="Arial Narrow" w:hAnsi="Arial Narrow"/>
          <w:b/>
          <w:bCs/>
          <w:lang w:val="en-GB" w:eastAsia="ja-JP"/>
        </w:rPr>
      </w:pPr>
      <w:r>
        <w:rPr>
          <w:lang w:val="en-GB" w:eastAsia="ja-JP"/>
        </w:rPr>
        <w:br w:type="page"/>
      </w:r>
    </w:p>
    <w:p w14:paraId="3484CA43" w14:textId="08B9FB30" w:rsidR="00C73396" w:rsidRPr="00485F0E" w:rsidRDefault="00C73396" w:rsidP="00085C11">
      <w:pPr>
        <w:pStyle w:val="Heading2"/>
        <w:ind w:left="0"/>
        <w:rPr>
          <w:lang w:val="en-GB"/>
        </w:rPr>
      </w:pPr>
      <w:bookmarkStart w:id="53" w:name="_Toc217394043"/>
      <w:r w:rsidRPr="00485F0E">
        <w:rPr>
          <w:lang w:val="en-GB" w:eastAsia="ja-JP"/>
        </w:rPr>
        <w:lastRenderedPageBreak/>
        <w:t>Annex 1</w:t>
      </w:r>
      <w:r w:rsidR="0023407D">
        <w:rPr>
          <w:rFonts w:eastAsia="Malgun Gothic"/>
          <w:lang w:val="en-GB" w:eastAsia="ko-KR"/>
        </w:rPr>
        <w:t>4</w:t>
      </w:r>
      <w:r w:rsidRPr="00485F0E">
        <w:rPr>
          <w:lang w:val="en-GB" w:eastAsia="ja-JP"/>
        </w:rPr>
        <w:t>: On-Granting Provisions Applicable to the Implementing Partner</w:t>
      </w:r>
      <w:bookmarkEnd w:id="52"/>
      <w:bookmarkEnd w:id="53"/>
    </w:p>
    <w:p w14:paraId="655030E6" w14:textId="77777777" w:rsidR="00C73396" w:rsidRPr="00485F0E" w:rsidRDefault="00C73396" w:rsidP="00C73396"/>
    <w:p w14:paraId="5070C91C" w14:textId="1EDCD40B" w:rsidR="00C73396" w:rsidRPr="00485F0E" w:rsidRDefault="00C73396" w:rsidP="00C73396">
      <w:pPr>
        <w:spacing w:line="276" w:lineRule="auto"/>
        <w:contextualSpacing/>
        <w:rPr>
          <w:rFonts w:cs="Calibri"/>
          <w:b/>
        </w:rPr>
      </w:pPr>
      <w:r w:rsidRPr="00485F0E">
        <w:rPr>
          <w:rFonts w:cs="Calibri"/>
        </w:rPr>
        <w:t xml:space="preserve">On-granting clauses for non-UNDP Implementing Partners can be found </w:t>
      </w:r>
      <w:hyperlink r:id="rId116" w:history="1">
        <w:r w:rsidRPr="00485F0E">
          <w:rPr>
            <w:rFonts w:cs="Calibri"/>
            <w:color w:val="0000FF"/>
            <w:u w:val="single"/>
          </w:rPr>
          <w:t>here</w:t>
        </w:r>
      </w:hyperlink>
      <w:r w:rsidRPr="00485F0E">
        <w:rPr>
          <w:rFonts w:cs="Calibri"/>
          <w:u w:val="single"/>
        </w:rPr>
        <w:t>.</w:t>
      </w:r>
      <w:r w:rsidRPr="00485F0E">
        <w:rPr>
          <w:rFonts w:cs="Calibri"/>
          <w:b/>
        </w:rPr>
        <w:t xml:space="preserve"> </w:t>
      </w:r>
      <w:r w:rsidRPr="00485F0E">
        <w:rPr>
          <w:rFonts w:cs="Calibri"/>
        </w:rPr>
        <w:t xml:space="preserve">This applies in cases where on-granting is built into the design and to the extent that it complies with the </w:t>
      </w:r>
      <w:hyperlink r:id="rId117" w:history="1">
        <w:r w:rsidRPr="00485F0E">
          <w:rPr>
            <w:rFonts w:cs="Calibri"/>
            <w:color w:val="0000FF"/>
            <w:u w:val="single"/>
          </w:rPr>
          <w:t xml:space="preserve">UNDP Policy on Low Value Grants (LVGs). </w:t>
        </w:r>
      </w:hyperlink>
      <w:r w:rsidRPr="00485F0E">
        <w:rPr>
          <w:rFonts w:cs="Calibri"/>
        </w:rPr>
        <w:t xml:space="preserve"> </w:t>
      </w:r>
    </w:p>
    <w:p w14:paraId="3DFB633B" w14:textId="701A9E9B" w:rsidR="00EC7A2B" w:rsidRPr="002C3A2D" w:rsidRDefault="00EC7A2B">
      <w:pPr>
        <w:spacing w:after="120"/>
        <w:rPr>
          <w:rFonts w:asciiTheme="majorHAnsi" w:hAnsiTheme="majorHAnsi" w:cstheme="majorHAnsi"/>
          <w:sz w:val="22"/>
          <w:szCs w:val="22"/>
        </w:rPr>
      </w:pPr>
    </w:p>
    <w:p w14:paraId="4F9DEB65" w14:textId="77777777" w:rsidR="00085C11" w:rsidRDefault="00085C11">
      <w:pPr>
        <w:spacing w:after="0"/>
        <w:jc w:val="left"/>
        <w:rPr>
          <w:rFonts w:ascii="Arial Narrow" w:hAnsi="Arial Narrow"/>
          <w:b/>
          <w:bCs/>
        </w:rPr>
      </w:pPr>
      <w:bookmarkStart w:id="54" w:name="_Toc135389258"/>
      <w:r>
        <w:br w:type="page"/>
      </w:r>
    </w:p>
    <w:p w14:paraId="62E17E0F" w14:textId="53F741A3" w:rsidR="002C3AF4" w:rsidRPr="00485F0E" w:rsidRDefault="002C3AF4" w:rsidP="00085C11">
      <w:pPr>
        <w:pStyle w:val="Heading2"/>
        <w:ind w:left="0"/>
      </w:pPr>
      <w:bookmarkStart w:id="55" w:name="_Toc217394044"/>
      <w:r w:rsidRPr="00485F0E">
        <w:lastRenderedPageBreak/>
        <w:t>Annex 1</w:t>
      </w:r>
      <w:r w:rsidR="0023407D">
        <w:rPr>
          <w:rFonts w:eastAsia="Malgun Gothic"/>
          <w:lang w:eastAsia="ko-KR"/>
        </w:rPr>
        <w:t>5</w:t>
      </w:r>
      <w:r w:rsidRPr="00485F0E">
        <w:t xml:space="preserve">: Terms of Reference for Project Board </w:t>
      </w:r>
      <w:r w:rsidR="00EA78C2">
        <w:t>or</w:t>
      </w:r>
      <w:r>
        <w:t xml:space="preserve"> Project </w:t>
      </w:r>
      <w:bookmarkEnd w:id="54"/>
      <w:r w:rsidR="00EA78C2">
        <w:t>Steering Committee</w:t>
      </w:r>
      <w:bookmarkEnd w:id="55"/>
    </w:p>
    <w:p w14:paraId="7FADE9A0" w14:textId="0996825B" w:rsidR="002C3AF4" w:rsidRDefault="002C3AF4" w:rsidP="002C3AF4">
      <w:pPr>
        <w:rPr>
          <w:rFonts w:eastAsia="Malgun Gothic"/>
          <w:bCs/>
          <w:color w:val="0000FF"/>
          <w:u w:val="single"/>
          <w:lang w:val="en-GB" w:eastAsia="ko-KR"/>
        </w:rPr>
      </w:pPr>
      <w:r w:rsidRPr="00485F0E">
        <w:rPr>
          <w:bCs/>
          <w:lang w:val="en-GB"/>
        </w:rPr>
        <w:t>The standard Project Board TOR can be found</w:t>
      </w:r>
      <w:r w:rsidR="00DD6D91">
        <w:rPr>
          <w:rFonts w:eastAsia="Malgun Gothic" w:hint="eastAsia"/>
          <w:bCs/>
          <w:color w:val="0000FF"/>
          <w:u w:val="single"/>
          <w:lang w:val="en-GB" w:eastAsia="ko-KR"/>
        </w:rPr>
        <w:t xml:space="preserve"> </w:t>
      </w:r>
      <w:hyperlink r:id="rId118" w:history="1">
        <w:r w:rsidR="00EA78C2" w:rsidRPr="002A1E64">
          <w:rPr>
            <w:rStyle w:val="Hyperlink"/>
            <w:rFonts w:eastAsia="Malgun Gothic"/>
            <w:bCs/>
            <w:lang w:val="en-GB" w:eastAsia="ko-KR"/>
          </w:rPr>
          <w:t>here.</w:t>
        </w:r>
      </w:hyperlink>
    </w:p>
    <w:p w14:paraId="484387C9" w14:textId="51375D57" w:rsidR="00496357" w:rsidRPr="00495EE5" w:rsidRDefault="00496357" w:rsidP="0038050E">
      <w:pPr>
        <w:pStyle w:val="Heading2"/>
        <w:rPr>
          <w:lang w:eastAsia="ko-KR"/>
        </w:rPr>
      </w:pPr>
    </w:p>
    <w:p w14:paraId="51FBD65C" w14:textId="77777777" w:rsidR="007F7835" w:rsidRPr="0060063B" w:rsidRDefault="007F7835" w:rsidP="0038050E">
      <w:pPr>
        <w:pStyle w:val="Heading2"/>
        <w:rPr>
          <w:i/>
          <w:highlight w:val="yellow"/>
          <w:lang w:eastAsia="ko-KR"/>
        </w:rPr>
      </w:pPr>
    </w:p>
    <w:p w14:paraId="5248C150" w14:textId="77777777" w:rsidR="00085C11" w:rsidRDefault="00085C11">
      <w:pPr>
        <w:spacing w:after="0"/>
        <w:jc w:val="left"/>
        <w:rPr>
          <w:rFonts w:ascii="Arial Narrow" w:hAnsi="Arial Narrow" w:cs="Arial"/>
          <w:b/>
          <w:bCs/>
          <w:color w:val="000000"/>
          <w:szCs w:val="20"/>
        </w:rPr>
      </w:pPr>
      <w:bookmarkStart w:id="56" w:name="_Toc135389261"/>
      <w:r>
        <w:rPr>
          <w:rFonts w:cs="Arial"/>
          <w:color w:val="000000"/>
          <w:szCs w:val="20"/>
        </w:rPr>
        <w:br w:type="page"/>
      </w:r>
    </w:p>
    <w:p w14:paraId="176B6045" w14:textId="5CE18218" w:rsidR="00A52540" w:rsidRPr="006C6CF9" w:rsidRDefault="006D51CE" w:rsidP="00085C11">
      <w:pPr>
        <w:pStyle w:val="Heading2"/>
        <w:ind w:left="0"/>
      </w:pPr>
      <w:bookmarkStart w:id="57" w:name="_Toc217394045"/>
      <w:r w:rsidRPr="00CE1558">
        <w:rPr>
          <w:rFonts w:cs="Arial"/>
          <w:color w:val="000000"/>
          <w:szCs w:val="20"/>
        </w:rPr>
        <w:lastRenderedPageBreak/>
        <w:t xml:space="preserve">Annex </w:t>
      </w:r>
      <w:r w:rsidR="00462612" w:rsidRPr="00CE1558">
        <w:rPr>
          <w:rFonts w:cs="Arial" w:hint="eastAsia"/>
          <w:color w:val="000000"/>
          <w:szCs w:val="20"/>
          <w:lang w:eastAsia="ko-KR"/>
        </w:rPr>
        <w:t>1</w:t>
      </w:r>
      <w:r w:rsidR="0023407D" w:rsidRPr="00CE1558">
        <w:rPr>
          <w:rFonts w:cs="Arial"/>
          <w:color w:val="000000"/>
          <w:szCs w:val="20"/>
          <w:lang w:eastAsia="ko-KR"/>
        </w:rPr>
        <w:t>6</w:t>
      </w:r>
      <w:r w:rsidRPr="00CE1558">
        <w:rPr>
          <w:rFonts w:cs="Arial"/>
          <w:color w:val="000000"/>
          <w:szCs w:val="20"/>
        </w:rPr>
        <w:t>: Result</w:t>
      </w:r>
      <w:r w:rsidRPr="004C7335">
        <w:rPr>
          <w:rFonts w:cs="Arial"/>
          <w:color w:val="000000"/>
          <w:szCs w:val="20"/>
        </w:rPr>
        <w:t>s of the Partners Capacity Assessment Tool (PACT) and HACT Micro Assessment</w:t>
      </w:r>
      <w:bookmarkEnd w:id="15"/>
      <w:bookmarkEnd w:id="16"/>
      <w:bookmarkEnd w:id="56"/>
      <w:bookmarkEnd w:id="57"/>
    </w:p>
    <w:p w14:paraId="4ABE498E" w14:textId="602B4EB2" w:rsidR="00A52540" w:rsidRPr="002C3A2D" w:rsidRDefault="00A52540" w:rsidP="007247A6">
      <w:pPr>
        <w:spacing w:after="0"/>
        <w:rPr>
          <w:rFonts w:asciiTheme="majorHAnsi" w:hAnsiTheme="majorHAnsi" w:cstheme="majorHAnsi"/>
          <w:b/>
          <w:bCs/>
          <w:sz w:val="22"/>
          <w:szCs w:val="22"/>
        </w:rPr>
      </w:pPr>
    </w:p>
    <w:sectPr w:rsidR="00A52540" w:rsidRPr="002C3A2D" w:rsidSect="0005140F">
      <w:headerReference w:type="first" r:id="rId119"/>
      <w:pgSz w:w="12240" w:h="15840" w:code="1"/>
      <w:pgMar w:top="1440"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12C7960" w14:textId="77777777" w:rsidR="008C2922" w:rsidRDefault="008C2922">
      <w:r>
        <w:separator/>
      </w:r>
    </w:p>
  </w:endnote>
  <w:endnote w:type="continuationSeparator" w:id="0">
    <w:p w14:paraId="67EA2301" w14:textId="77777777" w:rsidR="008C2922" w:rsidRDefault="008C2922">
      <w:r>
        <w:continuationSeparator/>
      </w:r>
    </w:p>
  </w:endnote>
  <w:endnote w:type="continuationNotice" w:id="1">
    <w:p w14:paraId="6DBEFFF3" w14:textId="77777777" w:rsidR="008C2922" w:rsidRDefault="008C2922">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Arial Narrow">
    <w:panose1 w:val="020B0606020202030204"/>
    <w:charset w:val="00"/>
    <w:family w:val="swiss"/>
    <w:pitch w:val="variable"/>
    <w:sig w:usb0="00000287" w:usb1="00000800" w:usb2="00000000" w:usb3="00000000" w:csb0="0000009F" w:csb1="00000000"/>
  </w:font>
  <w:font w:name="Courier">
    <w:altName w:val="Courier New"/>
    <w:panose1 w:val="02070409020205020404"/>
    <w:charset w:val="00"/>
    <w:family w:val="modern"/>
    <w:pitch w:val="fixed"/>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dobe Garamond Pro">
    <w:charset w:val="00"/>
    <w:family w:val="roman"/>
    <w:pitch w:val="variable"/>
    <w:sig w:usb0="800000AF" w:usb1="5000205B" w:usb2="00000000" w:usb3="00000000" w:csb0="0000009B" w:csb1="00000000"/>
  </w:font>
  <w:font w:name="Trebuchet MS">
    <w:panose1 w:val="020B0603020202020204"/>
    <w:charset w:val="00"/>
    <w:family w:val="swiss"/>
    <w:pitch w:val="variable"/>
    <w:sig w:usb0="00000687" w:usb1="00000000" w:usb2="00000000" w:usb3="00000000" w:csb0="0000009F" w:csb1="00000000"/>
  </w:font>
  <w:font w:name="Angsana New">
    <w:panose1 w:val="02020603050405020304"/>
    <w:charset w:val="DE"/>
    <w:family w:val="roman"/>
    <w:pitch w:val="variable"/>
    <w:sig w:usb0="81000003" w:usb1="00000000" w:usb2="00000000" w:usb3="00000000" w:csb0="00010001" w:csb1="00000000"/>
  </w:font>
  <w:font w:name="Arial Unicode MS">
    <w:panose1 w:val="020B0604020202020204"/>
    <w:charset w:val="00"/>
    <w:family w:val="roman"/>
    <w:pitch w:val="variable"/>
    <w:sig w:usb0="00000003" w:usb1="00000000" w:usb2="00000000" w:usb3="00000000" w:csb0="00000001" w:csb1="00000000"/>
  </w:font>
  <w:font w:name="Consolas">
    <w:panose1 w:val="020B0609020204030204"/>
    <w:charset w:val="00"/>
    <w:family w:val="modern"/>
    <w:pitch w:val="fixed"/>
    <w:sig w:usb0="E00006FF" w:usb1="0000FCFF" w:usb2="00000001" w:usb3="00000000" w:csb0="0000019F" w:csb1="00000000"/>
  </w:font>
  <w:font w:name="Times">
    <w:panose1 w:val="02020603050405020304"/>
    <w:charset w:val="00"/>
    <w:family w:val="roman"/>
    <w:pitch w:val="variable"/>
    <w:sig w:usb0="E0002EFF" w:usb1="C000785B" w:usb2="00000009" w:usb3="00000000" w:csb0="000001FF" w:csb1="00000000"/>
  </w:font>
  <w:font w:name="Book Antiqua">
    <w:panose1 w:val="02040602050305030304"/>
    <w:charset w:val="00"/>
    <w:family w:val="roman"/>
    <w:pitch w:val="variable"/>
    <w:sig w:usb0="0000028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Times New Roman Bold">
    <w:altName w:val="Times New Roman"/>
    <w:charset w:val="00"/>
    <w:family w:val="roman"/>
    <w:pitch w:val="default"/>
    <w:sig w:usb0="00000003" w:usb1="00000000" w:usb2="00000000" w:usb3="00000000" w:csb0="00000001" w:csb1="00000000"/>
  </w:font>
  <w:font w:name="Meiryo">
    <w:charset w:val="80"/>
    <w:family w:val="swiss"/>
    <w:pitch w:val="variable"/>
    <w:sig w:usb0="E00002FF" w:usb1="6AC7FFFF" w:usb2="08000012" w:usb3="00000000" w:csb0="0002009F" w:csb1="00000000"/>
  </w:font>
  <w:font w:name="Malgun Gothic">
    <w:panose1 w:val="020B0503020000020004"/>
    <w:charset w:val="81"/>
    <w:family w:val="swiss"/>
    <w:pitch w:val="variable"/>
    <w:sig w:usb0="9000002F" w:usb1="29D77CFB" w:usb2="00000012" w:usb3="00000000" w:csb0="00080001" w:csb1="00000000"/>
  </w:font>
  <w:font w:name="Segoe UI">
    <w:panose1 w:val="020B0502040204020203"/>
    <w:charset w:val="00"/>
    <w:family w:val="swiss"/>
    <w:pitch w:val="variable"/>
    <w:sig w:usb0="E4002EFF" w:usb1="C000E47F" w:usb2="00000009" w:usb3="00000000" w:csb0="000001FF" w:csb1="00000000"/>
  </w:font>
  <w:font w:name="Leelawadee UI">
    <w:panose1 w:val="020B0502040204020203"/>
    <w:charset w:val="00"/>
    <w:family w:val="swiss"/>
    <w:pitch w:val="variable"/>
    <w:sig w:usb0="A3000003" w:usb1="00000000" w:usb2="00010000" w:usb3="00000000" w:csb0="00010101" w:csb1="00000000"/>
  </w:font>
  <w:font w:name="Aptos Narrow">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1E292A" w14:textId="77777777" w:rsidR="000728A4" w:rsidRPr="0086069F" w:rsidRDefault="000728A4" w:rsidP="0003763F">
    <w:pPr>
      <w:pStyle w:val="Footer"/>
      <w:pBdr>
        <w:top w:val="single" w:sz="4" w:space="1" w:color="D9D9D9"/>
      </w:pBdr>
      <w:jc w:val="right"/>
      <w:rPr>
        <w:sz w:val="18"/>
        <w:szCs w:val="18"/>
      </w:rPr>
    </w:pPr>
    <w:r w:rsidRPr="0086069F">
      <w:rPr>
        <w:sz w:val="18"/>
        <w:szCs w:val="18"/>
      </w:rPr>
      <w:fldChar w:fldCharType="begin"/>
    </w:r>
    <w:r w:rsidRPr="0086069F">
      <w:rPr>
        <w:sz w:val="18"/>
        <w:szCs w:val="18"/>
      </w:rPr>
      <w:instrText xml:space="preserve"> PAGE   \* MERGEFORMAT </w:instrText>
    </w:r>
    <w:r w:rsidRPr="0086069F">
      <w:rPr>
        <w:sz w:val="18"/>
        <w:szCs w:val="18"/>
      </w:rPr>
      <w:fldChar w:fldCharType="separate"/>
    </w:r>
    <w:r w:rsidRPr="0086069F">
      <w:rPr>
        <w:noProof/>
        <w:sz w:val="18"/>
        <w:szCs w:val="18"/>
      </w:rPr>
      <w:t>13</w:t>
    </w:r>
    <w:r w:rsidRPr="0086069F">
      <w:rPr>
        <w:noProof/>
        <w:sz w:val="18"/>
        <w:szCs w:val="18"/>
      </w:rPr>
      <w:fldChar w:fldCharType="end"/>
    </w:r>
    <w:r w:rsidRPr="0086069F">
      <w:rPr>
        <w:sz w:val="18"/>
        <w:szCs w:val="18"/>
      </w:rPr>
      <w:t xml:space="preserve"> | </w:t>
    </w:r>
    <w:r w:rsidRPr="0086069F">
      <w:rPr>
        <w:color w:val="7F7F7F"/>
        <w:spacing w:val="60"/>
        <w:sz w:val="18"/>
        <w:szCs w:val="18"/>
      </w:rPr>
      <w:t>Page</w:t>
    </w:r>
  </w:p>
  <w:p w14:paraId="631DFC62" w14:textId="77777777" w:rsidR="000728A4" w:rsidRDefault="000728A4">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90A796" w14:textId="77777777" w:rsidR="000728A4" w:rsidRPr="00CE62FD" w:rsidRDefault="000728A4" w:rsidP="003F5615">
    <w:pPr>
      <w:pStyle w:val="Footer"/>
      <w:pBdr>
        <w:top w:val="single" w:sz="4" w:space="1" w:color="D9D9D9"/>
      </w:pBdr>
      <w:tabs>
        <w:tab w:val="left" w:pos="345"/>
        <w:tab w:val="right" w:pos="9360"/>
      </w:tabs>
      <w:jc w:val="right"/>
      <w:rPr>
        <w:sz w:val="18"/>
        <w:szCs w:val="18"/>
      </w:rPr>
    </w:pPr>
    <w:r w:rsidRPr="00CE62FD">
      <w:rPr>
        <w:sz w:val="18"/>
        <w:szCs w:val="18"/>
      </w:rPr>
      <w:tab/>
    </w:r>
    <w:r w:rsidRPr="00CE62FD">
      <w:rPr>
        <w:sz w:val="18"/>
        <w:szCs w:val="18"/>
      </w:rPr>
      <w:tab/>
    </w:r>
    <w:r w:rsidRPr="00CE62FD">
      <w:rPr>
        <w:sz w:val="18"/>
        <w:szCs w:val="18"/>
      </w:rPr>
      <w:tab/>
    </w:r>
    <w:r w:rsidRPr="00CE62FD">
      <w:rPr>
        <w:sz w:val="18"/>
        <w:szCs w:val="18"/>
      </w:rPr>
      <w:tab/>
    </w:r>
    <w:r w:rsidRPr="00CE62FD">
      <w:rPr>
        <w:sz w:val="18"/>
        <w:szCs w:val="18"/>
      </w:rPr>
      <w:fldChar w:fldCharType="begin"/>
    </w:r>
    <w:r w:rsidRPr="00CE62FD">
      <w:rPr>
        <w:sz w:val="18"/>
        <w:szCs w:val="18"/>
      </w:rPr>
      <w:instrText xml:space="preserve"> PAGE   \* MERGEFORMAT </w:instrText>
    </w:r>
    <w:r w:rsidRPr="00CE62FD">
      <w:rPr>
        <w:sz w:val="18"/>
        <w:szCs w:val="18"/>
      </w:rPr>
      <w:fldChar w:fldCharType="separate"/>
    </w:r>
    <w:r w:rsidRPr="00CE62FD">
      <w:rPr>
        <w:noProof/>
        <w:sz w:val="18"/>
        <w:szCs w:val="18"/>
      </w:rPr>
      <w:t>25</w:t>
    </w:r>
    <w:r w:rsidRPr="00CE62FD">
      <w:rPr>
        <w:noProof/>
        <w:sz w:val="18"/>
        <w:szCs w:val="18"/>
      </w:rPr>
      <w:fldChar w:fldCharType="end"/>
    </w:r>
    <w:r w:rsidRPr="00CE62FD">
      <w:rPr>
        <w:sz w:val="18"/>
        <w:szCs w:val="18"/>
      </w:rPr>
      <w:t xml:space="preserve"> | </w:t>
    </w:r>
    <w:r w:rsidRPr="00CE62FD">
      <w:rPr>
        <w:color w:val="7F7F7F"/>
        <w:spacing w:val="60"/>
        <w:sz w:val="18"/>
        <w:szCs w:val="18"/>
      </w:rPr>
      <w:t>Page</w:t>
    </w:r>
  </w:p>
  <w:p w14:paraId="2479D646" w14:textId="77777777" w:rsidR="000728A4" w:rsidRDefault="000728A4">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7ECFC1" w14:textId="77777777" w:rsidR="000728A4" w:rsidRDefault="000728A4" w:rsidP="00FD3A8F">
    <w:pPr>
      <w:pStyle w:val="Header"/>
    </w:pPr>
  </w:p>
  <w:p w14:paraId="4DF4F3DB" w14:textId="77777777" w:rsidR="000728A4" w:rsidRDefault="000728A4" w:rsidP="0003763F">
    <w:pPr>
      <w:pStyle w:val="Footer"/>
      <w:pBdr>
        <w:top w:val="single" w:sz="4" w:space="1" w:color="D9D9D9"/>
      </w:pBdr>
      <w:jc w:val="right"/>
    </w:pPr>
    <w:r>
      <w:fldChar w:fldCharType="begin"/>
    </w:r>
    <w:r>
      <w:instrText xml:space="preserve"> PAGE   \* MERGEFORMAT </w:instrText>
    </w:r>
    <w:r>
      <w:fldChar w:fldCharType="separate"/>
    </w:r>
    <w:r>
      <w:rPr>
        <w:noProof/>
      </w:rPr>
      <w:t>24</w:t>
    </w:r>
    <w:r>
      <w:rPr>
        <w:noProof/>
      </w:rPr>
      <w:fldChar w:fldCharType="end"/>
    </w:r>
    <w:r>
      <w:t xml:space="preserve"> | </w:t>
    </w:r>
    <w:r w:rsidRPr="0003763F">
      <w:rPr>
        <w:color w:val="7F7F7F"/>
        <w:spacing w:val="60"/>
      </w:rPr>
      <w:t>Page</w:t>
    </w:r>
  </w:p>
  <w:p w14:paraId="493C031B" w14:textId="77777777" w:rsidR="000728A4" w:rsidRDefault="000728A4" w:rsidP="00FD3A8F">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96483874"/>
      <w:docPartObj>
        <w:docPartGallery w:val="Page Numbers (Bottom of Page)"/>
        <w:docPartUnique/>
      </w:docPartObj>
    </w:sdtPr>
    <w:sdtEndPr>
      <w:rPr>
        <w:noProof/>
      </w:rPr>
    </w:sdtEndPr>
    <w:sdtContent>
      <w:p w14:paraId="34A4BDCD" w14:textId="77777777" w:rsidR="000728A4" w:rsidRDefault="000728A4">
        <w:pPr>
          <w:pStyle w:val="Footer"/>
          <w:jc w:val="right"/>
        </w:pPr>
        <w:r>
          <w:fldChar w:fldCharType="begin"/>
        </w:r>
        <w:r>
          <w:instrText xml:space="preserve"> PAGE   \* MERGEFORMAT </w:instrText>
        </w:r>
        <w:r>
          <w:fldChar w:fldCharType="separate"/>
        </w:r>
        <w:r>
          <w:rPr>
            <w:noProof/>
          </w:rPr>
          <w:t>5</w:t>
        </w:r>
        <w:r>
          <w:rPr>
            <w:noProof/>
          </w:rPr>
          <w:fldChar w:fldCharType="end"/>
        </w:r>
      </w:p>
    </w:sdtContent>
  </w:sdt>
  <w:p w14:paraId="2F122309" w14:textId="77777777" w:rsidR="000728A4" w:rsidRDefault="000728A4">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460731621"/>
      <w:docPartObj>
        <w:docPartGallery w:val="Page Numbers (Bottom of Page)"/>
        <w:docPartUnique/>
      </w:docPartObj>
    </w:sdtPr>
    <w:sdtEndPr>
      <w:rPr>
        <w:noProof/>
      </w:rPr>
    </w:sdtEndPr>
    <w:sdtContent>
      <w:p w14:paraId="00812A1E" w14:textId="77777777" w:rsidR="000728A4" w:rsidRDefault="000728A4">
        <w:pPr>
          <w:pStyle w:val="Footer"/>
          <w:jc w:val="right"/>
        </w:pPr>
        <w:r>
          <w:fldChar w:fldCharType="begin"/>
        </w:r>
        <w:r>
          <w:instrText xml:space="preserve"> PAGE   \* MERGEFORMAT </w:instrText>
        </w:r>
        <w:r>
          <w:fldChar w:fldCharType="separate"/>
        </w:r>
        <w:r>
          <w:rPr>
            <w:noProof/>
          </w:rPr>
          <w:t>6</w:t>
        </w:r>
        <w:r>
          <w:rPr>
            <w:noProof/>
          </w:rPr>
          <w:fldChar w:fldCharType="end"/>
        </w:r>
      </w:p>
    </w:sdtContent>
  </w:sdt>
  <w:p w14:paraId="76396277" w14:textId="77777777" w:rsidR="000728A4" w:rsidRDefault="000728A4">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A9E5A15" w14:textId="77777777" w:rsidR="008C2922" w:rsidRDefault="008C2922">
      <w:r>
        <w:separator/>
      </w:r>
    </w:p>
  </w:footnote>
  <w:footnote w:type="continuationSeparator" w:id="0">
    <w:p w14:paraId="753B9281" w14:textId="77777777" w:rsidR="008C2922" w:rsidRDefault="008C2922">
      <w:r>
        <w:continuationSeparator/>
      </w:r>
    </w:p>
  </w:footnote>
  <w:footnote w:type="continuationNotice" w:id="1">
    <w:p w14:paraId="345B3F30" w14:textId="77777777" w:rsidR="008C2922" w:rsidRDefault="008C2922">
      <w:pPr>
        <w:spacing w:after="0"/>
      </w:pPr>
    </w:p>
  </w:footnote>
  <w:footnote w:id="2">
    <w:p w14:paraId="0975AEC9" w14:textId="36988057" w:rsidR="001F2C51" w:rsidRPr="0028184D" w:rsidRDefault="001F2C51">
      <w:pPr>
        <w:pStyle w:val="FootnoteText"/>
        <w:rPr>
          <w:rFonts w:eastAsia="Malgun Gothic"/>
          <w:lang w:eastAsia="ko-KR"/>
        </w:rPr>
      </w:pPr>
      <w:r>
        <w:rPr>
          <w:rStyle w:val="FootnoteReference"/>
        </w:rPr>
        <w:footnoteRef/>
      </w:r>
      <w:r>
        <w:t xml:space="preserve"> </w:t>
      </w:r>
      <w:r>
        <w:rPr>
          <w:rFonts w:eastAsia="Malgun Gothic"/>
          <w:lang w:eastAsia="ko-KR"/>
        </w:rPr>
        <w:t>Note</w:t>
      </w:r>
      <w:r w:rsidR="00B23786">
        <w:rPr>
          <w:rFonts w:eastAsia="Malgun Gothic" w:hint="eastAsia"/>
          <w:lang w:eastAsia="ko-KR"/>
        </w:rPr>
        <w:t xml:space="preserve"> that </w:t>
      </w:r>
      <w:r w:rsidR="00B23786">
        <w:rPr>
          <w:rFonts w:eastAsia="Malgun Gothic"/>
          <w:lang w:eastAsia="ko-KR"/>
        </w:rPr>
        <w:t>“</w:t>
      </w:r>
      <w:r>
        <w:rPr>
          <w:rFonts w:eastAsia="Malgun Gothic" w:hint="eastAsia"/>
          <w:lang w:eastAsia="ko-KR"/>
        </w:rPr>
        <w:t>Agencies</w:t>
      </w:r>
      <w:r w:rsidR="00B23786">
        <w:rPr>
          <w:rFonts w:eastAsia="Malgun Gothic"/>
          <w:lang w:eastAsia="ko-KR"/>
        </w:rPr>
        <w:t>”</w:t>
      </w:r>
      <w:r>
        <w:rPr>
          <w:rFonts w:eastAsia="Malgun Gothic" w:hint="eastAsia"/>
          <w:lang w:eastAsia="ko-KR"/>
        </w:rPr>
        <w:t xml:space="preserve"> are called Implementing Entities in AF terminology.</w:t>
      </w:r>
    </w:p>
  </w:footnote>
  <w:footnote w:id="3">
    <w:p w14:paraId="24F90C09" w14:textId="32B91136" w:rsidR="00340436" w:rsidRDefault="00340436">
      <w:pPr>
        <w:pStyle w:val="FootnoteText"/>
      </w:pPr>
      <w:r>
        <w:rPr>
          <w:rStyle w:val="FootnoteReference"/>
        </w:rPr>
        <w:footnoteRef/>
      </w:r>
      <w:r>
        <w:t xml:space="preserve"> </w:t>
      </w:r>
      <w:r w:rsidR="006B5F89">
        <w:t xml:space="preserve">Note that “Implementing” here </w:t>
      </w:r>
      <w:r w:rsidR="00325473" w:rsidRPr="00325473">
        <w:t>corresponds to</w:t>
      </w:r>
      <w:r w:rsidR="006B5F89">
        <w:t xml:space="preserve"> “Executing” in AF terminology. </w:t>
      </w:r>
      <w:r w:rsidR="000526A1">
        <w:t xml:space="preserve">Similarly, “Implementing Partners” are </w:t>
      </w:r>
      <w:r w:rsidR="00325473" w:rsidRPr="00325473">
        <w:t>referred to as</w:t>
      </w:r>
      <w:r w:rsidR="000526A1">
        <w:t xml:space="preserve"> “Executing Entities” in AF terminology.</w:t>
      </w:r>
    </w:p>
  </w:footnote>
  <w:footnote w:id="4">
    <w:p w14:paraId="282E4436" w14:textId="4941F3DA" w:rsidR="00F77C02" w:rsidRPr="00485F0E" w:rsidRDefault="00F77C02" w:rsidP="00F77C02">
      <w:pPr>
        <w:spacing w:after="0"/>
        <w:rPr>
          <w:rFonts w:cs="Calibri"/>
          <w:sz w:val="18"/>
          <w:szCs w:val="18"/>
        </w:rPr>
      </w:pPr>
      <w:r w:rsidRPr="00485F0E">
        <w:rPr>
          <w:rStyle w:val="FootnoteReference"/>
          <w:rFonts w:cs="Calibri"/>
          <w:szCs w:val="18"/>
        </w:rPr>
        <w:footnoteRef/>
      </w:r>
      <w:r w:rsidRPr="00485F0E">
        <w:rPr>
          <w:rFonts w:cs="Calibri"/>
          <w:sz w:val="18"/>
          <w:szCs w:val="18"/>
        </w:rPr>
        <w:t xml:space="preserve"> As these links may become inactive </w:t>
      </w:r>
      <w:r w:rsidR="00663E30">
        <w:rPr>
          <w:rFonts w:cs="Calibri"/>
          <w:sz w:val="18"/>
          <w:szCs w:val="18"/>
        </w:rPr>
        <w:t xml:space="preserve">or outdated </w:t>
      </w:r>
      <w:r w:rsidRPr="00485F0E">
        <w:rPr>
          <w:rFonts w:cs="Calibri"/>
          <w:sz w:val="18"/>
          <w:szCs w:val="18"/>
        </w:rPr>
        <w:t>over time, please notify the BPPS/</w:t>
      </w:r>
      <w:r w:rsidR="00E96899">
        <w:rPr>
          <w:rFonts w:cs="Calibri"/>
          <w:sz w:val="18"/>
          <w:szCs w:val="18"/>
        </w:rPr>
        <w:t>Q&amp;I Hub</w:t>
      </w:r>
      <w:r w:rsidRPr="00485F0E">
        <w:rPr>
          <w:rFonts w:cs="Calibri"/>
          <w:sz w:val="18"/>
          <w:szCs w:val="18"/>
        </w:rPr>
        <w:t xml:space="preserve"> team if you notice an inactive </w:t>
      </w:r>
      <w:r w:rsidR="00663E30">
        <w:rPr>
          <w:rFonts w:cs="Calibri"/>
          <w:sz w:val="18"/>
          <w:szCs w:val="18"/>
        </w:rPr>
        <w:t>or old</w:t>
      </w:r>
      <w:r w:rsidRPr="00485F0E">
        <w:rPr>
          <w:rFonts w:cs="Calibri"/>
          <w:sz w:val="18"/>
          <w:szCs w:val="18"/>
        </w:rPr>
        <w:t xml:space="preserve"> link.</w:t>
      </w:r>
    </w:p>
  </w:footnote>
  <w:footnote w:id="5">
    <w:p w14:paraId="12CE725C" w14:textId="77777777" w:rsidR="00FB18A7" w:rsidRPr="005D330B" w:rsidRDefault="00FB18A7" w:rsidP="005160D8">
      <w:pPr>
        <w:pStyle w:val="FootnoteText"/>
      </w:pPr>
      <w:r w:rsidRPr="006A3976">
        <w:rPr>
          <w:rStyle w:val="FootnoteReference"/>
          <w:highlight w:val="yellow"/>
        </w:rPr>
        <w:footnoteRef/>
      </w:r>
      <w:r w:rsidRPr="006A3976">
        <w:rPr>
          <w:highlight w:val="yellow"/>
        </w:rPr>
        <w:t xml:space="preserve"> This is not a mandatory requirement.</w:t>
      </w:r>
    </w:p>
  </w:footnote>
  <w:footnote w:id="6">
    <w:p w14:paraId="42AD4238" w14:textId="77777777" w:rsidR="00235C4E" w:rsidRPr="00AF0DAA" w:rsidRDefault="00235C4E" w:rsidP="005160D8">
      <w:pPr>
        <w:pStyle w:val="FootnoteText"/>
        <w:rPr>
          <w:i/>
        </w:rPr>
      </w:pPr>
      <w:r w:rsidRPr="00901804">
        <w:rPr>
          <w:rStyle w:val="FootnoteReference"/>
          <w:highlight w:val="yellow"/>
        </w:rPr>
        <w:footnoteRef/>
      </w:r>
      <w:r>
        <w:rPr>
          <w:highlight w:val="yellow"/>
        </w:rPr>
        <w:t xml:space="preserve"> </w:t>
      </w:r>
      <w:r w:rsidRPr="0028184D">
        <w:rPr>
          <w:iCs/>
          <w:highlight w:val="yellow"/>
        </w:rPr>
        <w:t>Other evidence of government agreement may be accepted in lieu of a signature unless the programme country government requires a signature.</w:t>
      </w:r>
    </w:p>
  </w:footnote>
  <w:footnote w:id="7">
    <w:p w14:paraId="40ACEB52" w14:textId="77777777" w:rsidR="00235C4E" w:rsidRPr="003D0D7B" w:rsidRDefault="00235C4E" w:rsidP="005160D8">
      <w:pPr>
        <w:pStyle w:val="FootnoteText"/>
        <w:rPr>
          <w:i/>
          <w:highlight w:val="yellow"/>
        </w:rPr>
      </w:pPr>
      <w:r w:rsidRPr="00AF0DAA">
        <w:rPr>
          <w:rStyle w:val="FootnoteReference"/>
          <w:i/>
          <w:highlight w:val="yellow"/>
        </w:rPr>
        <w:footnoteRef/>
      </w:r>
      <w:r w:rsidRPr="00AF0DAA">
        <w:rPr>
          <w:i/>
          <w:highlight w:val="yellow"/>
        </w:rPr>
        <w:t xml:space="preserve"> Not required when UNDP is the </w:t>
      </w:r>
      <w:r w:rsidRPr="4160D45B">
        <w:rPr>
          <w:i/>
          <w:iCs/>
          <w:highlight w:val="yellow"/>
        </w:rPr>
        <w:t>IP</w:t>
      </w:r>
      <w:r w:rsidRPr="00AF0DAA">
        <w:rPr>
          <w:i/>
          <w:highlight w:val="yellow"/>
        </w:rPr>
        <w:t xml:space="preserve"> DIM</w:t>
      </w:r>
      <w:r w:rsidRPr="4160D45B">
        <w:rPr>
          <w:i/>
          <w:iCs/>
          <w:highlight w:val="yellow"/>
        </w:rPr>
        <w:t>).</w:t>
      </w:r>
      <w:r w:rsidRPr="00AF0DAA">
        <w:rPr>
          <w:i/>
          <w:highlight w:val="yellow"/>
        </w:rPr>
        <w:t xml:space="preserve"> If a UN Agency</w:t>
      </w:r>
      <w:r>
        <w:rPr>
          <w:i/>
          <w:highlight w:val="yellow"/>
        </w:rPr>
        <w:t xml:space="preserve"> or an IGO</w:t>
      </w:r>
      <w:r w:rsidRPr="00AF0DAA">
        <w:rPr>
          <w:i/>
          <w:highlight w:val="yellow"/>
        </w:rPr>
        <w:t xml:space="preserve"> is the </w:t>
      </w:r>
      <w:r w:rsidRPr="4160D45B">
        <w:rPr>
          <w:i/>
          <w:iCs/>
          <w:highlight w:val="yellow"/>
        </w:rPr>
        <w:t>IP</w:t>
      </w:r>
      <w:r w:rsidRPr="00AF0DAA">
        <w:rPr>
          <w:i/>
          <w:highlight w:val="yellow"/>
        </w:rPr>
        <w:t>, and has signed a SBEAA with UNDP, then the Government Development Coordination Authority, UNDP and UN Agency</w:t>
      </w:r>
      <w:r>
        <w:rPr>
          <w:i/>
          <w:highlight w:val="yellow"/>
        </w:rPr>
        <w:t xml:space="preserve">/IGO </w:t>
      </w:r>
      <w:r w:rsidRPr="00AF0DAA">
        <w:rPr>
          <w:i/>
          <w:highlight w:val="yellow"/>
        </w:rPr>
        <w:t xml:space="preserve">sign the project document. If an </w:t>
      </w:r>
      <w:r>
        <w:rPr>
          <w:i/>
          <w:highlight w:val="yellow"/>
        </w:rPr>
        <w:t>UN Agency/IGO</w:t>
      </w:r>
      <w:r w:rsidRPr="00AF0DAA">
        <w:rPr>
          <w:i/>
          <w:highlight w:val="yellow"/>
        </w:rPr>
        <w:t xml:space="preserve"> is the </w:t>
      </w:r>
      <w:r w:rsidRPr="4160D45B">
        <w:rPr>
          <w:i/>
          <w:iCs/>
          <w:highlight w:val="yellow"/>
        </w:rPr>
        <w:t>IP</w:t>
      </w:r>
      <w:r w:rsidRPr="00AF0DAA">
        <w:rPr>
          <w:i/>
          <w:highlight w:val="yellow"/>
        </w:rPr>
        <w:t xml:space="preserve">, and has </w:t>
      </w:r>
      <w:r>
        <w:rPr>
          <w:i/>
          <w:highlight w:val="yellow"/>
        </w:rPr>
        <w:t>NOT</w:t>
      </w:r>
      <w:r w:rsidRPr="00AF0DAA">
        <w:rPr>
          <w:i/>
          <w:highlight w:val="yellow"/>
        </w:rPr>
        <w:t xml:space="preserve"> signed a SBEAA with UNDP, then the Government Development Coordination Authority</w:t>
      </w:r>
      <w:r>
        <w:rPr>
          <w:i/>
          <w:highlight w:val="yellow"/>
        </w:rPr>
        <w:t xml:space="preserve"> and</w:t>
      </w:r>
      <w:r w:rsidRPr="00AF0DAA">
        <w:rPr>
          <w:i/>
          <w:highlight w:val="yellow"/>
        </w:rPr>
        <w:t xml:space="preserve"> UNDP sign the project document</w:t>
      </w:r>
      <w:r>
        <w:rPr>
          <w:i/>
          <w:highlight w:val="yellow"/>
        </w:rPr>
        <w:t xml:space="preserve"> </w:t>
      </w:r>
      <w:r w:rsidRPr="00AF0DAA">
        <w:rPr>
          <w:i/>
          <w:highlight w:val="yellow"/>
        </w:rPr>
        <w:t xml:space="preserve">and </w:t>
      </w:r>
      <w:r w:rsidRPr="4160D45B">
        <w:rPr>
          <w:i/>
          <w:iCs/>
          <w:highlight w:val="yellow"/>
        </w:rPr>
        <w:t>attach</w:t>
      </w:r>
      <w:r w:rsidRPr="00AF0DAA">
        <w:rPr>
          <w:i/>
          <w:highlight w:val="yellow"/>
        </w:rPr>
        <w:t xml:space="preserve"> it to the Project Cooperation Agreement to be signed by the </w:t>
      </w:r>
      <w:r>
        <w:rPr>
          <w:i/>
          <w:highlight w:val="yellow"/>
        </w:rPr>
        <w:t xml:space="preserve">UN </w:t>
      </w:r>
      <w:r w:rsidRPr="4160D45B">
        <w:rPr>
          <w:i/>
          <w:iCs/>
          <w:highlight w:val="yellow"/>
        </w:rPr>
        <w:t>Agency</w:t>
      </w:r>
      <w:r>
        <w:rPr>
          <w:i/>
          <w:highlight w:val="yellow"/>
        </w:rPr>
        <w:t>/IGO</w:t>
      </w:r>
      <w:r w:rsidRPr="00AF0DAA">
        <w:rPr>
          <w:i/>
          <w:highlight w:val="yellow"/>
        </w:rPr>
        <w:t xml:space="preserve"> and UNDP. If a CSO/NGO is the </w:t>
      </w:r>
      <w:r w:rsidRPr="4160D45B">
        <w:rPr>
          <w:i/>
          <w:iCs/>
          <w:highlight w:val="yellow"/>
        </w:rPr>
        <w:t>IP</w:t>
      </w:r>
      <w:r w:rsidRPr="00AF0DAA">
        <w:rPr>
          <w:i/>
          <w:highlight w:val="yellow"/>
        </w:rPr>
        <w:t xml:space="preserve">, the Government Development Coordination Authority and UNDP sign the project document and </w:t>
      </w:r>
      <w:r w:rsidRPr="4160D45B">
        <w:rPr>
          <w:i/>
          <w:iCs/>
          <w:highlight w:val="yellow"/>
        </w:rPr>
        <w:t>attach</w:t>
      </w:r>
      <w:r w:rsidRPr="00AF0DAA">
        <w:rPr>
          <w:i/>
          <w:highlight w:val="yellow"/>
        </w:rPr>
        <w:t xml:space="preserve"> it to the Project Cooperation </w:t>
      </w:r>
      <w:r w:rsidRPr="003D0D7B">
        <w:rPr>
          <w:i/>
          <w:highlight w:val="yellow"/>
        </w:rPr>
        <w:t>Agreement to be signed by the CSO/NGO and UNDP.  CSO/NGO does not sign the Project Document.</w:t>
      </w:r>
      <w:r>
        <w:rPr>
          <w:i/>
          <w:highlight w:val="yellow"/>
        </w:rPr>
        <w:t xml:space="preserve"> </w:t>
      </w:r>
    </w:p>
  </w:footnote>
  <w:footnote w:id="8">
    <w:p w14:paraId="0E6D5CA9" w14:textId="34B4974C" w:rsidR="00235C4E" w:rsidRPr="0028184D" w:rsidRDefault="00235C4E">
      <w:pPr>
        <w:pStyle w:val="FootnoteText"/>
        <w:rPr>
          <w:rFonts w:eastAsia="Malgun Gothic"/>
          <w:i/>
          <w:lang w:eastAsia="ko-KR"/>
        </w:rPr>
      </w:pPr>
      <w:r w:rsidRPr="00CD61B6">
        <w:rPr>
          <w:rStyle w:val="FootnoteReference"/>
          <w:i/>
        </w:rPr>
        <w:footnoteRef/>
      </w:r>
      <w:r w:rsidRPr="00CD61B6">
        <w:rPr>
          <w:i/>
        </w:rPr>
        <w:t xml:space="preserve"> For NIM projects this is the Resident Representative. For DIM projects in a single country this is the Resident Representative. For global, regional DIM projects this is BPPS.</w:t>
      </w:r>
    </w:p>
  </w:footnote>
  <w:footnote w:id="9">
    <w:p w14:paraId="570C82BD" w14:textId="77777777" w:rsidR="00513A19" w:rsidRDefault="00513A19" w:rsidP="00513A19">
      <w:pPr>
        <w:pStyle w:val="FootnoteText"/>
      </w:pPr>
      <w:r w:rsidRPr="00D14DCE">
        <w:rPr>
          <w:rStyle w:val="FootnoteReference"/>
        </w:rPr>
        <w:footnoteRef/>
      </w:r>
      <w:r w:rsidRPr="00D14DCE">
        <w:rPr>
          <w:rFonts w:ascii="Calibri" w:hAnsi="Calibri" w:cs="Calibri"/>
          <w:i/>
          <w:iCs/>
          <w:lang w:val="en-IE"/>
        </w:rPr>
        <w:t xml:space="preserve"> The analysis should include digital considerations. Please see the guideline “</w:t>
      </w:r>
      <w:hyperlink r:id="rId1" w:history="1">
        <w:r w:rsidRPr="00D14DCE">
          <w:rPr>
            <w:rStyle w:val="Hyperlink"/>
            <w:rFonts w:cs="Calibri"/>
            <w:i/>
            <w:iCs/>
            <w:lang w:val="en-IE"/>
          </w:rPr>
          <w:t>Embedding Digital in Project Design</w:t>
        </w:r>
      </w:hyperlink>
      <w:r w:rsidRPr="00D14DCE">
        <w:rPr>
          <w:rFonts w:ascii="Calibri" w:hAnsi="Calibri" w:cs="Calibri"/>
          <w:i/>
          <w:iCs/>
          <w:lang w:val="en-IE"/>
        </w:rPr>
        <w:t>”.</w:t>
      </w:r>
      <w:r>
        <w:rPr>
          <w:rFonts w:ascii="Calibri" w:hAnsi="Calibri" w:cs="Calibri"/>
          <w:i/>
          <w:iCs/>
        </w:rPr>
        <w:t xml:space="preserve"> </w:t>
      </w:r>
    </w:p>
  </w:footnote>
  <w:footnote w:id="10">
    <w:p w14:paraId="5927CBEF" w14:textId="250ACB91" w:rsidR="006264B1" w:rsidRPr="00AD6A9D" w:rsidRDefault="006264B1" w:rsidP="006264B1">
      <w:pPr>
        <w:pStyle w:val="FootnoteText"/>
        <w:rPr>
          <w:rFonts w:ascii="Calibri" w:hAnsi="Calibri"/>
        </w:rPr>
      </w:pPr>
      <w:r w:rsidRPr="22C3E649">
        <w:rPr>
          <w:rStyle w:val="FootnoteReference"/>
          <w:rFonts w:ascii="Calibri" w:hAnsi="Calibri"/>
        </w:rPr>
        <w:footnoteRef/>
      </w:r>
      <w:r w:rsidRPr="22C3E649">
        <w:rPr>
          <w:rFonts w:ascii="Calibri" w:hAnsi="Calibri"/>
        </w:rPr>
        <w:t xml:space="preserve"> </w:t>
      </w:r>
      <w:proofErr w:type="gramStart"/>
      <w:r w:rsidRPr="22C3E649">
        <w:rPr>
          <w:rFonts w:ascii="Calibri" w:hAnsi="Calibri"/>
        </w:rPr>
        <w:t xml:space="preserve">See </w:t>
      </w:r>
      <w:r w:rsidR="22C3E649" w:rsidRPr="22C3E649">
        <w:rPr>
          <w:rFonts w:ascii="Calibri" w:hAnsi="Calibri" w:cs="Segoe UI"/>
          <w:color w:val="000000" w:themeColor="text1"/>
        </w:rPr>
        <w:t xml:space="preserve"> https://www.undp.org/accountability/transparency/information-disclosure-policy</w:t>
      </w:r>
      <w:proofErr w:type="gramEnd"/>
    </w:p>
  </w:footnote>
  <w:footnote w:id="11">
    <w:p w14:paraId="66C777BF" w14:textId="2A304B46" w:rsidR="006264B1" w:rsidRPr="00AD6A9D" w:rsidRDefault="006264B1" w:rsidP="006264B1">
      <w:pPr>
        <w:pStyle w:val="FootnoteText"/>
        <w:rPr>
          <w:rFonts w:ascii="Calibri" w:hAnsi="Calibri"/>
        </w:rPr>
      </w:pPr>
      <w:r w:rsidRPr="3592F93F">
        <w:rPr>
          <w:rStyle w:val="FootnoteReference"/>
          <w:rFonts w:ascii="Calibri" w:hAnsi="Calibri"/>
        </w:rPr>
        <w:footnoteRef/>
      </w:r>
      <w:r w:rsidR="22C3E649" w:rsidRPr="3592F93F">
        <w:rPr>
          <w:rFonts w:ascii="Calibri" w:hAnsi="Calibri"/>
        </w:rPr>
        <w:t xml:space="preserve"> </w:t>
      </w:r>
      <w:proofErr w:type="gramStart"/>
      <w:r w:rsidR="22C3E649" w:rsidRPr="3592F93F">
        <w:rPr>
          <w:rFonts w:ascii="Calibri" w:hAnsi="Calibri"/>
        </w:rPr>
        <w:t xml:space="preserve">See </w:t>
      </w:r>
      <w:r w:rsidR="22C3E649" w:rsidRPr="22C3E649">
        <w:rPr>
          <w:rFonts w:ascii="Calibri" w:hAnsi="Calibri" w:cs="Segoe UI"/>
          <w:color w:val="000000" w:themeColor="text1"/>
        </w:rPr>
        <w:t xml:space="preserve"> https://www.adaptation-fund.org/wp-content/uploads/2015/01/Open%20Information%20Policy.pdf</w:t>
      </w:r>
      <w:proofErr w:type="gramEnd"/>
    </w:p>
  </w:footnote>
  <w:footnote w:id="12">
    <w:p w14:paraId="0D49D81F" w14:textId="77777777" w:rsidR="006264B1" w:rsidRPr="000F0968" w:rsidRDefault="006264B1" w:rsidP="006264B1">
      <w:pPr>
        <w:pStyle w:val="FootnoteText"/>
        <w:rPr>
          <w:rFonts w:ascii="Calibri" w:hAnsi="Calibri" w:cs="Calibri"/>
          <w:color w:val="000000"/>
          <w:lang w:val="en-GB"/>
        </w:rPr>
      </w:pPr>
      <w:r w:rsidRPr="000F0968">
        <w:rPr>
          <w:rStyle w:val="FootnoteReference"/>
          <w:rFonts w:ascii="Calibri" w:hAnsi="Calibri" w:cs="Calibri"/>
          <w:color w:val="000000"/>
        </w:rPr>
        <w:footnoteRef/>
      </w:r>
      <w:r w:rsidRPr="000F0968">
        <w:rPr>
          <w:rFonts w:ascii="Calibri" w:hAnsi="Calibri" w:cs="Calibri"/>
          <w:color w:val="000000"/>
        </w:rPr>
        <w:t xml:space="preserve"> </w:t>
      </w:r>
      <w:hyperlink r:id="rId2" w:history="1">
        <w:r w:rsidRPr="000F0968">
          <w:rPr>
            <w:rStyle w:val="Hyperlink"/>
            <w:rFonts w:cs="Calibri"/>
            <w:color w:val="000000"/>
          </w:rPr>
          <w:t>https://panorama.solutions/en</w:t>
        </w:r>
      </w:hyperlink>
      <w:r>
        <w:rPr>
          <w:rStyle w:val="Hyperlink"/>
          <w:rFonts w:cs="Calibri"/>
          <w:color w:val="000000"/>
        </w:rPr>
        <w:t xml:space="preserve">  </w:t>
      </w:r>
      <w:r w:rsidRPr="000F0968">
        <w:rPr>
          <w:rFonts w:ascii="Calibri" w:hAnsi="Calibri" w:cs="Calibri"/>
          <w:color w:val="000000"/>
        </w:rPr>
        <w:t xml:space="preserve"> </w:t>
      </w:r>
    </w:p>
  </w:footnote>
  <w:footnote w:id="13">
    <w:p w14:paraId="64F4C8CB" w14:textId="77777777" w:rsidR="006264B1" w:rsidRDefault="006264B1" w:rsidP="006264B1">
      <w:pPr>
        <w:pStyle w:val="FootnoteText"/>
      </w:pPr>
      <w:r w:rsidRPr="00D14DCE">
        <w:rPr>
          <w:rStyle w:val="FootnoteReference"/>
        </w:rPr>
        <w:footnoteRef/>
      </w:r>
      <w:r w:rsidRPr="00D14DCE">
        <w:t xml:space="preserve"> </w:t>
      </w:r>
      <w:r w:rsidRPr="00D14DCE">
        <w:rPr>
          <w:rFonts w:ascii="Calibri" w:hAnsi="Calibri"/>
          <w:i/>
        </w:rPr>
        <w:t xml:space="preserve">Please see the </w:t>
      </w:r>
      <w:hyperlink r:id="rId3" w:history="1">
        <w:r w:rsidRPr="00D14DCE">
          <w:rPr>
            <w:rStyle w:val="Hyperlink"/>
            <w:i/>
          </w:rPr>
          <w:t>Guideline “Embedding Digital in Project Design</w:t>
        </w:r>
      </w:hyperlink>
      <w:r w:rsidRPr="00D14DCE">
        <w:rPr>
          <w:rFonts w:ascii="Calibri" w:hAnsi="Calibri"/>
          <w:i/>
        </w:rPr>
        <w:t>”.</w:t>
      </w:r>
    </w:p>
  </w:footnote>
  <w:footnote w:id="14">
    <w:p w14:paraId="41A2E045" w14:textId="77777777" w:rsidR="00B63A22" w:rsidRDefault="00B63A22" w:rsidP="00B63A22">
      <w:pPr>
        <w:pStyle w:val="FootnoteText"/>
      </w:pPr>
      <w:r>
        <w:rPr>
          <w:rStyle w:val="FootnoteReference"/>
        </w:rPr>
        <w:footnoteRef/>
      </w:r>
      <w:r>
        <w:t xml:space="preserve"> </w:t>
      </w:r>
      <w:r w:rsidRPr="00940D1B">
        <w:rPr>
          <w:rFonts w:ascii="Calibri" w:hAnsi="Calibri" w:cs="Calibri"/>
          <w:i/>
          <w:iCs/>
          <w:szCs w:val="18"/>
          <w:highlight w:val="yellow"/>
        </w:rPr>
        <w:t>UNDP publishes its project information (indicators, baselines, targets and results) to meet the International Aid Transparency Initiative (IATI) standards.  Make sure that indicators are S.M.A.R.T. (Specific, Measurable, Attainable, Relevant and Time-bound), provide accurate baselines and targets underpinned by reliable evidence and data, and avoid acronyms so that external audience clearly understand the results of the project.</w:t>
      </w:r>
    </w:p>
  </w:footnote>
  <w:footnote w:id="15">
    <w:p w14:paraId="20829DB8" w14:textId="72DD9C86" w:rsidR="00B63A22" w:rsidRPr="00660167" w:rsidRDefault="00B63A22" w:rsidP="00B63A22">
      <w:pPr>
        <w:pStyle w:val="FootnoteText"/>
        <w:rPr>
          <w:i/>
          <w:highlight w:val="yellow"/>
        </w:rPr>
      </w:pPr>
      <w:r w:rsidRPr="00660167">
        <w:rPr>
          <w:rStyle w:val="FootnoteReference"/>
          <w:rFonts w:ascii="Calibri" w:hAnsi="Calibri"/>
          <w:i/>
          <w:highlight w:val="yellow"/>
        </w:rPr>
        <w:footnoteRef/>
      </w:r>
      <w:r w:rsidRPr="00660167">
        <w:rPr>
          <w:i/>
          <w:highlight w:val="yellow"/>
        </w:rPr>
        <w:t xml:space="preserve"> Baseline, mid-term and end of project target levels must be expressed in the same neutral unit of analysis as the corresponding indicator. Baseline is the current/original status or condition and need</w:t>
      </w:r>
      <w:r>
        <w:rPr>
          <w:i/>
          <w:highlight w:val="yellow"/>
        </w:rPr>
        <w:t>s</w:t>
      </w:r>
      <w:r w:rsidRPr="00660167">
        <w:rPr>
          <w:i/>
          <w:highlight w:val="yellow"/>
        </w:rPr>
        <w:t xml:space="preserve"> to be quantified.</w:t>
      </w:r>
      <w:r>
        <w:rPr>
          <w:i/>
          <w:highlight w:val="yellow"/>
        </w:rPr>
        <w:t xml:space="preserve"> The baseline can be zero when appropriate given the project has not started. </w:t>
      </w:r>
      <w:r w:rsidRPr="00660167">
        <w:rPr>
          <w:i/>
          <w:highlight w:val="yellow"/>
        </w:rPr>
        <w:t xml:space="preserve">The baseline must be established before the project document is submitted to the </w:t>
      </w:r>
      <w:r w:rsidR="00C41CD4">
        <w:rPr>
          <w:i/>
          <w:highlight w:val="yellow"/>
        </w:rPr>
        <w:t>AF</w:t>
      </w:r>
      <w:r w:rsidRPr="00660167">
        <w:rPr>
          <w:i/>
          <w:highlight w:val="yellow"/>
        </w:rPr>
        <w:t xml:space="preserve"> for final approval. The baseline values will be used to measure the success of the project through implementation monitoring and evaluation. </w:t>
      </w:r>
    </w:p>
  </w:footnote>
  <w:footnote w:id="16">
    <w:p w14:paraId="4DE96FD6" w14:textId="77777777" w:rsidR="00B63A22" w:rsidRPr="00BF0809" w:rsidRDefault="00B63A22" w:rsidP="00B63A22">
      <w:pPr>
        <w:pStyle w:val="FootnoteText"/>
        <w:rPr>
          <w:i/>
          <w:highlight w:val="yellow"/>
        </w:rPr>
      </w:pPr>
      <w:r w:rsidRPr="00BF0809">
        <w:rPr>
          <w:rStyle w:val="FootnoteReference"/>
          <w:highlight w:val="yellow"/>
        </w:rPr>
        <w:footnoteRef/>
      </w:r>
      <w:r w:rsidRPr="00626111">
        <w:rPr>
          <w:i/>
          <w:highlight w:val="yellow"/>
        </w:rPr>
        <w:t xml:space="preserve"> Target is the change in the baseline value that will be achieved by the mid-term review and then again by the terminal evaluation</w:t>
      </w:r>
      <w:r w:rsidRPr="00BF0809">
        <w:rPr>
          <w:i/>
          <w:highlight w:val="yellow"/>
        </w:rPr>
        <w:t>.</w:t>
      </w:r>
    </w:p>
  </w:footnote>
  <w:footnote w:id="17">
    <w:p w14:paraId="0F745656" w14:textId="0EBE16C8" w:rsidR="00B63A22" w:rsidRDefault="00B63A22" w:rsidP="00B63A22">
      <w:pPr>
        <w:pStyle w:val="FootnoteText"/>
      </w:pPr>
      <w:r w:rsidRPr="0028184D">
        <w:rPr>
          <w:rStyle w:val="FootnoteReference"/>
          <w:highlight w:val="yellow"/>
        </w:rPr>
        <w:footnoteRef/>
      </w:r>
      <w:r w:rsidRPr="0028184D">
        <w:rPr>
          <w:highlight w:val="yellow"/>
        </w:rPr>
        <w:t xml:space="preserve"> </w:t>
      </w:r>
      <w:r w:rsidRPr="0028184D">
        <w:rPr>
          <w:rFonts w:ascii="Calibri" w:hAnsi="Calibri"/>
          <w:i/>
          <w:iCs/>
          <w:szCs w:val="18"/>
          <w:highlight w:val="yellow"/>
        </w:rPr>
        <w:t xml:space="preserve">Data collection methods should outline specific tools used to collect data and additional information as necessary to support monitoring. The </w:t>
      </w:r>
      <w:r w:rsidR="00C66944" w:rsidRPr="0028184D">
        <w:rPr>
          <w:rFonts w:ascii="Calibri" w:hAnsi="Calibri"/>
          <w:i/>
          <w:iCs/>
          <w:szCs w:val="18"/>
          <w:highlight w:val="yellow"/>
        </w:rPr>
        <w:t>P</w:t>
      </w:r>
      <w:r w:rsidR="001A39B9">
        <w:rPr>
          <w:rFonts w:ascii="Calibri" w:hAnsi="Calibri"/>
          <w:i/>
          <w:iCs/>
          <w:szCs w:val="18"/>
          <w:highlight w:val="yellow"/>
        </w:rPr>
        <w:t>P</w:t>
      </w:r>
      <w:r w:rsidR="00C66944" w:rsidRPr="0028184D">
        <w:rPr>
          <w:rFonts w:ascii="Calibri" w:hAnsi="Calibri"/>
          <w:i/>
          <w:iCs/>
          <w:szCs w:val="18"/>
          <w:highlight w:val="yellow"/>
        </w:rPr>
        <w:t>R</w:t>
      </w:r>
      <w:r w:rsidR="00914C14" w:rsidRPr="0028184D">
        <w:rPr>
          <w:rFonts w:ascii="Calibri" w:hAnsi="Calibri"/>
          <w:i/>
          <w:iCs/>
          <w:szCs w:val="18"/>
          <w:highlight w:val="yellow"/>
        </w:rPr>
        <w:t xml:space="preserve"> </w:t>
      </w:r>
      <w:r w:rsidRPr="0028184D">
        <w:rPr>
          <w:rFonts w:ascii="Calibri" w:hAnsi="Calibri"/>
          <w:i/>
          <w:iCs/>
          <w:szCs w:val="18"/>
          <w:highlight w:val="yellow"/>
        </w:rPr>
        <w:t>cannot be used as a source of verification.</w:t>
      </w:r>
    </w:p>
  </w:footnote>
  <w:footnote w:id="18">
    <w:p w14:paraId="7D20E2CD" w14:textId="2056C1D1" w:rsidR="00B63A22" w:rsidRPr="00EB563A" w:rsidRDefault="00B63A22" w:rsidP="00B63A22">
      <w:pPr>
        <w:pStyle w:val="FootnoteText"/>
        <w:rPr>
          <w:i/>
        </w:rPr>
      </w:pPr>
      <w:r w:rsidRPr="4160D45B">
        <w:rPr>
          <w:rStyle w:val="FootnoteReference"/>
          <w:i/>
          <w:highlight w:val="yellow"/>
        </w:rPr>
        <w:footnoteRef/>
      </w:r>
      <w:r w:rsidRPr="4160D45B">
        <w:rPr>
          <w:i/>
          <w:iCs/>
          <w:highlight w:val="yellow"/>
        </w:rPr>
        <w:t>.</w:t>
      </w:r>
      <w:r w:rsidRPr="4160D45B">
        <w:rPr>
          <w:i/>
          <w:highlight w:val="yellow"/>
        </w:rPr>
        <w:t xml:space="preserve"> </w:t>
      </w:r>
      <w:r w:rsidR="00E06235" w:rsidRPr="00E06235">
        <w:rPr>
          <w:i/>
          <w:highlight w:val="yellow"/>
        </w:rPr>
        <w:t>This indicator seeks to measure the number of people who have received an input of support from the project as a proxy for increasing adaptive capacity to respond to the impact of climate change. It does not seek to measure the output of whether this support was successful in reducing the impacts of climate change events or effects on these people, or the outcome of increasing their resilience or reducing their vulnerability to climate change.</w:t>
      </w:r>
      <w:r w:rsidR="00493D9B" w:rsidRPr="00493D9B">
        <w:rPr>
          <w:rFonts w:ascii="Calibri" w:hAnsi="Calibri"/>
          <w:sz w:val="20"/>
          <w:szCs w:val="24"/>
        </w:rPr>
        <w:t xml:space="preserve"> </w:t>
      </w:r>
      <w:r w:rsidR="00493D9B" w:rsidRPr="00493D9B">
        <w:rPr>
          <w:i/>
          <w:highlight w:val="yellow"/>
        </w:rPr>
        <w:t>‘Support’ is defined as direct assistance from the project in question, with the explicit intention of helping people deal with climate change impacts. It could include, for example, financial resources, assets, agricultural inputs, training, communications (e.g. early warning systems) or information (e.g. weather forecasting). ‘People Supported’ should relate to population or households identified by the project in question with a direct relationship to it. ‘Effects of climate change’ are defined as the effects of changes both in the mean state of the climate and in its variability. Normally resulting from the primary consequences of climate change: changes to precipitation, temperature and sea level rise, these may be sudden onset or gradual, and can include floods, droughts, storms, landslides, salination, coastal inundation, heat or cold waves and biodiversity loss</w:t>
      </w:r>
      <w:r w:rsidR="002A01F5">
        <w:rPr>
          <w:i/>
          <w:highlight w:val="yellow"/>
        </w:rPr>
        <w:t>. There are two dimensions of support, ‘Targeted’ and ‘Intensity’.</w:t>
      </w:r>
      <w:r w:rsidR="0087511A">
        <w:rPr>
          <w:i/>
          <w:highlight w:val="yellow"/>
        </w:rPr>
        <w:t xml:space="preserve"> Based on these two dimensions, there are two categories for reporting: Direct and Indirect. See</w:t>
      </w:r>
      <w:r w:rsidR="004470E0">
        <w:rPr>
          <w:i/>
          <w:highlight w:val="yellow"/>
        </w:rPr>
        <w:t xml:space="preserve"> the </w:t>
      </w:r>
      <w:hyperlink r:id="rId4" w:history="1">
        <w:r w:rsidR="004470E0" w:rsidRPr="004470E0">
          <w:rPr>
            <w:rStyle w:val="Hyperlink"/>
            <w:i/>
            <w:highlight w:val="yellow"/>
          </w:rPr>
          <w:t>Methodologies for Reporting Adaptation Fund Core Impact Indicators</w:t>
        </w:r>
        <w:r w:rsidR="004470E0">
          <w:rPr>
            <w:rStyle w:val="Hyperlink"/>
            <w:i/>
            <w:highlight w:val="yellow"/>
          </w:rPr>
          <w:t xml:space="preserve"> for detailed guidance.</w:t>
        </w:r>
        <w:r w:rsidR="0087511A" w:rsidRPr="004470E0">
          <w:rPr>
            <w:rStyle w:val="Hyperlink"/>
            <w:i/>
            <w:highlight w:val="yellow"/>
          </w:rPr>
          <w:t xml:space="preserve">  </w:t>
        </w:r>
      </w:hyperlink>
      <w:r w:rsidRPr="4160D45B">
        <w:rPr>
          <w:i/>
          <w:highlight w:val="yellow"/>
        </w:rPr>
        <w:t xml:space="preserve">  </w:t>
      </w:r>
    </w:p>
  </w:footnote>
  <w:footnote w:id="19">
    <w:p w14:paraId="0EB1AAA8" w14:textId="01DC72D9" w:rsidR="00CC5339" w:rsidRPr="0028184D" w:rsidRDefault="00CC5339">
      <w:pPr>
        <w:pStyle w:val="FootnoteText"/>
        <w:rPr>
          <w:i/>
          <w:iCs/>
        </w:rPr>
      </w:pPr>
      <w:r w:rsidRPr="0028184D">
        <w:rPr>
          <w:rStyle w:val="FootnoteReference"/>
          <w:i/>
          <w:iCs/>
        </w:rPr>
        <w:footnoteRef/>
      </w:r>
      <w:r w:rsidRPr="0028184D">
        <w:rPr>
          <w:i/>
          <w:iCs/>
        </w:rPr>
        <w:t xml:space="preserve"> For the updated SRF, this indicator will be replaced with the number of beneficiaries (# of people, disaggregated by direct and indirect beneficiaries, by gender, by vulnerable groups, and by sector)</w:t>
      </w:r>
    </w:p>
  </w:footnote>
  <w:footnote w:id="20">
    <w:p w14:paraId="71A9D033" w14:textId="77777777" w:rsidR="00B63A22" w:rsidRPr="00660167" w:rsidRDefault="00B63A22" w:rsidP="00B63A22">
      <w:pPr>
        <w:pStyle w:val="FootnoteText"/>
        <w:rPr>
          <w:i/>
        </w:rPr>
      </w:pPr>
      <w:r>
        <w:rPr>
          <w:rStyle w:val="FootnoteReference"/>
        </w:rPr>
        <w:footnoteRef/>
      </w:r>
      <w:r w:rsidRPr="00660167">
        <w:rPr>
          <w:i/>
          <w:highlight w:val="yellow"/>
        </w:rPr>
        <w:t xml:space="preserve">Outcomes are medium term results that the project </w:t>
      </w:r>
      <w:proofErr w:type="gramStart"/>
      <w:r w:rsidRPr="00660167">
        <w:rPr>
          <w:i/>
          <w:highlight w:val="yellow"/>
        </w:rPr>
        <w:t>makes a contribution</w:t>
      </w:r>
      <w:proofErr w:type="gramEnd"/>
      <w:r w:rsidRPr="00660167">
        <w:rPr>
          <w:i/>
          <w:highlight w:val="yellow"/>
        </w:rPr>
        <w:t xml:space="preserve"> towards, and that are designed to help achieve the longer-term objective.  Achievement of outcomes will be influenced both by project outputs and additional factors that may be outside the direct control of the project.</w:t>
      </w:r>
    </w:p>
  </w:footnote>
  <w:footnote w:id="21">
    <w:p w14:paraId="0FD23068" w14:textId="67E08266" w:rsidR="00CC1A5D" w:rsidRDefault="00CC1A5D">
      <w:pPr>
        <w:pStyle w:val="FootnoteText"/>
      </w:pPr>
      <w:r>
        <w:rPr>
          <w:rStyle w:val="FootnoteReference"/>
        </w:rPr>
        <w:footnoteRef/>
      </w:r>
      <w:r>
        <w:t xml:space="preserve"> Note that </w:t>
      </w:r>
      <w:r w:rsidR="00FF2ED7">
        <w:t xml:space="preserve">the </w:t>
      </w:r>
      <w:proofErr w:type="spellStart"/>
      <w:r w:rsidR="00FF2ED7">
        <w:t>ProDoc</w:t>
      </w:r>
      <w:proofErr w:type="spellEnd"/>
      <w:r w:rsidR="00FF2ED7">
        <w:t xml:space="preserve"> is expected to be signed concurrently with the execution of the legal agreement. </w:t>
      </w:r>
      <w:r w:rsidR="00932938">
        <w:t>Following the signature of the legal agreement,</w:t>
      </w:r>
      <w:r w:rsidR="007A6BD4">
        <w:t xml:space="preserve"> </w:t>
      </w:r>
      <w:r w:rsidR="00CE26F4">
        <w:t>the AF will disburse the first cash transfer. From th</w:t>
      </w:r>
      <w:r w:rsidR="00932938">
        <w:t>e date of this initial disbursement</w:t>
      </w:r>
      <w:r w:rsidR="00CE26F4">
        <w:t xml:space="preserve">, the project team has </w:t>
      </w:r>
      <w:r w:rsidR="00932938">
        <w:t>a 6-month</w:t>
      </w:r>
      <w:r w:rsidR="00CE26F4">
        <w:t xml:space="preserve"> deadline </w:t>
      </w:r>
      <w:r w:rsidR="00932938">
        <w:t>to conduct</w:t>
      </w:r>
      <w:r w:rsidR="00CE26F4">
        <w:t xml:space="preserve"> the project inception workshop.</w:t>
      </w:r>
      <w:r w:rsidR="00932938">
        <w:t xml:space="preserve"> P</w:t>
      </w:r>
      <w:r w:rsidR="00CE26F4">
        <w:t xml:space="preserve">lease note that the project </w:t>
      </w:r>
      <w:r w:rsidR="008B17D9">
        <w:t>inception/</w:t>
      </w:r>
      <w:r w:rsidR="00CE26F4">
        <w:t xml:space="preserve">completion date </w:t>
      </w:r>
      <w:r w:rsidR="00932938">
        <w:t>must</w:t>
      </w:r>
      <w:r w:rsidR="0039076F">
        <w:t xml:space="preserve"> fall </w:t>
      </w:r>
      <w:r w:rsidR="00932938">
        <w:t>within</w:t>
      </w:r>
      <w:r w:rsidR="0039076F">
        <w:t xml:space="preserve"> Q1 or Q2 of the calendar year, with </w:t>
      </w:r>
      <w:r w:rsidR="00932938">
        <w:t xml:space="preserve">31 May as </w:t>
      </w:r>
      <w:r w:rsidR="0039076F">
        <w:t>the latest permissible date</w:t>
      </w:r>
      <w:r w:rsidR="00932938">
        <w:t xml:space="preserve">. </w:t>
      </w:r>
      <w:r w:rsidR="00DB622E">
        <w:t>This</w:t>
      </w:r>
      <w:r w:rsidR="00932938">
        <w:t xml:space="preserve"> timeline ensures alignment </w:t>
      </w:r>
      <w:r w:rsidR="00DB622E">
        <w:t xml:space="preserve">with both UNDP and AF reporting requirements. </w:t>
      </w:r>
    </w:p>
  </w:footnote>
  <w:footnote w:id="22">
    <w:p w14:paraId="766B8720" w14:textId="6D3A3719" w:rsidR="00551D09" w:rsidRDefault="00551D09">
      <w:pPr>
        <w:pStyle w:val="FootnoteText"/>
      </w:pPr>
      <w:r>
        <w:rPr>
          <w:rStyle w:val="FootnoteReference"/>
        </w:rPr>
        <w:footnoteRef/>
      </w:r>
      <w:r>
        <w:t xml:space="preserve"> </w:t>
      </w:r>
      <w:r w:rsidR="000F1807">
        <w:t xml:space="preserve">Semi-independent evaluations refer to evaluations whose team combines an independent evaluator and personnel within the management or operational structure of the entity being evaluated. The team may include other stakeholders. </w:t>
      </w:r>
    </w:p>
  </w:footnote>
  <w:footnote w:id="23">
    <w:p w14:paraId="66D4970C" w14:textId="77777777" w:rsidR="00BA4619" w:rsidRPr="00F165FD" w:rsidRDefault="00BA4619" w:rsidP="00BA4619">
      <w:pPr>
        <w:pStyle w:val="FootnoteText"/>
        <w:rPr>
          <w:rFonts w:eastAsia="Malgun Gothic"/>
          <w:lang w:eastAsia="ko-KR"/>
        </w:rPr>
      </w:pPr>
      <w:r>
        <w:rPr>
          <w:rStyle w:val="FootnoteReference"/>
        </w:rPr>
        <w:footnoteRef/>
      </w:r>
      <w:r>
        <w:t xml:space="preserve"> </w:t>
      </w:r>
      <w:r>
        <w:rPr>
          <w:rFonts w:eastAsia="Malgun Gothic" w:hint="eastAsia"/>
          <w:lang w:eastAsia="ko-KR"/>
        </w:rPr>
        <w:t xml:space="preserve">In AF, Project Management Cost is called Project Execution Cost or Executing Entity Cost (EE Cost). </w:t>
      </w:r>
    </w:p>
  </w:footnote>
  <w:footnote w:id="24">
    <w:p w14:paraId="1752AC13" w14:textId="5EE28C28" w:rsidR="00AC1208" w:rsidRPr="003174B4" w:rsidRDefault="00AC1208" w:rsidP="00AC1208">
      <w:pPr>
        <w:pStyle w:val="FootnoteText"/>
      </w:pPr>
      <w:r w:rsidRPr="003174B4">
        <w:rPr>
          <w:rStyle w:val="FootnoteReference"/>
        </w:rPr>
        <w:footnoteRef/>
      </w:r>
      <w:r w:rsidRPr="003174B4">
        <w:t xml:space="preserve"> See </w:t>
      </w:r>
      <w:r w:rsidR="00DB3E08">
        <w:t xml:space="preserve">guidance and relevant links here: </w:t>
      </w:r>
      <w:hyperlink r:id="rId5" w:history="1">
        <w:r w:rsidR="00DB3E08" w:rsidRPr="007B2C5E">
          <w:rPr>
            <w:rStyle w:val="Hyperlink"/>
          </w:rPr>
          <w:t>https://popp.undp.org/procedure/close-and-transition-projects</w:t>
        </w:r>
      </w:hyperlink>
    </w:p>
  </w:footnote>
  <w:footnote w:id="25">
    <w:p w14:paraId="3118D013" w14:textId="77777777" w:rsidR="003A7426" w:rsidRPr="003174B4" w:rsidRDefault="003A7426" w:rsidP="003A7426">
      <w:pPr>
        <w:pStyle w:val="FootnoteText"/>
      </w:pPr>
      <w:r w:rsidRPr="003174B4">
        <w:rPr>
          <w:rStyle w:val="FootnoteReference"/>
        </w:rPr>
        <w:footnoteRef/>
      </w:r>
      <w:r w:rsidRPr="003174B4">
        <w:t xml:space="preserve"> To be used where UNDP is the Implementing Partner</w:t>
      </w:r>
    </w:p>
  </w:footnote>
  <w:footnote w:id="26">
    <w:p w14:paraId="1FF33F26" w14:textId="77777777" w:rsidR="003A7426" w:rsidRPr="003174B4" w:rsidRDefault="003A7426" w:rsidP="003A7426">
      <w:pPr>
        <w:pStyle w:val="FootnoteText"/>
      </w:pPr>
      <w:r w:rsidRPr="003174B4">
        <w:rPr>
          <w:rStyle w:val="FootnoteReference"/>
        </w:rPr>
        <w:footnoteRef/>
      </w:r>
      <w:r w:rsidRPr="003174B4">
        <w:t xml:space="preserve"> To be used where the UN, a UN fund/programme or a specialized agency is the Implementing Partner</w:t>
      </w:r>
    </w:p>
  </w:footnote>
  <w:footnote w:id="27">
    <w:p w14:paraId="51CA4AE7" w14:textId="77777777" w:rsidR="003A7426" w:rsidRPr="008C0243" w:rsidDel="00B52621" w:rsidRDefault="003A7426" w:rsidP="003A7426">
      <w:pPr>
        <w:pStyle w:val="FootnoteText"/>
        <w:rPr>
          <w:rFonts w:ascii="Calibri" w:hAnsi="Calibri" w:cs="Calibri"/>
        </w:rPr>
      </w:pPr>
      <w:r w:rsidRPr="008C0243" w:rsidDel="00B52621">
        <w:rPr>
          <w:rStyle w:val="FootnoteReference"/>
          <w:rFonts w:ascii="Calibri" w:hAnsi="Calibri" w:cs="Calibri"/>
          <w:szCs w:val="18"/>
        </w:rPr>
        <w:footnoteRef/>
      </w:r>
      <w:r w:rsidRPr="6D3887E6" w:rsidDel="00B52621">
        <w:rPr>
          <w:rFonts w:ascii="Calibri" w:hAnsi="Calibri" w:cs="Calibri"/>
        </w:rPr>
        <w:t xml:space="preserve"> To be used where UNDP is the Implementing Partner</w:t>
      </w:r>
    </w:p>
  </w:footnote>
  <w:footnote w:id="28">
    <w:p w14:paraId="58A85F4D" w14:textId="77777777" w:rsidR="003A7426" w:rsidRPr="008C0243" w:rsidDel="00B52621" w:rsidRDefault="003A7426" w:rsidP="003A7426">
      <w:pPr>
        <w:pStyle w:val="FootnoteText"/>
        <w:rPr>
          <w:rFonts w:ascii="Calibri" w:hAnsi="Calibri" w:cs="Calibri"/>
        </w:rPr>
      </w:pPr>
      <w:r w:rsidRPr="008C0243" w:rsidDel="00B52621">
        <w:rPr>
          <w:rStyle w:val="FootnoteReference"/>
          <w:rFonts w:ascii="Calibri" w:hAnsi="Calibri" w:cs="Calibri"/>
          <w:szCs w:val="18"/>
        </w:rPr>
        <w:footnoteRef/>
      </w:r>
      <w:r w:rsidRPr="6D3887E6" w:rsidDel="00B52621">
        <w:rPr>
          <w:rFonts w:ascii="Calibri" w:hAnsi="Calibri" w:cs="Calibri"/>
        </w:rPr>
        <w:t xml:space="preserve"> To be used where the UN, a UN fund/programme or a specialized agency is the Implementing Partner</w:t>
      </w:r>
    </w:p>
  </w:footnote>
  <w:footnote w:id="29">
    <w:p w14:paraId="07C2536F" w14:textId="41AB8E32" w:rsidR="007C5CC8" w:rsidRDefault="007C5CC8" w:rsidP="007C5CC8">
      <w:pPr>
        <w:pStyle w:val="FootnoteText"/>
      </w:pPr>
      <w:r>
        <w:rPr>
          <w:rStyle w:val="FootnoteReference"/>
        </w:rPr>
        <w:footnoteRef/>
      </w:r>
      <w:r>
        <w:t xml:space="preserve"> Include </w:t>
      </w:r>
      <w:proofErr w:type="gramStart"/>
      <w:r>
        <w:t>a brief summary</w:t>
      </w:r>
      <w:proofErr w:type="gramEnd"/>
      <w:r>
        <w:t xml:space="preserve"> of the </w:t>
      </w:r>
      <w:r w:rsidRPr="0050214C">
        <w:t xml:space="preserve">execution services to be provided by the </w:t>
      </w:r>
      <w:r w:rsidR="00D20095">
        <w:t>AF agency</w:t>
      </w:r>
      <w:r>
        <w:t xml:space="preserve">. </w:t>
      </w:r>
    </w:p>
  </w:footnote>
  <w:footnote w:id="30">
    <w:p w14:paraId="45077382" w14:textId="6D7AEBE7" w:rsidR="007C5CC8" w:rsidRDefault="007C5CC8" w:rsidP="007C5CC8">
      <w:pPr>
        <w:pStyle w:val="FootnoteText"/>
      </w:pPr>
      <w:r>
        <w:rPr>
          <w:rStyle w:val="FootnoteReference"/>
        </w:rPr>
        <w:footnoteRef/>
      </w:r>
      <w:r>
        <w:t xml:space="preserve"> This para to be included as appropriate.  Delete if all execution services are to be provided by </w:t>
      </w:r>
      <w:r w:rsidR="00D20095">
        <w:t>Agency</w:t>
      </w:r>
      <w:r>
        <w:t>.</w:t>
      </w:r>
    </w:p>
  </w:footnote>
  <w:footnote w:id="31">
    <w:p w14:paraId="1AE8351A" w14:textId="3EA6C564" w:rsidR="00F65F6D" w:rsidRDefault="00F65F6D">
      <w:pPr>
        <w:pStyle w:val="FootnoteText"/>
      </w:pPr>
      <w:r>
        <w:rPr>
          <w:rStyle w:val="FootnoteReference"/>
        </w:rPr>
        <w:footnoteRef/>
      </w:r>
      <w:r>
        <w:t xml:space="preserve"> Note that the link will be updated in February 2026. Please check with the </w:t>
      </w:r>
      <w:r w:rsidR="00E96899">
        <w:t>Q&amp;I Hub</w:t>
      </w:r>
      <w:r w:rsidR="00A72235">
        <w:t xml:space="preserve">-SES team for the latest link after February 2026.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008"/>
      <w:gridCol w:w="3009"/>
      <w:gridCol w:w="3009"/>
    </w:tblGrid>
    <w:tr w:rsidR="0C543221" w14:paraId="10D3743F" w14:textId="77777777" w:rsidTr="0C543221">
      <w:trPr>
        <w:trHeight w:val="300"/>
      </w:trPr>
      <w:tc>
        <w:tcPr>
          <w:tcW w:w="3120" w:type="dxa"/>
        </w:tcPr>
        <w:p w14:paraId="6B93D069" w14:textId="50809DE3" w:rsidR="0C543221" w:rsidRDefault="0C543221" w:rsidP="0C543221">
          <w:pPr>
            <w:pStyle w:val="Header"/>
            <w:ind w:left="-115"/>
            <w:jc w:val="left"/>
          </w:pPr>
        </w:p>
      </w:tc>
      <w:tc>
        <w:tcPr>
          <w:tcW w:w="3120" w:type="dxa"/>
        </w:tcPr>
        <w:p w14:paraId="4796E781" w14:textId="22C92165" w:rsidR="0C543221" w:rsidRDefault="0C543221" w:rsidP="0C543221">
          <w:pPr>
            <w:pStyle w:val="Header"/>
            <w:jc w:val="center"/>
          </w:pPr>
        </w:p>
      </w:tc>
      <w:tc>
        <w:tcPr>
          <w:tcW w:w="3120" w:type="dxa"/>
        </w:tcPr>
        <w:p w14:paraId="2467657B" w14:textId="5795AE69" w:rsidR="0C543221" w:rsidRDefault="0C543221" w:rsidP="0C543221">
          <w:pPr>
            <w:pStyle w:val="Header"/>
            <w:ind w:right="-115"/>
            <w:jc w:val="right"/>
          </w:pPr>
        </w:p>
      </w:tc>
    </w:tr>
  </w:tbl>
  <w:p w14:paraId="2ABF1222" w14:textId="19662486" w:rsidR="003F3AC8" w:rsidRDefault="003F3AC8">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008"/>
      <w:gridCol w:w="3009"/>
      <w:gridCol w:w="3009"/>
    </w:tblGrid>
    <w:tr w:rsidR="0C543221" w14:paraId="7A40A066" w14:textId="77777777" w:rsidTr="0C543221">
      <w:trPr>
        <w:trHeight w:val="300"/>
      </w:trPr>
      <w:tc>
        <w:tcPr>
          <w:tcW w:w="3120" w:type="dxa"/>
        </w:tcPr>
        <w:p w14:paraId="1AF6984B" w14:textId="7B15C3B7" w:rsidR="0C543221" w:rsidRDefault="0C543221" w:rsidP="0C543221">
          <w:pPr>
            <w:pStyle w:val="Header"/>
            <w:ind w:left="-115"/>
            <w:jc w:val="left"/>
          </w:pPr>
        </w:p>
      </w:tc>
      <w:tc>
        <w:tcPr>
          <w:tcW w:w="3120" w:type="dxa"/>
        </w:tcPr>
        <w:p w14:paraId="1BD52A4E" w14:textId="7A4F2FAB" w:rsidR="0C543221" w:rsidRDefault="0C543221" w:rsidP="0C543221">
          <w:pPr>
            <w:pStyle w:val="Header"/>
            <w:jc w:val="center"/>
          </w:pPr>
        </w:p>
      </w:tc>
      <w:tc>
        <w:tcPr>
          <w:tcW w:w="3120" w:type="dxa"/>
        </w:tcPr>
        <w:p w14:paraId="1CA7F545" w14:textId="343D67E3" w:rsidR="0C543221" w:rsidRDefault="0C543221" w:rsidP="0C543221">
          <w:pPr>
            <w:pStyle w:val="Header"/>
            <w:ind w:right="-115"/>
            <w:jc w:val="right"/>
          </w:pPr>
        </w:p>
      </w:tc>
    </w:tr>
  </w:tbl>
  <w:p w14:paraId="4183C32F" w14:textId="64DCBDDE" w:rsidR="003F3AC8" w:rsidRDefault="003F3AC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008"/>
      <w:gridCol w:w="3009"/>
      <w:gridCol w:w="3009"/>
    </w:tblGrid>
    <w:tr w:rsidR="0C543221" w14:paraId="44284384" w14:textId="77777777" w:rsidTr="0C543221">
      <w:trPr>
        <w:trHeight w:val="300"/>
      </w:trPr>
      <w:tc>
        <w:tcPr>
          <w:tcW w:w="4800" w:type="dxa"/>
        </w:tcPr>
        <w:p w14:paraId="6E0CFBF3" w14:textId="6954EB81" w:rsidR="0C543221" w:rsidRDefault="0C543221" w:rsidP="0C543221">
          <w:pPr>
            <w:pStyle w:val="Header"/>
            <w:ind w:left="-115"/>
            <w:jc w:val="left"/>
          </w:pPr>
        </w:p>
      </w:tc>
      <w:tc>
        <w:tcPr>
          <w:tcW w:w="4800" w:type="dxa"/>
        </w:tcPr>
        <w:p w14:paraId="4E8915B0" w14:textId="33160858" w:rsidR="0C543221" w:rsidRDefault="0C543221" w:rsidP="0C543221">
          <w:pPr>
            <w:pStyle w:val="Header"/>
            <w:jc w:val="center"/>
          </w:pPr>
        </w:p>
      </w:tc>
      <w:tc>
        <w:tcPr>
          <w:tcW w:w="4800" w:type="dxa"/>
        </w:tcPr>
        <w:p w14:paraId="3152D961" w14:textId="27C17B32" w:rsidR="0C543221" w:rsidRDefault="0C543221" w:rsidP="0C543221">
          <w:pPr>
            <w:pStyle w:val="Header"/>
            <w:ind w:right="-115"/>
            <w:jc w:val="right"/>
          </w:pPr>
        </w:p>
      </w:tc>
    </w:tr>
  </w:tbl>
  <w:p w14:paraId="60E758D8" w14:textId="799C4E2C" w:rsidR="003F3AC8" w:rsidRDefault="003F3AC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4800"/>
      <w:gridCol w:w="4800"/>
      <w:gridCol w:w="4800"/>
    </w:tblGrid>
    <w:tr w:rsidR="0C543221" w14:paraId="1189681E" w14:textId="77777777" w:rsidTr="0C543221">
      <w:trPr>
        <w:trHeight w:val="300"/>
      </w:trPr>
      <w:tc>
        <w:tcPr>
          <w:tcW w:w="4800" w:type="dxa"/>
        </w:tcPr>
        <w:p w14:paraId="20180BF1" w14:textId="311ECF3B" w:rsidR="0C543221" w:rsidRDefault="0C543221" w:rsidP="0C543221">
          <w:pPr>
            <w:pStyle w:val="Header"/>
            <w:ind w:left="-115"/>
            <w:jc w:val="left"/>
          </w:pPr>
        </w:p>
      </w:tc>
      <w:tc>
        <w:tcPr>
          <w:tcW w:w="4800" w:type="dxa"/>
        </w:tcPr>
        <w:p w14:paraId="422C2D7D" w14:textId="0FF8270B" w:rsidR="0C543221" w:rsidRDefault="0C543221" w:rsidP="0C543221">
          <w:pPr>
            <w:pStyle w:val="Header"/>
            <w:jc w:val="center"/>
          </w:pPr>
        </w:p>
      </w:tc>
      <w:tc>
        <w:tcPr>
          <w:tcW w:w="4800" w:type="dxa"/>
        </w:tcPr>
        <w:p w14:paraId="67DA0359" w14:textId="7CB33882" w:rsidR="0C543221" w:rsidRDefault="0C543221" w:rsidP="0C543221">
          <w:pPr>
            <w:pStyle w:val="Header"/>
            <w:ind w:right="-115"/>
            <w:jc w:val="right"/>
          </w:pPr>
        </w:p>
      </w:tc>
    </w:tr>
  </w:tbl>
  <w:p w14:paraId="4169CE6F" w14:textId="491484E9" w:rsidR="003F3AC8" w:rsidRDefault="003F3AC8">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008"/>
      <w:gridCol w:w="3009"/>
      <w:gridCol w:w="3009"/>
    </w:tblGrid>
    <w:tr w:rsidR="0C543221" w14:paraId="4648E220" w14:textId="77777777" w:rsidTr="0C543221">
      <w:trPr>
        <w:trHeight w:val="300"/>
      </w:trPr>
      <w:tc>
        <w:tcPr>
          <w:tcW w:w="4320" w:type="dxa"/>
        </w:tcPr>
        <w:p w14:paraId="779934A2" w14:textId="6EF25664" w:rsidR="0C543221" w:rsidRDefault="0C543221" w:rsidP="0C543221">
          <w:pPr>
            <w:pStyle w:val="Header"/>
            <w:ind w:left="-115"/>
            <w:jc w:val="left"/>
          </w:pPr>
        </w:p>
      </w:tc>
      <w:tc>
        <w:tcPr>
          <w:tcW w:w="4320" w:type="dxa"/>
        </w:tcPr>
        <w:p w14:paraId="1BFED0A3" w14:textId="781A87A0" w:rsidR="0C543221" w:rsidRDefault="0C543221" w:rsidP="0C543221">
          <w:pPr>
            <w:pStyle w:val="Header"/>
            <w:jc w:val="center"/>
          </w:pPr>
        </w:p>
      </w:tc>
      <w:tc>
        <w:tcPr>
          <w:tcW w:w="4320" w:type="dxa"/>
        </w:tcPr>
        <w:p w14:paraId="3C869E54" w14:textId="73A3E36C" w:rsidR="0C543221" w:rsidRDefault="0C543221" w:rsidP="0C543221">
          <w:pPr>
            <w:pStyle w:val="Header"/>
            <w:ind w:right="-115"/>
            <w:jc w:val="right"/>
          </w:pPr>
        </w:p>
      </w:tc>
    </w:tr>
  </w:tbl>
  <w:p w14:paraId="4AEF5CD1" w14:textId="30F96184" w:rsidR="003F3AC8" w:rsidRDefault="003F3AC8">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4320"/>
      <w:gridCol w:w="4320"/>
      <w:gridCol w:w="4320"/>
    </w:tblGrid>
    <w:tr w:rsidR="0C543221" w14:paraId="4E3AB39F" w14:textId="77777777" w:rsidTr="0C543221">
      <w:trPr>
        <w:trHeight w:val="300"/>
      </w:trPr>
      <w:tc>
        <w:tcPr>
          <w:tcW w:w="4320" w:type="dxa"/>
        </w:tcPr>
        <w:p w14:paraId="4EF7F2D6" w14:textId="135C741B" w:rsidR="0C543221" w:rsidRDefault="0C543221" w:rsidP="0C543221">
          <w:pPr>
            <w:pStyle w:val="Header"/>
            <w:ind w:left="-115"/>
            <w:jc w:val="left"/>
          </w:pPr>
        </w:p>
      </w:tc>
      <w:tc>
        <w:tcPr>
          <w:tcW w:w="4320" w:type="dxa"/>
        </w:tcPr>
        <w:p w14:paraId="1863A759" w14:textId="7BBE61EA" w:rsidR="0C543221" w:rsidRDefault="0C543221" w:rsidP="0C543221">
          <w:pPr>
            <w:pStyle w:val="Header"/>
            <w:jc w:val="center"/>
          </w:pPr>
        </w:p>
      </w:tc>
      <w:tc>
        <w:tcPr>
          <w:tcW w:w="4320" w:type="dxa"/>
        </w:tcPr>
        <w:p w14:paraId="78777D89" w14:textId="572FE3F4" w:rsidR="0C543221" w:rsidRDefault="0C543221" w:rsidP="0C543221">
          <w:pPr>
            <w:pStyle w:val="Header"/>
            <w:ind w:right="-115"/>
            <w:jc w:val="right"/>
          </w:pPr>
        </w:p>
      </w:tc>
    </w:tr>
  </w:tbl>
  <w:p w14:paraId="621995A5" w14:textId="3A1B83D8" w:rsidR="003F3AC8" w:rsidRDefault="003F3AC8">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D01B88" w14:textId="77777777" w:rsidR="000728A4" w:rsidRPr="00424365" w:rsidRDefault="000728A4" w:rsidP="00424365">
    <w:pPr>
      <w:pStyle w:val="Header"/>
      <w:rPr>
        <w:szCs w:val="16"/>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008"/>
      <w:gridCol w:w="3009"/>
      <w:gridCol w:w="3009"/>
    </w:tblGrid>
    <w:tr w:rsidR="0C543221" w14:paraId="0C10C683" w14:textId="77777777" w:rsidTr="0C543221">
      <w:trPr>
        <w:trHeight w:val="300"/>
      </w:trPr>
      <w:tc>
        <w:tcPr>
          <w:tcW w:w="3120" w:type="dxa"/>
        </w:tcPr>
        <w:p w14:paraId="4BAC276F" w14:textId="18FE188D" w:rsidR="0C543221" w:rsidRDefault="0C543221" w:rsidP="0C543221">
          <w:pPr>
            <w:pStyle w:val="Header"/>
            <w:ind w:left="-115"/>
            <w:jc w:val="left"/>
          </w:pPr>
        </w:p>
      </w:tc>
      <w:tc>
        <w:tcPr>
          <w:tcW w:w="3120" w:type="dxa"/>
        </w:tcPr>
        <w:p w14:paraId="74BDD066" w14:textId="541EAFDC" w:rsidR="0C543221" w:rsidRDefault="0C543221" w:rsidP="0C543221">
          <w:pPr>
            <w:pStyle w:val="Header"/>
            <w:jc w:val="center"/>
          </w:pPr>
        </w:p>
      </w:tc>
      <w:tc>
        <w:tcPr>
          <w:tcW w:w="3120" w:type="dxa"/>
        </w:tcPr>
        <w:p w14:paraId="3B4279B6" w14:textId="47010780" w:rsidR="0C543221" w:rsidRDefault="0C543221" w:rsidP="0C543221">
          <w:pPr>
            <w:pStyle w:val="Header"/>
            <w:ind w:right="-115"/>
            <w:jc w:val="right"/>
          </w:pPr>
        </w:p>
      </w:tc>
    </w:tr>
  </w:tbl>
  <w:p w14:paraId="6A9903F7" w14:textId="08E80DC8" w:rsidR="003F3AC8" w:rsidRDefault="003F3AC8">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008"/>
      <w:gridCol w:w="3009"/>
      <w:gridCol w:w="3009"/>
    </w:tblGrid>
    <w:tr w:rsidR="0C543221" w14:paraId="1D6D544C" w14:textId="77777777" w:rsidTr="0C543221">
      <w:trPr>
        <w:trHeight w:val="300"/>
      </w:trPr>
      <w:tc>
        <w:tcPr>
          <w:tcW w:w="4800" w:type="dxa"/>
        </w:tcPr>
        <w:p w14:paraId="10A9A599" w14:textId="3372D581" w:rsidR="0C543221" w:rsidRDefault="0C543221" w:rsidP="0C543221">
          <w:pPr>
            <w:pStyle w:val="Header"/>
            <w:ind w:left="-115"/>
            <w:jc w:val="left"/>
          </w:pPr>
        </w:p>
      </w:tc>
      <w:tc>
        <w:tcPr>
          <w:tcW w:w="4800" w:type="dxa"/>
        </w:tcPr>
        <w:p w14:paraId="54176587" w14:textId="51A83785" w:rsidR="0C543221" w:rsidRDefault="0C543221" w:rsidP="0C543221">
          <w:pPr>
            <w:pStyle w:val="Header"/>
            <w:jc w:val="center"/>
          </w:pPr>
        </w:p>
      </w:tc>
      <w:tc>
        <w:tcPr>
          <w:tcW w:w="4800" w:type="dxa"/>
        </w:tcPr>
        <w:p w14:paraId="386B745D" w14:textId="193477AC" w:rsidR="0C543221" w:rsidRDefault="0C543221" w:rsidP="0C543221">
          <w:pPr>
            <w:pStyle w:val="Header"/>
            <w:ind w:right="-115"/>
            <w:jc w:val="right"/>
          </w:pPr>
        </w:p>
      </w:tc>
    </w:tr>
  </w:tbl>
  <w:p w14:paraId="777A352C" w14:textId="32FD2B1D" w:rsidR="003F3AC8" w:rsidRDefault="003F3AC8">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120"/>
      <w:gridCol w:w="3120"/>
      <w:gridCol w:w="3120"/>
    </w:tblGrid>
    <w:tr w:rsidR="0C543221" w14:paraId="19F6EB9C" w14:textId="77777777" w:rsidTr="0C543221">
      <w:trPr>
        <w:trHeight w:val="300"/>
      </w:trPr>
      <w:tc>
        <w:tcPr>
          <w:tcW w:w="3120" w:type="dxa"/>
        </w:tcPr>
        <w:p w14:paraId="266FCC49" w14:textId="5E243E9D" w:rsidR="0C543221" w:rsidRDefault="0C543221" w:rsidP="0C543221">
          <w:pPr>
            <w:pStyle w:val="Header"/>
            <w:ind w:left="-115"/>
            <w:jc w:val="left"/>
          </w:pPr>
        </w:p>
      </w:tc>
      <w:tc>
        <w:tcPr>
          <w:tcW w:w="3120" w:type="dxa"/>
        </w:tcPr>
        <w:p w14:paraId="55ACC08D" w14:textId="0D49E7AA" w:rsidR="0C543221" w:rsidRDefault="0C543221" w:rsidP="0C543221">
          <w:pPr>
            <w:pStyle w:val="Header"/>
            <w:jc w:val="center"/>
          </w:pPr>
        </w:p>
      </w:tc>
      <w:tc>
        <w:tcPr>
          <w:tcW w:w="3120" w:type="dxa"/>
        </w:tcPr>
        <w:p w14:paraId="607C20F0" w14:textId="78894964" w:rsidR="0C543221" w:rsidRDefault="0C543221" w:rsidP="0C543221">
          <w:pPr>
            <w:pStyle w:val="Header"/>
            <w:ind w:right="-115"/>
            <w:jc w:val="right"/>
          </w:pPr>
        </w:p>
      </w:tc>
    </w:tr>
  </w:tbl>
  <w:p w14:paraId="4EFFB43E" w14:textId="64BAC7F4" w:rsidR="003F3AC8" w:rsidRDefault="003F3AC8">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008"/>
      <w:gridCol w:w="3009"/>
      <w:gridCol w:w="3009"/>
    </w:tblGrid>
    <w:tr w:rsidR="0C543221" w14:paraId="6C4445DA" w14:textId="77777777" w:rsidTr="0C543221">
      <w:trPr>
        <w:trHeight w:val="300"/>
      </w:trPr>
      <w:tc>
        <w:tcPr>
          <w:tcW w:w="3120" w:type="dxa"/>
        </w:tcPr>
        <w:p w14:paraId="42DBDEBB" w14:textId="0691425D" w:rsidR="0C543221" w:rsidRDefault="0C543221" w:rsidP="0C543221">
          <w:pPr>
            <w:pStyle w:val="Header"/>
            <w:ind w:left="-115"/>
            <w:jc w:val="left"/>
          </w:pPr>
        </w:p>
      </w:tc>
      <w:tc>
        <w:tcPr>
          <w:tcW w:w="3120" w:type="dxa"/>
        </w:tcPr>
        <w:p w14:paraId="64C60F1F" w14:textId="70474B6A" w:rsidR="0C543221" w:rsidRDefault="0C543221" w:rsidP="0C543221">
          <w:pPr>
            <w:pStyle w:val="Header"/>
            <w:jc w:val="center"/>
          </w:pPr>
        </w:p>
      </w:tc>
      <w:tc>
        <w:tcPr>
          <w:tcW w:w="3120" w:type="dxa"/>
        </w:tcPr>
        <w:p w14:paraId="609358E8" w14:textId="74CC3D21" w:rsidR="0C543221" w:rsidRDefault="0C543221" w:rsidP="0C543221">
          <w:pPr>
            <w:pStyle w:val="Header"/>
            <w:ind w:right="-115"/>
            <w:jc w:val="right"/>
          </w:pPr>
        </w:p>
      </w:tc>
    </w:tr>
  </w:tbl>
  <w:p w14:paraId="6A5B0B2C" w14:textId="077F0B1D" w:rsidR="003F3AC8" w:rsidRDefault="003F3AC8">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008"/>
      <w:gridCol w:w="3009"/>
      <w:gridCol w:w="3009"/>
    </w:tblGrid>
    <w:tr w:rsidR="0C543221" w14:paraId="44B9B9E0" w14:textId="77777777" w:rsidTr="0C543221">
      <w:trPr>
        <w:trHeight w:val="300"/>
      </w:trPr>
      <w:tc>
        <w:tcPr>
          <w:tcW w:w="4320" w:type="dxa"/>
        </w:tcPr>
        <w:p w14:paraId="2BE5518A" w14:textId="7118620C" w:rsidR="0C543221" w:rsidRDefault="0C543221" w:rsidP="0C543221">
          <w:pPr>
            <w:pStyle w:val="Header"/>
            <w:ind w:left="-115"/>
            <w:jc w:val="left"/>
          </w:pPr>
        </w:p>
      </w:tc>
      <w:tc>
        <w:tcPr>
          <w:tcW w:w="4320" w:type="dxa"/>
        </w:tcPr>
        <w:p w14:paraId="23A9A5B4" w14:textId="0C1471CB" w:rsidR="0C543221" w:rsidRDefault="0C543221" w:rsidP="0C543221">
          <w:pPr>
            <w:pStyle w:val="Header"/>
            <w:jc w:val="center"/>
          </w:pPr>
        </w:p>
      </w:tc>
      <w:tc>
        <w:tcPr>
          <w:tcW w:w="4320" w:type="dxa"/>
        </w:tcPr>
        <w:p w14:paraId="3F0756AB" w14:textId="641B1CFB" w:rsidR="0C543221" w:rsidRDefault="0C543221" w:rsidP="0C543221">
          <w:pPr>
            <w:pStyle w:val="Header"/>
            <w:ind w:right="-115"/>
            <w:jc w:val="right"/>
          </w:pPr>
        </w:p>
      </w:tc>
    </w:tr>
  </w:tbl>
  <w:p w14:paraId="6540DAF7" w14:textId="43EA4CB7" w:rsidR="003F3AC8" w:rsidRDefault="003F3AC8">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4320"/>
      <w:gridCol w:w="4320"/>
      <w:gridCol w:w="4320"/>
    </w:tblGrid>
    <w:tr w:rsidR="0C543221" w14:paraId="3EB53D38" w14:textId="77777777" w:rsidTr="0C543221">
      <w:trPr>
        <w:trHeight w:val="300"/>
      </w:trPr>
      <w:tc>
        <w:tcPr>
          <w:tcW w:w="4320" w:type="dxa"/>
        </w:tcPr>
        <w:p w14:paraId="325D2B55" w14:textId="21E7B1DC" w:rsidR="0C543221" w:rsidRDefault="0C543221" w:rsidP="0C543221">
          <w:pPr>
            <w:pStyle w:val="Header"/>
            <w:ind w:left="-115"/>
            <w:jc w:val="left"/>
          </w:pPr>
        </w:p>
      </w:tc>
      <w:tc>
        <w:tcPr>
          <w:tcW w:w="4320" w:type="dxa"/>
        </w:tcPr>
        <w:p w14:paraId="3FED44EE" w14:textId="3C85CD31" w:rsidR="0C543221" w:rsidRDefault="0C543221" w:rsidP="0C543221">
          <w:pPr>
            <w:pStyle w:val="Header"/>
            <w:jc w:val="center"/>
          </w:pPr>
        </w:p>
      </w:tc>
      <w:tc>
        <w:tcPr>
          <w:tcW w:w="4320" w:type="dxa"/>
        </w:tcPr>
        <w:p w14:paraId="34585839" w14:textId="0DBAAAA3" w:rsidR="0C543221" w:rsidRDefault="0C543221" w:rsidP="0C543221">
          <w:pPr>
            <w:pStyle w:val="Header"/>
            <w:ind w:right="-115"/>
            <w:jc w:val="right"/>
          </w:pPr>
        </w:p>
      </w:tc>
    </w:tr>
  </w:tbl>
  <w:p w14:paraId="074BBF75" w14:textId="10DE886A" w:rsidR="003F3AC8" w:rsidRDefault="003F3AC8">
    <w:pPr>
      <w:pStyle w:val="Heade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120"/>
      <w:gridCol w:w="3120"/>
      <w:gridCol w:w="3120"/>
    </w:tblGrid>
    <w:tr w:rsidR="0C543221" w14:paraId="753A549E" w14:textId="77777777" w:rsidTr="0C543221">
      <w:trPr>
        <w:trHeight w:val="300"/>
      </w:trPr>
      <w:tc>
        <w:tcPr>
          <w:tcW w:w="3120" w:type="dxa"/>
        </w:tcPr>
        <w:p w14:paraId="4A112C19" w14:textId="4953D43F" w:rsidR="0C543221" w:rsidRDefault="0C543221" w:rsidP="0C543221">
          <w:pPr>
            <w:pStyle w:val="Header"/>
            <w:ind w:left="-115"/>
            <w:jc w:val="left"/>
          </w:pPr>
        </w:p>
      </w:tc>
      <w:tc>
        <w:tcPr>
          <w:tcW w:w="3120" w:type="dxa"/>
        </w:tcPr>
        <w:p w14:paraId="513F3D3D" w14:textId="329C0E9F" w:rsidR="0C543221" w:rsidRDefault="0C543221" w:rsidP="0C543221">
          <w:pPr>
            <w:pStyle w:val="Header"/>
            <w:jc w:val="center"/>
          </w:pPr>
        </w:p>
      </w:tc>
      <w:tc>
        <w:tcPr>
          <w:tcW w:w="3120" w:type="dxa"/>
        </w:tcPr>
        <w:p w14:paraId="78146F19" w14:textId="0F36C763" w:rsidR="0C543221" w:rsidRDefault="0C543221" w:rsidP="0C543221">
          <w:pPr>
            <w:pStyle w:val="Header"/>
            <w:ind w:right="-115"/>
            <w:jc w:val="right"/>
          </w:pPr>
        </w:p>
      </w:tc>
    </w:tr>
  </w:tbl>
  <w:p w14:paraId="7BD12437" w14:textId="29E29D26" w:rsidR="003F3AC8" w:rsidRDefault="003F3AC8">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FB3A0E"/>
    <w:multiLevelType w:val="hybridMultilevel"/>
    <w:tmpl w:val="6CC42EE0"/>
    <w:lvl w:ilvl="0" w:tplc="09405FD4">
      <w:start w:val="1"/>
      <w:numFmt w:val="decimal"/>
      <w:lvlText w:val="%1."/>
      <w:lvlJc w:val="left"/>
      <w:pPr>
        <w:ind w:left="360" w:hanging="360"/>
      </w:pPr>
      <w:rPr>
        <w:rFonts w:hint="default"/>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 w15:restartNumberingAfterBreak="0">
    <w:nsid w:val="0228609B"/>
    <w:multiLevelType w:val="hybridMultilevel"/>
    <w:tmpl w:val="DC3683DA"/>
    <w:lvl w:ilvl="0" w:tplc="04090001">
      <w:start w:val="1"/>
      <w:numFmt w:val="bullet"/>
      <w:lvlText w:val=""/>
      <w:lvlJc w:val="left"/>
      <w:pPr>
        <w:ind w:left="360" w:hanging="360"/>
      </w:pPr>
      <w:rPr>
        <w:rFonts w:ascii="Symbol" w:hAnsi="Symbol" w:hint="default"/>
        <w:color w:val="auto"/>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 w15:restartNumberingAfterBreak="0">
    <w:nsid w:val="02676727"/>
    <w:multiLevelType w:val="hybridMultilevel"/>
    <w:tmpl w:val="FAC02BBA"/>
    <w:lvl w:ilvl="0" w:tplc="04090019">
      <w:start w:val="1"/>
      <w:numFmt w:val="lowerLetter"/>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41D6DB5"/>
    <w:multiLevelType w:val="hybridMultilevel"/>
    <w:tmpl w:val="6AA483A6"/>
    <w:lvl w:ilvl="0" w:tplc="585AF11C">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 w15:restartNumberingAfterBreak="0">
    <w:nsid w:val="04B00403"/>
    <w:multiLevelType w:val="hybridMultilevel"/>
    <w:tmpl w:val="939E7F34"/>
    <w:lvl w:ilvl="0" w:tplc="0409000F">
      <w:start w:val="1"/>
      <w:numFmt w:val="decimal"/>
      <w:lvlText w:val="%1."/>
      <w:lvlJc w:val="left"/>
      <w:pPr>
        <w:ind w:left="54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051E0F62"/>
    <w:multiLevelType w:val="multilevel"/>
    <w:tmpl w:val="A39C35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 w15:restartNumberingAfterBreak="0">
    <w:nsid w:val="057518E4"/>
    <w:multiLevelType w:val="multilevel"/>
    <w:tmpl w:val="296A2426"/>
    <w:lvl w:ilvl="0">
      <w:start w:val="1"/>
      <w:numFmt w:val="decimal"/>
      <w:lvlText w:val="%1"/>
      <w:lvlJc w:val="left"/>
      <w:pPr>
        <w:ind w:left="360" w:hanging="360"/>
      </w:pPr>
      <w:rPr>
        <w:rFonts w:hint="default"/>
      </w:rPr>
    </w:lvl>
    <w:lvl w:ilvl="1">
      <w:start w:val="4"/>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720" w:hanging="72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080" w:hanging="1080"/>
      </w:pPr>
      <w:rPr>
        <w:rFonts w:hint="default"/>
      </w:rPr>
    </w:lvl>
    <w:lvl w:ilvl="8">
      <w:start w:val="1"/>
      <w:numFmt w:val="decimal"/>
      <w:lvlText w:val="%1-%2.%3.%4.%5.%6.%7.%8.%9"/>
      <w:lvlJc w:val="left"/>
      <w:pPr>
        <w:ind w:left="1440" w:hanging="1440"/>
      </w:pPr>
      <w:rPr>
        <w:rFonts w:hint="default"/>
      </w:rPr>
    </w:lvl>
  </w:abstractNum>
  <w:abstractNum w:abstractNumId="7" w15:restartNumberingAfterBreak="0">
    <w:nsid w:val="07200172"/>
    <w:multiLevelType w:val="hybridMultilevel"/>
    <w:tmpl w:val="DFF2F7B4"/>
    <w:lvl w:ilvl="0" w:tplc="79A04AAC">
      <w:start w:val="1"/>
      <w:numFmt w:val="decimal"/>
      <w:pStyle w:val="Paragraph"/>
      <w:lvlText w:val="%1."/>
      <w:lvlJc w:val="left"/>
      <w:pPr>
        <w:ind w:left="360" w:hanging="360"/>
      </w:pPr>
      <w:rPr>
        <w:rFonts w:ascii="Times New Roman" w:hAnsi="Times New Roman" w:hint="default"/>
        <w:b w:val="0"/>
        <w:i w:val="0"/>
        <w:sz w:val="22"/>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07464845"/>
    <w:multiLevelType w:val="hybridMultilevel"/>
    <w:tmpl w:val="A6967A9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085131C1"/>
    <w:multiLevelType w:val="hybridMultilevel"/>
    <w:tmpl w:val="001230CC"/>
    <w:lvl w:ilvl="0" w:tplc="0409000F">
      <w:start w:val="1"/>
      <w:numFmt w:val="decimal"/>
      <w:lvlText w:val="%1."/>
      <w:lvlJc w:val="left"/>
      <w:pPr>
        <w:ind w:left="502" w:hanging="360"/>
      </w:p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0" w15:restartNumberingAfterBreak="0">
    <w:nsid w:val="0AE23E63"/>
    <w:multiLevelType w:val="hybridMultilevel"/>
    <w:tmpl w:val="4726D9AA"/>
    <w:lvl w:ilvl="0" w:tplc="0409000D">
      <w:start w:val="1"/>
      <w:numFmt w:val="bullet"/>
      <w:lvlText w:val=""/>
      <w:lvlJc w:val="left"/>
      <w:pPr>
        <w:ind w:left="720" w:hanging="360"/>
      </w:pPr>
      <w:rPr>
        <w:rFonts w:ascii="Wingdings" w:hAnsi="Wingdings"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0BE1657A"/>
    <w:multiLevelType w:val="hybridMultilevel"/>
    <w:tmpl w:val="97D41722"/>
    <w:lvl w:ilvl="0" w:tplc="04090001">
      <w:start w:val="1"/>
      <w:numFmt w:val="bullet"/>
      <w:lvlText w:val=""/>
      <w:lvlJc w:val="left"/>
      <w:pPr>
        <w:ind w:left="360" w:hanging="360"/>
      </w:pPr>
      <w:rPr>
        <w:rFonts w:ascii="Symbol" w:hAnsi="Symbol" w:hint="default"/>
        <w:color w:val="auto"/>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2" w15:restartNumberingAfterBreak="0">
    <w:nsid w:val="0C0427DD"/>
    <w:multiLevelType w:val="multilevel"/>
    <w:tmpl w:val="12E67A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0DF23D56"/>
    <w:multiLevelType w:val="hybridMultilevel"/>
    <w:tmpl w:val="845E7E10"/>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11C01579"/>
    <w:multiLevelType w:val="hybridMultilevel"/>
    <w:tmpl w:val="D7300A76"/>
    <w:lvl w:ilvl="0" w:tplc="04090001">
      <w:start w:val="1"/>
      <w:numFmt w:val="bullet"/>
      <w:lvlText w:val=""/>
      <w:lvlJc w:val="left"/>
      <w:pPr>
        <w:ind w:left="360" w:hanging="360"/>
      </w:pPr>
      <w:rPr>
        <w:rFonts w:ascii="Symbol" w:hAnsi="Symbol" w:hint="default"/>
        <w:color w:val="auto"/>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5" w15:restartNumberingAfterBreak="0">
    <w:nsid w:val="123B0B46"/>
    <w:multiLevelType w:val="hybridMultilevel"/>
    <w:tmpl w:val="5A689BF8"/>
    <w:lvl w:ilvl="0" w:tplc="04090003">
      <w:start w:val="1"/>
      <w:numFmt w:val="bullet"/>
      <w:lvlText w:val="o"/>
      <w:lvlJc w:val="left"/>
      <w:pPr>
        <w:ind w:left="1440" w:hanging="360"/>
      </w:pPr>
      <w:rPr>
        <w:rFonts w:ascii="Courier New" w:hAnsi="Courier New" w:cs="Courier New"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6" w15:restartNumberingAfterBreak="0">
    <w:nsid w:val="12811B53"/>
    <w:multiLevelType w:val="multilevel"/>
    <w:tmpl w:val="9508DC0A"/>
    <w:lvl w:ilvl="0">
      <w:start w:val="1"/>
      <w:numFmt w:val="decimal"/>
      <w:lvlText w:val="%1."/>
      <w:lvlJc w:val="left"/>
      <w:pPr>
        <w:ind w:left="720" w:hanging="360"/>
      </w:pPr>
      <w:rPr>
        <w:rFonts w:hint="default"/>
      </w:rPr>
    </w:lvl>
    <w:lvl w:ilvl="1">
      <w:start w:val="1"/>
      <w:numFmt w:val="decimal"/>
      <w:isLgl/>
      <w:lvlText w:val="%1.%2"/>
      <w:lvlJc w:val="left"/>
      <w:pPr>
        <w:ind w:left="820" w:hanging="460"/>
      </w:pPr>
      <w:rPr>
        <w:rFonts w:hint="default"/>
      </w:rPr>
    </w:lvl>
    <w:lvl w:ilvl="2">
      <w:start w:val="1"/>
      <w:numFmt w:val="decimal"/>
      <w:isLgl/>
      <w:lvlText w:val="%1.%2.%3"/>
      <w:lvlJc w:val="left"/>
      <w:pPr>
        <w:ind w:left="820" w:hanging="46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080" w:hanging="72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440" w:hanging="1080"/>
      </w:pPr>
      <w:rPr>
        <w:rFonts w:hint="default"/>
      </w:rPr>
    </w:lvl>
    <w:lvl w:ilvl="7">
      <w:start w:val="1"/>
      <w:numFmt w:val="decimal"/>
      <w:isLgl/>
      <w:lvlText w:val="%1.%2.%3.%4.%5.%6.%7.%8"/>
      <w:lvlJc w:val="left"/>
      <w:pPr>
        <w:ind w:left="1440" w:hanging="1080"/>
      </w:pPr>
      <w:rPr>
        <w:rFonts w:hint="default"/>
      </w:rPr>
    </w:lvl>
    <w:lvl w:ilvl="8">
      <w:start w:val="1"/>
      <w:numFmt w:val="decimal"/>
      <w:isLgl/>
      <w:lvlText w:val="%1.%2.%3.%4.%5.%6.%7.%8.%9"/>
      <w:lvlJc w:val="left"/>
      <w:pPr>
        <w:ind w:left="1800" w:hanging="1440"/>
      </w:pPr>
      <w:rPr>
        <w:rFonts w:hint="default"/>
      </w:rPr>
    </w:lvl>
  </w:abstractNum>
  <w:abstractNum w:abstractNumId="17" w15:restartNumberingAfterBreak="0">
    <w:nsid w:val="12CD0862"/>
    <w:multiLevelType w:val="hybridMultilevel"/>
    <w:tmpl w:val="5258668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12EF7BC1"/>
    <w:multiLevelType w:val="hybridMultilevel"/>
    <w:tmpl w:val="03843EC6"/>
    <w:lvl w:ilvl="0" w:tplc="D3308D24">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143C79EC"/>
    <w:multiLevelType w:val="hybridMultilevel"/>
    <w:tmpl w:val="41EEB556"/>
    <w:lvl w:ilvl="0" w:tplc="87CAC2C8">
      <w:start w:val="2"/>
      <w:numFmt w:val="lowerLetter"/>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0" w15:restartNumberingAfterBreak="0">
    <w:nsid w:val="157B4793"/>
    <w:multiLevelType w:val="hybridMultilevel"/>
    <w:tmpl w:val="4D08B06A"/>
    <w:lvl w:ilvl="0" w:tplc="0409000D">
      <w:start w:val="1"/>
      <w:numFmt w:val="bullet"/>
      <w:lvlText w:val=""/>
      <w:lvlJc w:val="left"/>
      <w:pPr>
        <w:ind w:left="720" w:hanging="360"/>
      </w:pPr>
      <w:rPr>
        <w:rFonts w:ascii="Wingdings" w:hAnsi="Wingding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161277A5"/>
    <w:multiLevelType w:val="hybridMultilevel"/>
    <w:tmpl w:val="A976AB9A"/>
    <w:lvl w:ilvl="0" w:tplc="9DB00120">
      <w:start w:val="1"/>
      <w:numFmt w:val="upperRoman"/>
      <w:pStyle w:val="Heading1"/>
      <w:lvlText w:val="%1."/>
      <w:lvlJc w:val="left"/>
      <w:pPr>
        <w:tabs>
          <w:tab w:val="num" w:pos="720"/>
        </w:tabs>
        <w:ind w:left="720" w:hanging="720"/>
      </w:pPr>
      <w:rPr>
        <w:rFonts w:cs="Times New Roman" w:hint="default"/>
      </w:rPr>
    </w:lvl>
    <w:lvl w:ilvl="1" w:tplc="944EE276">
      <w:start w:val="1"/>
      <w:numFmt w:val="bullet"/>
      <w:lvlText w:val=""/>
      <w:lvlJc w:val="left"/>
      <w:pPr>
        <w:tabs>
          <w:tab w:val="num" w:pos="1440"/>
        </w:tabs>
        <w:ind w:left="1440" w:hanging="360"/>
      </w:pPr>
      <w:rPr>
        <w:rFonts w:ascii="Symbol" w:hAnsi="Symbol" w:hint="default"/>
        <w:sz w:val="18"/>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22" w15:restartNumberingAfterBreak="0">
    <w:nsid w:val="176E0B9C"/>
    <w:multiLevelType w:val="hybridMultilevel"/>
    <w:tmpl w:val="2EC4682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187B4E14"/>
    <w:multiLevelType w:val="multilevel"/>
    <w:tmpl w:val="21A873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4" w15:restartNumberingAfterBreak="0">
    <w:nsid w:val="18A7653A"/>
    <w:multiLevelType w:val="multilevel"/>
    <w:tmpl w:val="815C22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19C60580"/>
    <w:multiLevelType w:val="hybridMultilevel"/>
    <w:tmpl w:val="FFFFFFFF"/>
    <w:lvl w:ilvl="0" w:tplc="63FAD9EE">
      <w:start w:val="1"/>
      <w:numFmt w:val="bullet"/>
      <w:lvlText w:val="ü"/>
      <w:lvlJc w:val="left"/>
      <w:pPr>
        <w:ind w:left="720" w:hanging="360"/>
      </w:pPr>
      <w:rPr>
        <w:rFonts w:ascii="Wingdings" w:hAnsi="Wingdings" w:hint="default"/>
      </w:rPr>
    </w:lvl>
    <w:lvl w:ilvl="1" w:tplc="3FB807F4">
      <w:start w:val="1"/>
      <w:numFmt w:val="bullet"/>
      <w:lvlText w:val="o"/>
      <w:lvlJc w:val="left"/>
      <w:pPr>
        <w:ind w:left="1440" w:hanging="360"/>
      </w:pPr>
      <w:rPr>
        <w:rFonts w:ascii="Courier New" w:hAnsi="Courier New" w:hint="default"/>
      </w:rPr>
    </w:lvl>
    <w:lvl w:ilvl="2" w:tplc="5E963890">
      <w:start w:val="1"/>
      <w:numFmt w:val="bullet"/>
      <w:lvlText w:val=""/>
      <w:lvlJc w:val="left"/>
      <w:pPr>
        <w:ind w:left="2160" w:hanging="360"/>
      </w:pPr>
      <w:rPr>
        <w:rFonts w:ascii="Wingdings" w:hAnsi="Wingdings" w:hint="default"/>
      </w:rPr>
    </w:lvl>
    <w:lvl w:ilvl="3" w:tplc="48984D6A">
      <w:start w:val="1"/>
      <w:numFmt w:val="bullet"/>
      <w:lvlText w:val=""/>
      <w:lvlJc w:val="left"/>
      <w:pPr>
        <w:ind w:left="2880" w:hanging="360"/>
      </w:pPr>
      <w:rPr>
        <w:rFonts w:ascii="Symbol" w:hAnsi="Symbol" w:hint="default"/>
      </w:rPr>
    </w:lvl>
    <w:lvl w:ilvl="4" w:tplc="6994EE94">
      <w:start w:val="1"/>
      <w:numFmt w:val="bullet"/>
      <w:lvlText w:val="o"/>
      <w:lvlJc w:val="left"/>
      <w:pPr>
        <w:ind w:left="3600" w:hanging="360"/>
      </w:pPr>
      <w:rPr>
        <w:rFonts w:ascii="Courier New" w:hAnsi="Courier New" w:hint="default"/>
      </w:rPr>
    </w:lvl>
    <w:lvl w:ilvl="5" w:tplc="5F8ABD5E">
      <w:start w:val="1"/>
      <w:numFmt w:val="bullet"/>
      <w:lvlText w:val=""/>
      <w:lvlJc w:val="left"/>
      <w:pPr>
        <w:ind w:left="4320" w:hanging="360"/>
      </w:pPr>
      <w:rPr>
        <w:rFonts w:ascii="Wingdings" w:hAnsi="Wingdings" w:hint="default"/>
      </w:rPr>
    </w:lvl>
    <w:lvl w:ilvl="6" w:tplc="305830FC">
      <w:start w:val="1"/>
      <w:numFmt w:val="bullet"/>
      <w:lvlText w:val=""/>
      <w:lvlJc w:val="left"/>
      <w:pPr>
        <w:ind w:left="5040" w:hanging="360"/>
      </w:pPr>
      <w:rPr>
        <w:rFonts w:ascii="Symbol" w:hAnsi="Symbol" w:hint="default"/>
      </w:rPr>
    </w:lvl>
    <w:lvl w:ilvl="7" w:tplc="A4422BA6">
      <w:start w:val="1"/>
      <w:numFmt w:val="bullet"/>
      <w:lvlText w:val="o"/>
      <w:lvlJc w:val="left"/>
      <w:pPr>
        <w:ind w:left="5760" w:hanging="360"/>
      </w:pPr>
      <w:rPr>
        <w:rFonts w:ascii="Courier New" w:hAnsi="Courier New" w:hint="default"/>
      </w:rPr>
    </w:lvl>
    <w:lvl w:ilvl="8" w:tplc="EEA4D1A0">
      <w:start w:val="1"/>
      <w:numFmt w:val="bullet"/>
      <w:lvlText w:val=""/>
      <w:lvlJc w:val="left"/>
      <w:pPr>
        <w:ind w:left="6480" w:hanging="360"/>
      </w:pPr>
      <w:rPr>
        <w:rFonts w:ascii="Wingdings" w:hAnsi="Wingdings" w:hint="default"/>
      </w:rPr>
    </w:lvl>
  </w:abstractNum>
  <w:abstractNum w:abstractNumId="26" w15:restartNumberingAfterBreak="0">
    <w:nsid w:val="1D12651D"/>
    <w:multiLevelType w:val="hybridMultilevel"/>
    <w:tmpl w:val="64B855EE"/>
    <w:lvl w:ilvl="0" w:tplc="CA1AD59C">
      <w:start w:val="1"/>
      <w:numFmt w:val="decimal"/>
      <w:lvlText w:val="%1."/>
      <w:lvlJc w:val="left"/>
      <w:pPr>
        <w:ind w:left="720" w:hanging="360"/>
      </w:pPr>
      <w:rPr>
        <w:rFonts w:hint="default"/>
        <w:b/>
        <w:i w:val="0"/>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1ED15EA5"/>
    <w:multiLevelType w:val="multilevel"/>
    <w:tmpl w:val="2EE093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8" w15:restartNumberingAfterBreak="0">
    <w:nsid w:val="20E94790"/>
    <w:multiLevelType w:val="multilevel"/>
    <w:tmpl w:val="4B8239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254B6EDF"/>
    <w:multiLevelType w:val="hybridMultilevel"/>
    <w:tmpl w:val="47CCB764"/>
    <w:lvl w:ilvl="0" w:tplc="0409000F">
      <w:start w:val="1"/>
      <w:numFmt w:val="decimal"/>
      <w:lvlText w:val="%1."/>
      <w:lvlJc w:val="left"/>
      <w:pPr>
        <w:ind w:left="540" w:hanging="360"/>
      </w:pPr>
      <w:rPr>
        <w:rFonts w:hint="default"/>
      </w:rPr>
    </w:lvl>
    <w:lvl w:ilvl="1" w:tplc="0409001B">
      <w:start w:val="1"/>
      <w:numFmt w:val="lowerRoman"/>
      <w:lvlText w:val="%2."/>
      <w:lvlJc w:val="righ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0" w15:restartNumberingAfterBreak="0">
    <w:nsid w:val="29F14106"/>
    <w:multiLevelType w:val="hybridMultilevel"/>
    <w:tmpl w:val="655E2300"/>
    <w:lvl w:ilvl="0" w:tplc="FECA43A0">
      <w:start w:val="1"/>
      <w:numFmt w:val="bullet"/>
      <w:pStyle w:val="Normalbullets"/>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1" w15:restartNumberingAfterBreak="0">
    <w:nsid w:val="2A5710B1"/>
    <w:multiLevelType w:val="multilevel"/>
    <w:tmpl w:val="F2E4B9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2" w15:restartNumberingAfterBreak="0">
    <w:nsid w:val="2BEE7E34"/>
    <w:multiLevelType w:val="hybridMultilevel"/>
    <w:tmpl w:val="48B222D2"/>
    <w:lvl w:ilvl="0" w:tplc="C2CA5AA8">
      <w:start w:val="1"/>
      <w:numFmt w:val="lowerRoman"/>
      <w:lvlText w:val="%1)"/>
      <w:lvlJc w:val="left"/>
      <w:pPr>
        <w:ind w:left="1260" w:hanging="720"/>
      </w:pPr>
      <w:rPr>
        <w:rFonts w:hint="default"/>
      </w:rPr>
    </w:lvl>
    <w:lvl w:ilvl="1" w:tplc="04090019" w:tentative="1">
      <w:start w:val="1"/>
      <w:numFmt w:val="lowerLetter"/>
      <w:lvlText w:val="%2."/>
      <w:lvlJc w:val="left"/>
      <w:pPr>
        <w:ind w:left="1620" w:hanging="360"/>
      </w:pPr>
    </w:lvl>
    <w:lvl w:ilvl="2" w:tplc="0409001B" w:tentative="1">
      <w:start w:val="1"/>
      <w:numFmt w:val="lowerRoman"/>
      <w:lvlText w:val="%3."/>
      <w:lvlJc w:val="right"/>
      <w:pPr>
        <w:ind w:left="2340" w:hanging="180"/>
      </w:pPr>
    </w:lvl>
    <w:lvl w:ilvl="3" w:tplc="0409000F" w:tentative="1">
      <w:start w:val="1"/>
      <w:numFmt w:val="decimal"/>
      <w:lvlText w:val="%4."/>
      <w:lvlJc w:val="left"/>
      <w:pPr>
        <w:ind w:left="3060" w:hanging="360"/>
      </w:pPr>
    </w:lvl>
    <w:lvl w:ilvl="4" w:tplc="04090019" w:tentative="1">
      <w:start w:val="1"/>
      <w:numFmt w:val="lowerLetter"/>
      <w:lvlText w:val="%5."/>
      <w:lvlJc w:val="left"/>
      <w:pPr>
        <w:ind w:left="3780" w:hanging="360"/>
      </w:pPr>
    </w:lvl>
    <w:lvl w:ilvl="5" w:tplc="0409001B" w:tentative="1">
      <w:start w:val="1"/>
      <w:numFmt w:val="lowerRoman"/>
      <w:lvlText w:val="%6."/>
      <w:lvlJc w:val="right"/>
      <w:pPr>
        <w:ind w:left="4500" w:hanging="180"/>
      </w:pPr>
    </w:lvl>
    <w:lvl w:ilvl="6" w:tplc="0409000F" w:tentative="1">
      <w:start w:val="1"/>
      <w:numFmt w:val="decimal"/>
      <w:lvlText w:val="%7."/>
      <w:lvlJc w:val="left"/>
      <w:pPr>
        <w:ind w:left="5220" w:hanging="360"/>
      </w:pPr>
    </w:lvl>
    <w:lvl w:ilvl="7" w:tplc="04090019" w:tentative="1">
      <w:start w:val="1"/>
      <w:numFmt w:val="lowerLetter"/>
      <w:lvlText w:val="%8."/>
      <w:lvlJc w:val="left"/>
      <w:pPr>
        <w:ind w:left="5940" w:hanging="360"/>
      </w:pPr>
    </w:lvl>
    <w:lvl w:ilvl="8" w:tplc="0409001B" w:tentative="1">
      <w:start w:val="1"/>
      <w:numFmt w:val="lowerRoman"/>
      <w:lvlText w:val="%9."/>
      <w:lvlJc w:val="right"/>
      <w:pPr>
        <w:ind w:left="6660" w:hanging="180"/>
      </w:pPr>
    </w:lvl>
  </w:abstractNum>
  <w:abstractNum w:abstractNumId="33" w15:restartNumberingAfterBreak="0">
    <w:nsid w:val="2CEF0A66"/>
    <w:multiLevelType w:val="multilevel"/>
    <w:tmpl w:val="2110D6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4" w15:restartNumberingAfterBreak="0">
    <w:nsid w:val="2DF55E9E"/>
    <w:multiLevelType w:val="hybridMultilevel"/>
    <w:tmpl w:val="4482BD14"/>
    <w:lvl w:ilvl="0" w:tplc="04090017">
      <w:start w:val="1"/>
      <w:numFmt w:val="lowerLetter"/>
      <w:lvlText w:val="%1)"/>
      <w:lvlJc w:val="left"/>
      <w:pPr>
        <w:tabs>
          <w:tab w:val="num" w:pos="720"/>
        </w:tabs>
        <w:ind w:left="720" w:hanging="360"/>
      </w:p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35" w15:restartNumberingAfterBreak="0">
    <w:nsid w:val="2E257B72"/>
    <w:multiLevelType w:val="multilevel"/>
    <w:tmpl w:val="12EC6F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6" w15:restartNumberingAfterBreak="0">
    <w:nsid w:val="2F593675"/>
    <w:multiLevelType w:val="hybridMultilevel"/>
    <w:tmpl w:val="98047730"/>
    <w:lvl w:ilvl="0" w:tplc="04090019">
      <w:start w:val="1"/>
      <w:numFmt w:val="lowerLetter"/>
      <w:lvlText w:val="%1."/>
      <w:lvlJc w:val="left"/>
      <w:pPr>
        <w:ind w:left="720" w:hanging="360"/>
      </w:pPr>
      <w:rPr>
        <w:rFonts w:hint="default"/>
      </w:rPr>
    </w:lvl>
    <w:lvl w:ilvl="1" w:tplc="04090019">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7" w15:restartNumberingAfterBreak="0">
    <w:nsid w:val="2F6A4355"/>
    <w:multiLevelType w:val="hybridMultilevel"/>
    <w:tmpl w:val="8C7AC9CE"/>
    <w:lvl w:ilvl="0" w:tplc="94261CF0">
      <w:start w:val="1"/>
      <w:numFmt w:val="decimal"/>
      <w:lvlText w:val="%1."/>
      <w:lvlJc w:val="left"/>
      <w:pPr>
        <w:ind w:left="1020" w:hanging="360"/>
      </w:pPr>
    </w:lvl>
    <w:lvl w:ilvl="1" w:tplc="856E4006">
      <w:start w:val="1"/>
      <w:numFmt w:val="decimal"/>
      <w:lvlText w:val="%2."/>
      <w:lvlJc w:val="left"/>
      <w:pPr>
        <w:ind w:left="1020" w:hanging="360"/>
      </w:pPr>
    </w:lvl>
    <w:lvl w:ilvl="2" w:tplc="78827C10">
      <w:start w:val="1"/>
      <w:numFmt w:val="decimal"/>
      <w:lvlText w:val="%3."/>
      <w:lvlJc w:val="left"/>
      <w:pPr>
        <w:ind w:left="1020" w:hanging="360"/>
      </w:pPr>
    </w:lvl>
    <w:lvl w:ilvl="3" w:tplc="04020E0A">
      <w:start w:val="1"/>
      <w:numFmt w:val="decimal"/>
      <w:lvlText w:val="%4."/>
      <w:lvlJc w:val="left"/>
      <w:pPr>
        <w:ind w:left="1020" w:hanging="360"/>
      </w:pPr>
    </w:lvl>
    <w:lvl w:ilvl="4" w:tplc="F686362E">
      <w:start w:val="1"/>
      <w:numFmt w:val="decimal"/>
      <w:lvlText w:val="%5."/>
      <w:lvlJc w:val="left"/>
      <w:pPr>
        <w:ind w:left="1020" w:hanging="360"/>
      </w:pPr>
    </w:lvl>
    <w:lvl w:ilvl="5" w:tplc="DED2A97E">
      <w:start w:val="1"/>
      <w:numFmt w:val="decimal"/>
      <w:lvlText w:val="%6."/>
      <w:lvlJc w:val="left"/>
      <w:pPr>
        <w:ind w:left="1020" w:hanging="360"/>
      </w:pPr>
    </w:lvl>
    <w:lvl w:ilvl="6" w:tplc="DB527636">
      <w:start w:val="1"/>
      <w:numFmt w:val="decimal"/>
      <w:lvlText w:val="%7."/>
      <w:lvlJc w:val="left"/>
      <w:pPr>
        <w:ind w:left="1020" w:hanging="360"/>
      </w:pPr>
    </w:lvl>
    <w:lvl w:ilvl="7" w:tplc="63D08D7A">
      <w:start w:val="1"/>
      <w:numFmt w:val="decimal"/>
      <w:lvlText w:val="%8."/>
      <w:lvlJc w:val="left"/>
      <w:pPr>
        <w:ind w:left="1020" w:hanging="360"/>
      </w:pPr>
    </w:lvl>
    <w:lvl w:ilvl="8" w:tplc="197E6A80">
      <w:start w:val="1"/>
      <w:numFmt w:val="decimal"/>
      <w:lvlText w:val="%9."/>
      <w:lvlJc w:val="left"/>
      <w:pPr>
        <w:ind w:left="1020" w:hanging="360"/>
      </w:pPr>
    </w:lvl>
  </w:abstractNum>
  <w:abstractNum w:abstractNumId="38" w15:restartNumberingAfterBreak="0">
    <w:nsid w:val="2F755610"/>
    <w:multiLevelType w:val="hybridMultilevel"/>
    <w:tmpl w:val="E016307E"/>
    <w:lvl w:ilvl="0" w:tplc="04090019">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9" w15:restartNumberingAfterBreak="0">
    <w:nsid w:val="2FCF60D0"/>
    <w:multiLevelType w:val="hybridMultilevel"/>
    <w:tmpl w:val="A316EC6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 w15:restartNumberingAfterBreak="0">
    <w:nsid w:val="30001EC6"/>
    <w:multiLevelType w:val="multilevel"/>
    <w:tmpl w:val="7CD8C9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1" w15:restartNumberingAfterBreak="0">
    <w:nsid w:val="30736DE5"/>
    <w:multiLevelType w:val="hybridMultilevel"/>
    <w:tmpl w:val="756E81E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2" w15:restartNumberingAfterBreak="0">
    <w:nsid w:val="309A4247"/>
    <w:multiLevelType w:val="hybridMultilevel"/>
    <w:tmpl w:val="ED8E1CDA"/>
    <w:lvl w:ilvl="0" w:tplc="04090015">
      <w:start w:val="1"/>
      <w:numFmt w:val="upperLetter"/>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3" w15:restartNumberingAfterBreak="0">
    <w:nsid w:val="3D540F18"/>
    <w:multiLevelType w:val="multilevel"/>
    <w:tmpl w:val="8A5C8D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 w15:restartNumberingAfterBreak="0">
    <w:nsid w:val="3D7750B4"/>
    <w:multiLevelType w:val="hybridMultilevel"/>
    <w:tmpl w:val="13ECC9F6"/>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5" w15:restartNumberingAfterBreak="0">
    <w:nsid w:val="3F9F7572"/>
    <w:multiLevelType w:val="multilevel"/>
    <w:tmpl w:val="E25803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6" w15:restartNumberingAfterBreak="0">
    <w:nsid w:val="3FC06E03"/>
    <w:multiLevelType w:val="multilevel"/>
    <w:tmpl w:val="7F5ED5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7" w15:restartNumberingAfterBreak="0">
    <w:nsid w:val="42DC3162"/>
    <w:multiLevelType w:val="hybridMultilevel"/>
    <w:tmpl w:val="31A850AC"/>
    <w:lvl w:ilvl="0" w:tplc="04090019">
      <w:start w:val="1"/>
      <w:numFmt w:val="lowerLetter"/>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8" w15:restartNumberingAfterBreak="0">
    <w:nsid w:val="42E87E9B"/>
    <w:multiLevelType w:val="hybridMultilevel"/>
    <w:tmpl w:val="8FB8267E"/>
    <w:lvl w:ilvl="0" w:tplc="61C0599E">
      <w:start w:val="1"/>
      <w:numFmt w:val="decimal"/>
      <w:pStyle w:val="Normal1"/>
      <w:lvlText w:val="%1."/>
      <w:lvlJc w:val="left"/>
      <w:pPr>
        <w:ind w:left="360" w:hanging="360"/>
      </w:pPr>
      <w:rPr>
        <w:rFonts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9" w15:restartNumberingAfterBreak="0">
    <w:nsid w:val="43892DBF"/>
    <w:multiLevelType w:val="multilevel"/>
    <w:tmpl w:val="606EE1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0" w15:restartNumberingAfterBreak="0">
    <w:nsid w:val="443434ED"/>
    <w:multiLevelType w:val="multilevel"/>
    <w:tmpl w:val="5AE0AC1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1" w15:restartNumberingAfterBreak="0">
    <w:nsid w:val="44896F0F"/>
    <w:multiLevelType w:val="hybridMultilevel"/>
    <w:tmpl w:val="D01E8C22"/>
    <w:lvl w:ilvl="0" w:tplc="04090001">
      <w:start w:val="1"/>
      <w:numFmt w:val="bullet"/>
      <w:lvlText w:val=""/>
      <w:lvlJc w:val="left"/>
      <w:pPr>
        <w:ind w:left="360" w:hanging="360"/>
      </w:pPr>
      <w:rPr>
        <w:rFonts w:ascii="Symbol" w:hAnsi="Symbol" w:hint="default"/>
        <w:color w:val="auto"/>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2" w15:restartNumberingAfterBreak="0">
    <w:nsid w:val="479D108E"/>
    <w:multiLevelType w:val="hybridMultilevel"/>
    <w:tmpl w:val="5F9A2504"/>
    <w:lvl w:ilvl="0" w:tplc="04090017">
      <w:start w:val="1"/>
      <w:numFmt w:val="lowerLetter"/>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3" w15:restartNumberingAfterBreak="0">
    <w:nsid w:val="482E62AF"/>
    <w:multiLevelType w:val="hybridMultilevel"/>
    <w:tmpl w:val="62084CD8"/>
    <w:lvl w:ilvl="0" w:tplc="0409001B">
      <w:start w:val="1"/>
      <w:numFmt w:val="lowerRoman"/>
      <w:lvlText w:val="%1."/>
      <w:lvlJc w:val="righ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54" w15:restartNumberingAfterBreak="0">
    <w:nsid w:val="4A4503DB"/>
    <w:multiLevelType w:val="hybridMultilevel"/>
    <w:tmpl w:val="38E2ADEE"/>
    <w:lvl w:ilvl="0" w:tplc="0409000D">
      <w:start w:val="1"/>
      <w:numFmt w:val="bullet"/>
      <w:lvlText w:val=""/>
      <w:lvlJc w:val="left"/>
      <w:pPr>
        <w:ind w:left="720" w:hanging="360"/>
      </w:pPr>
      <w:rPr>
        <w:rFonts w:ascii="Wingdings" w:hAnsi="Wingdings" w:hint="default"/>
      </w:rPr>
    </w:lvl>
    <w:lvl w:ilvl="1" w:tplc="8F94AD08">
      <w:start w:val="1"/>
      <w:numFmt w:val="lowerLetter"/>
      <w:lvlText w:val="%2."/>
      <w:lvlJc w:val="left"/>
      <w:pPr>
        <w:ind w:left="1440" w:hanging="360"/>
      </w:pPr>
    </w:lvl>
    <w:lvl w:ilvl="2" w:tplc="B866CFC4">
      <w:start w:val="1"/>
      <w:numFmt w:val="lowerRoman"/>
      <w:lvlText w:val="%3."/>
      <w:lvlJc w:val="right"/>
      <w:pPr>
        <w:ind w:left="2160" w:hanging="180"/>
      </w:pPr>
    </w:lvl>
    <w:lvl w:ilvl="3" w:tplc="0EA06BD6">
      <w:start w:val="1"/>
      <w:numFmt w:val="decimal"/>
      <w:lvlText w:val="%4."/>
      <w:lvlJc w:val="left"/>
      <w:pPr>
        <w:ind w:left="2880" w:hanging="360"/>
      </w:pPr>
    </w:lvl>
    <w:lvl w:ilvl="4" w:tplc="53902E0C">
      <w:start w:val="1"/>
      <w:numFmt w:val="lowerLetter"/>
      <w:lvlText w:val="%5."/>
      <w:lvlJc w:val="left"/>
      <w:pPr>
        <w:ind w:left="3600" w:hanging="360"/>
      </w:pPr>
    </w:lvl>
    <w:lvl w:ilvl="5" w:tplc="FDA08AF0">
      <w:start w:val="1"/>
      <w:numFmt w:val="lowerRoman"/>
      <w:lvlText w:val="%6."/>
      <w:lvlJc w:val="right"/>
      <w:pPr>
        <w:ind w:left="4320" w:hanging="180"/>
      </w:pPr>
    </w:lvl>
    <w:lvl w:ilvl="6" w:tplc="8E107BE6">
      <w:start w:val="1"/>
      <w:numFmt w:val="decimal"/>
      <w:lvlText w:val="%7."/>
      <w:lvlJc w:val="left"/>
      <w:pPr>
        <w:ind w:left="5040" w:hanging="360"/>
      </w:pPr>
    </w:lvl>
    <w:lvl w:ilvl="7" w:tplc="AF3616CE">
      <w:start w:val="1"/>
      <w:numFmt w:val="lowerLetter"/>
      <w:lvlText w:val="%8."/>
      <w:lvlJc w:val="left"/>
      <w:pPr>
        <w:ind w:left="5760" w:hanging="360"/>
      </w:pPr>
    </w:lvl>
    <w:lvl w:ilvl="8" w:tplc="63C4BAA2">
      <w:start w:val="1"/>
      <w:numFmt w:val="lowerRoman"/>
      <w:lvlText w:val="%9."/>
      <w:lvlJc w:val="right"/>
      <w:pPr>
        <w:ind w:left="6480" w:hanging="180"/>
      </w:pPr>
    </w:lvl>
  </w:abstractNum>
  <w:abstractNum w:abstractNumId="55" w15:restartNumberingAfterBreak="0">
    <w:nsid w:val="4BC15F69"/>
    <w:multiLevelType w:val="hybridMultilevel"/>
    <w:tmpl w:val="049E8B98"/>
    <w:lvl w:ilvl="0" w:tplc="D900852A">
      <w:start w:val="1"/>
      <w:numFmt w:val="decimal"/>
      <w:lvlText w:val="%1."/>
      <w:lvlJc w:val="left"/>
      <w:pPr>
        <w:ind w:left="720" w:hanging="360"/>
      </w:pPr>
      <w:rPr>
        <w:rFonts w:ascii="Arial" w:hAnsi="Arial" w:cs="Arial" w:hint="default"/>
        <w:b w:val="0"/>
        <w:i w:val="0"/>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6" w15:restartNumberingAfterBreak="0">
    <w:nsid w:val="4C1B5D8A"/>
    <w:multiLevelType w:val="hybridMultilevel"/>
    <w:tmpl w:val="656C746A"/>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7" w15:restartNumberingAfterBreak="0">
    <w:nsid w:val="4C2D2C81"/>
    <w:multiLevelType w:val="hybridMultilevel"/>
    <w:tmpl w:val="0CA0D760"/>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58" w15:restartNumberingAfterBreak="0">
    <w:nsid w:val="4D0B6FD3"/>
    <w:multiLevelType w:val="hybridMultilevel"/>
    <w:tmpl w:val="7DBAE496"/>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9" w15:restartNumberingAfterBreak="0">
    <w:nsid w:val="4FB507B2"/>
    <w:multiLevelType w:val="multilevel"/>
    <w:tmpl w:val="CECC0A66"/>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start w:val="1"/>
      <w:numFmt w:val="bullet"/>
      <w:lvlText w:val=""/>
      <w:lvlJc w:val="left"/>
      <w:pPr>
        <w:tabs>
          <w:tab w:val="num" w:pos="2160"/>
        </w:tabs>
        <w:ind w:left="2160" w:hanging="360"/>
      </w:pPr>
      <w:rPr>
        <w:rFonts w:ascii="Symbol" w:hAnsi="Symbol" w:hint="default"/>
        <w:sz w:val="20"/>
      </w:rPr>
    </w:lvl>
    <w:lvl w:ilvl="3">
      <w:start w:val="1"/>
      <w:numFmt w:val="bullet"/>
      <w:lvlText w:val=""/>
      <w:lvlJc w:val="left"/>
      <w:pPr>
        <w:tabs>
          <w:tab w:val="num" w:pos="2880"/>
        </w:tabs>
        <w:ind w:left="2880" w:hanging="360"/>
      </w:pPr>
      <w:rPr>
        <w:rFonts w:ascii="Symbol" w:hAnsi="Symbol" w:hint="default"/>
        <w:sz w:val="20"/>
      </w:rPr>
    </w:lvl>
    <w:lvl w:ilvl="4">
      <w:start w:val="1"/>
      <w:numFmt w:val="bullet"/>
      <w:lvlText w:val=""/>
      <w:lvlJc w:val="left"/>
      <w:pPr>
        <w:tabs>
          <w:tab w:val="num" w:pos="3600"/>
        </w:tabs>
        <w:ind w:left="3600" w:hanging="360"/>
      </w:pPr>
      <w:rPr>
        <w:rFonts w:ascii="Symbol" w:hAnsi="Symbol" w:hint="default"/>
        <w:sz w:val="20"/>
      </w:rPr>
    </w:lvl>
    <w:lvl w:ilvl="5">
      <w:start w:val="1"/>
      <w:numFmt w:val="bullet"/>
      <w:lvlText w:val=""/>
      <w:lvlJc w:val="left"/>
      <w:pPr>
        <w:tabs>
          <w:tab w:val="num" w:pos="4320"/>
        </w:tabs>
        <w:ind w:left="4320" w:hanging="360"/>
      </w:pPr>
      <w:rPr>
        <w:rFonts w:ascii="Symbol" w:hAnsi="Symbol" w:hint="default"/>
        <w:sz w:val="20"/>
      </w:rPr>
    </w:lvl>
    <w:lvl w:ilvl="6">
      <w:start w:val="1"/>
      <w:numFmt w:val="bullet"/>
      <w:lvlText w:val=""/>
      <w:lvlJc w:val="left"/>
      <w:pPr>
        <w:tabs>
          <w:tab w:val="num" w:pos="5040"/>
        </w:tabs>
        <w:ind w:left="5040" w:hanging="360"/>
      </w:pPr>
      <w:rPr>
        <w:rFonts w:ascii="Symbol" w:hAnsi="Symbol" w:hint="default"/>
        <w:sz w:val="20"/>
      </w:rPr>
    </w:lvl>
    <w:lvl w:ilvl="7">
      <w:start w:val="1"/>
      <w:numFmt w:val="bullet"/>
      <w:lvlText w:val=""/>
      <w:lvlJc w:val="left"/>
      <w:pPr>
        <w:tabs>
          <w:tab w:val="num" w:pos="5760"/>
        </w:tabs>
        <w:ind w:left="5760" w:hanging="360"/>
      </w:pPr>
      <w:rPr>
        <w:rFonts w:ascii="Symbol" w:hAnsi="Symbol" w:hint="default"/>
        <w:sz w:val="20"/>
      </w:rPr>
    </w:lvl>
    <w:lvl w:ilvl="8">
      <w:start w:val="1"/>
      <w:numFmt w:val="bullet"/>
      <w:lvlText w:val=""/>
      <w:lvlJc w:val="left"/>
      <w:pPr>
        <w:tabs>
          <w:tab w:val="num" w:pos="6480"/>
        </w:tabs>
        <w:ind w:left="6480" w:hanging="360"/>
      </w:pPr>
      <w:rPr>
        <w:rFonts w:ascii="Symbol" w:hAnsi="Symbol" w:hint="default"/>
        <w:sz w:val="20"/>
      </w:rPr>
    </w:lvl>
  </w:abstractNum>
  <w:abstractNum w:abstractNumId="60" w15:restartNumberingAfterBreak="0">
    <w:nsid w:val="510E4528"/>
    <w:multiLevelType w:val="hybridMultilevel"/>
    <w:tmpl w:val="9578AA06"/>
    <w:lvl w:ilvl="0" w:tplc="1E2A8C6C">
      <w:start w:val="35"/>
      <w:numFmt w:val="lowerLetter"/>
      <w:lvlText w:val="%1."/>
      <w:lvlJc w:val="left"/>
      <w:pPr>
        <w:ind w:left="144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1" w15:restartNumberingAfterBreak="0">
    <w:nsid w:val="522E6528"/>
    <w:multiLevelType w:val="hybridMultilevel"/>
    <w:tmpl w:val="4DA87E1E"/>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BAF4A31E">
      <w:start w:val="10"/>
      <w:numFmt w:val="decimal"/>
      <w:lvlText w:val="%4"/>
      <w:lvlJc w:val="left"/>
      <w:pPr>
        <w:ind w:left="2880" w:hanging="360"/>
      </w:pPr>
      <w:rPr>
        <w:rFonts w:hint="default"/>
      </w:rPr>
    </w:lvl>
    <w:lvl w:ilvl="4" w:tplc="04090019">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2" w15:restartNumberingAfterBreak="0">
    <w:nsid w:val="54272D88"/>
    <w:multiLevelType w:val="hybridMultilevel"/>
    <w:tmpl w:val="FFFFFFFF"/>
    <w:lvl w:ilvl="0" w:tplc="E47E5B64">
      <w:start w:val="1"/>
      <w:numFmt w:val="lowerLetter"/>
      <w:lvlText w:val="%1."/>
      <w:lvlJc w:val="left"/>
      <w:pPr>
        <w:ind w:left="720" w:hanging="360"/>
      </w:pPr>
    </w:lvl>
    <w:lvl w:ilvl="1" w:tplc="8F94AD08">
      <w:start w:val="1"/>
      <w:numFmt w:val="lowerLetter"/>
      <w:lvlText w:val="%2."/>
      <w:lvlJc w:val="left"/>
      <w:pPr>
        <w:ind w:left="1440" w:hanging="360"/>
      </w:pPr>
    </w:lvl>
    <w:lvl w:ilvl="2" w:tplc="B866CFC4">
      <w:start w:val="1"/>
      <w:numFmt w:val="lowerRoman"/>
      <w:lvlText w:val="%3."/>
      <w:lvlJc w:val="right"/>
      <w:pPr>
        <w:ind w:left="2160" w:hanging="180"/>
      </w:pPr>
    </w:lvl>
    <w:lvl w:ilvl="3" w:tplc="0EA06BD6">
      <w:start w:val="1"/>
      <w:numFmt w:val="decimal"/>
      <w:lvlText w:val="%4."/>
      <w:lvlJc w:val="left"/>
      <w:pPr>
        <w:ind w:left="2880" w:hanging="360"/>
      </w:pPr>
    </w:lvl>
    <w:lvl w:ilvl="4" w:tplc="53902E0C">
      <w:start w:val="1"/>
      <w:numFmt w:val="lowerLetter"/>
      <w:lvlText w:val="%5."/>
      <w:lvlJc w:val="left"/>
      <w:pPr>
        <w:ind w:left="3600" w:hanging="360"/>
      </w:pPr>
    </w:lvl>
    <w:lvl w:ilvl="5" w:tplc="FDA08AF0">
      <w:start w:val="1"/>
      <w:numFmt w:val="lowerRoman"/>
      <w:lvlText w:val="%6."/>
      <w:lvlJc w:val="right"/>
      <w:pPr>
        <w:ind w:left="4320" w:hanging="180"/>
      </w:pPr>
    </w:lvl>
    <w:lvl w:ilvl="6" w:tplc="8E107BE6">
      <w:start w:val="1"/>
      <w:numFmt w:val="decimal"/>
      <w:lvlText w:val="%7."/>
      <w:lvlJc w:val="left"/>
      <w:pPr>
        <w:ind w:left="5040" w:hanging="360"/>
      </w:pPr>
    </w:lvl>
    <w:lvl w:ilvl="7" w:tplc="AF3616CE">
      <w:start w:val="1"/>
      <w:numFmt w:val="lowerLetter"/>
      <w:lvlText w:val="%8."/>
      <w:lvlJc w:val="left"/>
      <w:pPr>
        <w:ind w:left="5760" w:hanging="360"/>
      </w:pPr>
    </w:lvl>
    <w:lvl w:ilvl="8" w:tplc="63C4BAA2">
      <w:start w:val="1"/>
      <w:numFmt w:val="lowerRoman"/>
      <w:lvlText w:val="%9."/>
      <w:lvlJc w:val="right"/>
      <w:pPr>
        <w:ind w:left="6480" w:hanging="180"/>
      </w:pPr>
    </w:lvl>
  </w:abstractNum>
  <w:abstractNum w:abstractNumId="63" w15:restartNumberingAfterBreak="0">
    <w:nsid w:val="577D2101"/>
    <w:multiLevelType w:val="hybridMultilevel"/>
    <w:tmpl w:val="98AA2CB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4" w15:restartNumberingAfterBreak="0">
    <w:nsid w:val="5C0C023C"/>
    <w:multiLevelType w:val="multilevel"/>
    <w:tmpl w:val="B1FA56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5" w15:restartNumberingAfterBreak="0">
    <w:nsid w:val="5EA95628"/>
    <w:multiLevelType w:val="hybridMultilevel"/>
    <w:tmpl w:val="5B46F9E2"/>
    <w:lvl w:ilvl="0" w:tplc="F4BA03C0">
      <w:start w:val="1"/>
      <w:numFmt w:val="low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6" w15:restartNumberingAfterBreak="0">
    <w:nsid w:val="60305C80"/>
    <w:multiLevelType w:val="multilevel"/>
    <w:tmpl w:val="B3D446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7" w15:restartNumberingAfterBreak="0">
    <w:nsid w:val="60BC54A1"/>
    <w:multiLevelType w:val="hybridMultilevel"/>
    <w:tmpl w:val="A844D030"/>
    <w:lvl w:ilvl="0" w:tplc="5BD8F326">
      <w:start w:val="1"/>
      <w:numFmt w:val="low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8" w15:restartNumberingAfterBreak="0">
    <w:nsid w:val="61390E75"/>
    <w:multiLevelType w:val="multilevel"/>
    <w:tmpl w:val="8188C7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9" w15:restartNumberingAfterBreak="0">
    <w:nsid w:val="61CC1157"/>
    <w:multiLevelType w:val="multilevel"/>
    <w:tmpl w:val="CECE56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0" w15:restartNumberingAfterBreak="0">
    <w:nsid w:val="63271722"/>
    <w:multiLevelType w:val="hybridMultilevel"/>
    <w:tmpl w:val="4CD4F05C"/>
    <w:lvl w:ilvl="0" w:tplc="04090019">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1" w15:restartNumberingAfterBreak="0">
    <w:nsid w:val="63B13B12"/>
    <w:multiLevelType w:val="multilevel"/>
    <w:tmpl w:val="9E3284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2" w15:restartNumberingAfterBreak="0">
    <w:nsid w:val="64FE1DBA"/>
    <w:multiLevelType w:val="multilevel"/>
    <w:tmpl w:val="2E5CF3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3" w15:restartNumberingAfterBreak="0">
    <w:nsid w:val="652C0525"/>
    <w:multiLevelType w:val="hybridMultilevel"/>
    <w:tmpl w:val="0EDA094C"/>
    <w:lvl w:ilvl="0" w:tplc="D900852A">
      <w:start w:val="1"/>
      <w:numFmt w:val="decimal"/>
      <w:lvlText w:val="%1."/>
      <w:lvlJc w:val="left"/>
      <w:pPr>
        <w:ind w:left="720" w:hanging="360"/>
      </w:pPr>
      <w:rPr>
        <w:rFonts w:ascii="Arial" w:hAnsi="Arial" w:cs="Arial" w:hint="default"/>
        <w:b w:val="0"/>
        <w:i w:val="0"/>
      </w:rPr>
    </w:lvl>
    <w:lvl w:ilvl="1" w:tplc="0409001B">
      <w:start w:val="1"/>
      <w:numFmt w:val="lowerRoman"/>
      <w:lvlText w:val="%2."/>
      <w:lvlJc w:val="righ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4" w15:restartNumberingAfterBreak="0">
    <w:nsid w:val="658C7EA8"/>
    <w:multiLevelType w:val="hybridMultilevel"/>
    <w:tmpl w:val="B7C48B60"/>
    <w:lvl w:ilvl="0" w:tplc="25160F0E">
      <w:start w:val="1"/>
      <w:numFmt w:val="bullet"/>
      <w:pStyle w:val="Bullets"/>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75" w15:restartNumberingAfterBreak="0">
    <w:nsid w:val="67E16ADE"/>
    <w:multiLevelType w:val="multilevel"/>
    <w:tmpl w:val="23D06B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6" w15:restartNumberingAfterBreak="0">
    <w:nsid w:val="67FD2642"/>
    <w:multiLevelType w:val="hybridMultilevel"/>
    <w:tmpl w:val="E7A2AD96"/>
    <w:lvl w:ilvl="0" w:tplc="F5FA214E">
      <w:start w:val="1"/>
      <w:numFmt w:val="decimal"/>
      <w:lvlText w:val="%1."/>
      <w:lvlJc w:val="left"/>
      <w:pPr>
        <w:ind w:left="1020" w:hanging="360"/>
      </w:pPr>
    </w:lvl>
    <w:lvl w:ilvl="1" w:tplc="F93C1DC0">
      <w:start w:val="1"/>
      <w:numFmt w:val="decimal"/>
      <w:lvlText w:val="%2."/>
      <w:lvlJc w:val="left"/>
      <w:pPr>
        <w:ind w:left="1020" w:hanging="360"/>
      </w:pPr>
    </w:lvl>
    <w:lvl w:ilvl="2" w:tplc="CE483FB6">
      <w:start w:val="1"/>
      <w:numFmt w:val="decimal"/>
      <w:lvlText w:val="%3."/>
      <w:lvlJc w:val="left"/>
      <w:pPr>
        <w:ind w:left="1020" w:hanging="360"/>
      </w:pPr>
    </w:lvl>
    <w:lvl w:ilvl="3" w:tplc="8E10678E">
      <w:start w:val="1"/>
      <w:numFmt w:val="decimal"/>
      <w:lvlText w:val="%4."/>
      <w:lvlJc w:val="left"/>
      <w:pPr>
        <w:ind w:left="1020" w:hanging="360"/>
      </w:pPr>
    </w:lvl>
    <w:lvl w:ilvl="4" w:tplc="3C2CBAC2">
      <w:start w:val="1"/>
      <w:numFmt w:val="decimal"/>
      <w:lvlText w:val="%5."/>
      <w:lvlJc w:val="left"/>
      <w:pPr>
        <w:ind w:left="1020" w:hanging="360"/>
      </w:pPr>
    </w:lvl>
    <w:lvl w:ilvl="5" w:tplc="455A21A8">
      <w:start w:val="1"/>
      <w:numFmt w:val="decimal"/>
      <w:lvlText w:val="%6."/>
      <w:lvlJc w:val="left"/>
      <w:pPr>
        <w:ind w:left="1020" w:hanging="360"/>
      </w:pPr>
    </w:lvl>
    <w:lvl w:ilvl="6" w:tplc="8C1EFBAC">
      <w:start w:val="1"/>
      <w:numFmt w:val="decimal"/>
      <w:lvlText w:val="%7."/>
      <w:lvlJc w:val="left"/>
      <w:pPr>
        <w:ind w:left="1020" w:hanging="360"/>
      </w:pPr>
    </w:lvl>
    <w:lvl w:ilvl="7" w:tplc="BA3C28C6">
      <w:start w:val="1"/>
      <w:numFmt w:val="decimal"/>
      <w:lvlText w:val="%8."/>
      <w:lvlJc w:val="left"/>
      <w:pPr>
        <w:ind w:left="1020" w:hanging="360"/>
      </w:pPr>
    </w:lvl>
    <w:lvl w:ilvl="8" w:tplc="78A27B90">
      <w:start w:val="1"/>
      <w:numFmt w:val="decimal"/>
      <w:lvlText w:val="%9."/>
      <w:lvlJc w:val="left"/>
      <w:pPr>
        <w:ind w:left="1020" w:hanging="360"/>
      </w:pPr>
    </w:lvl>
  </w:abstractNum>
  <w:abstractNum w:abstractNumId="77" w15:restartNumberingAfterBreak="0">
    <w:nsid w:val="69D568FD"/>
    <w:multiLevelType w:val="multilevel"/>
    <w:tmpl w:val="EAAA05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8" w15:restartNumberingAfterBreak="0">
    <w:nsid w:val="6BAD1D44"/>
    <w:multiLevelType w:val="hybridMultilevel"/>
    <w:tmpl w:val="FC90E3B6"/>
    <w:lvl w:ilvl="0" w:tplc="0409000F">
      <w:start w:val="1"/>
      <w:numFmt w:val="decimal"/>
      <w:lvlText w:val="%1."/>
      <w:lvlJc w:val="left"/>
      <w:pPr>
        <w:ind w:left="720" w:hanging="360"/>
      </w:pPr>
    </w:lvl>
    <w:lvl w:ilvl="1" w:tplc="0EB6C088">
      <w:start w:val="1"/>
      <w:numFmt w:val="lowerLetter"/>
      <w:lvlText w:val="%2."/>
      <w:lvlJc w:val="left"/>
      <w:pPr>
        <w:ind w:left="1440" w:hanging="360"/>
      </w:pPr>
    </w:lvl>
    <w:lvl w:ilvl="2" w:tplc="D5080A5C">
      <w:start w:val="1"/>
      <w:numFmt w:val="lowerRoman"/>
      <w:lvlText w:val="%3."/>
      <w:lvlJc w:val="right"/>
      <w:pPr>
        <w:ind w:left="2160" w:hanging="180"/>
      </w:pPr>
    </w:lvl>
    <w:lvl w:ilvl="3" w:tplc="EC32DC66">
      <w:start w:val="1"/>
      <w:numFmt w:val="decimal"/>
      <w:lvlText w:val="%4."/>
      <w:lvlJc w:val="left"/>
      <w:pPr>
        <w:ind w:left="2880" w:hanging="360"/>
      </w:pPr>
    </w:lvl>
    <w:lvl w:ilvl="4" w:tplc="CA70BE44">
      <w:start w:val="1"/>
      <w:numFmt w:val="lowerLetter"/>
      <w:lvlText w:val="%5."/>
      <w:lvlJc w:val="left"/>
      <w:pPr>
        <w:ind w:left="3600" w:hanging="360"/>
      </w:pPr>
    </w:lvl>
    <w:lvl w:ilvl="5" w:tplc="BB289BCA">
      <w:start w:val="1"/>
      <w:numFmt w:val="lowerRoman"/>
      <w:lvlText w:val="%6."/>
      <w:lvlJc w:val="right"/>
      <w:pPr>
        <w:ind w:left="4320" w:hanging="180"/>
      </w:pPr>
    </w:lvl>
    <w:lvl w:ilvl="6" w:tplc="0628861C">
      <w:start w:val="1"/>
      <w:numFmt w:val="decimal"/>
      <w:lvlText w:val="%7."/>
      <w:lvlJc w:val="left"/>
      <w:pPr>
        <w:ind w:left="5040" w:hanging="360"/>
      </w:pPr>
    </w:lvl>
    <w:lvl w:ilvl="7" w:tplc="790A15DA">
      <w:start w:val="1"/>
      <w:numFmt w:val="lowerLetter"/>
      <w:lvlText w:val="%8."/>
      <w:lvlJc w:val="left"/>
      <w:pPr>
        <w:ind w:left="5760" w:hanging="360"/>
      </w:pPr>
    </w:lvl>
    <w:lvl w:ilvl="8" w:tplc="B30697E0">
      <w:start w:val="1"/>
      <w:numFmt w:val="lowerRoman"/>
      <w:lvlText w:val="%9."/>
      <w:lvlJc w:val="right"/>
      <w:pPr>
        <w:ind w:left="6480" w:hanging="180"/>
      </w:pPr>
    </w:lvl>
  </w:abstractNum>
  <w:abstractNum w:abstractNumId="79" w15:restartNumberingAfterBreak="0">
    <w:nsid w:val="6D750025"/>
    <w:multiLevelType w:val="hybridMultilevel"/>
    <w:tmpl w:val="52363276"/>
    <w:lvl w:ilvl="0" w:tplc="5E4ACF0E">
      <w:start w:val="9"/>
      <w:numFmt w:val="lowerLetter"/>
      <w:lvlText w:val="%1."/>
      <w:lvlJc w:val="left"/>
      <w:pPr>
        <w:ind w:left="144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0" w15:restartNumberingAfterBreak="0">
    <w:nsid w:val="6F8B7071"/>
    <w:multiLevelType w:val="hybridMultilevel"/>
    <w:tmpl w:val="6A4C643C"/>
    <w:lvl w:ilvl="0" w:tplc="E70C76D4">
      <w:start w:val="1"/>
      <w:numFmt w:val="lowerLetter"/>
      <w:lvlText w:val="(%1)"/>
      <w:lvlJc w:val="left"/>
      <w:pPr>
        <w:tabs>
          <w:tab w:val="num" w:pos="1080"/>
        </w:tabs>
        <w:ind w:left="1080" w:hanging="360"/>
      </w:pPr>
      <w:rPr>
        <w:rFonts w:hint="default"/>
      </w:rPr>
    </w:lvl>
    <w:lvl w:ilvl="1" w:tplc="04090019">
      <w:start w:val="1"/>
      <w:numFmt w:val="lowerLetter"/>
      <w:lvlText w:val="%2."/>
      <w:lvlJc w:val="left"/>
      <w:pPr>
        <w:tabs>
          <w:tab w:val="num" w:pos="1800"/>
        </w:tabs>
        <w:ind w:left="1800" w:hanging="360"/>
      </w:pPr>
    </w:lvl>
    <w:lvl w:ilvl="2" w:tplc="0409001B" w:tentative="1">
      <w:start w:val="1"/>
      <w:numFmt w:val="lowerRoman"/>
      <w:lvlText w:val="%3."/>
      <w:lvlJc w:val="right"/>
      <w:pPr>
        <w:tabs>
          <w:tab w:val="num" w:pos="2520"/>
        </w:tabs>
        <w:ind w:left="2520" w:hanging="180"/>
      </w:pPr>
    </w:lvl>
    <w:lvl w:ilvl="3" w:tplc="0409000F" w:tentative="1">
      <w:start w:val="1"/>
      <w:numFmt w:val="decimal"/>
      <w:lvlText w:val="%4."/>
      <w:lvlJc w:val="left"/>
      <w:pPr>
        <w:tabs>
          <w:tab w:val="num" w:pos="3240"/>
        </w:tabs>
        <w:ind w:left="3240" w:hanging="360"/>
      </w:pPr>
    </w:lvl>
    <w:lvl w:ilvl="4" w:tplc="04090019" w:tentative="1">
      <w:start w:val="1"/>
      <w:numFmt w:val="lowerLetter"/>
      <w:lvlText w:val="%5."/>
      <w:lvlJc w:val="left"/>
      <w:pPr>
        <w:tabs>
          <w:tab w:val="num" w:pos="3960"/>
        </w:tabs>
        <w:ind w:left="3960" w:hanging="360"/>
      </w:pPr>
    </w:lvl>
    <w:lvl w:ilvl="5" w:tplc="0409001B" w:tentative="1">
      <w:start w:val="1"/>
      <w:numFmt w:val="lowerRoman"/>
      <w:lvlText w:val="%6."/>
      <w:lvlJc w:val="right"/>
      <w:pPr>
        <w:tabs>
          <w:tab w:val="num" w:pos="4680"/>
        </w:tabs>
        <w:ind w:left="4680" w:hanging="180"/>
      </w:pPr>
    </w:lvl>
    <w:lvl w:ilvl="6" w:tplc="0409000F" w:tentative="1">
      <w:start w:val="1"/>
      <w:numFmt w:val="decimal"/>
      <w:lvlText w:val="%7."/>
      <w:lvlJc w:val="left"/>
      <w:pPr>
        <w:tabs>
          <w:tab w:val="num" w:pos="5400"/>
        </w:tabs>
        <w:ind w:left="5400" w:hanging="360"/>
      </w:pPr>
    </w:lvl>
    <w:lvl w:ilvl="7" w:tplc="04090019" w:tentative="1">
      <w:start w:val="1"/>
      <w:numFmt w:val="lowerLetter"/>
      <w:lvlText w:val="%8."/>
      <w:lvlJc w:val="left"/>
      <w:pPr>
        <w:tabs>
          <w:tab w:val="num" w:pos="6120"/>
        </w:tabs>
        <w:ind w:left="6120" w:hanging="360"/>
      </w:pPr>
    </w:lvl>
    <w:lvl w:ilvl="8" w:tplc="0409001B" w:tentative="1">
      <w:start w:val="1"/>
      <w:numFmt w:val="lowerRoman"/>
      <w:lvlText w:val="%9."/>
      <w:lvlJc w:val="right"/>
      <w:pPr>
        <w:tabs>
          <w:tab w:val="num" w:pos="6840"/>
        </w:tabs>
        <w:ind w:left="6840" w:hanging="180"/>
      </w:pPr>
    </w:lvl>
  </w:abstractNum>
  <w:abstractNum w:abstractNumId="81" w15:restartNumberingAfterBreak="0">
    <w:nsid w:val="6FDD2EBA"/>
    <w:multiLevelType w:val="multilevel"/>
    <w:tmpl w:val="B1BA9D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2" w15:restartNumberingAfterBreak="0">
    <w:nsid w:val="70E66C51"/>
    <w:multiLevelType w:val="hybridMultilevel"/>
    <w:tmpl w:val="4482BD14"/>
    <w:lvl w:ilvl="0" w:tplc="04090017">
      <w:start w:val="1"/>
      <w:numFmt w:val="lowerLetter"/>
      <w:lvlText w:val="%1)"/>
      <w:lvlJc w:val="left"/>
      <w:pPr>
        <w:tabs>
          <w:tab w:val="num" w:pos="720"/>
        </w:tabs>
        <w:ind w:left="720" w:hanging="360"/>
      </w:pPr>
      <w:rPr>
        <w:rFonts w:cs="Times New Roman"/>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83" w15:restartNumberingAfterBreak="0">
    <w:nsid w:val="72A279C9"/>
    <w:multiLevelType w:val="hybridMultilevel"/>
    <w:tmpl w:val="EEB05E28"/>
    <w:lvl w:ilvl="0" w:tplc="04090001">
      <w:start w:val="1"/>
      <w:numFmt w:val="bullet"/>
      <w:lvlText w:val=""/>
      <w:lvlJc w:val="left"/>
      <w:pPr>
        <w:ind w:left="1260" w:hanging="360"/>
      </w:pPr>
      <w:rPr>
        <w:rFonts w:ascii="Symbol" w:hAnsi="Symbol" w:hint="default"/>
      </w:rPr>
    </w:lvl>
    <w:lvl w:ilvl="1" w:tplc="04090003" w:tentative="1">
      <w:start w:val="1"/>
      <w:numFmt w:val="bullet"/>
      <w:lvlText w:val="o"/>
      <w:lvlJc w:val="left"/>
      <w:pPr>
        <w:ind w:left="1980" w:hanging="360"/>
      </w:pPr>
      <w:rPr>
        <w:rFonts w:ascii="Courier New" w:hAnsi="Courier New" w:cs="Courier New" w:hint="default"/>
      </w:rPr>
    </w:lvl>
    <w:lvl w:ilvl="2" w:tplc="04090005" w:tentative="1">
      <w:start w:val="1"/>
      <w:numFmt w:val="bullet"/>
      <w:lvlText w:val=""/>
      <w:lvlJc w:val="left"/>
      <w:pPr>
        <w:ind w:left="2700" w:hanging="360"/>
      </w:pPr>
      <w:rPr>
        <w:rFonts w:ascii="Wingdings" w:hAnsi="Wingdings" w:hint="default"/>
      </w:rPr>
    </w:lvl>
    <w:lvl w:ilvl="3" w:tplc="04090001" w:tentative="1">
      <w:start w:val="1"/>
      <w:numFmt w:val="bullet"/>
      <w:lvlText w:val=""/>
      <w:lvlJc w:val="left"/>
      <w:pPr>
        <w:ind w:left="3420" w:hanging="360"/>
      </w:pPr>
      <w:rPr>
        <w:rFonts w:ascii="Symbol" w:hAnsi="Symbol" w:hint="default"/>
      </w:rPr>
    </w:lvl>
    <w:lvl w:ilvl="4" w:tplc="04090003" w:tentative="1">
      <w:start w:val="1"/>
      <w:numFmt w:val="bullet"/>
      <w:lvlText w:val="o"/>
      <w:lvlJc w:val="left"/>
      <w:pPr>
        <w:ind w:left="4140" w:hanging="360"/>
      </w:pPr>
      <w:rPr>
        <w:rFonts w:ascii="Courier New" w:hAnsi="Courier New" w:cs="Courier New" w:hint="default"/>
      </w:rPr>
    </w:lvl>
    <w:lvl w:ilvl="5" w:tplc="04090005" w:tentative="1">
      <w:start w:val="1"/>
      <w:numFmt w:val="bullet"/>
      <w:lvlText w:val=""/>
      <w:lvlJc w:val="left"/>
      <w:pPr>
        <w:ind w:left="4860" w:hanging="360"/>
      </w:pPr>
      <w:rPr>
        <w:rFonts w:ascii="Wingdings" w:hAnsi="Wingdings" w:hint="default"/>
      </w:rPr>
    </w:lvl>
    <w:lvl w:ilvl="6" w:tplc="04090001" w:tentative="1">
      <w:start w:val="1"/>
      <w:numFmt w:val="bullet"/>
      <w:lvlText w:val=""/>
      <w:lvlJc w:val="left"/>
      <w:pPr>
        <w:ind w:left="5580" w:hanging="360"/>
      </w:pPr>
      <w:rPr>
        <w:rFonts w:ascii="Symbol" w:hAnsi="Symbol" w:hint="default"/>
      </w:rPr>
    </w:lvl>
    <w:lvl w:ilvl="7" w:tplc="04090003" w:tentative="1">
      <w:start w:val="1"/>
      <w:numFmt w:val="bullet"/>
      <w:lvlText w:val="o"/>
      <w:lvlJc w:val="left"/>
      <w:pPr>
        <w:ind w:left="6300" w:hanging="360"/>
      </w:pPr>
      <w:rPr>
        <w:rFonts w:ascii="Courier New" w:hAnsi="Courier New" w:cs="Courier New" w:hint="default"/>
      </w:rPr>
    </w:lvl>
    <w:lvl w:ilvl="8" w:tplc="04090005" w:tentative="1">
      <w:start w:val="1"/>
      <w:numFmt w:val="bullet"/>
      <w:lvlText w:val=""/>
      <w:lvlJc w:val="left"/>
      <w:pPr>
        <w:ind w:left="7020" w:hanging="360"/>
      </w:pPr>
      <w:rPr>
        <w:rFonts w:ascii="Wingdings" w:hAnsi="Wingdings" w:hint="default"/>
      </w:rPr>
    </w:lvl>
  </w:abstractNum>
  <w:abstractNum w:abstractNumId="84" w15:restartNumberingAfterBreak="0">
    <w:nsid w:val="731777C0"/>
    <w:multiLevelType w:val="multilevel"/>
    <w:tmpl w:val="AFEEEE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5" w15:restartNumberingAfterBreak="0">
    <w:nsid w:val="74081541"/>
    <w:multiLevelType w:val="hybridMultilevel"/>
    <w:tmpl w:val="7B82C1CE"/>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Times New Roman"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Times New Roman"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Times New Roman" w:hint="default"/>
      </w:rPr>
    </w:lvl>
    <w:lvl w:ilvl="8" w:tplc="04090005">
      <w:start w:val="1"/>
      <w:numFmt w:val="bullet"/>
      <w:lvlText w:val=""/>
      <w:lvlJc w:val="left"/>
      <w:pPr>
        <w:ind w:left="6120" w:hanging="360"/>
      </w:pPr>
      <w:rPr>
        <w:rFonts w:ascii="Wingdings" w:hAnsi="Wingdings" w:hint="default"/>
      </w:rPr>
    </w:lvl>
  </w:abstractNum>
  <w:abstractNum w:abstractNumId="86" w15:restartNumberingAfterBreak="0">
    <w:nsid w:val="74E242B9"/>
    <w:multiLevelType w:val="multilevel"/>
    <w:tmpl w:val="0360E3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7" w15:restartNumberingAfterBreak="0">
    <w:nsid w:val="76D51193"/>
    <w:multiLevelType w:val="hybridMultilevel"/>
    <w:tmpl w:val="E554801C"/>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88" w15:restartNumberingAfterBreak="0">
    <w:nsid w:val="76F312A7"/>
    <w:multiLevelType w:val="hybridMultilevel"/>
    <w:tmpl w:val="8D78D16C"/>
    <w:lvl w:ilvl="0" w:tplc="0409000D">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9" w15:restartNumberingAfterBreak="0">
    <w:nsid w:val="77E72D50"/>
    <w:multiLevelType w:val="multilevel"/>
    <w:tmpl w:val="010C80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0" w15:restartNumberingAfterBreak="0">
    <w:nsid w:val="78F7664D"/>
    <w:multiLevelType w:val="multilevel"/>
    <w:tmpl w:val="D40A2F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1" w15:restartNumberingAfterBreak="0">
    <w:nsid w:val="79017A1A"/>
    <w:multiLevelType w:val="hybridMultilevel"/>
    <w:tmpl w:val="50485F32"/>
    <w:lvl w:ilvl="0" w:tplc="0409000F">
      <w:start w:val="1"/>
      <w:numFmt w:val="decimal"/>
      <w:lvlText w:val="%1."/>
      <w:lvlJc w:val="left"/>
      <w:pPr>
        <w:ind w:left="720" w:hanging="360"/>
      </w:pPr>
      <w:rPr>
        <w:rFonts w:hint="default"/>
        <w:b w:val="0"/>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2" w15:restartNumberingAfterBreak="0">
    <w:nsid w:val="790C1560"/>
    <w:multiLevelType w:val="hybridMultilevel"/>
    <w:tmpl w:val="44561BB8"/>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3" w15:restartNumberingAfterBreak="0">
    <w:nsid w:val="797A1977"/>
    <w:multiLevelType w:val="hybridMultilevel"/>
    <w:tmpl w:val="4D727446"/>
    <w:lvl w:ilvl="0" w:tplc="04090001">
      <w:start w:val="1"/>
      <w:numFmt w:val="bullet"/>
      <w:lvlText w:val=""/>
      <w:lvlJc w:val="left"/>
      <w:pPr>
        <w:ind w:left="766" w:hanging="360"/>
      </w:pPr>
      <w:rPr>
        <w:rFonts w:ascii="Symbol" w:hAnsi="Symbol" w:hint="default"/>
      </w:rPr>
    </w:lvl>
    <w:lvl w:ilvl="1" w:tplc="04090003" w:tentative="1">
      <w:start w:val="1"/>
      <w:numFmt w:val="bullet"/>
      <w:lvlText w:val="o"/>
      <w:lvlJc w:val="left"/>
      <w:pPr>
        <w:ind w:left="1486" w:hanging="360"/>
      </w:pPr>
      <w:rPr>
        <w:rFonts w:ascii="Courier New" w:hAnsi="Courier New" w:cs="Courier New" w:hint="default"/>
      </w:rPr>
    </w:lvl>
    <w:lvl w:ilvl="2" w:tplc="04090005" w:tentative="1">
      <w:start w:val="1"/>
      <w:numFmt w:val="bullet"/>
      <w:lvlText w:val=""/>
      <w:lvlJc w:val="left"/>
      <w:pPr>
        <w:ind w:left="2206" w:hanging="360"/>
      </w:pPr>
      <w:rPr>
        <w:rFonts w:ascii="Wingdings" w:hAnsi="Wingdings" w:hint="default"/>
      </w:rPr>
    </w:lvl>
    <w:lvl w:ilvl="3" w:tplc="04090001" w:tentative="1">
      <w:start w:val="1"/>
      <w:numFmt w:val="bullet"/>
      <w:lvlText w:val=""/>
      <w:lvlJc w:val="left"/>
      <w:pPr>
        <w:ind w:left="2926" w:hanging="360"/>
      </w:pPr>
      <w:rPr>
        <w:rFonts w:ascii="Symbol" w:hAnsi="Symbol" w:hint="default"/>
      </w:rPr>
    </w:lvl>
    <w:lvl w:ilvl="4" w:tplc="04090003" w:tentative="1">
      <w:start w:val="1"/>
      <w:numFmt w:val="bullet"/>
      <w:lvlText w:val="o"/>
      <w:lvlJc w:val="left"/>
      <w:pPr>
        <w:ind w:left="3646" w:hanging="360"/>
      </w:pPr>
      <w:rPr>
        <w:rFonts w:ascii="Courier New" w:hAnsi="Courier New" w:cs="Courier New" w:hint="default"/>
      </w:rPr>
    </w:lvl>
    <w:lvl w:ilvl="5" w:tplc="04090005" w:tentative="1">
      <w:start w:val="1"/>
      <w:numFmt w:val="bullet"/>
      <w:lvlText w:val=""/>
      <w:lvlJc w:val="left"/>
      <w:pPr>
        <w:ind w:left="4366" w:hanging="360"/>
      </w:pPr>
      <w:rPr>
        <w:rFonts w:ascii="Wingdings" w:hAnsi="Wingdings" w:hint="default"/>
      </w:rPr>
    </w:lvl>
    <w:lvl w:ilvl="6" w:tplc="04090001" w:tentative="1">
      <w:start w:val="1"/>
      <w:numFmt w:val="bullet"/>
      <w:lvlText w:val=""/>
      <w:lvlJc w:val="left"/>
      <w:pPr>
        <w:ind w:left="5086" w:hanging="360"/>
      </w:pPr>
      <w:rPr>
        <w:rFonts w:ascii="Symbol" w:hAnsi="Symbol" w:hint="default"/>
      </w:rPr>
    </w:lvl>
    <w:lvl w:ilvl="7" w:tplc="04090003" w:tentative="1">
      <w:start w:val="1"/>
      <w:numFmt w:val="bullet"/>
      <w:lvlText w:val="o"/>
      <w:lvlJc w:val="left"/>
      <w:pPr>
        <w:ind w:left="5806" w:hanging="360"/>
      </w:pPr>
      <w:rPr>
        <w:rFonts w:ascii="Courier New" w:hAnsi="Courier New" w:cs="Courier New" w:hint="default"/>
      </w:rPr>
    </w:lvl>
    <w:lvl w:ilvl="8" w:tplc="04090005" w:tentative="1">
      <w:start w:val="1"/>
      <w:numFmt w:val="bullet"/>
      <w:lvlText w:val=""/>
      <w:lvlJc w:val="left"/>
      <w:pPr>
        <w:ind w:left="6526" w:hanging="360"/>
      </w:pPr>
      <w:rPr>
        <w:rFonts w:ascii="Wingdings" w:hAnsi="Wingdings" w:hint="default"/>
      </w:rPr>
    </w:lvl>
  </w:abstractNum>
  <w:abstractNum w:abstractNumId="94" w15:restartNumberingAfterBreak="0">
    <w:nsid w:val="7D476652"/>
    <w:multiLevelType w:val="multilevel"/>
    <w:tmpl w:val="37308F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5" w15:restartNumberingAfterBreak="0">
    <w:nsid w:val="7D92168E"/>
    <w:multiLevelType w:val="multilevel"/>
    <w:tmpl w:val="F3C2EB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6" w15:restartNumberingAfterBreak="0">
    <w:nsid w:val="7F0668CF"/>
    <w:multiLevelType w:val="hybridMultilevel"/>
    <w:tmpl w:val="DA7446AC"/>
    <w:lvl w:ilvl="0" w:tplc="B5C285DA">
      <w:start w:val="1"/>
      <w:numFmt w:val="decimal"/>
      <w:lvlText w:val="%1."/>
      <w:lvlJc w:val="left"/>
      <w:pPr>
        <w:ind w:left="360" w:hanging="360"/>
      </w:pPr>
      <w:rPr>
        <w:rFonts w:hint="default"/>
        <w:i w:val="0"/>
        <w:iCs/>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D8305D90">
      <w:start w:val="10"/>
      <w:numFmt w:val="upperLetter"/>
      <w:lvlText w:val="%4."/>
      <w:lvlJc w:val="left"/>
      <w:pPr>
        <w:ind w:left="2520" w:hanging="360"/>
      </w:pPr>
      <w:rPr>
        <w:rFonts w:ascii="Calibri" w:hAnsi="Calibri" w:hint="default"/>
      </w:rPr>
    </w:lvl>
    <w:lvl w:ilvl="4" w:tplc="04090003">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97" w15:restartNumberingAfterBreak="0">
    <w:nsid w:val="7F8A2B7F"/>
    <w:multiLevelType w:val="hybridMultilevel"/>
    <w:tmpl w:val="FFFFFFFF"/>
    <w:lvl w:ilvl="0" w:tplc="ADF06F7E">
      <w:start w:val="1"/>
      <w:numFmt w:val="bullet"/>
      <w:lvlText w:val="ü"/>
      <w:lvlJc w:val="left"/>
      <w:pPr>
        <w:ind w:left="720" w:hanging="360"/>
      </w:pPr>
      <w:rPr>
        <w:rFonts w:ascii="Wingdings" w:hAnsi="Wingdings" w:hint="default"/>
      </w:rPr>
    </w:lvl>
    <w:lvl w:ilvl="1" w:tplc="8D7C3A56">
      <w:start w:val="1"/>
      <w:numFmt w:val="bullet"/>
      <w:lvlText w:val="o"/>
      <w:lvlJc w:val="left"/>
      <w:pPr>
        <w:ind w:left="1440" w:hanging="360"/>
      </w:pPr>
      <w:rPr>
        <w:rFonts w:ascii="Courier New" w:hAnsi="Courier New" w:hint="default"/>
      </w:rPr>
    </w:lvl>
    <w:lvl w:ilvl="2" w:tplc="50846620">
      <w:start w:val="1"/>
      <w:numFmt w:val="bullet"/>
      <w:lvlText w:val=""/>
      <w:lvlJc w:val="left"/>
      <w:pPr>
        <w:ind w:left="2160" w:hanging="360"/>
      </w:pPr>
      <w:rPr>
        <w:rFonts w:ascii="Wingdings" w:hAnsi="Wingdings" w:hint="default"/>
      </w:rPr>
    </w:lvl>
    <w:lvl w:ilvl="3" w:tplc="76FAC5FC">
      <w:start w:val="1"/>
      <w:numFmt w:val="bullet"/>
      <w:lvlText w:val=""/>
      <w:lvlJc w:val="left"/>
      <w:pPr>
        <w:ind w:left="2880" w:hanging="360"/>
      </w:pPr>
      <w:rPr>
        <w:rFonts w:ascii="Symbol" w:hAnsi="Symbol" w:hint="default"/>
      </w:rPr>
    </w:lvl>
    <w:lvl w:ilvl="4" w:tplc="ECD8B0CA">
      <w:start w:val="1"/>
      <w:numFmt w:val="bullet"/>
      <w:lvlText w:val="o"/>
      <w:lvlJc w:val="left"/>
      <w:pPr>
        <w:ind w:left="3600" w:hanging="360"/>
      </w:pPr>
      <w:rPr>
        <w:rFonts w:ascii="Courier New" w:hAnsi="Courier New" w:hint="default"/>
      </w:rPr>
    </w:lvl>
    <w:lvl w:ilvl="5" w:tplc="B18A6EEC">
      <w:start w:val="1"/>
      <w:numFmt w:val="bullet"/>
      <w:lvlText w:val=""/>
      <w:lvlJc w:val="left"/>
      <w:pPr>
        <w:ind w:left="4320" w:hanging="360"/>
      </w:pPr>
      <w:rPr>
        <w:rFonts w:ascii="Wingdings" w:hAnsi="Wingdings" w:hint="default"/>
      </w:rPr>
    </w:lvl>
    <w:lvl w:ilvl="6" w:tplc="E7D0CC5E">
      <w:start w:val="1"/>
      <w:numFmt w:val="bullet"/>
      <w:lvlText w:val=""/>
      <w:lvlJc w:val="left"/>
      <w:pPr>
        <w:ind w:left="5040" w:hanging="360"/>
      </w:pPr>
      <w:rPr>
        <w:rFonts w:ascii="Symbol" w:hAnsi="Symbol" w:hint="default"/>
      </w:rPr>
    </w:lvl>
    <w:lvl w:ilvl="7" w:tplc="DABCF796">
      <w:start w:val="1"/>
      <w:numFmt w:val="bullet"/>
      <w:lvlText w:val="o"/>
      <w:lvlJc w:val="left"/>
      <w:pPr>
        <w:ind w:left="5760" w:hanging="360"/>
      </w:pPr>
      <w:rPr>
        <w:rFonts w:ascii="Courier New" w:hAnsi="Courier New" w:hint="default"/>
      </w:rPr>
    </w:lvl>
    <w:lvl w:ilvl="8" w:tplc="C38449F8">
      <w:start w:val="1"/>
      <w:numFmt w:val="bullet"/>
      <w:lvlText w:val=""/>
      <w:lvlJc w:val="left"/>
      <w:pPr>
        <w:ind w:left="6480" w:hanging="360"/>
      </w:pPr>
      <w:rPr>
        <w:rFonts w:ascii="Wingdings" w:hAnsi="Wingdings" w:hint="default"/>
      </w:rPr>
    </w:lvl>
  </w:abstractNum>
  <w:num w:numId="1" w16cid:durableId="513108765">
    <w:abstractNumId w:val="21"/>
  </w:num>
  <w:num w:numId="2" w16cid:durableId="204568632">
    <w:abstractNumId w:val="7"/>
  </w:num>
  <w:num w:numId="3" w16cid:durableId="19746622">
    <w:abstractNumId w:val="74"/>
  </w:num>
  <w:num w:numId="4" w16cid:durableId="1779059566">
    <w:abstractNumId w:val="30"/>
  </w:num>
  <w:num w:numId="5" w16cid:durableId="1400515377">
    <w:abstractNumId w:val="38"/>
  </w:num>
  <w:num w:numId="6" w16cid:durableId="1499540790">
    <w:abstractNumId w:val="18"/>
  </w:num>
  <w:num w:numId="7" w16cid:durableId="1092048087">
    <w:abstractNumId w:val="48"/>
  </w:num>
  <w:num w:numId="8" w16cid:durableId="468983256">
    <w:abstractNumId w:val="51"/>
  </w:num>
  <w:num w:numId="9" w16cid:durableId="1700815816">
    <w:abstractNumId w:val="14"/>
  </w:num>
  <w:num w:numId="10" w16cid:durableId="774906984">
    <w:abstractNumId w:val="11"/>
  </w:num>
  <w:num w:numId="11" w16cid:durableId="1606112344">
    <w:abstractNumId w:val="1"/>
  </w:num>
  <w:num w:numId="12" w16cid:durableId="2077043141">
    <w:abstractNumId w:val="61"/>
  </w:num>
  <w:num w:numId="13" w16cid:durableId="100996663">
    <w:abstractNumId w:val="57"/>
  </w:num>
  <w:num w:numId="14" w16cid:durableId="315765485">
    <w:abstractNumId w:val="58"/>
  </w:num>
  <w:num w:numId="15" w16cid:durableId="309990031">
    <w:abstractNumId w:val="13"/>
  </w:num>
  <w:num w:numId="16" w16cid:durableId="1104228110">
    <w:abstractNumId w:val="56"/>
  </w:num>
  <w:num w:numId="17" w16cid:durableId="1638024414">
    <w:abstractNumId w:val="70"/>
  </w:num>
  <w:num w:numId="18" w16cid:durableId="1857229807">
    <w:abstractNumId w:val="3"/>
  </w:num>
  <w:num w:numId="19" w16cid:durableId="907619953">
    <w:abstractNumId w:val="16"/>
  </w:num>
  <w:num w:numId="20" w16cid:durableId="1818650220">
    <w:abstractNumId w:val="59"/>
  </w:num>
  <w:num w:numId="21" w16cid:durableId="1882476632">
    <w:abstractNumId w:val="78"/>
  </w:num>
  <w:num w:numId="22" w16cid:durableId="467362414">
    <w:abstractNumId w:val="37"/>
  </w:num>
  <w:num w:numId="23" w16cid:durableId="2112164496">
    <w:abstractNumId w:val="83"/>
  </w:num>
  <w:num w:numId="24" w16cid:durableId="491290302">
    <w:abstractNumId w:val="87"/>
  </w:num>
  <w:num w:numId="25" w16cid:durableId="133329681">
    <w:abstractNumId w:val="6"/>
  </w:num>
  <w:num w:numId="26" w16cid:durableId="572744620">
    <w:abstractNumId w:val="22"/>
  </w:num>
  <w:num w:numId="27" w16cid:durableId="1082221017">
    <w:abstractNumId w:val="17"/>
  </w:num>
  <w:num w:numId="28" w16cid:durableId="1549296433">
    <w:abstractNumId w:val="32"/>
  </w:num>
  <w:num w:numId="29" w16cid:durableId="872965265">
    <w:abstractNumId w:val="44"/>
  </w:num>
  <w:num w:numId="30" w16cid:durableId="472258746">
    <w:abstractNumId w:val="42"/>
  </w:num>
  <w:num w:numId="31" w16cid:durableId="1919097282">
    <w:abstractNumId w:val="88"/>
  </w:num>
  <w:num w:numId="32" w16cid:durableId="217324911">
    <w:abstractNumId w:val="10"/>
  </w:num>
  <w:num w:numId="33" w16cid:durableId="551699910">
    <w:abstractNumId w:val="20"/>
  </w:num>
  <w:num w:numId="34" w16cid:durableId="815486166">
    <w:abstractNumId w:val="15"/>
  </w:num>
  <w:num w:numId="35" w16cid:durableId="918563440">
    <w:abstractNumId w:val="52"/>
  </w:num>
  <w:num w:numId="36" w16cid:durableId="221258622">
    <w:abstractNumId w:val="26"/>
  </w:num>
  <w:num w:numId="37" w16cid:durableId="1448280074">
    <w:abstractNumId w:val="92"/>
  </w:num>
  <w:num w:numId="38" w16cid:durableId="1859389095">
    <w:abstractNumId w:val="63"/>
  </w:num>
  <w:num w:numId="39" w16cid:durableId="1328898094">
    <w:abstractNumId w:val="2"/>
  </w:num>
  <w:num w:numId="40" w16cid:durableId="1589658094">
    <w:abstractNumId w:val="34"/>
  </w:num>
  <w:num w:numId="41" w16cid:durableId="1237205556">
    <w:abstractNumId w:val="82"/>
  </w:num>
  <w:num w:numId="42" w16cid:durableId="322513530">
    <w:abstractNumId w:val="91"/>
  </w:num>
  <w:num w:numId="43" w16cid:durableId="1169522597">
    <w:abstractNumId w:val="80"/>
  </w:num>
  <w:num w:numId="44" w16cid:durableId="1220479246">
    <w:abstractNumId w:val="55"/>
  </w:num>
  <w:num w:numId="45" w16cid:durableId="1979915658">
    <w:abstractNumId w:val="4"/>
  </w:num>
  <w:num w:numId="46" w16cid:durableId="1287082246">
    <w:abstractNumId w:val="73"/>
  </w:num>
  <w:num w:numId="47" w16cid:durableId="1402144449">
    <w:abstractNumId w:val="29"/>
  </w:num>
  <w:num w:numId="48" w16cid:durableId="1429086312">
    <w:abstractNumId w:val="19"/>
  </w:num>
  <w:num w:numId="49" w16cid:durableId="603422380">
    <w:abstractNumId w:val="53"/>
  </w:num>
  <w:num w:numId="50" w16cid:durableId="2119447951">
    <w:abstractNumId w:val="79"/>
  </w:num>
  <w:num w:numId="51" w16cid:durableId="143396311">
    <w:abstractNumId w:val="60"/>
  </w:num>
  <w:num w:numId="52" w16cid:durableId="891695412">
    <w:abstractNumId w:val="9"/>
  </w:num>
  <w:num w:numId="53" w16cid:durableId="1907957720">
    <w:abstractNumId w:val="96"/>
  </w:num>
  <w:num w:numId="54" w16cid:durableId="761343651">
    <w:abstractNumId w:val="39"/>
  </w:num>
  <w:num w:numId="55" w16cid:durableId="1924604275">
    <w:abstractNumId w:val="85"/>
  </w:num>
  <w:num w:numId="56" w16cid:durableId="1616014379">
    <w:abstractNumId w:val="0"/>
  </w:num>
  <w:num w:numId="57" w16cid:durableId="1355034380">
    <w:abstractNumId w:val="36"/>
  </w:num>
  <w:num w:numId="58" w16cid:durableId="1052266894">
    <w:abstractNumId w:val="97"/>
  </w:num>
  <w:num w:numId="59" w16cid:durableId="312031030">
    <w:abstractNumId w:val="25"/>
  </w:num>
  <w:num w:numId="60" w16cid:durableId="1783842210">
    <w:abstractNumId w:val="62"/>
  </w:num>
  <w:num w:numId="61" w16cid:durableId="978342740">
    <w:abstractNumId w:val="54"/>
  </w:num>
  <w:num w:numId="62" w16cid:durableId="1016494648">
    <w:abstractNumId w:val="93"/>
  </w:num>
  <w:num w:numId="63" w16cid:durableId="1054697875">
    <w:abstractNumId w:val="24"/>
  </w:num>
  <w:num w:numId="64" w16cid:durableId="1895433952">
    <w:abstractNumId w:val="94"/>
  </w:num>
  <w:num w:numId="65" w16cid:durableId="1826773174">
    <w:abstractNumId w:val="75"/>
  </w:num>
  <w:num w:numId="66" w16cid:durableId="918251776">
    <w:abstractNumId w:val="89"/>
  </w:num>
  <w:num w:numId="67" w16cid:durableId="449594251">
    <w:abstractNumId w:val="5"/>
  </w:num>
  <w:num w:numId="68" w16cid:durableId="1408461647">
    <w:abstractNumId w:val="77"/>
  </w:num>
  <w:num w:numId="69" w16cid:durableId="1700473538">
    <w:abstractNumId w:val="86"/>
  </w:num>
  <w:num w:numId="70" w16cid:durableId="1159425721">
    <w:abstractNumId w:val="23"/>
  </w:num>
  <w:num w:numId="71" w16cid:durableId="1031491909">
    <w:abstractNumId w:val="84"/>
  </w:num>
  <w:num w:numId="72" w16cid:durableId="990253805">
    <w:abstractNumId w:val="95"/>
  </w:num>
  <w:num w:numId="73" w16cid:durableId="1354914532">
    <w:abstractNumId w:val="40"/>
  </w:num>
  <w:num w:numId="74" w16cid:durableId="2072851067">
    <w:abstractNumId w:val="27"/>
  </w:num>
  <w:num w:numId="75" w16cid:durableId="1551723146">
    <w:abstractNumId w:val="50"/>
  </w:num>
  <w:num w:numId="76" w16cid:durableId="878131424">
    <w:abstractNumId w:val="12"/>
  </w:num>
  <w:num w:numId="77" w16cid:durableId="417950061">
    <w:abstractNumId w:val="31"/>
  </w:num>
  <w:num w:numId="78" w16cid:durableId="1096629206">
    <w:abstractNumId w:val="28"/>
  </w:num>
  <w:num w:numId="79" w16cid:durableId="1718699261">
    <w:abstractNumId w:val="49"/>
  </w:num>
  <w:num w:numId="80" w16cid:durableId="1934776855">
    <w:abstractNumId w:val="68"/>
  </w:num>
  <w:num w:numId="81" w16cid:durableId="1467165006">
    <w:abstractNumId w:val="90"/>
  </w:num>
  <w:num w:numId="82" w16cid:durableId="1774011325">
    <w:abstractNumId w:val="66"/>
  </w:num>
  <w:num w:numId="83" w16cid:durableId="1220440956">
    <w:abstractNumId w:val="64"/>
  </w:num>
  <w:num w:numId="84" w16cid:durableId="458694175">
    <w:abstractNumId w:val="46"/>
  </w:num>
  <w:num w:numId="85" w16cid:durableId="1345015056">
    <w:abstractNumId w:val="45"/>
  </w:num>
  <w:num w:numId="86" w16cid:durableId="1514103489">
    <w:abstractNumId w:val="33"/>
  </w:num>
  <w:num w:numId="87" w16cid:durableId="964314846">
    <w:abstractNumId w:val="71"/>
  </w:num>
  <w:num w:numId="88" w16cid:durableId="2027633001">
    <w:abstractNumId w:val="72"/>
  </w:num>
  <w:num w:numId="89" w16cid:durableId="2109234525">
    <w:abstractNumId w:val="35"/>
  </w:num>
  <w:num w:numId="90" w16cid:durableId="1093940618">
    <w:abstractNumId w:val="81"/>
  </w:num>
  <w:num w:numId="91" w16cid:durableId="1982495294">
    <w:abstractNumId w:val="43"/>
  </w:num>
  <w:num w:numId="92" w16cid:durableId="1606229962">
    <w:abstractNumId w:val="69"/>
  </w:num>
  <w:num w:numId="93" w16cid:durableId="1916207660">
    <w:abstractNumId w:val="47"/>
  </w:num>
  <w:num w:numId="94" w16cid:durableId="267658286">
    <w:abstractNumId w:val="67"/>
  </w:num>
  <w:num w:numId="95" w16cid:durableId="1552115174">
    <w:abstractNumId w:val="65"/>
  </w:num>
  <w:num w:numId="96" w16cid:durableId="1851406878">
    <w:abstractNumId w:val="76"/>
  </w:num>
  <w:num w:numId="97" w16cid:durableId="1040938076">
    <w:abstractNumId w:val="41"/>
  </w:num>
  <w:num w:numId="98" w16cid:durableId="1744713421">
    <w:abstractNumId w:val="8"/>
  </w:num>
  <w:numIdMacAtCleanup w:val="9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oNotDisplayPageBoundaries/>
  <w:embedSystemFonts/>
  <w:proofState w:spelling="clean" w:grammar="clean"/>
  <w:stylePaneFormatFilter w:val="0004" w:allStyles="0" w:customStyles="0" w:latentStyles="1" w:stylesInUse="0" w:headingStyles="0" w:numberingStyles="0" w:tableStyles="0" w:directFormattingOnRuns="0" w:directFormattingOnParagraphs="0" w:directFormattingOnNumbering="0" w:directFormattingOnTables="0" w:clearFormatting="0" w:top3HeadingStyles="0" w:visibleStyles="0" w:alternateStyleNames="0"/>
  <w:documentProtection w:edit="readOnly" w:enforcement="0"/>
  <w:defaultTabStop w:val="720"/>
  <w:drawingGridHorizontalSpacing w:val="110"/>
  <w:displayHorizontalDrawingGridEvery w:val="2"/>
  <w:noPunctuationKerning/>
  <w:characterSpacingControl w:val="doNotCompress"/>
  <w:hdrShapeDefaults>
    <o:shapedefaults v:ext="edit" spidmax="2050" fillcolor="white">
      <v:fill color="white"/>
    </o:shapedefaults>
  </w:hdrShapeDefaults>
  <w:footnotePr>
    <w:footnote w:id="-1"/>
    <w:footnote w:id="0"/>
    <w:footnote w:id="1"/>
  </w:footnotePr>
  <w:endnotePr>
    <w:endnote w:id="-1"/>
    <w:endnote w:id="0"/>
    <w:endnote w:id="1"/>
  </w:endnotePr>
  <w:compat>
    <w:applyBreakingRules/>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xMDExsrSwsDQ1MTYzNTNQ0lEKTi0uzszPAymwqAUA1F0JeCwAAAA="/>
  </w:docVars>
  <w:rsids>
    <w:rsidRoot w:val="00991FF7"/>
    <w:rsid w:val="000007A0"/>
    <w:rsid w:val="0000081D"/>
    <w:rsid w:val="00000C87"/>
    <w:rsid w:val="00000CA8"/>
    <w:rsid w:val="00000FCD"/>
    <w:rsid w:val="00001D86"/>
    <w:rsid w:val="00002595"/>
    <w:rsid w:val="0000278F"/>
    <w:rsid w:val="00002A5F"/>
    <w:rsid w:val="00002CC1"/>
    <w:rsid w:val="00002CE3"/>
    <w:rsid w:val="00002FE5"/>
    <w:rsid w:val="000031F9"/>
    <w:rsid w:val="00003243"/>
    <w:rsid w:val="000036E2"/>
    <w:rsid w:val="00003755"/>
    <w:rsid w:val="00003C72"/>
    <w:rsid w:val="00003C82"/>
    <w:rsid w:val="00003D88"/>
    <w:rsid w:val="00004157"/>
    <w:rsid w:val="000042ED"/>
    <w:rsid w:val="00004490"/>
    <w:rsid w:val="00004A84"/>
    <w:rsid w:val="00005125"/>
    <w:rsid w:val="00005456"/>
    <w:rsid w:val="000057AA"/>
    <w:rsid w:val="00005845"/>
    <w:rsid w:val="0000586A"/>
    <w:rsid w:val="00005D48"/>
    <w:rsid w:val="0000683B"/>
    <w:rsid w:val="00006C0E"/>
    <w:rsid w:val="00006DE2"/>
    <w:rsid w:val="000075A3"/>
    <w:rsid w:val="000077F2"/>
    <w:rsid w:val="00007B01"/>
    <w:rsid w:val="0001003C"/>
    <w:rsid w:val="000101B0"/>
    <w:rsid w:val="000107D3"/>
    <w:rsid w:val="0001093E"/>
    <w:rsid w:val="00010E68"/>
    <w:rsid w:val="00011183"/>
    <w:rsid w:val="0001134C"/>
    <w:rsid w:val="0001168F"/>
    <w:rsid w:val="00011819"/>
    <w:rsid w:val="000122EA"/>
    <w:rsid w:val="000125A5"/>
    <w:rsid w:val="000125B2"/>
    <w:rsid w:val="00012692"/>
    <w:rsid w:val="000131D9"/>
    <w:rsid w:val="00013523"/>
    <w:rsid w:val="00013ADE"/>
    <w:rsid w:val="000140DC"/>
    <w:rsid w:val="00014262"/>
    <w:rsid w:val="000142B8"/>
    <w:rsid w:val="0001432A"/>
    <w:rsid w:val="00014B27"/>
    <w:rsid w:val="00015653"/>
    <w:rsid w:val="00015860"/>
    <w:rsid w:val="00015B6A"/>
    <w:rsid w:val="00015E4B"/>
    <w:rsid w:val="00016649"/>
    <w:rsid w:val="000177F6"/>
    <w:rsid w:val="00017972"/>
    <w:rsid w:val="00017BFE"/>
    <w:rsid w:val="00017D90"/>
    <w:rsid w:val="000200F8"/>
    <w:rsid w:val="00020459"/>
    <w:rsid w:val="000205AF"/>
    <w:rsid w:val="00020612"/>
    <w:rsid w:val="00020AA0"/>
    <w:rsid w:val="00020D81"/>
    <w:rsid w:val="00021004"/>
    <w:rsid w:val="00021238"/>
    <w:rsid w:val="000217F5"/>
    <w:rsid w:val="00021B90"/>
    <w:rsid w:val="00022401"/>
    <w:rsid w:val="000224C8"/>
    <w:rsid w:val="0002252F"/>
    <w:rsid w:val="000225AE"/>
    <w:rsid w:val="000225BF"/>
    <w:rsid w:val="00022DE9"/>
    <w:rsid w:val="000230A3"/>
    <w:rsid w:val="0002321B"/>
    <w:rsid w:val="00023435"/>
    <w:rsid w:val="000234A8"/>
    <w:rsid w:val="00023900"/>
    <w:rsid w:val="00023A76"/>
    <w:rsid w:val="00023B58"/>
    <w:rsid w:val="00023C29"/>
    <w:rsid w:val="00024142"/>
    <w:rsid w:val="000243D9"/>
    <w:rsid w:val="00024495"/>
    <w:rsid w:val="0002489D"/>
    <w:rsid w:val="000248C3"/>
    <w:rsid w:val="00024B4A"/>
    <w:rsid w:val="00025012"/>
    <w:rsid w:val="0002530B"/>
    <w:rsid w:val="0002577A"/>
    <w:rsid w:val="000259EF"/>
    <w:rsid w:val="00025A3C"/>
    <w:rsid w:val="00025B21"/>
    <w:rsid w:val="00025C9A"/>
    <w:rsid w:val="00025E57"/>
    <w:rsid w:val="0002602D"/>
    <w:rsid w:val="000260FF"/>
    <w:rsid w:val="000263BC"/>
    <w:rsid w:val="00026455"/>
    <w:rsid w:val="0002661F"/>
    <w:rsid w:val="000266D2"/>
    <w:rsid w:val="000268EF"/>
    <w:rsid w:val="00026D80"/>
    <w:rsid w:val="000273D5"/>
    <w:rsid w:val="000277D8"/>
    <w:rsid w:val="00027A6B"/>
    <w:rsid w:val="00030007"/>
    <w:rsid w:val="00030968"/>
    <w:rsid w:val="0003122B"/>
    <w:rsid w:val="00031A83"/>
    <w:rsid w:val="00031E16"/>
    <w:rsid w:val="00031E84"/>
    <w:rsid w:val="0003214C"/>
    <w:rsid w:val="00032241"/>
    <w:rsid w:val="00032481"/>
    <w:rsid w:val="0003286F"/>
    <w:rsid w:val="00032E37"/>
    <w:rsid w:val="00033869"/>
    <w:rsid w:val="00033DA9"/>
    <w:rsid w:val="00033EB5"/>
    <w:rsid w:val="00033F30"/>
    <w:rsid w:val="00033F65"/>
    <w:rsid w:val="000341EA"/>
    <w:rsid w:val="00034508"/>
    <w:rsid w:val="000345AF"/>
    <w:rsid w:val="000348DE"/>
    <w:rsid w:val="00034B29"/>
    <w:rsid w:val="0003544E"/>
    <w:rsid w:val="00035830"/>
    <w:rsid w:val="000359E1"/>
    <w:rsid w:val="00035A2A"/>
    <w:rsid w:val="00035D96"/>
    <w:rsid w:val="0003646E"/>
    <w:rsid w:val="000366D6"/>
    <w:rsid w:val="0003674B"/>
    <w:rsid w:val="00036804"/>
    <w:rsid w:val="000369C5"/>
    <w:rsid w:val="00036A5C"/>
    <w:rsid w:val="00036B0A"/>
    <w:rsid w:val="00036EAB"/>
    <w:rsid w:val="00036F60"/>
    <w:rsid w:val="0003752E"/>
    <w:rsid w:val="0003763F"/>
    <w:rsid w:val="000377AB"/>
    <w:rsid w:val="0003782E"/>
    <w:rsid w:val="00037A3E"/>
    <w:rsid w:val="00037E21"/>
    <w:rsid w:val="00040511"/>
    <w:rsid w:val="00040967"/>
    <w:rsid w:val="00040B34"/>
    <w:rsid w:val="00041295"/>
    <w:rsid w:val="00041B17"/>
    <w:rsid w:val="00041E0C"/>
    <w:rsid w:val="00041FE0"/>
    <w:rsid w:val="000421B5"/>
    <w:rsid w:val="0004248D"/>
    <w:rsid w:val="0004268A"/>
    <w:rsid w:val="000427AA"/>
    <w:rsid w:val="00042917"/>
    <w:rsid w:val="00042A82"/>
    <w:rsid w:val="00042B39"/>
    <w:rsid w:val="00042BB9"/>
    <w:rsid w:val="00043249"/>
    <w:rsid w:val="0004336C"/>
    <w:rsid w:val="0004344E"/>
    <w:rsid w:val="000438C6"/>
    <w:rsid w:val="000439A4"/>
    <w:rsid w:val="00043A4B"/>
    <w:rsid w:val="00043EBA"/>
    <w:rsid w:val="000440F9"/>
    <w:rsid w:val="00044177"/>
    <w:rsid w:val="00044222"/>
    <w:rsid w:val="00044298"/>
    <w:rsid w:val="00044495"/>
    <w:rsid w:val="0004450C"/>
    <w:rsid w:val="000445AD"/>
    <w:rsid w:val="00044654"/>
    <w:rsid w:val="00044655"/>
    <w:rsid w:val="00044883"/>
    <w:rsid w:val="00044B8D"/>
    <w:rsid w:val="00044BD9"/>
    <w:rsid w:val="00044FDD"/>
    <w:rsid w:val="000459A0"/>
    <w:rsid w:val="000464F1"/>
    <w:rsid w:val="0004671A"/>
    <w:rsid w:val="00046804"/>
    <w:rsid w:val="00046CF8"/>
    <w:rsid w:val="000477B7"/>
    <w:rsid w:val="00047973"/>
    <w:rsid w:val="00050021"/>
    <w:rsid w:val="0005022A"/>
    <w:rsid w:val="00050658"/>
    <w:rsid w:val="000509F3"/>
    <w:rsid w:val="00050D84"/>
    <w:rsid w:val="0005135E"/>
    <w:rsid w:val="0005140F"/>
    <w:rsid w:val="0005159D"/>
    <w:rsid w:val="00051604"/>
    <w:rsid w:val="00051A25"/>
    <w:rsid w:val="00051A7A"/>
    <w:rsid w:val="0005232E"/>
    <w:rsid w:val="000526A1"/>
    <w:rsid w:val="00052EF5"/>
    <w:rsid w:val="00053494"/>
    <w:rsid w:val="0005351F"/>
    <w:rsid w:val="0005378F"/>
    <w:rsid w:val="000539B5"/>
    <w:rsid w:val="000539E1"/>
    <w:rsid w:val="000540EE"/>
    <w:rsid w:val="000542B4"/>
    <w:rsid w:val="0005435C"/>
    <w:rsid w:val="00054895"/>
    <w:rsid w:val="000548D9"/>
    <w:rsid w:val="000549A0"/>
    <w:rsid w:val="00054A47"/>
    <w:rsid w:val="00054B0C"/>
    <w:rsid w:val="00054EB2"/>
    <w:rsid w:val="0005530F"/>
    <w:rsid w:val="00055372"/>
    <w:rsid w:val="00055473"/>
    <w:rsid w:val="00055512"/>
    <w:rsid w:val="000556B9"/>
    <w:rsid w:val="000556CB"/>
    <w:rsid w:val="0005571B"/>
    <w:rsid w:val="00055972"/>
    <w:rsid w:val="00055AC7"/>
    <w:rsid w:val="00055C36"/>
    <w:rsid w:val="00055F28"/>
    <w:rsid w:val="000560D1"/>
    <w:rsid w:val="00056113"/>
    <w:rsid w:val="000561E4"/>
    <w:rsid w:val="00056567"/>
    <w:rsid w:val="000565AB"/>
    <w:rsid w:val="00056B16"/>
    <w:rsid w:val="00056D45"/>
    <w:rsid w:val="000575CF"/>
    <w:rsid w:val="000579A5"/>
    <w:rsid w:val="00057D7D"/>
    <w:rsid w:val="00057E03"/>
    <w:rsid w:val="00057F1E"/>
    <w:rsid w:val="0006004C"/>
    <w:rsid w:val="0006010A"/>
    <w:rsid w:val="00060164"/>
    <w:rsid w:val="000603B6"/>
    <w:rsid w:val="0006041E"/>
    <w:rsid w:val="00060580"/>
    <w:rsid w:val="000608AA"/>
    <w:rsid w:val="00060BC5"/>
    <w:rsid w:val="00060CA2"/>
    <w:rsid w:val="00060D9A"/>
    <w:rsid w:val="00060E4F"/>
    <w:rsid w:val="00061536"/>
    <w:rsid w:val="00061B53"/>
    <w:rsid w:val="00062063"/>
    <w:rsid w:val="00062792"/>
    <w:rsid w:val="00062E78"/>
    <w:rsid w:val="000636EF"/>
    <w:rsid w:val="000636F5"/>
    <w:rsid w:val="00063762"/>
    <w:rsid w:val="00063935"/>
    <w:rsid w:val="00063B77"/>
    <w:rsid w:val="00063D70"/>
    <w:rsid w:val="00063DD1"/>
    <w:rsid w:val="00063E7C"/>
    <w:rsid w:val="000647A0"/>
    <w:rsid w:val="00064921"/>
    <w:rsid w:val="00064A5C"/>
    <w:rsid w:val="00064A64"/>
    <w:rsid w:val="00064BBE"/>
    <w:rsid w:val="00064F70"/>
    <w:rsid w:val="00065221"/>
    <w:rsid w:val="0006562F"/>
    <w:rsid w:val="00065DA1"/>
    <w:rsid w:val="00065F7A"/>
    <w:rsid w:val="0006619D"/>
    <w:rsid w:val="0006673E"/>
    <w:rsid w:val="00066878"/>
    <w:rsid w:val="00066A40"/>
    <w:rsid w:val="00066A76"/>
    <w:rsid w:val="00066B47"/>
    <w:rsid w:val="00066C4E"/>
    <w:rsid w:val="000672C1"/>
    <w:rsid w:val="0006741E"/>
    <w:rsid w:val="0006793B"/>
    <w:rsid w:val="00067C2A"/>
    <w:rsid w:val="00067D99"/>
    <w:rsid w:val="00067FC8"/>
    <w:rsid w:val="00070127"/>
    <w:rsid w:val="0007025D"/>
    <w:rsid w:val="0007034C"/>
    <w:rsid w:val="00070601"/>
    <w:rsid w:val="00070B1A"/>
    <w:rsid w:val="00070B4F"/>
    <w:rsid w:val="00070C20"/>
    <w:rsid w:val="0007137A"/>
    <w:rsid w:val="000715AE"/>
    <w:rsid w:val="00071E65"/>
    <w:rsid w:val="00071F11"/>
    <w:rsid w:val="000725BD"/>
    <w:rsid w:val="00072768"/>
    <w:rsid w:val="000728A4"/>
    <w:rsid w:val="000729D2"/>
    <w:rsid w:val="00072CB3"/>
    <w:rsid w:val="00072DC0"/>
    <w:rsid w:val="000732B8"/>
    <w:rsid w:val="00073347"/>
    <w:rsid w:val="000734D7"/>
    <w:rsid w:val="000734EF"/>
    <w:rsid w:val="000736E4"/>
    <w:rsid w:val="000739CA"/>
    <w:rsid w:val="0007404F"/>
    <w:rsid w:val="00074690"/>
    <w:rsid w:val="00074763"/>
    <w:rsid w:val="0007479A"/>
    <w:rsid w:val="000747E2"/>
    <w:rsid w:val="000748FE"/>
    <w:rsid w:val="00074B7D"/>
    <w:rsid w:val="00074D27"/>
    <w:rsid w:val="00074E23"/>
    <w:rsid w:val="00075056"/>
    <w:rsid w:val="00075100"/>
    <w:rsid w:val="00075324"/>
    <w:rsid w:val="00075683"/>
    <w:rsid w:val="00075CB0"/>
    <w:rsid w:val="00075FD8"/>
    <w:rsid w:val="000761BB"/>
    <w:rsid w:val="000761BF"/>
    <w:rsid w:val="00076D80"/>
    <w:rsid w:val="00076DFA"/>
    <w:rsid w:val="00077232"/>
    <w:rsid w:val="00077367"/>
    <w:rsid w:val="00077868"/>
    <w:rsid w:val="00077985"/>
    <w:rsid w:val="00077F20"/>
    <w:rsid w:val="0008067A"/>
    <w:rsid w:val="00080B75"/>
    <w:rsid w:val="00080BD1"/>
    <w:rsid w:val="00080EAA"/>
    <w:rsid w:val="0008107C"/>
    <w:rsid w:val="0008109E"/>
    <w:rsid w:val="000816B1"/>
    <w:rsid w:val="000818E7"/>
    <w:rsid w:val="00081B5A"/>
    <w:rsid w:val="000824D6"/>
    <w:rsid w:val="00082587"/>
    <w:rsid w:val="00082B33"/>
    <w:rsid w:val="00082B40"/>
    <w:rsid w:val="00082E59"/>
    <w:rsid w:val="00083043"/>
    <w:rsid w:val="0008309A"/>
    <w:rsid w:val="00083CA8"/>
    <w:rsid w:val="00083F45"/>
    <w:rsid w:val="000843F3"/>
    <w:rsid w:val="0008485F"/>
    <w:rsid w:val="00084C30"/>
    <w:rsid w:val="00084E2B"/>
    <w:rsid w:val="00085230"/>
    <w:rsid w:val="00085505"/>
    <w:rsid w:val="00085C11"/>
    <w:rsid w:val="000867F9"/>
    <w:rsid w:val="00086D18"/>
    <w:rsid w:val="00086FA9"/>
    <w:rsid w:val="00087CC8"/>
    <w:rsid w:val="000902FD"/>
    <w:rsid w:val="00090966"/>
    <w:rsid w:val="00090A53"/>
    <w:rsid w:val="00090AF2"/>
    <w:rsid w:val="00090B80"/>
    <w:rsid w:val="00090BF9"/>
    <w:rsid w:val="00090CD1"/>
    <w:rsid w:val="00090D3E"/>
    <w:rsid w:val="00090EB0"/>
    <w:rsid w:val="00090EEB"/>
    <w:rsid w:val="0009100C"/>
    <w:rsid w:val="0009107D"/>
    <w:rsid w:val="000911ED"/>
    <w:rsid w:val="000915CD"/>
    <w:rsid w:val="00091E57"/>
    <w:rsid w:val="00092237"/>
    <w:rsid w:val="000923DC"/>
    <w:rsid w:val="00092964"/>
    <w:rsid w:val="000938C2"/>
    <w:rsid w:val="00093A59"/>
    <w:rsid w:val="00093F2B"/>
    <w:rsid w:val="00093F6E"/>
    <w:rsid w:val="0009424B"/>
    <w:rsid w:val="000944FE"/>
    <w:rsid w:val="00094E53"/>
    <w:rsid w:val="00095885"/>
    <w:rsid w:val="00096087"/>
    <w:rsid w:val="000965B6"/>
    <w:rsid w:val="0009672E"/>
    <w:rsid w:val="00096807"/>
    <w:rsid w:val="0009688F"/>
    <w:rsid w:val="00096B56"/>
    <w:rsid w:val="00096C29"/>
    <w:rsid w:val="00096ECF"/>
    <w:rsid w:val="00097017"/>
    <w:rsid w:val="000971A7"/>
    <w:rsid w:val="00097223"/>
    <w:rsid w:val="000973F9"/>
    <w:rsid w:val="00097632"/>
    <w:rsid w:val="000977CC"/>
    <w:rsid w:val="00097A1E"/>
    <w:rsid w:val="00097EA0"/>
    <w:rsid w:val="00097F0F"/>
    <w:rsid w:val="00097F96"/>
    <w:rsid w:val="000A013F"/>
    <w:rsid w:val="000A024F"/>
    <w:rsid w:val="000A0289"/>
    <w:rsid w:val="000A03D1"/>
    <w:rsid w:val="000A0830"/>
    <w:rsid w:val="000A08E0"/>
    <w:rsid w:val="000A0B46"/>
    <w:rsid w:val="000A0E18"/>
    <w:rsid w:val="000A0F4C"/>
    <w:rsid w:val="000A1255"/>
    <w:rsid w:val="000A1533"/>
    <w:rsid w:val="000A1675"/>
    <w:rsid w:val="000A20A2"/>
    <w:rsid w:val="000A216F"/>
    <w:rsid w:val="000A21B8"/>
    <w:rsid w:val="000A2C62"/>
    <w:rsid w:val="000A2F7D"/>
    <w:rsid w:val="000A308B"/>
    <w:rsid w:val="000A3215"/>
    <w:rsid w:val="000A3778"/>
    <w:rsid w:val="000A389A"/>
    <w:rsid w:val="000A4051"/>
    <w:rsid w:val="000A417B"/>
    <w:rsid w:val="000A4287"/>
    <w:rsid w:val="000A44E4"/>
    <w:rsid w:val="000A4779"/>
    <w:rsid w:val="000A47FB"/>
    <w:rsid w:val="000A498F"/>
    <w:rsid w:val="000A4BB8"/>
    <w:rsid w:val="000A4EB8"/>
    <w:rsid w:val="000A5086"/>
    <w:rsid w:val="000A5408"/>
    <w:rsid w:val="000A560F"/>
    <w:rsid w:val="000A5DEF"/>
    <w:rsid w:val="000A5E4E"/>
    <w:rsid w:val="000A5FFD"/>
    <w:rsid w:val="000A60FE"/>
    <w:rsid w:val="000A6186"/>
    <w:rsid w:val="000A6583"/>
    <w:rsid w:val="000A6A7D"/>
    <w:rsid w:val="000A6CEB"/>
    <w:rsid w:val="000A6D37"/>
    <w:rsid w:val="000A6EF8"/>
    <w:rsid w:val="000A74B2"/>
    <w:rsid w:val="000A798A"/>
    <w:rsid w:val="000A7A04"/>
    <w:rsid w:val="000A7A63"/>
    <w:rsid w:val="000A7ABD"/>
    <w:rsid w:val="000A7B8A"/>
    <w:rsid w:val="000B06AA"/>
    <w:rsid w:val="000B0703"/>
    <w:rsid w:val="000B0C90"/>
    <w:rsid w:val="000B0E6F"/>
    <w:rsid w:val="000B14C7"/>
    <w:rsid w:val="000B1560"/>
    <w:rsid w:val="000B16F0"/>
    <w:rsid w:val="000B1824"/>
    <w:rsid w:val="000B1BA8"/>
    <w:rsid w:val="000B2018"/>
    <w:rsid w:val="000B2393"/>
    <w:rsid w:val="000B2BFD"/>
    <w:rsid w:val="000B3153"/>
    <w:rsid w:val="000B34F0"/>
    <w:rsid w:val="000B3593"/>
    <w:rsid w:val="000B369C"/>
    <w:rsid w:val="000B36AF"/>
    <w:rsid w:val="000B3A46"/>
    <w:rsid w:val="000B3D40"/>
    <w:rsid w:val="000B3D4F"/>
    <w:rsid w:val="000B437A"/>
    <w:rsid w:val="000B48A6"/>
    <w:rsid w:val="000B4C07"/>
    <w:rsid w:val="000B4F92"/>
    <w:rsid w:val="000B5072"/>
    <w:rsid w:val="000B508E"/>
    <w:rsid w:val="000B5523"/>
    <w:rsid w:val="000B5696"/>
    <w:rsid w:val="000B569F"/>
    <w:rsid w:val="000B582A"/>
    <w:rsid w:val="000B5E17"/>
    <w:rsid w:val="000B6132"/>
    <w:rsid w:val="000B6775"/>
    <w:rsid w:val="000B6778"/>
    <w:rsid w:val="000B69ED"/>
    <w:rsid w:val="000B6C18"/>
    <w:rsid w:val="000B6EA7"/>
    <w:rsid w:val="000B6EBD"/>
    <w:rsid w:val="000B6F7F"/>
    <w:rsid w:val="000B7069"/>
    <w:rsid w:val="000B73F8"/>
    <w:rsid w:val="000B7944"/>
    <w:rsid w:val="000C02C0"/>
    <w:rsid w:val="000C0313"/>
    <w:rsid w:val="000C0415"/>
    <w:rsid w:val="000C057E"/>
    <w:rsid w:val="000C06D6"/>
    <w:rsid w:val="000C06D7"/>
    <w:rsid w:val="000C15BB"/>
    <w:rsid w:val="000C1847"/>
    <w:rsid w:val="000C1AB8"/>
    <w:rsid w:val="000C1D2C"/>
    <w:rsid w:val="000C2545"/>
    <w:rsid w:val="000C2571"/>
    <w:rsid w:val="000C2632"/>
    <w:rsid w:val="000C27AC"/>
    <w:rsid w:val="000C2817"/>
    <w:rsid w:val="000C295E"/>
    <w:rsid w:val="000C352C"/>
    <w:rsid w:val="000C3D1A"/>
    <w:rsid w:val="000C3FF2"/>
    <w:rsid w:val="000C4354"/>
    <w:rsid w:val="000C4672"/>
    <w:rsid w:val="000C498C"/>
    <w:rsid w:val="000C4DDD"/>
    <w:rsid w:val="000C506D"/>
    <w:rsid w:val="000C513F"/>
    <w:rsid w:val="000C533E"/>
    <w:rsid w:val="000C53C5"/>
    <w:rsid w:val="000C5459"/>
    <w:rsid w:val="000C56C6"/>
    <w:rsid w:val="000C5C1D"/>
    <w:rsid w:val="000C5F12"/>
    <w:rsid w:val="000C66BF"/>
    <w:rsid w:val="000C6C8F"/>
    <w:rsid w:val="000C6F08"/>
    <w:rsid w:val="000C7202"/>
    <w:rsid w:val="000C75ED"/>
    <w:rsid w:val="000C7760"/>
    <w:rsid w:val="000C78C6"/>
    <w:rsid w:val="000D00F9"/>
    <w:rsid w:val="000D048C"/>
    <w:rsid w:val="000D05BB"/>
    <w:rsid w:val="000D0818"/>
    <w:rsid w:val="000D0ABB"/>
    <w:rsid w:val="000D0FD6"/>
    <w:rsid w:val="000D10B6"/>
    <w:rsid w:val="000D11EC"/>
    <w:rsid w:val="000D11F1"/>
    <w:rsid w:val="000D1449"/>
    <w:rsid w:val="000D159D"/>
    <w:rsid w:val="000D17DF"/>
    <w:rsid w:val="000D1E42"/>
    <w:rsid w:val="000D1EE9"/>
    <w:rsid w:val="000D2323"/>
    <w:rsid w:val="000D267D"/>
    <w:rsid w:val="000D285B"/>
    <w:rsid w:val="000D2A72"/>
    <w:rsid w:val="000D2A90"/>
    <w:rsid w:val="000D2C06"/>
    <w:rsid w:val="000D2DF2"/>
    <w:rsid w:val="000D2E10"/>
    <w:rsid w:val="000D3449"/>
    <w:rsid w:val="000D398D"/>
    <w:rsid w:val="000D3D7D"/>
    <w:rsid w:val="000D3FB8"/>
    <w:rsid w:val="000D43BE"/>
    <w:rsid w:val="000D451E"/>
    <w:rsid w:val="000D45C5"/>
    <w:rsid w:val="000D45FB"/>
    <w:rsid w:val="000D494C"/>
    <w:rsid w:val="000D4E89"/>
    <w:rsid w:val="000D5052"/>
    <w:rsid w:val="000D51C9"/>
    <w:rsid w:val="000D5385"/>
    <w:rsid w:val="000D6334"/>
    <w:rsid w:val="000D643F"/>
    <w:rsid w:val="000D6496"/>
    <w:rsid w:val="000D65C1"/>
    <w:rsid w:val="000D6B32"/>
    <w:rsid w:val="000D771D"/>
    <w:rsid w:val="000D7AC5"/>
    <w:rsid w:val="000D7C73"/>
    <w:rsid w:val="000E0449"/>
    <w:rsid w:val="000E0710"/>
    <w:rsid w:val="000E07F8"/>
    <w:rsid w:val="000E0803"/>
    <w:rsid w:val="000E0820"/>
    <w:rsid w:val="000E089B"/>
    <w:rsid w:val="000E090E"/>
    <w:rsid w:val="000E0CA4"/>
    <w:rsid w:val="000E0DAD"/>
    <w:rsid w:val="000E1C96"/>
    <w:rsid w:val="000E1DCC"/>
    <w:rsid w:val="000E2363"/>
    <w:rsid w:val="000E2CEB"/>
    <w:rsid w:val="000E3117"/>
    <w:rsid w:val="000E3178"/>
    <w:rsid w:val="000E33DF"/>
    <w:rsid w:val="000E3540"/>
    <w:rsid w:val="000E36CD"/>
    <w:rsid w:val="000E3C19"/>
    <w:rsid w:val="000E3CBE"/>
    <w:rsid w:val="000E3F6A"/>
    <w:rsid w:val="000E506E"/>
    <w:rsid w:val="000E5557"/>
    <w:rsid w:val="000E56F3"/>
    <w:rsid w:val="000E586B"/>
    <w:rsid w:val="000E5B28"/>
    <w:rsid w:val="000E6178"/>
    <w:rsid w:val="000E6481"/>
    <w:rsid w:val="000E6550"/>
    <w:rsid w:val="000E6707"/>
    <w:rsid w:val="000E6930"/>
    <w:rsid w:val="000E6A85"/>
    <w:rsid w:val="000E6EAA"/>
    <w:rsid w:val="000E6FBD"/>
    <w:rsid w:val="000E7353"/>
    <w:rsid w:val="000E753D"/>
    <w:rsid w:val="000E7595"/>
    <w:rsid w:val="000E75A6"/>
    <w:rsid w:val="000E7618"/>
    <w:rsid w:val="000E7AD0"/>
    <w:rsid w:val="000F015E"/>
    <w:rsid w:val="000F0419"/>
    <w:rsid w:val="000F07F6"/>
    <w:rsid w:val="000F0E78"/>
    <w:rsid w:val="000F1149"/>
    <w:rsid w:val="000F17C2"/>
    <w:rsid w:val="000F1807"/>
    <w:rsid w:val="000F1A04"/>
    <w:rsid w:val="000F225E"/>
    <w:rsid w:val="000F2B73"/>
    <w:rsid w:val="000F2C3A"/>
    <w:rsid w:val="000F2E34"/>
    <w:rsid w:val="000F3057"/>
    <w:rsid w:val="000F32EE"/>
    <w:rsid w:val="000F3503"/>
    <w:rsid w:val="000F358D"/>
    <w:rsid w:val="000F384F"/>
    <w:rsid w:val="000F399E"/>
    <w:rsid w:val="000F3BFC"/>
    <w:rsid w:val="000F3CCD"/>
    <w:rsid w:val="000F3F43"/>
    <w:rsid w:val="000F4082"/>
    <w:rsid w:val="000F41B2"/>
    <w:rsid w:val="000F4475"/>
    <w:rsid w:val="000F468D"/>
    <w:rsid w:val="000F477E"/>
    <w:rsid w:val="000F4DF2"/>
    <w:rsid w:val="000F51C9"/>
    <w:rsid w:val="000F55A3"/>
    <w:rsid w:val="000F5830"/>
    <w:rsid w:val="000F5920"/>
    <w:rsid w:val="000F5CDD"/>
    <w:rsid w:val="000F5DE0"/>
    <w:rsid w:val="000F5EB2"/>
    <w:rsid w:val="000F615E"/>
    <w:rsid w:val="000F6317"/>
    <w:rsid w:val="000F635E"/>
    <w:rsid w:val="000F64F0"/>
    <w:rsid w:val="000F6504"/>
    <w:rsid w:val="000F66C2"/>
    <w:rsid w:val="000F6944"/>
    <w:rsid w:val="000F6AFE"/>
    <w:rsid w:val="000F741E"/>
    <w:rsid w:val="000F74D2"/>
    <w:rsid w:val="000F797F"/>
    <w:rsid w:val="001003F0"/>
    <w:rsid w:val="0010053D"/>
    <w:rsid w:val="0010065E"/>
    <w:rsid w:val="0010116A"/>
    <w:rsid w:val="001011C4"/>
    <w:rsid w:val="00101F60"/>
    <w:rsid w:val="00102C1E"/>
    <w:rsid w:val="00102D93"/>
    <w:rsid w:val="001035F0"/>
    <w:rsid w:val="001039A8"/>
    <w:rsid w:val="00103DC8"/>
    <w:rsid w:val="00103E01"/>
    <w:rsid w:val="001041B4"/>
    <w:rsid w:val="001045E0"/>
    <w:rsid w:val="001047C6"/>
    <w:rsid w:val="0010540A"/>
    <w:rsid w:val="0010571D"/>
    <w:rsid w:val="00105BE4"/>
    <w:rsid w:val="00105D4D"/>
    <w:rsid w:val="00105EF0"/>
    <w:rsid w:val="001060F5"/>
    <w:rsid w:val="0010615C"/>
    <w:rsid w:val="00106540"/>
    <w:rsid w:val="001066BD"/>
    <w:rsid w:val="001068EA"/>
    <w:rsid w:val="001069BB"/>
    <w:rsid w:val="00106D42"/>
    <w:rsid w:val="00106D96"/>
    <w:rsid w:val="001071AE"/>
    <w:rsid w:val="00107472"/>
    <w:rsid w:val="001077D3"/>
    <w:rsid w:val="00107962"/>
    <w:rsid w:val="00107D07"/>
    <w:rsid w:val="00107F7C"/>
    <w:rsid w:val="00110171"/>
    <w:rsid w:val="001106D9"/>
    <w:rsid w:val="001107FC"/>
    <w:rsid w:val="00110869"/>
    <w:rsid w:val="0011097A"/>
    <w:rsid w:val="00110A5E"/>
    <w:rsid w:val="00110B0F"/>
    <w:rsid w:val="00110C64"/>
    <w:rsid w:val="0011103B"/>
    <w:rsid w:val="00111347"/>
    <w:rsid w:val="0011158A"/>
    <w:rsid w:val="00111710"/>
    <w:rsid w:val="00111777"/>
    <w:rsid w:val="00111F0E"/>
    <w:rsid w:val="001123E5"/>
    <w:rsid w:val="001123F4"/>
    <w:rsid w:val="0011260C"/>
    <w:rsid w:val="00112E5D"/>
    <w:rsid w:val="00112F30"/>
    <w:rsid w:val="00113106"/>
    <w:rsid w:val="001132DD"/>
    <w:rsid w:val="001132FA"/>
    <w:rsid w:val="001134AE"/>
    <w:rsid w:val="001138C0"/>
    <w:rsid w:val="00113B22"/>
    <w:rsid w:val="00113D71"/>
    <w:rsid w:val="0011459A"/>
    <w:rsid w:val="001149D1"/>
    <w:rsid w:val="00114A0F"/>
    <w:rsid w:val="00114C58"/>
    <w:rsid w:val="00115635"/>
    <w:rsid w:val="00115B6D"/>
    <w:rsid w:val="00115C83"/>
    <w:rsid w:val="00115EED"/>
    <w:rsid w:val="00116141"/>
    <w:rsid w:val="001166C1"/>
    <w:rsid w:val="0011725F"/>
    <w:rsid w:val="00117E23"/>
    <w:rsid w:val="00117FD1"/>
    <w:rsid w:val="00120135"/>
    <w:rsid w:val="0012047E"/>
    <w:rsid w:val="00120647"/>
    <w:rsid w:val="0012128B"/>
    <w:rsid w:val="00121376"/>
    <w:rsid w:val="00121D98"/>
    <w:rsid w:val="00121DBA"/>
    <w:rsid w:val="00122108"/>
    <w:rsid w:val="0012215A"/>
    <w:rsid w:val="00122298"/>
    <w:rsid w:val="00122301"/>
    <w:rsid w:val="001229FC"/>
    <w:rsid w:val="00123959"/>
    <w:rsid w:val="00123B59"/>
    <w:rsid w:val="00124080"/>
    <w:rsid w:val="0012408A"/>
    <w:rsid w:val="00124147"/>
    <w:rsid w:val="00124254"/>
    <w:rsid w:val="00124EF1"/>
    <w:rsid w:val="001252EE"/>
    <w:rsid w:val="0012547F"/>
    <w:rsid w:val="001256DF"/>
    <w:rsid w:val="0012585C"/>
    <w:rsid w:val="00125E42"/>
    <w:rsid w:val="0012652B"/>
    <w:rsid w:val="00126532"/>
    <w:rsid w:val="001267DD"/>
    <w:rsid w:val="00126D7F"/>
    <w:rsid w:val="001274AB"/>
    <w:rsid w:val="00127659"/>
    <w:rsid w:val="00127866"/>
    <w:rsid w:val="00127D0D"/>
    <w:rsid w:val="00130014"/>
    <w:rsid w:val="001304B5"/>
    <w:rsid w:val="001304C6"/>
    <w:rsid w:val="00130603"/>
    <w:rsid w:val="0013084B"/>
    <w:rsid w:val="001309D3"/>
    <w:rsid w:val="0013106A"/>
    <w:rsid w:val="001310FB"/>
    <w:rsid w:val="001315AC"/>
    <w:rsid w:val="0013167C"/>
    <w:rsid w:val="00131730"/>
    <w:rsid w:val="00131A2B"/>
    <w:rsid w:val="0013241E"/>
    <w:rsid w:val="001325BA"/>
    <w:rsid w:val="001327E0"/>
    <w:rsid w:val="00132FFE"/>
    <w:rsid w:val="00133018"/>
    <w:rsid w:val="001330DE"/>
    <w:rsid w:val="001331CC"/>
    <w:rsid w:val="00133902"/>
    <w:rsid w:val="001348D8"/>
    <w:rsid w:val="00134E70"/>
    <w:rsid w:val="00134F15"/>
    <w:rsid w:val="0013536F"/>
    <w:rsid w:val="00135392"/>
    <w:rsid w:val="001354E3"/>
    <w:rsid w:val="00135706"/>
    <w:rsid w:val="0013589A"/>
    <w:rsid w:val="0013592C"/>
    <w:rsid w:val="00135CD9"/>
    <w:rsid w:val="00135F79"/>
    <w:rsid w:val="0013642C"/>
    <w:rsid w:val="00136B4B"/>
    <w:rsid w:val="00137C16"/>
    <w:rsid w:val="00137E38"/>
    <w:rsid w:val="00137F67"/>
    <w:rsid w:val="00140296"/>
    <w:rsid w:val="001402EA"/>
    <w:rsid w:val="001403A5"/>
    <w:rsid w:val="00140A62"/>
    <w:rsid w:val="00140EE1"/>
    <w:rsid w:val="00140EEA"/>
    <w:rsid w:val="00140FA1"/>
    <w:rsid w:val="001411C6"/>
    <w:rsid w:val="00141B89"/>
    <w:rsid w:val="00141E23"/>
    <w:rsid w:val="001420F8"/>
    <w:rsid w:val="00142791"/>
    <w:rsid w:val="00142B69"/>
    <w:rsid w:val="00142BC8"/>
    <w:rsid w:val="00142BEF"/>
    <w:rsid w:val="00142D7F"/>
    <w:rsid w:val="00142DCD"/>
    <w:rsid w:val="00142F51"/>
    <w:rsid w:val="0014306D"/>
    <w:rsid w:val="00143082"/>
    <w:rsid w:val="00143544"/>
    <w:rsid w:val="00143B00"/>
    <w:rsid w:val="00143B91"/>
    <w:rsid w:val="00143D63"/>
    <w:rsid w:val="00143F97"/>
    <w:rsid w:val="001440F2"/>
    <w:rsid w:val="001441A6"/>
    <w:rsid w:val="001443C3"/>
    <w:rsid w:val="001447EB"/>
    <w:rsid w:val="00144DE6"/>
    <w:rsid w:val="00145010"/>
    <w:rsid w:val="001455B3"/>
    <w:rsid w:val="001455F1"/>
    <w:rsid w:val="00145816"/>
    <w:rsid w:val="00146321"/>
    <w:rsid w:val="00146350"/>
    <w:rsid w:val="0014662F"/>
    <w:rsid w:val="0014673C"/>
    <w:rsid w:val="0014674B"/>
    <w:rsid w:val="00146B4B"/>
    <w:rsid w:val="00146C58"/>
    <w:rsid w:val="00146D5A"/>
    <w:rsid w:val="00146DAE"/>
    <w:rsid w:val="00147529"/>
    <w:rsid w:val="00147811"/>
    <w:rsid w:val="00147A34"/>
    <w:rsid w:val="00147D8C"/>
    <w:rsid w:val="0015031A"/>
    <w:rsid w:val="0015048B"/>
    <w:rsid w:val="0015056C"/>
    <w:rsid w:val="001506BE"/>
    <w:rsid w:val="00150C86"/>
    <w:rsid w:val="00151084"/>
    <w:rsid w:val="001512D9"/>
    <w:rsid w:val="001512E6"/>
    <w:rsid w:val="0015241F"/>
    <w:rsid w:val="00152554"/>
    <w:rsid w:val="001525FB"/>
    <w:rsid w:val="00152A38"/>
    <w:rsid w:val="00152ABE"/>
    <w:rsid w:val="00152AC3"/>
    <w:rsid w:val="00152B19"/>
    <w:rsid w:val="00152C3E"/>
    <w:rsid w:val="00152D55"/>
    <w:rsid w:val="00152E8D"/>
    <w:rsid w:val="0015306C"/>
    <w:rsid w:val="00153156"/>
    <w:rsid w:val="001535BC"/>
    <w:rsid w:val="00153794"/>
    <w:rsid w:val="00153DFA"/>
    <w:rsid w:val="00153E02"/>
    <w:rsid w:val="001540FE"/>
    <w:rsid w:val="00154762"/>
    <w:rsid w:val="00154F8B"/>
    <w:rsid w:val="001552AF"/>
    <w:rsid w:val="00155458"/>
    <w:rsid w:val="00155610"/>
    <w:rsid w:val="0015568A"/>
    <w:rsid w:val="00155911"/>
    <w:rsid w:val="00155D98"/>
    <w:rsid w:val="00155E42"/>
    <w:rsid w:val="0015600E"/>
    <w:rsid w:val="0015658C"/>
    <w:rsid w:val="001566BA"/>
    <w:rsid w:val="001567E7"/>
    <w:rsid w:val="0015686F"/>
    <w:rsid w:val="00156889"/>
    <w:rsid w:val="00156C3E"/>
    <w:rsid w:val="001571F9"/>
    <w:rsid w:val="0015737E"/>
    <w:rsid w:val="0015744A"/>
    <w:rsid w:val="00157CFD"/>
    <w:rsid w:val="00157D71"/>
    <w:rsid w:val="00157E85"/>
    <w:rsid w:val="0016045E"/>
    <w:rsid w:val="00160C49"/>
    <w:rsid w:val="00160F58"/>
    <w:rsid w:val="001614E1"/>
    <w:rsid w:val="0016161B"/>
    <w:rsid w:val="001617DC"/>
    <w:rsid w:val="00161809"/>
    <w:rsid w:val="0016180B"/>
    <w:rsid w:val="001618A0"/>
    <w:rsid w:val="00161AD8"/>
    <w:rsid w:val="00161C3D"/>
    <w:rsid w:val="00161F04"/>
    <w:rsid w:val="00162560"/>
    <w:rsid w:val="001625D0"/>
    <w:rsid w:val="00162B97"/>
    <w:rsid w:val="00162C8F"/>
    <w:rsid w:val="00162DAA"/>
    <w:rsid w:val="00163153"/>
    <w:rsid w:val="0016325B"/>
    <w:rsid w:val="0016360A"/>
    <w:rsid w:val="001638EC"/>
    <w:rsid w:val="001639D9"/>
    <w:rsid w:val="001643BA"/>
    <w:rsid w:val="00164D85"/>
    <w:rsid w:val="00164DEC"/>
    <w:rsid w:val="00165409"/>
    <w:rsid w:val="001659A8"/>
    <w:rsid w:val="001663D6"/>
    <w:rsid w:val="001668E5"/>
    <w:rsid w:val="00166956"/>
    <w:rsid w:val="00166C6F"/>
    <w:rsid w:val="00166CB6"/>
    <w:rsid w:val="00166E8A"/>
    <w:rsid w:val="00166EBA"/>
    <w:rsid w:val="00167038"/>
    <w:rsid w:val="00167101"/>
    <w:rsid w:val="001677E9"/>
    <w:rsid w:val="00167D48"/>
    <w:rsid w:val="0017005A"/>
    <w:rsid w:val="001709E4"/>
    <w:rsid w:val="00170DFF"/>
    <w:rsid w:val="001726EB"/>
    <w:rsid w:val="0017277D"/>
    <w:rsid w:val="00172B6E"/>
    <w:rsid w:val="00172BBE"/>
    <w:rsid w:val="00172E20"/>
    <w:rsid w:val="0017375D"/>
    <w:rsid w:val="00173799"/>
    <w:rsid w:val="0017399E"/>
    <w:rsid w:val="00173A66"/>
    <w:rsid w:val="00173D7D"/>
    <w:rsid w:val="001748C7"/>
    <w:rsid w:val="00174A71"/>
    <w:rsid w:val="00174F5B"/>
    <w:rsid w:val="00174F8B"/>
    <w:rsid w:val="00174FC5"/>
    <w:rsid w:val="00175107"/>
    <w:rsid w:val="00175121"/>
    <w:rsid w:val="0017525B"/>
    <w:rsid w:val="001754B1"/>
    <w:rsid w:val="00175560"/>
    <w:rsid w:val="001755F4"/>
    <w:rsid w:val="00175783"/>
    <w:rsid w:val="00175918"/>
    <w:rsid w:val="001759F1"/>
    <w:rsid w:val="00175BA0"/>
    <w:rsid w:val="00175E36"/>
    <w:rsid w:val="00176215"/>
    <w:rsid w:val="0017626D"/>
    <w:rsid w:val="0017651C"/>
    <w:rsid w:val="00176587"/>
    <w:rsid w:val="00176704"/>
    <w:rsid w:val="0017674A"/>
    <w:rsid w:val="00176DEF"/>
    <w:rsid w:val="0017747C"/>
    <w:rsid w:val="001774AD"/>
    <w:rsid w:val="00177976"/>
    <w:rsid w:val="001779D3"/>
    <w:rsid w:val="00177A33"/>
    <w:rsid w:val="00177F10"/>
    <w:rsid w:val="00180593"/>
    <w:rsid w:val="0018089C"/>
    <w:rsid w:val="00180E00"/>
    <w:rsid w:val="00181244"/>
    <w:rsid w:val="00181BBD"/>
    <w:rsid w:val="00181C67"/>
    <w:rsid w:val="00181D07"/>
    <w:rsid w:val="00181E1E"/>
    <w:rsid w:val="00181E7A"/>
    <w:rsid w:val="0018211F"/>
    <w:rsid w:val="00182292"/>
    <w:rsid w:val="00182770"/>
    <w:rsid w:val="00182779"/>
    <w:rsid w:val="00182CA1"/>
    <w:rsid w:val="00183041"/>
    <w:rsid w:val="0018347B"/>
    <w:rsid w:val="00183CCE"/>
    <w:rsid w:val="00184328"/>
    <w:rsid w:val="00184391"/>
    <w:rsid w:val="00184AA4"/>
    <w:rsid w:val="00184B18"/>
    <w:rsid w:val="00184BCE"/>
    <w:rsid w:val="0018509D"/>
    <w:rsid w:val="0018522E"/>
    <w:rsid w:val="00185527"/>
    <w:rsid w:val="00185837"/>
    <w:rsid w:val="00185941"/>
    <w:rsid w:val="00185A5F"/>
    <w:rsid w:val="00185A66"/>
    <w:rsid w:val="00185B91"/>
    <w:rsid w:val="00185D47"/>
    <w:rsid w:val="00185F25"/>
    <w:rsid w:val="00185FE5"/>
    <w:rsid w:val="0018613E"/>
    <w:rsid w:val="0018637D"/>
    <w:rsid w:val="00186638"/>
    <w:rsid w:val="001866E4"/>
    <w:rsid w:val="00186B8E"/>
    <w:rsid w:val="00186D11"/>
    <w:rsid w:val="001870ED"/>
    <w:rsid w:val="0019046F"/>
    <w:rsid w:val="001906F5"/>
    <w:rsid w:val="00190860"/>
    <w:rsid w:val="001909E5"/>
    <w:rsid w:val="00190F06"/>
    <w:rsid w:val="00191551"/>
    <w:rsid w:val="001915C4"/>
    <w:rsid w:val="00191A6D"/>
    <w:rsid w:val="00191C98"/>
    <w:rsid w:val="00191D2F"/>
    <w:rsid w:val="00191F69"/>
    <w:rsid w:val="00192102"/>
    <w:rsid w:val="001922D9"/>
    <w:rsid w:val="001923E3"/>
    <w:rsid w:val="00192531"/>
    <w:rsid w:val="00192618"/>
    <w:rsid w:val="0019279C"/>
    <w:rsid w:val="00192812"/>
    <w:rsid w:val="00192EE0"/>
    <w:rsid w:val="001939D9"/>
    <w:rsid w:val="00193BFC"/>
    <w:rsid w:val="00194333"/>
    <w:rsid w:val="00194BA9"/>
    <w:rsid w:val="00194EE1"/>
    <w:rsid w:val="00195F54"/>
    <w:rsid w:val="00196502"/>
    <w:rsid w:val="001968C1"/>
    <w:rsid w:val="00196A7F"/>
    <w:rsid w:val="00196AC3"/>
    <w:rsid w:val="00196E4C"/>
    <w:rsid w:val="0019742F"/>
    <w:rsid w:val="001974BB"/>
    <w:rsid w:val="0019755B"/>
    <w:rsid w:val="0019761F"/>
    <w:rsid w:val="0019774B"/>
    <w:rsid w:val="00197758"/>
    <w:rsid w:val="00197A65"/>
    <w:rsid w:val="00197AC9"/>
    <w:rsid w:val="00197AF1"/>
    <w:rsid w:val="00197B08"/>
    <w:rsid w:val="00197DA9"/>
    <w:rsid w:val="00197DE3"/>
    <w:rsid w:val="001A006D"/>
    <w:rsid w:val="001A01AA"/>
    <w:rsid w:val="001A0461"/>
    <w:rsid w:val="001A07EF"/>
    <w:rsid w:val="001A0905"/>
    <w:rsid w:val="001A0917"/>
    <w:rsid w:val="001A0AA1"/>
    <w:rsid w:val="001A0CB6"/>
    <w:rsid w:val="001A0D77"/>
    <w:rsid w:val="001A0EA1"/>
    <w:rsid w:val="001A1150"/>
    <w:rsid w:val="001A12B5"/>
    <w:rsid w:val="001A1400"/>
    <w:rsid w:val="001A15B6"/>
    <w:rsid w:val="001A17A2"/>
    <w:rsid w:val="001A1BF2"/>
    <w:rsid w:val="001A1C14"/>
    <w:rsid w:val="001A1E4A"/>
    <w:rsid w:val="001A2021"/>
    <w:rsid w:val="001A2396"/>
    <w:rsid w:val="001A260D"/>
    <w:rsid w:val="001A2986"/>
    <w:rsid w:val="001A2AD5"/>
    <w:rsid w:val="001A2B30"/>
    <w:rsid w:val="001A2D26"/>
    <w:rsid w:val="001A30B3"/>
    <w:rsid w:val="001A39B9"/>
    <w:rsid w:val="001A3B22"/>
    <w:rsid w:val="001A3E87"/>
    <w:rsid w:val="001A4002"/>
    <w:rsid w:val="001A44AC"/>
    <w:rsid w:val="001A497E"/>
    <w:rsid w:val="001A49C9"/>
    <w:rsid w:val="001A4BE6"/>
    <w:rsid w:val="001A4E41"/>
    <w:rsid w:val="001A4E9D"/>
    <w:rsid w:val="001A5491"/>
    <w:rsid w:val="001A579A"/>
    <w:rsid w:val="001A584F"/>
    <w:rsid w:val="001A594E"/>
    <w:rsid w:val="001A5CD7"/>
    <w:rsid w:val="001A60F2"/>
    <w:rsid w:val="001A65C8"/>
    <w:rsid w:val="001A6B0A"/>
    <w:rsid w:val="001A6BC8"/>
    <w:rsid w:val="001A6DAD"/>
    <w:rsid w:val="001A6EEA"/>
    <w:rsid w:val="001A7113"/>
    <w:rsid w:val="001A753E"/>
    <w:rsid w:val="001A7B9D"/>
    <w:rsid w:val="001A7D44"/>
    <w:rsid w:val="001A7F0F"/>
    <w:rsid w:val="001B030E"/>
    <w:rsid w:val="001B063C"/>
    <w:rsid w:val="001B0CF4"/>
    <w:rsid w:val="001B0DA6"/>
    <w:rsid w:val="001B0DD9"/>
    <w:rsid w:val="001B0F8B"/>
    <w:rsid w:val="001B14E4"/>
    <w:rsid w:val="001B171D"/>
    <w:rsid w:val="001B1BCE"/>
    <w:rsid w:val="001B22CF"/>
    <w:rsid w:val="001B25DA"/>
    <w:rsid w:val="001B263B"/>
    <w:rsid w:val="001B2A8D"/>
    <w:rsid w:val="001B2AEE"/>
    <w:rsid w:val="001B2AF3"/>
    <w:rsid w:val="001B2B3F"/>
    <w:rsid w:val="001B3019"/>
    <w:rsid w:val="001B3329"/>
    <w:rsid w:val="001B3416"/>
    <w:rsid w:val="001B3622"/>
    <w:rsid w:val="001B3854"/>
    <w:rsid w:val="001B3A9E"/>
    <w:rsid w:val="001B3B47"/>
    <w:rsid w:val="001B3B83"/>
    <w:rsid w:val="001B43BC"/>
    <w:rsid w:val="001B458B"/>
    <w:rsid w:val="001B4772"/>
    <w:rsid w:val="001B5065"/>
    <w:rsid w:val="001B55D3"/>
    <w:rsid w:val="001B56A2"/>
    <w:rsid w:val="001B570B"/>
    <w:rsid w:val="001B5A8E"/>
    <w:rsid w:val="001B5BF0"/>
    <w:rsid w:val="001B6223"/>
    <w:rsid w:val="001B6586"/>
    <w:rsid w:val="001B68BB"/>
    <w:rsid w:val="001B697E"/>
    <w:rsid w:val="001B6B6B"/>
    <w:rsid w:val="001B7015"/>
    <w:rsid w:val="001B71E1"/>
    <w:rsid w:val="001B761E"/>
    <w:rsid w:val="001B78A6"/>
    <w:rsid w:val="001B7A8D"/>
    <w:rsid w:val="001C04DB"/>
    <w:rsid w:val="001C05C4"/>
    <w:rsid w:val="001C0BBD"/>
    <w:rsid w:val="001C0C29"/>
    <w:rsid w:val="001C127F"/>
    <w:rsid w:val="001C1A16"/>
    <w:rsid w:val="001C1E08"/>
    <w:rsid w:val="001C1FE7"/>
    <w:rsid w:val="001C2765"/>
    <w:rsid w:val="001C27F8"/>
    <w:rsid w:val="001C289E"/>
    <w:rsid w:val="001C2922"/>
    <w:rsid w:val="001C2A72"/>
    <w:rsid w:val="001C2B79"/>
    <w:rsid w:val="001C2F07"/>
    <w:rsid w:val="001C35A9"/>
    <w:rsid w:val="001C394E"/>
    <w:rsid w:val="001C396B"/>
    <w:rsid w:val="001C3DE2"/>
    <w:rsid w:val="001C3F4A"/>
    <w:rsid w:val="001C49D8"/>
    <w:rsid w:val="001C4A7A"/>
    <w:rsid w:val="001C4F5E"/>
    <w:rsid w:val="001C502A"/>
    <w:rsid w:val="001C505F"/>
    <w:rsid w:val="001C53C6"/>
    <w:rsid w:val="001C5460"/>
    <w:rsid w:val="001C576B"/>
    <w:rsid w:val="001C577A"/>
    <w:rsid w:val="001C57D4"/>
    <w:rsid w:val="001C59E3"/>
    <w:rsid w:val="001C5D45"/>
    <w:rsid w:val="001C60E3"/>
    <w:rsid w:val="001C621F"/>
    <w:rsid w:val="001C64FC"/>
    <w:rsid w:val="001C677D"/>
    <w:rsid w:val="001C6898"/>
    <w:rsid w:val="001C6B74"/>
    <w:rsid w:val="001C6E41"/>
    <w:rsid w:val="001C7024"/>
    <w:rsid w:val="001C702B"/>
    <w:rsid w:val="001C717A"/>
    <w:rsid w:val="001C71A7"/>
    <w:rsid w:val="001C72B0"/>
    <w:rsid w:val="001C7421"/>
    <w:rsid w:val="001C757B"/>
    <w:rsid w:val="001C7ABC"/>
    <w:rsid w:val="001C7E82"/>
    <w:rsid w:val="001C7F30"/>
    <w:rsid w:val="001D066F"/>
    <w:rsid w:val="001D085B"/>
    <w:rsid w:val="001D0A3C"/>
    <w:rsid w:val="001D0AF8"/>
    <w:rsid w:val="001D0B01"/>
    <w:rsid w:val="001D0B24"/>
    <w:rsid w:val="001D0B98"/>
    <w:rsid w:val="001D0BB8"/>
    <w:rsid w:val="001D0ED1"/>
    <w:rsid w:val="001D0F8F"/>
    <w:rsid w:val="001D108B"/>
    <w:rsid w:val="001D124F"/>
    <w:rsid w:val="001D1307"/>
    <w:rsid w:val="001D15C1"/>
    <w:rsid w:val="001D184B"/>
    <w:rsid w:val="001D1EB5"/>
    <w:rsid w:val="001D2097"/>
    <w:rsid w:val="001D2253"/>
    <w:rsid w:val="001D2681"/>
    <w:rsid w:val="001D2B54"/>
    <w:rsid w:val="001D34DB"/>
    <w:rsid w:val="001D3679"/>
    <w:rsid w:val="001D3AB7"/>
    <w:rsid w:val="001D3DF0"/>
    <w:rsid w:val="001D4219"/>
    <w:rsid w:val="001D43F4"/>
    <w:rsid w:val="001D45FA"/>
    <w:rsid w:val="001D4798"/>
    <w:rsid w:val="001D50D3"/>
    <w:rsid w:val="001D5162"/>
    <w:rsid w:val="001D5B18"/>
    <w:rsid w:val="001D669C"/>
    <w:rsid w:val="001D734E"/>
    <w:rsid w:val="001D7438"/>
    <w:rsid w:val="001D7CB4"/>
    <w:rsid w:val="001D7E35"/>
    <w:rsid w:val="001E0176"/>
    <w:rsid w:val="001E07AD"/>
    <w:rsid w:val="001E0A62"/>
    <w:rsid w:val="001E0DB7"/>
    <w:rsid w:val="001E0F01"/>
    <w:rsid w:val="001E1185"/>
    <w:rsid w:val="001E1334"/>
    <w:rsid w:val="001E152F"/>
    <w:rsid w:val="001E20EE"/>
    <w:rsid w:val="001E2955"/>
    <w:rsid w:val="001E3017"/>
    <w:rsid w:val="001E361F"/>
    <w:rsid w:val="001E3650"/>
    <w:rsid w:val="001E39B7"/>
    <w:rsid w:val="001E3ECE"/>
    <w:rsid w:val="001E401E"/>
    <w:rsid w:val="001E4241"/>
    <w:rsid w:val="001E42AB"/>
    <w:rsid w:val="001E5527"/>
    <w:rsid w:val="001E5562"/>
    <w:rsid w:val="001E584C"/>
    <w:rsid w:val="001E5CAF"/>
    <w:rsid w:val="001E61F7"/>
    <w:rsid w:val="001E6403"/>
    <w:rsid w:val="001E6563"/>
    <w:rsid w:val="001E6998"/>
    <w:rsid w:val="001E6C23"/>
    <w:rsid w:val="001E6CFF"/>
    <w:rsid w:val="001E6FFE"/>
    <w:rsid w:val="001E78BD"/>
    <w:rsid w:val="001E7BE9"/>
    <w:rsid w:val="001E7C29"/>
    <w:rsid w:val="001E7D8C"/>
    <w:rsid w:val="001E7FE6"/>
    <w:rsid w:val="001F0014"/>
    <w:rsid w:val="001F0209"/>
    <w:rsid w:val="001F0632"/>
    <w:rsid w:val="001F07FF"/>
    <w:rsid w:val="001F09A2"/>
    <w:rsid w:val="001F0D77"/>
    <w:rsid w:val="001F0DE9"/>
    <w:rsid w:val="001F0F81"/>
    <w:rsid w:val="001F12F8"/>
    <w:rsid w:val="001F131B"/>
    <w:rsid w:val="001F1397"/>
    <w:rsid w:val="001F1973"/>
    <w:rsid w:val="001F1A8A"/>
    <w:rsid w:val="001F1C72"/>
    <w:rsid w:val="001F1D15"/>
    <w:rsid w:val="001F1E6E"/>
    <w:rsid w:val="001F2C51"/>
    <w:rsid w:val="001F3150"/>
    <w:rsid w:val="001F33CB"/>
    <w:rsid w:val="001F35C3"/>
    <w:rsid w:val="001F4133"/>
    <w:rsid w:val="001F4340"/>
    <w:rsid w:val="001F4467"/>
    <w:rsid w:val="001F447D"/>
    <w:rsid w:val="001F44E0"/>
    <w:rsid w:val="001F48B5"/>
    <w:rsid w:val="001F4987"/>
    <w:rsid w:val="001F49F2"/>
    <w:rsid w:val="001F4B06"/>
    <w:rsid w:val="001F4BA5"/>
    <w:rsid w:val="001F4E51"/>
    <w:rsid w:val="001F5189"/>
    <w:rsid w:val="001F51F2"/>
    <w:rsid w:val="001F5982"/>
    <w:rsid w:val="001F5BE6"/>
    <w:rsid w:val="001F5E7C"/>
    <w:rsid w:val="001F61BB"/>
    <w:rsid w:val="001F627B"/>
    <w:rsid w:val="001F691C"/>
    <w:rsid w:val="001F6948"/>
    <w:rsid w:val="001F6E52"/>
    <w:rsid w:val="001F706D"/>
    <w:rsid w:val="001F731B"/>
    <w:rsid w:val="001F7451"/>
    <w:rsid w:val="001F77EF"/>
    <w:rsid w:val="001F7909"/>
    <w:rsid w:val="001F7BE8"/>
    <w:rsid w:val="00200053"/>
    <w:rsid w:val="002006E6"/>
    <w:rsid w:val="00200855"/>
    <w:rsid w:val="00200AF5"/>
    <w:rsid w:val="0020166C"/>
    <w:rsid w:val="002018E2"/>
    <w:rsid w:val="00201B77"/>
    <w:rsid w:val="00201E84"/>
    <w:rsid w:val="002022B1"/>
    <w:rsid w:val="00202506"/>
    <w:rsid w:val="002026B3"/>
    <w:rsid w:val="0020280D"/>
    <w:rsid w:val="00202E24"/>
    <w:rsid w:val="0020310F"/>
    <w:rsid w:val="00203352"/>
    <w:rsid w:val="0020342A"/>
    <w:rsid w:val="002034EF"/>
    <w:rsid w:val="0020351D"/>
    <w:rsid w:val="00203894"/>
    <w:rsid w:val="00203A61"/>
    <w:rsid w:val="00203C11"/>
    <w:rsid w:val="0020477E"/>
    <w:rsid w:val="00204C05"/>
    <w:rsid w:val="00204E38"/>
    <w:rsid w:val="00204FE1"/>
    <w:rsid w:val="00205234"/>
    <w:rsid w:val="00205538"/>
    <w:rsid w:val="0020563D"/>
    <w:rsid w:val="00205829"/>
    <w:rsid w:val="00205A02"/>
    <w:rsid w:val="00205B65"/>
    <w:rsid w:val="002061D8"/>
    <w:rsid w:val="0020620C"/>
    <w:rsid w:val="002067D4"/>
    <w:rsid w:val="002068FA"/>
    <w:rsid w:val="00206DC6"/>
    <w:rsid w:val="002078C3"/>
    <w:rsid w:val="002079CF"/>
    <w:rsid w:val="002102D3"/>
    <w:rsid w:val="00210381"/>
    <w:rsid w:val="0021038C"/>
    <w:rsid w:val="00210399"/>
    <w:rsid w:val="002106F7"/>
    <w:rsid w:val="00210C35"/>
    <w:rsid w:val="00210CB9"/>
    <w:rsid w:val="00211045"/>
    <w:rsid w:val="00211050"/>
    <w:rsid w:val="0021113D"/>
    <w:rsid w:val="002113CF"/>
    <w:rsid w:val="00211985"/>
    <w:rsid w:val="00211AE1"/>
    <w:rsid w:val="00211BEA"/>
    <w:rsid w:val="00211D8B"/>
    <w:rsid w:val="0021211F"/>
    <w:rsid w:val="0021263D"/>
    <w:rsid w:val="00212670"/>
    <w:rsid w:val="002128F2"/>
    <w:rsid w:val="00212B0D"/>
    <w:rsid w:val="00212BC5"/>
    <w:rsid w:val="00212E44"/>
    <w:rsid w:val="00212ED0"/>
    <w:rsid w:val="00212F0C"/>
    <w:rsid w:val="0021324D"/>
    <w:rsid w:val="002136F7"/>
    <w:rsid w:val="00213AEE"/>
    <w:rsid w:val="00213B3C"/>
    <w:rsid w:val="00213EFC"/>
    <w:rsid w:val="00214157"/>
    <w:rsid w:val="002141BC"/>
    <w:rsid w:val="00214320"/>
    <w:rsid w:val="00214870"/>
    <w:rsid w:val="002148F9"/>
    <w:rsid w:val="002149E6"/>
    <w:rsid w:val="00214A15"/>
    <w:rsid w:val="00214AEB"/>
    <w:rsid w:val="00214C11"/>
    <w:rsid w:val="002157E8"/>
    <w:rsid w:val="0021581F"/>
    <w:rsid w:val="00216441"/>
    <w:rsid w:val="002165C8"/>
    <w:rsid w:val="002166BF"/>
    <w:rsid w:val="002168D9"/>
    <w:rsid w:val="0021693A"/>
    <w:rsid w:val="00216A25"/>
    <w:rsid w:val="00216AFB"/>
    <w:rsid w:val="00216D60"/>
    <w:rsid w:val="002173C4"/>
    <w:rsid w:val="00217471"/>
    <w:rsid w:val="00217A5E"/>
    <w:rsid w:val="00217B36"/>
    <w:rsid w:val="00217C64"/>
    <w:rsid w:val="00217D49"/>
    <w:rsid w:val="00220076"/>
    <w:rsid w:val="0022073C"/>
    <w:rsid w:val="002208AD"/>
    <w:rsid w:val="00221020"/>
    <w:rsid w:val="002212B6"/>
    <w:rsid w:val="0022137E"/>
    <w:rsid w:val="002216E4"/>
    <w:rsid w:val="00221B50"/>
    <w:rsid w:val="00221BCD"/>
    <w:rsid w:val="00221CCB"/>
    <w:rsid w:val="00221DB3"/>
    <w:rsid w:val="00221ED4"/>
    <w:rsid w:val="00222128"/>
    <w:rsid w:val="002222EE"/>
    <w:rsid w:val="0022277E"/>
    <w:rsid w:val="0022282B"/>
    <w:rsid w:val="00222B46"/>
    <w:rsid w:val="00222B80"/>
    <w:rsid w:val="00223455"/>
    <w:rsid w:val="0022359C"/>
    <w:rsid w:val="002239A2"/>
    <w:rsid w:val="00223D26"/>
    <w:rsid w:val="00223E6D"/>
    <w:rsid w:val="00223FD3"/>
    <w:rsid w:val="002242E9"/>
    <w:rsid w:val="00224417"/>
    <w:rsid w:val="00224938"/>
    <w:rsid w:val="00224AAB"/>
    <w:rsid w:val="002250C4"/>
    <w:rsid w:val="00225248"/>
    <w:rsid w:val="0022541B"/>
    <w:rsid w:val="002255BB"/>
    <w:rsid w:val="0022595A"/>
    <w:rsid w:val="00225AAE"/>
    <w:rsid w:val="00225AFE"/>
    <w:rsid w:val="00225C1A"/>
    <w:rsid w:val="002260A4"/>
    <w:rsid w:val="0022640B"/>
    <w:rsid w:val="00226563"/>
    <w:rsid w:val="00226584"/>
    <w:rsid w:val="0022660A"/>
    <w:rsid w:val="00226878"/>
    <w:rsid w:val="00226ADE"/>
    <w:rsid w:val="00226BC5"/>
    <w:rsid w:val="00226D1B"/>
    <w:rsid w:val="0022718C"/>
    <w:rsid w:val="00227811"/>
    <w:rsid w:val="00227D00"/>
    <w:rsid w:val="00227D32"/>
    <w:rsid w:val="00230179"/>
    <w:rsid w:val="0023034D"/>
    <w:rsid w:val="00230D1C"/>
    <w:rsid w:val="00231380"/>
    <w:rsid w:val="00231598"/>
    <w:rsid w:val="002317AF"/>
    <w:rsid w:val="00231A45"/>
    <w:rsid w:val="00231CF8"/>
    <w:rsid w:val="00231E36"/>
    <w:rsid w:val="0023203C"/>
    <w:rsid w:val="002320EA"/>
    <w:rsid w:val="00232603"/>
    <w:rsid w:val="002329F8"/>
    <w:rsid w:val="00232C9A"/>
    <w:rsid w:val="00233370"/>
    <w:rsid w:val="00233434"/>
    <w:rsid w:val="0023390A"/>
    <w:rsid w:val="00233B1C"/>
    <w:rsid w:val="00233F11"/>
    <w:rsid w:val="0023407D"/>
    <w:rsid w:val="002343A9"/>
    <w:rsid w:val="00234446"/>
    <w:rsid w:val="00234A45"/>
    <w:rsid w:val="00234D78"/>
    <w:rsid w:val="00234E8E"/>
    <w:rsid w:val="00234E92"/>
    <w:rsid w:val="00235485"/>
    <w:rsid w:val="002355DC"/>
    <w:rsid w:val="00235AE4"/>
    <w:rsid w:val="00235B58"/>
    <w:rsid w:val="00235C4E"/>
    <w:rsid w:val="00235F3D"/>
    <w:rsid w:val="002363A1"/>
    <w:rsid w:val="00236657"/>
    <w:rsid w:val="002367DC"/>
    <w:rsid w:val="0023688D"/>
    <w:rsid w:val="002369B0"/>
    <w:rsid w:val="00236A33"/>
    <w:rsid w:val="00236A9F"/>
    <w:rsid w:val="00236C20"/>
    <w:rsid w:val="00236E5E"/>
    <w:rsid w:val="0023749D"/>
    <w:rsid w:val="00237566"/>
    <w:rsid w:val="002378E5"/>
    <w:rsid w:val="00237B2E"/>
    <w:rsid w:val="00237E9E"/>
    <w:rsid w:val="00237FE5"/>
    <w:rsid w:val="00240626"/>
    <w:rsid w:val="00240789"/>
    <w:rsid w:val="00240BF7"/>
    <w:rsid w:val="00240D54"/>
    <w:rsid w:val="002414F1"/>
    <w:rsid w:val="0024154E"/>
    <w:rsid w:val="00241ADD"/>
    <w:rsid w:val="00241BA7"/>
    <w:rsid w:val="00241CD9"/>
    <w:rsid w:val="00241D41"/>
    <w:rsid w:val="00241DF4"/>
    <w:rsid w:val="002420EC"/>
    <w:rsid w:val="00242B34"/>
    <w:rsid w:val="00243032"/>
    <w:rsid w:val="00243069"/>
    <w:rsid w:val="0024349A"/>
    <w:rsid w:val="002438E1"/>
    <w:rsid w:val="00243D31"/>
    <w:rsid w:val="00243DCD"/>
    <w:rsid w:val="00244862"/>
    <w:rsid w:val="00244E5B"/>
    <w:rsid w:val="00245AA4"/>
    <w:rsid w:val="00245BED"/>
    <w:rsid w:val="00245C33"/>
    <w:rsid w:val="002460CE"/>
    <w:rsid w:val="002462B2"/>
    <w:rsid w:val="00246539"/>
    <w:rsid w:val="0024654D"/>
    <w:rsid w:val="002467FA"/>
    <w:rsid w:val="00247233"/>
    <w:rsid w:val="0024761C"/>
    <w:rsid w:val="00247730"/>
    <w:rsid w:val="002479BE"/>
    <w:rsid w:val="00247BB2"/>
    <w:rsid w:val="00247DAF"/>
    <w:rsid w:val="00247F33"/>
    <w:rsid w:val="0024F348"/>
    <w:rsid w:val="002500DF"/>
    <w:rsid w:val="002500E5"/>
    <w:rsid w:val="00250105"/>
    <w:rsid w:val="00250332"/>
    <w:rsid w:val="002507CD"/>
    <w:rsid w:val="00250821"/>
    <w:rsid w:val="00250882"/>
    <w:rsid w:val="00250C1F"/>
    <w:rsid w:val="00251CD1"/>
    <w:rsid w:val="00251D3E"/>
    <w:rsid w:val="0025203A"/>
    <w:rsid w:val="0025249D"/>
    <w:rsid w:val="0025249E"/>
    <w:rsid w:val="002525B0"/>
    <w:rsid w:val="0025282C"/>
    <w:rsid w:val="002528C2"/>
    <w:rsid w:val="00253370"/>
    <w:rsid w:val="002535D2"/>
    <w:rsid w:val="002537BB"/>
    <w:rsid w:val="002538D8"/>
    <w:rsid w:val="00254005"/>
    <w:rsid w:val="0025478C"/>
    <w:rsid w:val="00254900"/>
    <w:rsid w:val="00254E0E"/>
    <w:rsid w:val="00254E9A"/>
    <w:rsid w:val="00254F75"/>
    <w:rsid w:val="00254FC2"/>
    <w:rsid w:val="0025519D"/>
    <w:rsid w:val="00255590"/>
    <w:rsid w:val="00255C9D"/>
    <w:rsid w:val="00255F7B"/>
    <w:rsid w:val="00256632"/>
    <w:rsid w:val="002568A9"/>
    <w:rsid w:val="00257110"/>
    <w:rsid w:val="002572B9"/>
    <w:rsid w:val="002572BD"/>
    <w:rsid w:val="00257B4B"/>
    <w:rsid w:val="00257F0B"/>
    <w:rsid w:val="00260299"/>
    <w:rsid w:val="002603D4"/>
    <w:rsid w:val="00260583"/>
    <w:rsid w:val="0026064A"/>
    <w:rsid w:val="002607EF"/>
    <w:rsid w:val="00260802"/>
    <w:rsid w:val="00260E56"/>
    <w:rsid w:val="002610BE"/>
    <w:rsid w:val="002611FC"/>
    <w:rsid w:val="002612D0"/>
    <w:rsid w:val="0026145E"/>
    <w:rsid w:val="002616CF"/>
    <w:rsid w:val="0026179E"/>
    <w:rsid w:val="00261C22"/>
    <w:rsid w:val="00261F8B"/>
    <w:rsid w:val="00262443"/>
    <w:rsid w:val="002628F6"/>
    <w:rsid w:val="0026293B"/>
    <w:rsid w:val="00262BFE"/>
    <w:rsid w:val="00262E1F"/>
    <w:rsid w:val="00262F6F"/>
    <w:rsid w:val="002632C7"/>
    <w:rsid w:val="0026364E"/>
    <w:rsid w:val="00263814"/>
    <w:rsid w:val="002638A7"/>
    <w:rsid w:val="00263A5F"/>
    <w:rsid w:val="00263CD5"/>
    <w:rsid w:val="00263E74"/>
    <w:rsid w:val="00263F74"/>
    <w:rsid w:val="00264073"/>
    <w:rsid w:val="002641E0"/>
    <w:rsid w:val="002641E8"/>
    <w:rsid w:val="00264362"/>
    <w:rsid w:val="002644B0"/>
    <w:rsid w:val="002647B5"/>
    <w:rsid w:val="002654C0"/>
    <w:rsid w:val="002657EC"/>
    <w:rsid w:val="002657EF"/>
    <w:rsid w:val="002662A5"/>
    <w:rsid w:val="002664A8"/>
    <w:rsid w:val="002664F9"/>
    <w:rsid w:val="0026686B"/>
    <w:rsid w:val="002668C2"/>
    <w:rsid w:val="00266AFD"/>
    <w:rsid w:val="00266ED9"/>
    <w:rsid w:val="00267145"/>
    <w:rsid w:val="002675A6"/>
    <w:rsid w:val="00267856"/>
    <w:rsid w:val="00267A38"/>
    <w:rsid w:val="00267F45"/>
    <w:rsid w:val="0027063D"/>
    <w:rsid w:val="0027098C"/>
    <w:rsid w:val="002709F1"/>
    <w:rsid w:val="00270C8B"/>
    <w:rsid w:val="00270E7B"/>
    <w:rsid w:val="0027113A"/>
    <w:rsid w:val="00271599"/>
    <w:rsid w:val="00271A27"/>
    <w:rsid w:val="00271CFC"/>
    <w:rsid w:val="00271D9C"/>
    <w:rsid w:val="00272335"/>
    <w:rsid w:val="00272435"/>
    <w:rsid w:val="0027284E"/>
    <w:rsid w:val="00272864"/>
    <w:rsid w:val="00272ABC"/>
    <w:rsid w:val="00272D0B"/>
    <w:rsid w:val="00273186"/>
    <w:rsid w:val="0027330C"/>
    <w:rsid w:val="002734C9"/>
    <w:rsid w:val="00273DAE"/>
    <w:rsid w:val="00273F23"/>
    <w:rsid w:val="00274187"/>
    <w:rsid w:val="0027428A"/>
    <w:rsid w:val="002745C0"/>
    <w:rsid w:val="00274AD6"/>
    <w:rsid w:val="00274AED"/>
    <w:rsid w:val="00275F2B"/>
    <w:rsid w:val="00275F37"/>
    <w:rsid w:val="00275FDE"/>
    <w:rsid w:val="002760B6"/>
    <w:rsid w:val="00276422"/>
    <w:rsid w:val="002765D8"/>
    <w:rsid w:val="002767C0"/>
    <w:rsid w:val="00276CDA"/>
    <w:rsid w:val="00276F3A"/>
    <w:rsid w:val="002770D7"/>
    <w:rsid w:val="00277114"/>
    <w:rsid w:val="00277383"/>
    <w:rsid w:val="002773F8"/>
    <w:rsid w:val="002777BA"/>
    <w:rsid w:val="0027799A"/>
    <w:rsid w:val="00277DFD"/>
    <w:rsid w:val="00277E34"/>
    <w:rsid w:val="00277E9A"/>
    <w:rsid w:val="00280250"/>
    <w:rsid w:val="00280494"/>
    <w:rsid w:val="0028059B"/>
    <w:rsid w:val="00280771"/>
    <w:rsid w:val="00280818"/>
    <w:rsid w:val="0028083C"/>
    <w:rsid w:val="00280A24"/>
    <w:rsid w:val="00280C1C"/>
    <w:rsid w:val="00280C29"/>
    <w:rsid w:val="002811A8"/>
    <w:rsid w:val="002813DA"/>
    <w:rsid w:val="002814C1"/>
    <w:rsid w:val="0028184D"/>
    <w:rsid w:val="00281C92"/>
    <w:rsid w:val="00281E03"/>
    <w:rsid w:val="0028206C"/>
    <w:rsid w:val="0028232D"/>
    <w:rsid w:val="0028279F"/>
    <w:rsid w:val="00282E27"/>
    <w:rsid w:val="00282E2B"/>
    <w:rsid w:val="00283042"/>
    <w:rsid w:val="002831DC"/>
    <w:rsid w:val="00283533"/>
    <w:rsid w:val="00283BAD"/>
    <w:rsid w:val="00283BC6"/>
    <w:rsid w:val="00283E36"/>
    <w:rsid w:val="00283E5E"/>
    <w:rsid w:val="00283FC5"/>
    <w:rsid w:val="00284201"/>
    <w:rsid w:val="002842AC"/>
    <w:rsid w:val="002843CB"/>
    <w:rsid w:val="0028478A"/>
    <w:rsid w:val="00284A80"/>
    <w:rsid w:val="00284BA8"/>
    <w:rsid w:val="00284BB5"/>
    <w:rsid w:val="00284C4E"/>
    <w:rsid w:val="00284FE6"/>
    <w:rsid w:val="0028508A"/>
    <w:rsid w:val="0028508B"/>
    <w:rsid w:val="00285A51"/>
    <w:rsid w:val="00285A7D"/>
    <w:rsid w:val="002861CC"/>
    <w:rsid w:val="00286344"/>
    <w:rsid w:val="00286816"/>
    <w:rsid w:val="00286CAB"/>
    <w:rsid w:val="00286D02"/>
    <w:rsid w:val="00286E02"/>
    <w:rsid w:val="0028705C"/>
    <w:rsid w:val="002871B5"/>
    <w:rsid w:val="00287241"/>
    <w:rsid w:val="002872A4"/>
    <w:rsid w:val="00287491"/>
    <w:rsid w:val="0028789A"/>
    <w:rsid w:val="002878A9"/>
    <w:rsid w:val="0028799E"/>
    <w:rsid w:val="00287C1F"/>
    <w:rsid w:val="00290145"/>
    <w:rsid w:val="002903A0"/>
    <w:rsid w:val="0029044E"/>
    <w:rsid w:val="002906AA"/>
    <w:rsid w:val="002908AB"/>
    <w:rsid w:val="00291076"/>
    <w:rsid w:val="00291173"/>
    <w:rsid w:val="0029141A"/>
    <w:rsid w:val="0029151D"/>
    <w:rsid w:val="00291BF8"/>
    <w:rsid w:val="002920F4"/>
    <w:rsid w:val="00292737"/>
    <w:rsid w:val="00292797"/>
    <w:rsid w:val="00292A1D"/>
    <w:rsid w:val="00292B2A"/>
    <w:rsid w:val="002932A3"/>
    <w:rsid w:val="00293643"/>
    <w:rsid w:val="00293647"/>
    <w:rsid w:val="002938E2"/>
    <w:rsid w:val="00293C23"/>
    <w:rsid w:val="00293CC4"/>
    <w:rsid w:val="00293D40"/>
    <w:rsid w:val="00293E2C"/>
    <w:rsid w:val="00294602"/>
    <w:rsid w:val="0029467D"/>
    <w:rsid w:val="0029468D"/>
    <w:rsid w:val="002946AC"/>
    <w:rsid w:val="00294CE8"/>
    <w:rsid w:val="00294FF1"/>
    <w:rsid w:val="0029500E"/>
    <w:rsid w:val="002954E9"/>
    <w:rsid w:val="002956B3"/>
    <w:rsid w:val="00295809"/>
    <w:rsid w:val="00295B70"/>
    <w:rsid w:val="00296026"/>
    <w:rsid w:val="002960B4"/>
    <w:rsid w:val="00296497"/>
    <w:rsid w:val="0029674B"/>
    <w:rsid w:val="00296C6F"/>
    <w:rsid w:val="00296D6B"/>
    <w:rsid w:val="00297969"/>
    <w:rsid w:val="00297B5C"/>
    <w:rsid w:val="00297F36"/>
    <w:rsid w:val="002A01F5"/>
    <w:rsid w:val="002A0396"/>
    <w:rsid w:val="002A05C3"/>
    <w:rsid w:val="002A065B"/>
    <w:rsid w:val="002A0900"/>
    <w:rsid w:val="002A118F"/>
    <w:rsid w:val="002A11C1"/>
    <w:rsid w:val="002A1376"/>
    <w:rsid w:val="002A16BA"/>
    <w:rsid w:val="002A1923"/>
    <w:rsid w:val="002A1CBF"/>
    <w:rsid w:val="002A1DF8"/>
    <w:rsid w:val="002A1E64"/>
    <w:rsid w:val="002A2398"/>
    <w:rsid w:val="002A243E"/>
    <w:rsid w:val="002A2552"/>
    <w:rsid w:val="002A2615"/>
    <w:rsid w:val="002A28A0"/>
    <w:rsid w:val="002A2F09"/>
    <w:rsid w:val="002A3373"/>
    <w:rsid w:val="002A3557"/>
    <w:rsid w:val="002A3786"/>
    <w:rsid w:val="002A38BB"/>
    <w:rsid w:val="002A3FF6"/>
    <w:rsid w:val="002A4D0C"/>
    <w:rsid w:val="002A4E9A"/>
    <w:rsid w:val="002A4FFA"/>
    <w:rsid w:val="002A51A7"/>
    <w:rsid w:val="002A528B"/>
    <w:rsid w:val="002A55F4"/>
    <w:rsid w:val="002A5677"/>
    <w:rsid w:val="002A58F3"/>
    <w:rsid w:val="002A5992"/>
    <w:rsid w:val="002A5AD3"/>
    <w:rsid w:val="002A5C87"/>
    <w:rsid w:val="002A5CF6"/>
    <w:rsid w:val="002A5D05"/>
    <w:rsid w:val="002A5D81"/>
    <w:rsid w:val="002A5E27"/>
    <w:rsid w:val="002A5FA3"/>
    <w:rsid w:val="002A5FA6"/>
    <w:rsid w:val="002A62FD"/>
    <w:rsid w:val="002A6344"/>
    <w:rsid w:val="002A6BEC"/>
    <w:rsid w:val="002A6C21"/>
    <w:rsid w:val="002A6CEB"/>
    <w:rsid w:val="002A7441"/>
    <w:rsid w:val="002A77E6"/>
    <w:rsid w:val="002A7904"/>
    <w:rsid w:val="002A79D3"/>
    <w:rsid w:val="002A7C56"/>
    <w:rsid w:val="002B006F"/>
    <w:rsid w:val="002B0D1B"/>
    <w:rsid w:val="002B0F37"/>
    <w:rsid w:val="002B0FE8"/>
    <w:rsid w:val="002B12CC"/>
    <w:rsid w:val="002B1456"/>
    <w:rsid w:val="002B19A4"/>
    <w:rsid w:val="002B1EAD"/>
    <w:rsid w:val="002B1FDE"/>
    <w:rsid w:val="002B2227"/>
    <w:rsid w:val="002B25F0"/>
    <w:rsid w:val="002B2921"/>
    <w:rsid w:val="002B2ABA"/>
    <w:rsid w:val="002B2F61"/>
    <w:rsid w:val="002B3222"/>
    <w:rsid w:val="002B32E3"/>
    <w:rsid w:val="002B3466"/>
    <w:rsid w:val="002B3CFB"/>
    <w:rsid w:val="002B43A2"/>
    <w:rsid w:val="002B43B2"/>
    <w:rsid w:val="002B4672"/>
    <w:rsid w:val="002B4784"/>
    <w:rsid w:val="002B49D8"/>
    <w:rsid w:val="002B4D5D"/>
    <w:rsid w:val="002B4FAC"/>
    <w:rsid w:val="002B505C"/>
    <w:rsid w:val="002B510B"/>
    <w:rsid w:val="002B51C9"/>
    <w:rsid w:val="002B5220"/>
    <w:rsid w:val="002B5ABD"/>
    <w:rsid w:val="002B5DE9"/>
    <w:rsid w:val="002B62CB"/>
    <w:rsid w:val="002B6694"/>
    <w:rsid w:val="002B6846"/>
    <w:rsid w:val="002B6AD8"/>
    <w:rsid w:val="002B6E4F"/>
    <w:rsid w:val="002B7523"/>
    <w:rsid w:val="002B766E"/>
    <w:rsid w:val="002B774A"/>
    <w:rsid w:val="002B7966"/>
    <w:rsid w:val="002B7E61"/>
    <w:rsid w:val="002C0E5D"/>
    <w:rsid w:val="002C0F24"/>
    <w:rsid w:val="002C1326"/>
    <w:rsid w:val="002C133E"/>
    <w:rsid w:val="002C14B4"/>
    <w:rsid w:val="002C1804"/>
    <w:rsid w:val="002C1B82"/>
    <w:rsid w:val="002C1D2C"/>
    <w:rsid w:val="002C23EF"/>
    <w:rsid w:val="002C27BE"/>
    <w:rsid w:val="002C28A5"/>
    <w:rsid w:val="002C2D8B"/>
    <w:rsid w:val="002C2DE0"/>
    <w:rsid w:val="002C3596"/>
    <w:rsid w:val="002C3867"/>
    <w:rsid w:val="002C3A2D"/>
    <w:rsid w:val="002C3AF4"/>
    <w:rsid w:val="002C3B0E"/>
    <w:rsid w:val="002C3DE5"/>
    <w:rsid w:val="002C3F19"/>
    <w:rsid w:val="002C479A"/>
    <w:rsid w:val="002C47C5"/>
    <w:rsid w:val="002C49B0"/>
    <w:rsid w:val="002C510E"/>
    <w:rsid w:val="002C52B9"/>
    <w:rsid w:val="002C536A"/>
    <w:rsid w:val="002C56CE"/>
    <w:rsid w:val="002C5AEB"/>
    <w:rsid w:val="002C5D13"/>
    <w:rsid w:val="002C5E24"/>
    <w:rsid w:val="002C6099"/>
    <w:rsid w:val="002C629B"/>
    <w:rsid w:val="002C630A"/>
    <w:rsid w:val="002C69AE"/>
    <w:rsid w:val="002C7073"/>
    <w:rsid w:val="002C72D1"/>
    <w:rsid w:val="002C7D44"/>
    <w:rsid w:val="002D0513"/>
    <w:rsid w:val="002D06A9"/>
    <w:rsid w:val="002D089D"/>
    <w:rsid w:val="002D0976"/>
    <w:rsid w:val="002D09C9"/>
    <w:rsid w:val="002D1057"/>
    <w:rsid w:val="002D141C"/>
    <w:rsid w:val="002D16C4"/>
    <w:rsid w:val="002D174C"/>
    <w:rsid w:val="002D17F8"/>
    <w:rsid w:val="002D19B3"/>
    <w:rsid w:val="002D218A"/>
    <w:rsid w:val="002D2257"/>
    <w:rsid w:val="002D25F7"/>
    <w:rsid w:val="002D2714"/>
    <w:rsid w:val="002D29DF"/>
    <w:rsid w:val="002D33E4"/>
    <w:rsid w:val="002D345E"/>
    <w:rsid w:val="002D3873"/>
    <w:rsid w:val="002D38E5"/>
    <w:rsid w:val="002D3DDA"/>
    <w:rsid w:val="002D421E"/>
    <w:rsid w:val="002D4975"/>
    <w:rsid w:val="002D49DD"/>
    <w:rsid w:val="002D4A31"/>
    <w:rsid w:val="002D4D67"/>
    <w:rsid w:val="002D4DF8"/>
    <w:rsid w:val="002D50F0"/>
    <w:rsid w:val="002D5146"/>
    <w:rsid w:val="002D5383"/>
    <w:rsid w:val="002D5860"/>
    <w:rsid w:val="002D5993"/>
    <w:rsid w:val="002D59BE"/>
    <w:rsid w:val="002D5F80"/>
    <w:rsid w:val="002D608A"/>
    <w:rsid w:val="002D624A"/>
    <w:rsid w:val="002D72F3"/>
    <w:rsid w:val="002D7399"/>
    <w:rsid w:val="002D7431"/>
    <w:rsid w:val="002D752D"/>
    <w:rsid w:val="002D78F3"/>
    <w:rsid w:val="002D7ADF"/>
    <w:rsid w:val="002E02BD"/>
    <w:rsid w:val="002E02BE"/>
    <w:rsid w:val="002E087C"/>
    <w:rsid w:val="002E1C7E"/>
    <w:rsid w:val="002E1D0B"/>
    <w:rsid w:val="002E21E5"/>
    <w:rsid w:val="002E2536"/>
    <w:rsid w:val="002E27C0"/>
    <w:rsid w:val="002E2A2B"/>
    <w:rsid w:val="002E2C88"/>
    <w:rsid w:val="002E32A2"/>
    <w:rsid w:val="002E337C"/>
    <w:rsid w:val="002E3445"/>
    <w:rsid w:val="002E36E5"/>
    <w:rsid w:val="002E402B"/>
    <w:rsid w:val="002E48FD"/>
    <w:rsid w:val="002E4F8C"/>
    <w:rsid w:val="002E5311"/>
    <w:rsid w:val="002E5BC0"/>
    <w:rsid w:val="002E5E3E"/>
    <w:rsid w:val="002E5EC7"/>
    <w:rsid w:val="002E5ECE"/>
    <w:rsid w:val="002E617F"/>
    <w:rsid w:val="002E6666"/>
    <w:rsid w:val="002E76B5"/>
    <w:rsid w:val="002E7733"/>
    <w:rsid w:val="002E7AFA"/>
    <w:rsid w:val="002E7F8F"/>
    <w:rsid w:val="002F01E0"/>
    <w:rsid w:val="002F07FC"/>
    <w:rsid w:val="002F0901"/>
    <w:rsid w:val="002F1015"/>
    <w:rsid w:val="002F1447"/>
    <w:rsid w:val="002F147E"/>
    <w:rsid w:val="002F1903"/>
    <w:rsid w:val="002F1AC5"/>
    <w:rsid w:val="002F1B44"/>
    <w:rsid w:val="002F1D35"/>
    <w:rsid w:val="002F241D"/>
    <w:rsid w:val="002F269E"/>
    <w:rsid w:val="002F2B02"/>
    <w:rsid w:val="002F3084"/>
    <w:rsid w:val="002F3600"/>
    <w:rsid w:val="002F36FE"/>
    <w:rsid w:val="002F3723"/>
    <w:rsid w:val="002F3761"/>
    <w:rsid w:val="002F3BAD"/>
    <w:rsid w:val="002F3C93"/>
    <w:rsid w:val="002F3DE6"/>
    <w:rsid w:val="002F3F23"/>
    <w:rsid w:val="002F4203"/>
    <w:rsid w:val="002F4657"/>
    <w:rsid w:val="002F4685"/>
    <w:rsid w:val="002F4718"/>
    <w:rsid w:val="002F49B6"/>
    <w:rsid w:val="002F5065"/>
    <w:rsid w:val="002F5094"/>
    <w:rsid w:val="002F5827"/>
    <w:rsid w:val="002F5D75"/>
    <w:rsid w:val="002F6148"/>
    <w:rsid w:val="002F657B"/>
    <w:rsid w:val="002F6E99"/>
    <w:rsid w:val="002F7027"/>
    <w:rsid w:val="002F7A47"/>
    <w:rsid w:val="002F7BF3"/>
    <w:rsid w:val="002F7C6C"/>
    <w:rsid w:val="002F7D93"/>
    <w:rsid w:val="0030009F"/>
    <w:rsid w:val="003000CD"/>
    <w:rsid w:val="0030092A"/>
    <w:rsid w:val="00301044"/>
    <w:rsid w:val="003011A0"/>
    <w:rsid w:val="0030144D"/>
    <w:rsid w:val="0030173A"/>
    <w:rsid w:val="00301DF0"/>
    <w:rsid w:val="00301FDD"/>
    <w:rsid w:val="003020BD"/>
    <w:rsid w:val="00302277"/>
    <w:rsid w:val="00302288"/>
    <w:rsid w:val="003024B7"/>
    <w:rsid w:val="003027DB"/>
    <w:rsid w:val="00302CBF"/>
    <w:rsid w:val="00302DC7"/>
    <w:rsid w:val="00303133"/>
    <w:rsid w:val="003031C9"/>
    <w:rsid w:val="003034A1"/>
    <w:rsid w:val="0030398D"/>
    <w:rsid w:val="003039EF"/>
    <w:rsid w:val="00303C1B"/>
    <w:rsid w:val="00303C7B"/>
    <w:rsid w:val="00304259"/>
    <w:rsid w:val="003050C5"/>
    <w:rsid w:val="003055CB"/>
    <w:rsid w:val="00305738"/>
    <w:rsid w:val="003057A8"/>
    <w:rsid w:val="00305A10"/>
    <w:rsid w:val="00305BA0"/>
    <w:rsid w:val="00305C59"/>
    <w:rsid w:val="00306048"/>
    <w:rsid w:val="00306539"/>
    <w:rsid w:val="003065F7"/>
    <w:rsid w:val="0030661A"/>
    <w:rsid w:val="0030680A"/>
    <w:rsid w:val="00306C5C"/>
    <w:rsid w:val="00306E2C"/>
    <w:rsid w:val="00306EFA"/>
    <w:rsid w:val="00307273"/>
    <w:rsid w:val="0030784D"/>
    <w:rsid w:val="0030798F"/>
    <w:rsid w:val="00307B5A"/>
    <w:rsid w:val="003107C2"/>
    <w:rsid w:val="00310851"/>
    <w:rsid w:val="00310A6A"/>
    <w:rsid w:val="00310DFB"/>
    <w:rsid w:val="00310F6C"/>
    <w:rsid w:val="0031116C"/>
    <w:rsid w:val="00311269"/>
    <w:rsid w:val="0031155B"/>
    <w:rsid w:val="00311BD3"/>
    <w:rsid w:val="00311FFB"/>
    <w:rsid w:val="003122C4"/>
    <w:rsid w:val="00312475"/>
    <w:rsid w:val="003128C9"/>
    <w:rsid w:val="00312F73"/>
    <w:rsid w:val="003132E2"/>
    <w:rsid w:val="00313B34"/>
    <w:rsid w:val="003140DE"/>
    <w:rsid w:val="003142FF"/>
    <w:rsid w:val="00314922"/>
    <w:rsid w:val="00314B45"/>
    <w:rsid w:val="0031525E"/>
    <w:rsid w:val="0031584B"/>
    <w:rsid w:val="00315ADA"/>
    <w:rsid w:val="00315C4E"/>
    <w:rsid w:val="00315EC2"/>
    <w:rsid w:val="003160C0"/>
    <w:rsid w:val="003164E5"/>
    <w:rsid w:val="003166AC"/>
    <w:rsid w:val="0031678D"/>
    <w:rsid w:val="003168F6"/>
    <w:rsid w:val="00316C79"/>
    <w:rsid w:val="00317025"/>
    <w:rsid w:val="0031714E"/>
    <w:rsid w:val="0031715A"/>
    <w:rsid w:val="0031730F"/>
    <w:rsid w:val="003174B4"/>
    <w:rsid w:val="003174DB"/>
    <w:rsid w:val="0031784F"/>
    <w:rsid w:val="00317881"/>
    <w:rsid w:val="003179FD"/>
    <w:rsid w:val="00317C28"/>
    <w:rsid w:val="00317C55"/>
    <w:rsid w:val="00317E7A"/>
    <w:rsid w:val="00317FEC"/>
    <w:rsid w:val="00320044"/>
    <w:rsid w:val="0032007D"/>
    <w:rsid w:val="00320359"/>
    <w:rsid w:val="00320666"/>
    <w:rsid w:val="00320847"/>
    <w:rsid w:val="003209B7"/>
    <w:rsid w:val="00320B6F"/>
    <w:rsid w:val="00320DF2"/>
    <w:rsid w:val="00320E63"/>
    <w:rsid w:val="003212E3"/>
    <w:rsid w:val="00321457"/>
    <w:rsid w:val="003214C3"/>
    <w:rsid w:val="003217A9"/>
    <w:rsid w:val="0032183A"/>
    <w:rsid w:val="00321E8B"/>
    <w:rsid w:val="00322173"/>
    <w:rsid w:val="00322406"/>
    <w:rsid w:val="0032260E"/>
    <w:rsid w:val="00322B55"/>
    <w:rsid w:val="00322E65"/>
    <w:rsid w:val="00323437"/>
    <w:rsid w:val="003234CA"/>
    <w:rsid w:val="00323613"/>
    <w:rsid w:val="0032361D"/>
    <w:rsid w:val="00324873"/>
    <w:rsid w:val="00324E58"/>
    <w:rsid w:val="00324F18"/>
    <w:rsid w:val="003250AD"/>
    <w:rsid w:val="0032517F"/>
    <w:rsid w:val="003252B6"/>
    <w:rsid w:val="003252B7"/>
    <w:rsid w:val="00325473"/>
    <w:rsid w:val="003255CA"/>
    <w:rsid w:val="00325E98"/>
    <w:rsid w:val="00326350"/>
    <w:rsid w:val="0032637A"/>
    <w:rsid w:val="00326585"/>
    <w:rsid w:val="00326589"/>
    <w:rsid w:val="0032675E"/>
    <w:rsid w:val="00326EB4"/>
    <w:rsid w:val="00327284"/>
    <w:rsid w:val="0032735B"/>
    <w:rsid w:val="003274DB"/>
    <w:rsid w:val="00327B3E"/>
    <w:rsid w:val="00327BDD"/>
    <w:rsid w:val="00327D3D"/>
    <w:rsid w:val="003301BC"/>
    <w:rsid w:val="00330397"/>
    <w:rsid w:val="003305C6"/>
    <w:rsid w:val="00330699"/>
    <w:rsid w:val="0033072B"/>
    <w:rsid w:val="00330863"/>
    <w:rsid w:val="003309EE"/>
    <w:rsid w:val="00330F7E"/>
    <w:rsid w:val="00331487"/>
    <w:rsid w:val="003315F6"/>
    <w:rsid w:val="003316A1"/>
    <w:rsid w:val="00331816"/>
    <w:rsid w:val="00331AD5"/>
    <w:rsid w:val="00331BEE"/>
    <w:rsid w:val="00331CA1"/>
    <w:rsid w:val="00331FFA"/>
    <w:rsid w:val="003320E4"/>
    <w:rsid w:val="0033211B"/>
    <w:rsid w:val="0033222E"/>
    <w:rsid w:val="00332554"/>
    <w:rsid w:val="0033295F"/>
    <w:rsid w:val="00333636"/>
    <w:rsid w:val="003336F0"/>
    <w:rsid w:val="003336FB"/>
    <w:rsid w:val="0033391A"/>
    <w:rsid w:val="003339CE"/>
    <w:rsid w:val="00333A12"/>
    <w:rsid w:val="00333AB1"/>
    <w:rsid w:val="0033422C"/>
    <w:rsid w:val="0033444C"/>
    <w:rsid w:val="0033451D"/>
    <w:rsid w:val="0033479E"/>
    <w:rsid w:val="00334A2B"/>
    <w:rsid w:val="00334C99"/>
    <w:rsid w:val="00335154"/>
    <w:rsid w:val="003354F6"/>
    <w:rsid w:val="0033584C"/>
    <w:rsid w:val="00335A0C"/>
    <w:rsid w:val="00335C74"/>
    <w:rsid w:val="00335E6F"/>
    <w:rsid w:val="00335E8B"/>
    <w:rsid w:val="0033635D"/>
    <w:rsid w:val="003364CC"/>
    <w:rsid w:val="003366A6"/>
    <w:rsid w:val="00336AEE"/>
    <w:rsid w:val="00336B96"/>
    <w:rsid w:val="00336CA4"/>
    <w:rsid w:val="003370FD"/>
    <w:rsid w:val="0033712F"/>
    <w:rsid w:val="003374FC"/>
    <w:rsid w:val="003375C3"/>
    <w:rsid w:val="00337768"/>
    <w:rsid w:val="00337AEC"/>
    <w:rsid w:val="003401ED"/>
    <w:rsid w:val="00340436"/>
    <w:rsid w:val="0034055A"/>
    <w:rsid w:val="00340781"/>
    <w:rsid w:val="00340A20"/>
    <w:rsid w:val="00340E23"/>
    <w:rsid w:val="00341005"/>
    <w:rsid w:val="0034145C"/>
    <w:rsid w:val="003416D9"/>
    <w:rsid w:val="0034178C"/>
    <w:rsid w:val="00341BEA"/>
    <w:rsid w:val="00341D7C"/>
    <w:rsid w:val="003421CC"/>
    <w:rsid w:val="00343149"/>
    <w:rsid w:val="0034324F"/>
    <w:rsid w:val="0034342B"/>
    <w:rsid w:val="003436D8"/>
    <w:rsid w:val="003437CE"/>
    <w:rsid w:val="00343A13"/>
    <w:rsid w:val="00343CCA"/>
    <w:rsid w:val="003442BA"/>
    <w:rsid w:val="0034481F"/>
    <w:rsid w:val="00344F19"/>
    <w:rsid w:val="00344F5D"/>
    <w:rsid w:val="0034575E"/>
    <w:rsid w:val="003459B5"/>
    <w:rsid w:val="00345D4A"/>
    <w:rsid w:val="00345E8A"/>
    <w:rsid w:val="00345FF5"/>
    <w:rsid w:val="00346124"/>
    <w:rsid w:val="003469B9"/>
    <w:rsid w:val="00346D8A"/>
    <w:rsid w:val="00346F20"/>
    <w:rsid w:val="003470C2"/>
    <w:rsid w:val="00347360"/>
    <w:rsid w:val="003474BC"/>
    <w:rsid w:val="00347790"/>
    <w:rsid w:val="00347998"/>
    <w:rsid w:val="003479BB"/>
    <w:rsid w:val="00347F8D"/>
    <w:rsid w:val="00347FAB"/>
    <w:rsid w:val="0035009C"/>
    <w:rsid w:val="00350157"/>
    <w:rsid w:val="0035027B"/>
    <w:rsid w:val="00350296"/>
    <w:rsid w:val="0035056B"/>
    <w:rsid w:val="0035071E"/>
    <w:rsid w:val="00350C4C"/>
    <w:rsid w:val="003512CF"/>
    <w:rsid w:val="003512EE"/>
    <w:rsid w:val="00351786"/>
    <w:rsid w:val="00351AC2"/>
    <w:rsid w:val="00351DA5"/>
    <w:rsid w:val="0035211E"/>
    <w:rsid w:val="0035223A"/>
    <w:rsid w:val="00352526"/>
    <w:rsid w:val="00352558"/>
    <w:rsid w:val="0035273E"/>
    <w:rsid w:val="00352879"/>
    <w:rsid w:val="003531C7"/>
    <w:rsid w:val="00353648"/>
    <w:rsid w:val="00353A1F"/>
    <w:rsid w:val="00353B53"/>
    <w:rsid w:val="00353CB0"/>
    <w:rsid w:val="00353F26"/>
    <w:rsid w:val="0035406A"/>
    <w:rsid w:val="003540FD"/>
    <w:rsid w:val="003547A5"/>
    <w:rsid w:val="0035489D"/>
    <w:rsid w:val="00354950"/>
    <w:rsid w:val="00354A90"/>
    <w:rsid w:val="00354F0E"/>
    <w:rsid w:val="003552B7"/>
    <w:rsid w:val="00355954"/>
    <w:rsid w:val="00355989"/>
    <w:rsid w:val="00355B1D"/>
    <w:rsid w:val="00355D08"/>
    <w:rsid w:val="00356039"/>
    <w:rsid w:val="003564F2"/>
    <w:rsid w:val="00356510"/>
    <w:rsid w:val="003567A2"/>
    <w:rsid w:val="00356BB7"/>
    <w:rsid w:val="00356CA9"/>
    <w:rsid w:val="003571A2"/>
    <w:rsid w:val="003571CD"/>
    <w:rsid w:val="0035726B"/>
    <w:rsid w:val="0035780A"/>
    <w:rsid w:val="0035786D"/>
    <w:rsid w:val="00357938"/>
    <w:rsid w:val="00357985"/>
    <w:rsid w:val="00357C53"/>
    <w:rsid w:val="00357F46"/>
    <w:rsid w:val="00360084"/>
    <w:rsid w:val="0036047D"/>
    <w:rsid w:val="00360625"/>
    <w:rsid w:val="00360879"/>
    <w:rsid w:val="00360D1B"/>
    <w:rsid w:val="00361028"/>
    <w:rsid w:val="0036108B"/>
    <w:rsid w:val="0036165F"/>
    <w:rsid w:val="00361728"/>
    <w:rsid w:val="0036179B"/>
    <w:rsid w:val="0036189E"/>
    <w:rsid w:val="003619AD"/>
    <w:rsid w:val="003622A7"/>
    <w:rsid w:val="0036237E"/>
    <w:rsid w:val="00362677"/>
    <w:rsid w:val="00362855"/>
    <w:rsid w:val="00363B0B"/>
    <w:rsid w:val="00363D15"/>
    <w:rsid w:val="00363D28"/>
    <w:rsid w:val="00363DBD"/>
    <w:rsid w:val="003640F7"/>
    <w:rsid w:val="00364177"/>
    <w:rsid w:val="003644BD"/>
    <w:rsid w:val="00364692"/>
    <w:rsid w:val="00364990"/>
    <w:rsid w:val="003650FF"/>
    <w:rsid w:val="0036517D"/>
    <w:rsid w:val="003651E1"/>
    <w:rsid w:val="00365385"/>
    <w:rsid w:val="00365FC2"/>
    <w:rsid w:val="003664A8"/>
    <w:rsid w:val="003669F4"/>
    <w:rsid w:val="003670B6"/>
    <w:rsid w:val="003672B8"/>
    <w:rsid w:val="003673A0"/>
    <w:rsid w:val="00367508"/>
    <w:rsid w:val="0036758E"/>
    <w:rsid w:val="00367AD4"/>
    <w:rsid w:val="003702F2"/>
    <w:rsid w:val="003707A4"/>
    <w:rsid w:val="00370A78"/>
    <w:rsid w:val="00370DFB"/>
    <w:rsid w:val="0037113D"/>
    <w:rsid w:val="0037132E"/>
    <w:rsid w:val="003714D3"/>
    <w:rsid w:val="00371B0D"/>
    <w:rsid w:val="00371B8F"/>
    <w:rsid w:val="003721DB"/>
    <w:rsid w:val="0037228D"/>
    <w:rsid w:val="003723DF"/>
    <w:rsid w:val="0037247E"/>
    <w:rsid w:val="00372AE1"/>
    <w:rsid w:val="00372B50"/>
    <w:rsid w:val="00372B8D"/>
    <w:rsid w:val="00372BB8"/>
    <w:rsid w:val="00372CE6"/>
    <w:rsid w:val="00372F33"/>
    <w:rsid w:val="00372FF7"/>
    <w:rsid w:val="00373232"/>
    <w:rsid w:val="003739FD"/>
    <w:rsid w:val="00374009"/>
    <w:rsid w:val="00374126"/>
    <w:rsid w:val="00374482"/>
    <w:rsid w:val="003747AD"/>
    <w:rsid w:val="00374CBE"/>
    <w:rsid w:val="003750DD"/>
    <w:rsid w:val="0037580C"/>
    <w:rsid w:val="003758BF"/>
    <w:rsid w:val="003758CA"/>
    <w:rsid w:val="00376100"/>
    <w:rsid w:val="00376DE1"/>
    <w:rsid w:val="003770A9"/>
    <w:rsid w:val="0037726C"/>
    <w:rsid w:val="00377357"/>
    <w:rsid w:val="0037737A"/>
    <w:rsid w:val="003777AE"/>
    <w:rsid w:val="003778AD"/>
    <w:rsid w:val="003801B9"/>
    <w:rsid w:val="0038050E"/>
    <w:rsid w:val="003806E9"/>
    <w:rsid w:val="00380786"/>
    <w:rsid w:val="00380B7C"/>
    <w:rsid w:val="00380BD7"/>
    <w:rsid w:val="00380F6A"/>
    <w:rsid w:val="003810DA"/>
    <w:rsid w:val="003811C1"/>
    <w:rsid w:val="003811E5"/>
    <w:rsid w:val="00381222"/>
    <w:rsid w:val="00381757"/>
    <w:rsid w:val="00381F20"/>
    <w:rsid w:val="003822C9"/>
    <w:rsid w:val="00382507"/>
    <w:rsid w:val="00382D11"/>
    <w:rsid w:val="003831E3"/>
    <w:rsid w:val="00383AAE"/>
    <w:rsid w:val="00383BF3"/>
    <w:rsid w:val="00383E4E"/>
    <w:rsid w:val="003840D3"/>
    <w:rsid w:val="0038417E"/>
    <w:rsid w:val="003844C7"/>
    <w:rsid w:val="003847E4"/>
    <w:rsid w:val="003849FF"/>
    <w:rsid w:val="003850F4"/>
    <w:rsid w:val="00385274"/>
    <w:rsid w:val="003853F5"/>
    <w:rsid w:val="00385BFD"/>
    <w:rsid w:val="00385C10"/>
    <w:rsid w:val="00385F64"/>
    <w:rsid w:val="0038611F"/>
    <w:rsid w:val="0038647E"/>
    <w:rsid w:val="0038648E"/>
    <w:rsid w:val="003865CA"/>
    <w:rsid w:val="00386971"/>
    <w:rsid w:val="00386F0C"/>
    <w:rsid w:val="00386F9A"/>
    <w:rsid w:val="00387094"/>
    <w:rsid w:val="00387287"/>
    <w:rsid w:val="003872D1"/>
    <w:rsid w:val="00387376"/>
    <w:rsid w:val="00387486"/>
    <w:rsid w:val="003875A5"/>
    <w:rsid w:val="003875E8"/>
    <w:rsid w:val="00387C24"/>
    <w:rsid w:val="00387D0E"/>
    <w:rsid w:val="00387E71"/>
    <w:rsid w:val="00390061"/>
    <w:rsid w:val="003900F8"/>
    <w:rsid w:val="0039076F"/>
    <w:rsid w:val="003908B1"/>
    <w:rsid w:val="00391701"/>
    <w:rsid w:val="00391920"/>
    <w:rsid w:val="00391E05"/>
    <w:rsid w:val="00391F78"/>
    <w:rsid w:val="00392188"/>
    <w:rsid w:val="003923E6"/>
    <w:rsid w:val="00392560"/>
    <w:rsid w:val="00392E99"/>
    <w:rsid w:val="00393241"/>
    <w:rsid w:val="00393350"/>
    <w:rsid w:val="0039336B"/>
    <w:rsid w:val="00393783"/>
    <w:rsid w:val="003942EE"/>
    <w:rsid w:val="00394688"/>
    <w:rsid w:val="00394C21"/>
    <w:rsid w:val="0039506D"/>
    <w:rsid w:val="0039516A"/>
    <w:rsid w:val="00395462"/>
    <w:rsid w:val="0039547D"/>
    <w:rsid w:val="003954AC"/>
    <w:rsid w:val="003955EE"/>
    <w:rsid w:val="00395678"/>
    <w:rsid w:val="0039569C"/>
    <w:rsid w:val="00395CA9"/>
    <w:rsid w:val="00395E46"/>
    <w:rsid w:val="00395F6D"/>
    <w:rsid w:val="00395FEC"/>
    <w:rsid w:val="0039626C"/>
    <w:rsid w:val="003963B5"/>
    <w:rsid w:val="00396601"/>
    <w:rsid w:val="00396EB2"/>
    <w:rsid w:val="003970BC"/>
    <w:rsid w:val="00397594"/>
    <w:rsid w:val="00397742"/>
    <w:rsid w:val="003977F6"/>
    <w:rsid w:val="0039788B"/>
    <w:rsid w:val="00397AAF"/>
    <w:rsid w:val="00397DE6"/>
    <w:rsid w:val="003A01F2"/>
    <w:rsid w:val="003A03A5"/>
    <w:rsid w:val="003A08D6"/>
    <w:rsid w:val="003A0C75"/>
    <w:rsid w:val="003A0FAF"/>
    <w:rsid w:val="003A102F"/>
    <w:rsid w:val="003A11D6"/>
    <w:rsid w:val="003A11EA"/>
    <w:rsid w:val="003A171F"/>
    <w:rsid w:val="003A17E1"/>
    <w:rsid w:val="003A1BE9"/>
    <w:rsid w:val="003A1C03"/>
    <w:rsid w:val="003A1C9A"/>
    <w:rsid w:val="003A224E"/>
    <w:rsid w:val="003A2789"/>
    <w:rsid w:val="003A3228"/>
    <w:rsid w:val="003A3248"/>
    <w:rsid w:val="003A3403"/>
    <w:rsid w:val="003A392C"/>
    <w:rsid w:val="003A4074"/>
    <w:rsid w:val="003A464D"/>
    <w:rsid w:val="003A466E"/>
    <w:rsid w:val="003A46A8"/>
    <w:rsid w:val="003A4C6D"/>
    <w:rsid w:val="003A5219"/>
    <w:rsid w:val="003A5299"/>
    <w:rsid w:val="003A5372"/>
    <w:rsid w:val="003A54A5"/>
    <w:rsid w:val="003A55FF"/>
    <w:rsid w:val="003A592A"/>
    <w:rsid w:val="003A5B9D"/>
    <w:rsid w:val="003A6588"/>
    <w:rsid w:val="003A68B4"/>
    <w:rsid w:val="003A6E27"/>
    <w:rsid w:val="003A6FFD"/>
    <w:rsid w:val="003A70F8"/>
    <w:rsid w:val="003A7248"/>
    <w:rsid w:val="003A7426"/>
    <w:rsid w:val="003A77C8"/>
    <w:rsid w:val="003A7D35"/>
    <w:rsid w:val="003A7F91"/>
    <w:rsid w:val="003B0440"/>
    <w:rsid w:val="003B06FE"/>
    <w:rsid w:val="003B08C9"/>
    <w:rsid w:val="003B0971"/>
    <w:rsid w:val="003B0B3E"/>
    <w:rsid w:val="003B0E68"/>
    <w:rsid w:val="003B11C3"/>
    <w:rsid w:val="003B17C5"/>
    <w:rsid w:val="003B1B69"/>
    <w:rsid w:val="003B1F03"/>
    <w:rsid w:val="003B2044"/>
    <w:rsid w:val="003B215C"/>
    <w:rsid w:val="003B21CA"/>
    <w:rsid w:val="003B2233"/>
    <w:rsid w:val="003B2372"/>
    <w:rsid w:val="003B2812"/>
    <w:rsid w:val="003B29A9"/>
    <w:rsid w:val="003B2A79"/>
    <w:rsid w:val="003B32FC"/>
    <w:rsid w:val="003B36C8"/>
    <w:rsid w:val="003B3E31"/>
    <w:rsid w:val="003B42F0"/>
    <w:rsid w:val="003B4345"/>
    <w:rsid w:val="003B45DC"/>
    <w:rsid w:val="003B45E9"/>
    <w:rsid w:val="003B4ACA"/>
    <w:rsid w:val="003B4CA8"/>
    <w:rsid w:val="003B4DE6"/>
    <w:rsid w:val="003B4DEC"/>
    <w:rsid w:val="003B54FD"/>
    <w:rsid w:val="003B573E"/>
    <w:rsid w:val="003B5C2D"/>
    <w:rsid w:val="003B6141"/>
    <w:rsid w:val="003B6162"/>
    <w:rsid w:val="003B64F3"/>
    <w:rsid w:val="003B6502"/>
    <w:rsid w:val="003B6528"/>
    <w:rsid w:val="003B6735"/>
    <w:rsid w:val="003B68DF"/>
    <w:rsid w:val="003B7A89"/>
    <w:rsid w:val="003B7F6A"/>
    <w:rsid w:val="003C00ED"/>
    <w:rsid w:val="003C0371"/>
    <w:rsid w:val="003C0423"/>
    <w:rsid w:val="003C0446"/>
    <w:rsid w:val="003C0568"/>
    <w:rsid w:val="003C0C73"/>
    <w:rsid w:val="003C0EA7"/>
    <w:rsid w:val="003C156A"/>
    <w:rsid w:val="003C1611"/>
    <w:rsid w:val="003C1B9C"/>
    <w:rsid w:val="003C1C76"/>
    <w:rsid w:val="003C1F2C"/>
    <w:rsid w:val="003C290D"/>
    <w:rsid w:val="003C2BF3"/>
    <w:rsid w:val="003C2C16"/>
    <w:rsid w:val="003C2D66"/>
    <w:rsid w:val="003C2F90"/>
    <w:rsid w:val="003C3666"/>
    <w:rsid w:val="003C3B22"/>
    <w:rsid w:val="003C3E2F"/>
    <w:rsid w:val="003C4791"/>
    <w:rsid w:val="003C4ADF"/>
    <w:rsid w:val="003C4B11"/>
    <w:rsid w:val="003C4FE3"/>
    <w:rsid w:val="003C500C"/>
    <w:rsid w:val="003C5620"/>
    <w:rsid w:val="003C586A"/>
    <w:rsid w:val="003C58D2"/>
    <w:rsid w:val="003C5AB9"/>
    <w:rsid w:val="003C5F35"/>
    <w:rsid w:val="003C6499"/>
    <w:rsid w:val="003C64D3"/>
    <w:rsid w:val="003C681C"/>
    <w:rsid w:val="003C7435"/>
    <w:rsid w:val="003C76E7"/>
    <w:rsid w:val="003C7C1A"/>
    <w:rsid w:val="003C7FB8"/>
    <w:rsid w:val="003D043D"/>
    <w:rsid w:val="003D11E5"/>
    <w:rsid w:val="003D16F4"/>
    <w:rsid w:val="003D227B"/>
    <w:rsid w:val="003D2B8C"/>
    <w:rsid w:val="003D2C23"/>
    <w:rsid w:val="003D2C53"/>
    <w:rsid w:val="003D2D7E"/>
    <w:rsid w:val="003D365A"/>
    <w:rsid w:val="003D3E2D"/>
    <w:rsid w:val="003D445B"/>
    <w:rsid w:val="003D461A"/>
    <w:rsid w:val="003D4868"/>
    <w:rsid w:val="003D4903"/>
    <w:rsid w:val="003D4A6D"/>
    <w:rsid w:val="003D4FD5"/>
    <w:rsid w:val="003D5210"/>
    <w:rsid w:val="003D53D6"/>
    <w:rsid w:val="003D5B3A"/>
    <w:rsid w:val="003D5B9E"/>
    <w:rsid w:val="003D5BAA"/>
    <w:rsid w:val="003D6178"/>
    <w:rsid w:val="003D66AA"/>
    <w:rsid w:val="003D6AD1"/>
    <w:rsid w:val="003D6C8A"/>
    <w:rsid w:val="003D6E31"/>
    <w:rsid w:val="003D6FE3"/>
    <w:rsid w:val="003D7368"/>
    <w:rsid w:val="003D7521"/>
    <w:rsid w:val="003D77D8"/>
    <w:rsid w:val="003D7DA2"/>
    <w:rsid w:val="003D7F12"/>
    <w:rsid w:val="003E0327"/>
    <w:rsid w:val="003E03CE"/>
    <w:rsid w:val="003E08E9"/>
    <w:rsid w:val="003E0CDB"/>
    <w:rsid w:val="003E0F17"/>
    <w:rsid w:val="003E15B4"/>
    <w:rsid w:val="003E17B1"/>
    <w:rsid w:val="003E1C96"/>
    <w:rsid w:val="003E1CBA"/>
    <w:rsid w:val="003E1F71"/>
    <w:rsid w:val="003E2279"/>
    <w:rsid w:val="003E266B"/>
    <w:rsid w:val="003E29DE"/>
    <w:rsid w:val="003E2A3A"/>
    <w:rsid w:val="003E2B56"/>
    <w:rsid w:val="003E39C8"/>
    <w:rsid w:val="003E3ABA"/>
    <w:rsid w:val="003E3D4F"/>
    <w:rsid w:val="003E455D"/>
    <w:rsid w:val="003E4B9D"/>
    <w:rsid w:val="003E4E88"/>
    <w:rsid w:val="003E5768"/>
    <w:rsid w:val="003E586B"/>
    <w:rsid w:val="003E5B2E"/>
    <w:rsid w:val="003E5C8B"/>
    <w:rsid w:val="003E6089"/>
    <w:rsid w:val="003E6092"/>
    <w:rsid w:val="003E66AB"/>
    <w:rsid w:val="003E6852"/>
    <w:rsid w:val="003E7392"/>
    <w:rsid w:val="003E73EB"/>
    <w:rsid w:val="003E74DF"/>
    <w:rsid w:val="003E785A"/>
    <w:rsid w:val="003E7860"/>
    <w:rsid w:val="003E7C4F"/>
    <w:rsid w:val="003E7D66"/>
    <w:rsid w:val="003E7D93"/>
    <w:rsid w:val="003E7DE9"/>
    <w:rsid w:val="003E7E3D"/>
    <w:rsid w:val="003E7FB8"/>
    <w:rsid w:val="003F0771"/>
    <w:rsid w:val="003F0B8C"/>
    <w:rsid w:val="003F0F21"/>
    <w:rsid w:val="003F1173"/>
    <w:rsid w:val="003F123E"/>
    <w:rsid w:val="003F13B3"/>
    <w:rsid w:val="003F15B1"/>
    <w:rsid w:val="003F22CA"/>
    <w:rsid w:val="003F2425"/>
    <w:rsid w:val="003F2624"/>
    <w:rsid w:val="003F2900"/>
    <w:rsid w:val="003F2D3D"/>
    <w:rsid w:val="003F2F54"/>
    <w:rsid w:val="003F3318"/>
    <w:rsid w:val="003F33E7"/>
    <w:rsid w:val="003F3430"/>
    <w:rsid w:val="003F354C"/>
    <w:rsid w:val="003F3AC8"/>
    <w:rsid w:val="003F3AE0"/>
    <w:rsid w:val="003F3BC5"/>
    <w:rsid w:val="003F402E"/>
    <w:rsid w:val="003F492C"/>
    <w:rsid w:val="003F5615"/>
    <w:rsid w:val="003F56A9"/>
    <w:rsid w:val="003F5EAE"/>
    <w:rsid w:val="003F6301"/>
    <w:rsid w:val="003F636D"/>
    <w:rsid w:val="003F63C4"/>
    <w:rsid w:val="003F6490"/>
    <w:rsid w:val="003F6C6C"/>
    <w:rsid w:val="003F6D4B"/>
    <w:rsid w:val="003F7121"/>
    <w:rsid w:val="003F7169"/>
    <w:rsid w:val="003F7774"/>
    <w:rsid w:val="003F77BC"/>
    <w:rsid w:val="003F786D"/>
    <w:rsid w:val="003F7A29"/>
    <w:rsid w:val="003F7A9F"/>
    <w:rsid w:val="003F7AEC"/>
    <w:rsid w:val="00400132"/>
    <w:rsid w:val="0040014B"/>
    <w:rsid w:val="00400171"/>
    <w:rsid w:val="00400802"/>
    <w:rsid w:val="00400C01"/>
    <w:rsid w:val="00400E97"/>
    <w:rsid w:val="00400EC8"/>
    <w:rsid w:val="0040122B"/>
    <w:rsid w:val="00401F01"/>
    <w:rsid w:val="004024C9"/>
    <w:rsid w:val="0040253E"/>
    <w:rsid w:val="00402743"/>
    <w:rsid w:val="004027AF"/>
    <w:rsid w:val="00402B4A"/>
    <w:rsid w:val="00402CB7"/>
    <w:rsid w:val="00403DE1"/>
    <w:rsid w:val="00403EA8"/>
    <w:rsid w:val="004041F5"/>
    <w:rsid w:val="0040420D"/>
    <w:rsid w:val="00404BE5"/>
    <w:rsid w:val="00404D1F"/>
    <w:rsid w:val="00405029"/>
    <w:rsid w:val="00405DCD"/>
    <w:rsid w:val="00405E60"/>
    <w:rsid w:val="00405E9E"/>
    <w:rsid w:val="00406130"/>
    <w:rsid w:val="00406452"/>
    <w:rsid w:val="00406578"/>
    <w:rsid w:val="0040673B"/>
    <w:rsid w:val="004067D1"/>
    <w:rsid w:val="00406995"/>
    <w:rsid w:val="00406CA5"/>
    <w:rsid w:val="00407483"/>
    <w:rsid w:val="00407586"/>
    <w:rsid w:val="0040793A"/>
    <w:rsid w:val="00407C7F"/>
    <w:rsid w:val="00407CE5"/>
    <w:rsid w:val="0041017B"/>
    <w:rsid w:val="00410429"/>
    <w:rsid w:val="004104FD"/>
    <w:rsid w:val="00410E7B"/>
    <w:rsid w:val="0041108A"/>
    <w:rsid w:val="004113D4"/>
    <w:rsid w:val="00411D2C"/>
    <w:rsid w:val="00411ED7"/>
    <w:rsid w:val="00411F4F"/>
    <w:rsid w:val="004126CC"/>
    <w:rsid w:val="00412A28"/>
    <w:rsid w:val="00412B9F"/>
    <w:rsid w:val="00412F3D"/>
    <w:rsid w:val="00412FB6"/>
    <w:rsid w:val="0041323A"/>
    <w:rsid w:val="00414911"/>
    <w:rsid w:val="00414949"/>
    <w:rsid w:val="00414B3B"/>
    <w:rsid w:val="00414EBD"/>
    <w:rsid w:val="004156C5"/>
    <w:rsid w:val="004156F1"/>
    <w:rsid w:val="004158D2"/>
    <w:rsid w:val="00415C0B"/>
    <w:rsid w:val="00415F59"/>
    <w:rsid w:val="004160F4"/>
    <w:rsid w:val="004162B1"/>
    <w:rsid w:val="004165DC"/>
    <w:rsid w:val="0041660A"/>
    <w:rsid w:val="00416961"/>
    <w:rsid w:val="00416AEF"/>
    <w:rsid w:val="00416B45"/>
    <w:rsid w:val="00416CE7"/>
    <w:rsid w:val="00416D14"/>
    <w:rsid w:val="00416DC3"/>
    <w:rsid w:val="0041701A"/>
    <w:rsid w:val="00417138"/>
    <w:rsid w:val="004174C9"/>
    <w:rsid w:val="00417B1D"/>
    <w:rsid w:val="00417C3C"/>
    <w:rsid w:val="00417D9F"/>
    <w:rsid w:val="00417E5D"/>
    <w:rsid w:val="004205E1"/>
    <w:rsid w:val="004208B1"/>
    <w:rsid w:val="004209B7"/>
    <w:rsid w:val="00420B25"/>
    <w:rsid w:val="004211CE"/>
    <w:rsid w:val="004215EA"/>
    <w:rsid w:val="00421730"/>
    <w:rsid w:val="0042197D"/>
    <w:rsid w:val="00421D1B"/>
    <w:rsid w:val="00421E4E"/>
    <w:rsid w:val="00421FD8"/>
    <w:rsid w:val="00422014"/>
    <w:rsid w:val="00422057"/>
    <w:rsid w:val="004220D8"/>
    <w:rsid w:val="0042237F"/>
    <w:rsid w:val="004229E7"/>
    <w:rsid w:val="00422D9E"/>
    <w:rsid w:val="00423090"/>
    <w:rsid w:val="00423233"/>
    <w:rsid w:val="00423735"/>
    <w:rsid w:val="004237F6"/>
    <w:rsid w:val="00423CE8"/>
    <w:rsid w:val="00423EAD"/>
    <w:rsid w:val="00423F5D"/>
    <w:rsid w:val="0042426E"/>
    <w:rsid w:val="00424365"/>
    <w:rsid w:val="00424483"/>
    <w:rsid w:val="004246CE"/>
    <w:rsid w:val="00424883"/>
    <w:rsid w:val="004248E2"/>
    <w:rsid w:val="00424D09"/>
    <w:rsid w:val="00424E8C"/>
    <w:rsid w:val="004253A3"/>
    <w:rsid w:val="0042562F"/>
    <w:rsid w:val="004268C3"/>
    <w:rsid w:val="00426A97"/>
    <w:rsid w:val="00426AA2"/>
    <w:rsid w:val="00426B93"/>
    <w:rsid w:val="00426F66"/>
    <w:rsid w:val="00427BD8"/>
    <w:rsid w:val="00427DF2"/>
    <w:rsid w:val="004304F5"/>
    <w:rsid w:val="004305E4"/>
    <w:rsid w:val="004306E5"/>
    <w:rsid w:val="00430D70"/>
    <w:rsid w:val="0043121A"/>
    <w:rsid w:val="004314CC"/>
    <w:rsid w:val="004316DE"/>
    <w:rsid w:val="00431D59"/>
    <w:rsid w:val="0043235C"/>
    <w:rsid w:val="00432FA2"/>
    <w:rsid w:val="004330BC"/>
    <w:rsid w:val="00433A0A"/>
    <w:rsid w:val="004340B9"/>
    <w:rsid w:val="0043446D"/>
    <w:rsid w:val="00434C02"/>
    <w:rsid w:val="0043514A"/>
    <w:rsid w:val="00435569"/>
    <w:rsid w:val="004358DB"/>
    <w:rsid w:val="00435F65"/>
    <w:rsid w:val="00436109"/>
    <w:rsid w:val="0043623C"/>
    <w:rsid w:val="0043644E"/>
    <w:rsid w:val="004364C4"/>
    <w:rsid w:val="0043725B"/>
    <w:rsid w:val="00437834"/>
    <w:rsid w:val="004378B8"/>
    <w:rsid w:val="0043794C"/>
    <w:rsid w:val="00437950"/>
    <w:rsid w:val="00437AC4"/>
    <w:rsid w:val="00437BBC"/>
    <w:rsid w:val="00437C2C"/>
    <w:rsid w:val="00437DF7"/>
    <w:rsid w:val="004405FA"/>
    <w:rsid w:val="0044077A"/>
    <w:rsid w:val="00440C2A"/>
    <w:rsid w:val="00440C2C"/>
    <w:rsid w:val="00441029"/>
    <w:rsid w:val="0044123F"/>
    <w:rsid w:val="004414EB"/>
    <w:rsid w:val="00441749"/>
    <w:rsid w:val="00441802"/>
    <w:rsid w:val="0044191D"/>
    <w:rsid w:val="0044198F"/>
    <w:rsid w:val="00441F64"/>
    <w:rsid w:val="00441FB8"/>
    <w:rsid w:val="004421E1"/>
    <w:rsid w:val="00442557"/>
    <w:rsid w:val="0044291F"/>
    <w:rsid w:val="00442DC5"/>
    <w:rsid w:val="00442E1A"/>
    <w:rsid w:val="00442E8C"/>
    <w:rsid w:val="00442EED"/>
    <w:rsid w:val="00443616"/>
    <w:rsid w:val="0044384F"/>
    <w:rsid w:val="00443869"/>
    <w:rsid w:val="00443AAA"/>
    <w:rsid w:val="00443BAA"/>
    <w:rsid w:val="00443E91"/>
    <w:rsid w:val="004440C2"/>
    <w:rsid w:val="00444271"/>
    <w:rsid w:val="00444597"/>
    <w:rsid w:val="004454D0"/>
    <w:rsid w:val="00445633"/>
    <w:rsid w:val="00445B53"/>
    <w:rsid w:val="00445C35"/>
    <w:rsid w:val="00445DBA"/>
    <w:rsid w:val="0044609E"/>
    <w:rsid w:val="0044651C"/>
    <w:rsid w:val="004466C3"/>
    <w:rsid w:val="00446D08"/>
    <w:rsid w:val="00446D7A"/>
    <w:rsid w:val="00446DDE"/>
    <w:rsid w:val="00446F71"/>
    <w:rsid w:val="004470DE"/>
    <w:rsid w:val="004470E0"/>
    <w:rsid w:val="0044712D"/>
    <w:rsid w:val="004474C3"/>
    <w:rsid w:val="0044755A"/>
    <w:rsid w:val="004501B9"/>
    <w:rsid w:val="00450470"/>
    <w:rsid w:val="00450604"/>
    <w:rsid w:val="00450A7C"/>
    <w:rsid w:val="00451696"/>
    <w:rsid w:val="0045185A"/>
    <w:rsid w:val="00452144"/>
    <w:rsid w:val="00452195"/>
    <w:rsid w:val="004527C6"/>
    <w:rsid w:val="00453452"/>
    <w:rsid w:val="004535F2"/>
    <w:rsid w:val="00453D4C"/>
    <w:rsid w:val="0045402C"/>
    <w:rsid w:val="004541AC"/>
    <w:rsid w:val="0045435C"/>
    <w:rsid w:val="004546F5"/>
    <w:rsid w:val="004547F9"/>
    <w:rsid w:val="00454932"/>
    <w:rsid w:val="00454A59"/>
    <w:rsid w:val="00454D3E"/>
    <w:rsid w:val="00455106"/>
    <w:rsid w:val="0045549B"/>
    <w:rsid w:val="00456028"/>
    <w:rsid w:val="00456C1B"/>
    <w:rsid w:val="00457116"/>
    <w:rsid w:val="0045724E"/>
    <w:rsid w:val="0045750B"/>
    <w:rsid w:val="00457745"/>
    <w:rsid w:val="00457B32"/>
    <w:rsid w:val="00457FA6"/>
    <w:rsid w:val="004601A6"/>
    <w:rsid w:val="004601D4"/>
    <w:rsid w:val="004602F7"/>
    <w:rsid w:val="00460DB4"/>
    <w:rsid w:val="004617EE"/>
    <w:rsid w:val="00461D61"/>
    <w:rsid w:val="004620D0"/>
    <w:rsid w:val="00462612"/>
    <w:rsid w:val="00462A23"/>
    <w:rsid w:val="00462AA0"/>
    <w:rsid w:val="00463248"/>
    <w:rsid w:val="00463496"/>
    <w:rsid w:val="004634A9"/>
    <w:rsid w:val="004635C7"/>
    <w:rsid w:val="00463789"/>
    <w:rsid w:val="00463825"/>
    <w:rsid w:val="00463DDF"/>
    <w:rsid w:val="004643D6"/>
    <w:rsid w:val="0046450D"/>
    <w:rsid w:val="00464D42"/>
    <w:rsid w:val="00464E6B"/>
    <w:rsid w:val="00464FA5"/>
    <w:rsid w:val="0046500E"/>
    <w:rsid w:val="0046544E"/>
    <w:rsid w:val="00465591"/>
    <w:rsid w:val="0046565B"/>
    <w:rsid w:val="0046577E"/>
    <w:rsid w:val="00465A54"/>
    <w:rsid w:val="00465D35"/>
    <w:rsid w:val="00465F2D"/>
    <w:rsid w:val="0046606F"/>
    <w:rsid w:val="00466184"/>
    <w:rsid w:val="00466632"/>
    <w:rsid w:val="004669B2"/>
    <w:rsid w:val="0046717A"/>
    <w:rsid w:val="004673D9"/>
    <w:rsid w:val="0046745A"/>
    <w:rsid w:val="00467AD5"/>
    <w:rsid w:val="00467BF4"/>
    <w:rsid w:val="00467F61"/>
    <w:rsid w:val="0047010E"/>
    <w:rsid w:val="00470442"/>
    <w:rsid w:val="00470CC2"/>
    <w:rsid w:val="00470E9A"/>
    <w:rsid w:val="0047136E"/>
    <w:rsid w:val="004714F2"/>
    <w:rsid w:val="00471A18"/>
    <w:rsid w:val="00471C19"/>
    <w:rsid w:val="00471D58"/>
    <w:rsid w:val="004720B2"/>
    <w:rsid w:val="004723D1"/>
    <w:rsid w:val="0047242D"/>
    <w:rsid w:val="00472782"/>
    <w:rsid w:val="0047285B"/>
    <w:rsid w:val="00472ACC"/>
    <w:rsid w:val="00472F5D"/>
    <w:rsid w:val="004731BC"/>
    <w:rsid w:val="0047395F"/>
    <w:rsid w:val="0047396A"/>
    <w:rsid w:val="00474A34"/>
    <w:rsid w:val="00474D51"/>
    <w:rsid w:val="00474DD3"/>
    <w:rsid w:val="00475321"/>
    <w:rsid w:val="0047540C"/>
    <w:rsid w:val="0047541A"/>
    <w:rsid w:val="004756A6"/>
    <w:rsid w:val="00475907"/>
    <w:rsid w:val="0047620B"/>
    <w:rsid w:val="004763E0"/>
    <w:rsid w:val="004764DC"/>
    <w:rsid w:val="00476DD6"/>
    <w:rsid w:val="00476EB3"/>
    <w:rsid w:val="00477097"/>
    <w:rsid w:val="00477131"/>
    <w:rsid w:val="0047778A"/>
    <w:rsid w:val="00477BD1"/>
    <w:rsid w:val="00477DAC"/>
    <w:rsid w:val="00477E70"/>
    <w:rsid w:val="00480204"/>
    <w:rsid w:val="00480719"/>
    <w:rsid w:val="00480B1E"/>
    <w:rsid w:val="00480EF9"/>
    <w:rsid w:val="00481FE1"/>
    <w:rsid w:val="00482271"/>
    <w:rsid w:val="00482B02"/>
    <w:rsid w:val="00482E91"/>
    <w:rsid w:val="00482FF5"/>
    <w:rsid w:val="00483371"/>
    <w:rsid w:val="00483987"/>
    <w:rsid w:val="00483A63"/>
    <w:rsid w:val="00483FA3"/>
    <w:rsid w:val="00483FCB"/>
    <w:rsid w:val="004849D7"/>
    <w:rsid w:val="00484A7C"/>
    <w:rsid w:val="00484B9D"/>
    <w:rsid w:val="00484BC6"/>
    <w:rsid w:val="0048528B"/>
    <w:rsid w:val="0048540A"/>
    <w:rsid w:val="004855BD"/>
    <w:rsid w:val="0048574C"/>
    <w:rsid w:val="004859B2"/>
    <w:rsid w:val="00485D9F"/>
    <w:rsid w:val="00485E6A"/>
    <w:rsid w:val="004869D4"/>
    <w:rsid w:val="00486B08"/>
    <w:rsid w:val="00486DAF"/>
    <w:rsid w:val="0048713A"/>
    <w:rsid w:val="00487E5C"/>
    <w:rsid w:val="00490260"/>
    <w:rsid w:val="00490295"/>
    <w:rsid w:val="00490742"/>
    <w:rsid w:val="00490B98"/>
    <w:rsid w:val="004914CA"/>
    <w:rsid w:val="0049190A"/>
    <w:rsid w:val="00491C27"/>
    <w:rsid w:val="00491C6B"/>
    <w:rsid w:val="00491C9F"/>
    <w:rsid w:val="004920AA"/>
    <w:rsid w:val="00492198"/>
    <w:rsid w:val="004923E4"/>
    <w:rsid w:val="00492571"/>
    <w:rsid w:val="004926C6"/>
    <w:rsid w:val="00492CB5"/>
    <w:rsid w:val="00492E1A"/>
    <w:rsid w:val="00492E71"/>
    <w:rsid w:val="004932C0"/>
    <w:rsid w:val="004933B6"/>
    <w:rsid w:val="004937E8"/>
    <w:rsid w:val="00493C90"/>
    <w:rsid w:val="00493D9B"/>
    <w:rsid w:val="00493F18"/>
    <w:rsid w:val="0049403A"/>
    <w:rsid w:val="0049415E"/>
    <w:rsid w:val="004946C8"/>
    <w:rsid w:val="00494749"/>
    <w:rsid w:val="00494C24"/>
    <w:rsid w:val="00495218"/>
    <w:rsid w:val="00495716"/>
    <w:rsid w:val="00495BB7"/>
    <w:rsid w:val="00495CF0"/>
    <w:rsid w:val="00495EDC"/>
    <w:rsid w:val="00495EE5"/>
    <w:rsid w:val="004962CF"/>
    <w:rsid w:val="00496357"/>
    <w:rsid w:val="0049671A"/>
    <w:rsid w:val="00496905"/>
    <w:rsid w:val="00496BD2"/>
    <w:rsid w:val="00496EDD"/>
    <w:rsid w:val="0049701A"/>
    <w:rsid w:val="00497415"/>
    <w:rsid w:val="00497EF3"/>
    <w:rsid w:val="00497FBF"/>
    <w:rsid w:val="004A03A0"/>
    <w:rsid w:val="004A046B"/>
    <w:rsid w:val="004A0527"/>
    <w:rsid w:val="004A0A98"/>
    <w:rsid w:val="004A1146"/>
    <w:rsid w:val="004A1157"/>
    <w:rsid w:val="004A1235"/>
    <w:rsid w:val="004A1475"/>
    <w:rsid w:val="004A2097"/>
    <w:rsid w:val="004A281B"/>
    <w:rsid w:val="004A311B"/>
    <w:rsid w:val="004A3369"/>
    <w:rsid w:val="004A388B"/>
    <w:rsid w:val="004A39D9"/>
    <w:rsid w:val="004A40AA"/>
    <w:rsid w:val="004A40E3"/>
    <w:rsid w:val="004A4107"/>
    <w:rsid w:val="004A4A55"/>
    <w:rsid w:val="004A4A93"/>
    <w:rsid w:val="004A4C75"/>
    <w:rsid w:val="004A54CF"/>
    <w:rsid w:val="004A574B"/>
    <w:rsid w:val="004A5852"/>
    <w:rsid w:val="004A59EE"/>
    <w:rsid w:val="004A5C79"/>
    <w:rsid w:val="004A6358"/>
    <w:rsid w:val="004A6F41"/>
    <w:rsid w:val="004A6F99"/>
    <w:rsid w:val="004A720C"/>
    <w:rsid w:val="004A7D62"/>
    <w:rsid w:val="004B024E"/>
    <w:rsid w:val="004B0C84"/>
    <w:rsid w:val="004B0D32"/>
    <w:rsid w:val="004B1115"/>
    <w:rsid w:val="004B13C1"/>
    <w:rsid w:val="004B153F"/>
    <w:rsid w:val="004B17AA"/>
    <w:rsid w:val="004B189A"/>
    <w:rsid w:val="004B1CB3"/>
    <w:rsid w:val="004B1DEC"/>
    <w:rsid w:val="004B1F50"/>
    <w:rsid w:val="004B20AE"/>
    <w:rsid w:val="004B23FE"/>
    <w:rsid w:val="004B276B"/>
    <w:rsid w:val="004B27DC"/>
    <w:rsid w:val="004B2B5C"/>
    <w:rsid w:val="004B2D0B"/>
    <w:rsid w:val="004B2FC1"/>
    <w:rsid w:val="004B331C"/>
    <w:rsid w:val="004B3521"/>
    <w:rsid w:val="004B4075"/>
    <w:rsid w:val="004B42A6"/>
    <w:rsid w:val="004B49B7"/>
    <w:rsid w:val="004B4A06"/>
    <w:rsid w:val="004B4BE5"/>
    <w:rsid w:val="004B515A"/>
    <w:rsid w:val="004B539A"/>
    <w:rsid w:val="004B612C"/>
    <w:rsid w:val="004B6303"/>
    <w:rsid w:val="004B69B5"/>
    <w:rsid w:val="004B6C12"/>
    <w:rsid w:val="004B70C2"/>
    <w:rsid w:val="004B719F"/>
    <w:rsid w:val="004B7231"/>
    <w:rsid w:val="004B7710"/>
    <w:rsid w:val="004B79B1"/>
    <w:rsid w:val="004B7D0D"/>
    <w:rsid w:val="004C008E"/>
    <w:rsid w:val="004C00DD"/>
    <w:rsid w:val="004C046D"/>
    <w:rsid w:val="004C059F"/>
    <w:rsid w:val="004C05DE"/>
    <w:rsid w:val="004C0675"/>
    <w:rsid w:val="004C0680"/>
    <w:rsid w:val="004C0749"/>
    <w:rsid w:val="004C0C60"/>
    <w:rsid w:val="004C1065"/>
    <w:rsid w:val="004C10E9"/>
    <w:rsid w:val="004C127C"/>
    <w:rsid w:val="004C1316"/>
    <w:rsid w:val="004C1B5A"/>
    <w:rsid w:val="004C1C38"/>
    <w:rsid w:val="004C1DCA"/>
    <w:rsid w:val="004C2261"/>
    <w:rsid w:val="004C25DF"/>
    <w:rsid w:val="004C2C55"/>
    <w:rsid w:val="004C2D24"/>
    <w:rsid w:val="004C2DEA"/>
    <w:rsid w:val="004C2E7E"/>
    <w:rsid w:val="004C314C"/>
    <w:rsid w:val="004C33C6"/>
    <w:rsid w:val="004C3717"/>
    <w:rsid w:val="004C37DF"/>
    <w:rsid w:val="004C390C"/>
    <w:rsid w:val="004C3B84"/>
    <w:rsid w:val="004C3CE0"/>
    <w:rsid w:val="004C3FD4"/>
    <w:rsid w:val="004C427B"/>
    <w:rsid w:val="004C454A"/>
    <w:rsid w:val="004C4C79"/>
    <w:rsid w:val="004C4C9A"/>
    <w:rsid w:val="004C4E12"/>
    <w:rsid w:val="004C4F40"/>
    <w:rsid w:val="004C52E0"/>
    <w:rsid w:val="004C585F"/>
    <w:rsid w:val="004C5A95"/>
    <w:rsid w:val="004C708B"/>
    <w:rsid w:val="004C7335"/>
    <w:rsid w:val="004C7463"/>
    <w:rsid w:val="004C7499"/>
    <w:rsid w:val="004C7878"/>
    <w:rsid w:val="004C7C53"/>
    <w:rsid w:val="004C7F9B"/>
    <w:rsid w:val="004D025E"/>
    <w:rsid w:val="004D03E2"/>
    <w:rsid w:val="004D08DA"/>
    <w:rsid w:val="004D0AB7"/>
    <w:rsid w:val="004D1035"/>
    <w:rsid w:val="004D111F"/>
    <w:rsid w:val="004D16E4"/>
    <w:rsid w:val="004D1EBD"/>
    <w:rsid w:val="004D2095"/>
    <w:rsid w:val="004D216B"/>
    <w:rsid w:val="004D257F"/>
    <w:rsid w:val="004D266B"/>
    <w:rsid w:val="004D279D"/>
    <w:rsid w:val="004D2BF7"/>
    <w:rsid w:val="004D2D60"/>
    <w:rsid w:val="004D2F82"/>
    <w:rsid w:val="004D3179"/>
    <w:rsid w:val="004D33C5"/>
    <w:rsid w:val="004D38A5"/>
    <w:rsid w:val="004D3B8A"/>
    <w:rsid w:val="004D4019"/>
    <w:rsid w:val="004D4334"/>
    <w:rsid w:val="004D4BA2"/>
    <w:rsid w:val="004D4F45"/>
    <w:rsid w:val="004D5181"/>
    <w:rsid w:val="004D52B7"/>
    <w:rsid w:val="004D581F"/>
    <w:rsid w:val="004D5988"/>
    <w:rsid w:val="004D5FDA"/>
    <w:rsid w:val="004D6016"/>
    <w:rsid w:val="004D63CC"/>
    <w:rsid w:val="004D6A2C"/>
    <w:rsid w:val="004D6D28"/>
    <w:rsid w:val="004D6E9B"/>
    <w:rsid w:val="004D6F8D"/>
    <w:rsid w:val="004D71A6"/>
    <w:rsid w:val="004D7623"/>
    <w:rsid w:val="004D7853"/>
    <w:rsid w:val="004D7A02"/>
    <w:rsid w:val="004D7DEC"/>
    <w:rsid w:val="004E022F"/>
    <w:rsid w:val="004E06EC"/>
    <w:rsid w:val="004E1255"/>
    <w:rsid w:val="004E163A"/>
    <w:rsid w:val="004E191C"/>
    <w:rsid w:val="004E1A4B"/>
    <w:rsid w:val="004E1C0F"/>
    <w:rsid w:val="004E1C55"/>
    <w:rsid w:val="004E1C6D"/>
    <w:rsid w:val="004E1FAC"/>
    <w:rsid w:val="004E202B"/>
    <w:rsid w:val="004E24BE"/>
    <w:rsid w:val="004E28CE"/>
    <w:rsid w:val="004E2DC4"/>
    <w:rsid w:val="004E3282"/>
    <w:rsid w:val="004E32F3"/>
    <w:rsid w:val="004E35AF"/>
    <w:rsid w:val="004E3D58"/>
    <w:rsid w:val="004E474F"/>
    <w:rsid w:val="004E4921"/>
    <w:rsid w:val="004E49D7"/>
    <w:rsid w:val="004E4A21"/>
    <w:rsid w:val="004E4AE0"/>
    <w:rsid w:val="004E4EC4"/>
    <w:rsid w:val="004E4FE2"/>
    <w:rsid w:val="004E4FF9"/>
    <w:rsid w:val="004E53D7"/>
    <w:rsid w:val="004E5557"/>
    <w:rsid w:val="004E581E"/>
    <w:rsid w:val="004E5984"/>
    <w:rsid w:val="004E5B57"/>
    <w:rsid w:val="004E5B7D"/>
    <w:rsid w:val="004E5D22"/>
    <w:rsid w:val="004E637F"/>
    <w:rsid w:val="004E65EE"/>
    <w:rsid w:val="004E6618"/>
    <w:rsid w:val="004E664E"/>
    <w:rsid w:val="004E6978"/>
    <w:rsid w:val="004E69BA"/>
    <w:rsid w:val="004E7149"/>
    <w:rsid w:val="004E76AD"/>
    <w:rsid w:val="004E7826"/>
    <w:rsid w:val="004E7962"/>
    <w:rsid w:val="004E7AC9"/>
    <w:rsid w:val="004E7C49"/>
    <w:rsid w:val="004E7C53"/>
    <w:rsid w:val="004E7DDF"/>
    <w:rsid w:val="004F02C7"/>
    <w:rsid w:val="004F05A5"/>
    <w:rsid w:val="004F09DA"/>
    <w:rsid w:val="004F0EEC"/>
    <w:rsid w:val="004F130A"/>
    <w:rsid w:val="004F148D"/>
    <w:rsid w:val="004F16E1"/>
    <w:rsid w:val="004F182F"/>
    <w:rsid w:val="004F187F"/>
    <w:rsid w:val="004F1895"/>
    <w:rsid w:val="004F1B77"/>
    <w:rsid w:val="004F2706"/>
    <w:rsid w:val="004F28ED"/>
    <w:rsid w:val="004F2A0D"/>
    <w:rsid w:val="004F2A27"/>
    <w:rsid w:val="004F2A99"/>
    <w:rsid w:val="004F2BA8"/>
    <w:rsid w:val="004F2C39"/>
    <w:rsid w:val="004F3109"/>
    <w:rsid w:val="004F3973"/>
    <w:rsid w:val="004F3A32"/>
    <w:rsid w:val="004F3A51"/>
    <w:rsid w:val="004F3AFC"/>
    <w:rsid w:val="004F3B77"/>
    <w:rsid w:val="004F41D9"/>
    <w:rsid w:val="004F4269"/>
    <w:rsid w:val="004F4B00"/>
    <w:rsid w:val="004F4BE2"/>
    <w:rsid w:val="004F4DD9"/>
    <w:rsid w:val="004F4EBD"/>
    <w:rsid w:val="004F530D"/>
    <w:rsid w:val="004F66AC"/>
    <w:rsid w:val="004F6736"/>
    <w:rsid w:val="004F7585"/>
    <w:rsid w:val="004F7922"/>
    <w:rsid w:val="004F7DB6"/>
    <w:rsid w:val="004F7F0C"/>
    <w:rsid w:val="0050090E"/>
    <w:rsid w:val="00500A1A"/>
    <w:rsid w:val="00500AA3"/>
    <w:rsid w:val="00500B8F"/>
    <w:rsid w:val="00500DF2"/>
    <w:rsid w:val="0050143A"/>
    <w:rsid w:val="005014F6"/>
    <w:rsid w:val="005015CF"/>
    <w:rsid w:val="005018FB"/>
    <w:rsid w:val="00501ACB"/>
    <w:rsid w:val="00501B2E"/>
    <w:rsid w:val="00501E1E"/>
    <w:rsid w:val="0050227A"/>
    <w:rsid w:val="005022C0"/>
    <w:rsid w:val="0050245C"/>
    <w:rsid w:val="005028A6"/>
    <w:rsid w:val="00502BB8"/>
    <w:rsid w:val="005033A4"/>
    <w:rsid w:val="00503492"/>
    <w:rsid w:val="00504163"/>
    <w:rsid w:val="005042D6"/>
    <w:rsid w:val="005046D4"/>
    <w:rsid w:val="00504F56"/>
    <w:rsid w:val="0050502B"/>
    <w:rsid w:val="00505275"/>
    <w:rsid w:val="00505482"/>
    <w:rsid w:val="00505585"/>
    <w:rsid w:val="005055EE"/>
    <w:rsid w:val="00505AAE"/>
    <w:rsid w:val="00505ADA"/>
    <w:rsid w:val="00506076"/>
    <w:rsid w:val="0050627D"/>
    <w:rsid w:val="00506328"/>
    <w:rsid w:val="005064D8"/>
    <w:rsid w:val="00506A39"/>
    <w:rsid w:val="00506C9C"/>
    <w:rsid w:val="005072DD"/>
    <w:rsid w:val="005079C5"/>
    <w:rsid w:val="00507C9D"/>
    <w:rsid w:val="00507CB2"/>
    <w:rsid w:val="005103B1"/>
    <w:rsid w:val="00510412"/>
    <w:rsid w:val="0051054D"/>
    <w:rsid w:val="005106F3"/>
    <w:rsid w:val="00510843"/>
    <w:rsid w:val="00510C42"/>
    <w:rsid w:val="00510FDD"/>
    <w:rsid w:val="005110E0"/>
    <w:rsid w:val="005110EC"/>
    <w:rsid w:val="005114DF"/>
    <w:rsid w:val="005116A8"/>
    <w:rsid w:val="00511D66"/>
    <w:rsid w:val="005123DA"/>
    <w:rsid w:val="00512474"/>
    <w:rsid w:val="0051274E"/>
    <w:rsid w:val="00512A3A"/>
    <w:rsid w:val="00512A7C"/>
    <w:rsid w:val="00512B39"/>
    <w:rsid w:val="005133FC"/>
    <w:rsid w:val="00513420"/>
    <w:rsid w:val="00513A19"/>
    <w:rsid w:val="00513D34"/>
    <w:rsid w:val="00513EE9"/>
    <w:rsid w:val="00514147"/>
    <w:rsid w:val="005142F8"/>
    <w:rsid w:val="00514555"/>
    <w:rsid w:val="00514716"/>
    <w:rsid w:val="00514928"/>
    <w:rsid w:val="00514F9D"/>
    <w:rsid w:val="00515394"/>
    <w:rsid w:val="005156ED"/>
    <w:rsid w:val="00515ABC"/>
    <w:rsid w:val="00515EA5"/>
    <w:rsid w:val="005160A2"/>
    <w:rsid w:val="005160D8"/>
    <w:rsid w:val="00516797"/>
    <w:rsid w:val="00516879"/>
    <w:rsid w:val="0051694E"/>
    <w:rsid w:val="005169FC"/>
    <w:rsid w:val="00516B15"/>
    <w:rsid w:val="00516BD6"/>
    <w:rsid w:val="00516D78"/>
    <w:rsid w:val="00516E77"/>
    <w:rsid w:val="00517108"/>
    <w:rsid w:val="00517C88"/>
    <w:rsid w:val="00517DD7"/>
    <w:rsid w:val="00517F2B"/>
    <w:rsid w:val="00520349"/>
    <w:rsid w:val="005203F2"/>
    <w:rsid w:val="005204AB"/>
    <w:rsid w:val="0052056B"/>
    <w:rsid w:val="00520701"/>
    <w:rsid w:val="00520A61"/>
    <w:rsid w:val="00520C4F"/>
    <w:rsid w:val="00520C98"/>
    <w:rsid w:val="0052111B"/>
    <w:rsid w:val="00521375"/>
    <w:rsid w:val="0052142D"/>
    <w:rsid w:val="005214C9"/>
    <w:rsid w:val="00521598"/>
    <w:rsid w:val="0052183C"/>
    <w:rsid w:val="00521ABA"/>
    <w:rsid w:val="00521AC6"/>
    <w:rsid w:val="00521FA0"/>
    <w:rsid w:val="005221DC"/>
    <w:rsid w:val="0052260A"/>
    <w:rsid w:val="00522997"/>
    <w:rsid w:val="00522AD1"/>
    <w:rsid w:val="00522F3F"/>
    <w:rsid w:val="005235C8"/>
    <w:rsid w:val="00523728"/>
    <w:rsid w:val="0052402D"/>
    <w:rsid w:val="005246FA"/>
    <w:rsid w:val="00524D6E"/>
    <w:rsid w:val="00524DF9"/>
    <w:rsid w:val="005250C0"/>
    <w:rsid w:val="005255F4"/>
    <w:rsid w:val="00525831"/>
    <w:rsid w:val="00525F93"/>
    <w:rsid w:val="00525FCE"/>
    <w:rsid w:val="005266A7"/>
    <w:rsid w:val="0052677E"/>
    <w:rsid w:val="0052707E"/>
    <w:rsid w:val="005274AB"/>
    <w:rsid w:val="00527994"/>
    <w:rsid w:val="005279BA"/>
    <w:rsid w:val="00527B0D"/>
    <w:rsid w:val="00527E48"/>
    <w:rsid w:val="00527E4D"/>
    <w:rsid w:val="005301E8"/>
    <w:rsid w:val="0053040B"/>
    <w:rsid w:val="005308AA"/>
    <w:rsid w:val="00530A60"/>
    <w:rsid w:val="005312C1"/>
    <w:rsid w:val="00531452"/>
    <w:rsid w:val="005317E6"/>
    <w:rsid w:val="0053197A"/>
    <w:rsid w:val="005319A3"/>
    <w:rsid w:val="00531BDB"/>
    <w:rsid w:val="00531C25"/>
    <w:rsid w:val="0053213E"/>
    <w:rsid w:val="0053237B"/>
    <w:rsid w:val="00532410"/>
    <w:rsid w:val="00532524"/>
    <w:rsid w:val="005325D0"/>
    <w:rsid w:val="00532951"/>
    <w:rsid w:val="005339C9"/>
    <w:rsid w:val="00533DE5"/>
    <w:rsid w:val="00533EC7"/>
    <w:rsid w:val="00533ED1"/>
    <w:rsid w:val="00533F6D"/>
    <w:rsid w:val="0053408E"/>
    <w:rsid w:val="005344FD"/>
    <w:rsid w:val="005349A3"/>
    <w:rsid w:val="00534DFD"/>
    <w:rsid w:val="00534FF9"/>
    <w:rsid w:val="00535497"/>
    <w:rsid w:val="00535750"/>
    <w:rsid w:val="00535C02"/>
    <w:rsid w:val="00536189"/>
    <w:rsid w:val="005363F5"/>
    <w:rsid w:val="00536640"/>
    <w:rsid w:val="005366F5"/>
    <w:rsid w:val="005369DE"/>
    <w:rsid w:val="00536C2B"/>
    <w:rsid w:val="00536E7F"/>
    <w:rsid w:val="00536FBB"/>
    <w:rsid w:val="00537145"/>
    <w:rsid w:val="0053772A"/>
    <w:rsid w:val="0053773A"/>
    <w:rsid w:val="00537C91"/>
    <w:rsid w:val="00537D50"/>
    <w:rsid w:val="00537E2E"/>
    <w:rsid w:val="0054049C"/>
    <w:rsid w:val="00540814"/>
    <w:rsid w:val="00540BEA"/>
    <w:rsid w:val="00540C4F"/>
    <w:rsid w:val="005416AE"/>
    <w:rsid w:val="0054170B"/>
    <w:rsid w:val="00541AC6"/>
    <w:rsid w:val="00541C73"/>
    <w:rsid w:val="00541CAC"/>
    <w:rsid w:val="00541E6F"/>
    <w:rsid w:val="00542026"/>
    <w:rsid w:val="005421E0"/>
    <w:rsid w:val="0054268D"/>
    <w:rsid w:val="005427AA"/>
    <w:rsid w:val="00542C07"/>
    <w:rsid w:val="00542D02"/>
    <w:rsid w:val="00542ED9"/>
    <w:rsid w:val="0054375D"/>
    <w:rsid w:val="005439DE"/>
    <w:rsid w:val="00543A31"/>
    <w:rsid w:val="00543A83"/>
    <w:rsid w:val="00543B36"/>
    <w:rsid w:val="00543B41"/>
    <w:rsid w:val="00543B9B"/>
    <w:rsid w:val="00544099"/>
    <w:rsid w:val="00544EF1"/>
    <w:rsid w:val="00544F78"/>
    <w:rsid w:val="00545077"/>
    <w:rsid w:val="00545728"/>
    <w:rsid w:val="00545F8E"/>
    <w:rsid w:val="00546228"/>
    <w:rsid w:val="005464E9"/>
    <w:rsid w:val="00546572"/>
    <w:rsid w:val="0054685E"/>
    <w:rsid w:val="00546D13"/>
    <w:rsid w:val="0054733C"/>
    <w:rsid w:val="005474F1"/>
    <w:rsid w:val="00547798"/>
    <w:rsid w:val="0054791C"/>
    <w:rsid w:val="0054791D"/>
    <w:rsid w:val="00547A40"/>
    <w:rsid w:val="00547E3A"/>
    <w:rsid w:val="0055000C"/>
    <w:rsid w:val="005506A1"/>
    <w:rsid w:val="005507B6"/>
    <w:rsid w:val="005507EE"/>
    <w:rsid w:val="00550B07"/>
    <w:rsid w:val="00550BAE"/>
    <w:rsid w:val="00550D8E"/>
    <w:rsid w:val="00550D94"/>
    <w:rsid w:val="00550E99"/>
    <w:rsid w:val="0055115E"/>
    <w:rsid w:val="00551714"/>
    <w:rsid w:val="005517F0"/>
    <w:rsid w:val="00551BA1"/>
    <w:rsid w:val="00551D09"/>
    <w:rsid w:val="00552012"/>
    <w:rsid w:val="0055208A"/>
    <w:rsid w:val="0055246C"/>
    <w:rsid w:val="0055273C"/>
    <w:rsid w:val="00552E91"/>
    <w:rsid w:val="00552F78"/>
    <w:rsid w:val="005534CC"/>
    <w:rsid w:val="00553916"/>
    <w:rsid w:val="005545A4"/>
    <w:rsid w:val="005547C6"/>
    <w:rsid w:val="00554C83"/>
    <w:rsid w:val="00554D82"/>
    <w:rsid w:val="005550B6"/>
    <w:rsid w:val="005557EC"/>
    <w:rsid w:val="00555F2A"/>
    <w:rsid w:val="00555FEC"/>
    <w:rsid w:val="0055612B"/>
    <w:rsid w:val="00556585"/>
    <w:rsid w:val="005566EC"/>
    <w:rsid w:val="00556C0D"/>
    <w:rsid w:val="00556D02"/>
    <w:rsid w:val="00556F17"/>
    <w:rsid w:val="00556F2B"/>
    <w:rsid w:val="005571B1"/>
    <w:rsid w:val="005576E4"/>
    <w:rsid w:val="005577C5"/>
    <w:rsid w:val="00557A61"/>
    <w:rsid w:val="00557C92"/>
    <w:rsid w:val="00557DF6"/>
    <w:rsid w:val="00560154"/>
    <w:rsid w:val="00560175"/>
    <w:rsid w:val="0056038A"/>
    <w:rsid w:val="005607F6"/>
    <w:rsid w:val="00560D3E"/>
    <w:rsid w:val="00561253"/>
    <w:rsid w:val="0056147F"/>
    <w:rsid w:val="005617D9"/>
    <w:rsid w:val="005618BB"/>
    <w:rsid w:val="005621F7"/>
    <w:rsid w:val="00562346"/>
    <w:rsid w:val="0056294C"/>
    <w:rsid w:val="005629BC"/>
    <w:rsid w:val="00562B53"/>
    <w:rsid w:val="005636AF"/>
    <w:rsid w:val="0056378E"/>
    <w:rsid w:val="005637A8"/>
    <w:rsid w:val="00563CE2"/>
    <w:rsid w:val="00563ED4"/>
    <w:rsid w:val="005640F8"/>
    <w:rsid w:val="0056414D"/>
    <w:rsid w:val="00564631"/>
    <w:rsid w:val="00564787"/>
    <w:rsid w:val="00564819"/>
    <w:rsid w:val="00564D5F"/>
    <w:rsid w:val="0056539A"/>
    <w:rsid w:val="005653C4"/>
    <w:rsid w:val="00565B2E"/>
    <w:rsid w:val="00565B7D"/>
    <w:rsid w:val="00565BB3"/>
    <w:rsid w:val="00565C4D"/>
    <w:rsid w:val="005669A4"/>
    <w:rsid w:val="00566FB3"/>
    <w:rsid w:val="0056703B"/>
    <w:rsid w:val="0056722A"/>
    <w:rsid w:val="0056796C"/>
    <w:rsid w:val="00567A64"/>
    <w:rsid w:val="00567BB2"/>
    <w:rsid w:val="00567DB7"/>
    <w:rsid w:val="00567EFA"/>
    <w:rsid w:val="00567F04"/>
    <w:rsid w:val="005702B3"/>
    <w:rsid w:val="00570554"/>
    <w:rsid w:val="005707F8"/>
    <w:rsid w:val="00570B09"/>
    <w:rsid w:val="00570E55"/>
    <w:rsid w:val="005713CA"/>
    <w:rsid w:val="005715A4"/>
    <w:rsid w:val="005719B4"/>
    <w:rsid w:val="00571EDC"/>
    <w:rsid w:val="00572220"/>
    <w:rsid w:val="005722AF"/>
    <w:rsid w:val="00572387"/>
    <w:rsid w:val="005724DA"/>
    <w:rsid w:val="00572674"/>
    <w:rsid w:val="005728DE"/>
    <w:rsid w:val="00572905"/>
    <w:rsid w:val="00572F3B"/>
    <w:rsid w:val="0057311E"/>
    <w:rsid w:val="005739F3"/>
    <w:rsid w:val="00573AC4"/>
    <w:rsid w:val="00573EC0"/>
    <w:rsid w:val="00573FB1"/>
    <w:rsid w:val="005747C7"/>
    <w:rsid w:val="00574A47"/>
    <w:rsid w:val="00574A79"/>
    <w:rsid w:val="00574D78"/>
    <w:rsid w:val="005751FA"/>
    <w:rsid w:val="0057578A"/>
    <w:rsid w:val="00575820"/>
    <w:rsid w:val="00575BFE"/>
    <w:rsid w:val="0057611C"/>
    <w:rsid w:val="005765A6"/>
    <w:rsid w:val="00576D6B"/>
    <w:rsid w:val="00576E59"/>
    <w:rsid w:val="00577036"/>
    <w:rsid w:val="0057713B"/>
    <w:rsid w:val="005772B9"/>
    <w:rsid w:val="0057778E"/>
    <w:rsid w:val="00577B49"/>
    <w:rsid w:val="00577B75"/>
    <w:rsid w:val="00577B9B"/>
    <w:rsid w:val="00577C2F"/>
    <w:rsid w:val="00577C93"/>
    <w:rsid w:val="00577D50"/>
    <w:rsid w:val="00577EE8"/>
    <w:rsid w:val="0058006A"/>
    <w:rsid w:val="00580096"/>
    <w:rsid w:val="00580408"/>
    <w:rsid w:val="00580530"/>
    <w:rsid w:val="00580730"/>
    <w:rsid w:val="00580770"/>
    <w:rsid w:val="005808AC"/>
    <w:rsid w:val="005809D8"/>
    <w:rsid w:val="00581007"/>
    <w:rsid w:val="00581DB5"/>
    <w:rsid w:val="00582B7E"/>
    <w:rsid w:val="00582EA0"/>
    <w:rsid w:val="00583734"/>
    <w:rsid w:val="00583BF7"/>
    <w:rsid w:val="00584522"/>
    <w:rsid w:val="00584723"/>
    <w:rsid w:val="00584D8D"/>
    <w:rsid w:val="0058527E"/>
    <w:rsid w:val="00585565"/>
    <w:rsid w:val="00585813"/>
    <w:rsid w:val="005858CA"/>
    <w:rsid w:val="005859CD"/>
    <w:rsid w:val="00585C82"/>
    <w:rsid w:val="00586250"/>
    <w:rsid w:val="0058627A"/>
    <w:rsid w:val="005862BB"/>
    <w:rsid w:val="005862CE"/>
    <w:rsid w:val="00586716"/>
    <w:rsid w:val="00586A91"/>
    <w:rsid w:val="00586AC4"/>
    <w:rsid w:val="00587248"/>
    <w:rsid w:val="0058768C"/>
    <w:rsid w:val="005876A4"/>
    <w:rsid w:val="005876BA"/>
    <w:rsid w:val="00587ED4"/>
    <w:rsid w:val="00590EC3"/>
    <w:rsid w:val="00591868"/>
    <w:rsid w:val="00591D26"/>
    <w:rsid w:val="00591D7F"/>
    <w:rsid w:val="00591E48"/>
    <w:rsid w:val="00591F68"/>
    <w:rsid w:val="00593402"/>
    <w:rsid w:val="00593417"/>
    <w:rsid w:val="005936B4"/>
    <w:rsid w:val="005936CF"/>
    <w:rsid w:val="00593A75"/>
    <w:rsid w:val="0059411A"/>
    <w:rsid w:val="00594316"/>
    <w:rsid w:val="005943B6"/>
    <w:rsid w:val="00594499"/>
    <w:rsid w:val="0059479C"/>
    <w:rsid w:val="00594954"/>
    <w:rsid w:val="00594BAD"/>
    <w:rsid w:val="00595274"/>
    <w:rsid w:val="005957B5"/>
    <w:rsid w:val="00595A23"/>
    <w:rsid w:val="00596105"/>
    <w:rsid w:val="00596316"/>
    <w:rsid w:val="005966D3"/>
    <w:rsid w:val="00596F55"/>
    <w:rsid w:val="00597318"/>
    <w:rsid w:val="0059774D"/>
    <w:rsid w:val="00597A09"/>
    <w:rsid w:val="00597C3A"/>
    <w:rsid w:val="00597DEC"/>
    <w:rsid w:val="005A0163"/>
    <w:rsid w:val="005A0322"/>
    <w:rsid w:val="005A0367"/>
    <w:rsid w:val="005A073A"/>
    <w:rsid w:val="005A0B3C"/>
    <w:rsid w:val="005A1227"/>
    <w:rsid w:val="005A14D8"/>
    <w:rsid w:val="005A1C30"/>
    <w:rsid w:val="005A232F"/>
    <w:rsid w:val="005A2430"/>
    <w:rsid w:val="005A24EF"/>
    <w:rsid w:val="005A2661"/>
    <w:rsid w:val="005A2AA6"/>
    <w:rsid w:val="005A2BE1"/>
    <w:rsid w:val="005A2ED2"/>
    <w:rsid w:val="005A2FB6"/>
    <w:rsid w:val="005A3205"/>
    <w:rsid w:val="005A3B97"/>
    <w:rsid w:val="005A46F6"/>
    <w:rsid w:val="005A4709"/>
    <w:rsid w:val="005A49B4"/>
    <w:rsid w:val="005A4CFC"/>
    <w:rsid w:val="005A4F82"/>
    <w:rsid w:val="005A5282"/>
    <w:rsid w:val="005A5463"/>
    <w:rsid w:val="005A558C"/>
    <w:rsid w:val="005A5BAF"/>
    <w:rsid w:val="005A5BCA"/>
    <w:rsid w:val="005A5CD9"/>
    <w:rsid w:val="005A6583"/>
    <w:rsid w:val="005A6F8D"/>
    <w:rsid w:val="005A6FA2"/>
    <w:rsid w:val="005A7391"/>
    <w:rsid w:val="005A7695"/>
    <w:rsid w:val="005A7714"/>
    <w:rsid w:val="005A780E"/>
    <w:rsid w:val="005A7882"/>
    <w:rsid w:val="005A7B3E"/>
    <w:rsid w:val="005A7CDC"/>
    <w:rsid w:val="005B0195"/>
    <w:rsid w:val="005B0229"/>
    <w:rsid w:val="005B06E4"/>
    <w:rsid w:val="005B08B4"/>
    <w:rsid w:val="005B0D15"/>
    <w:rsid w:val="005B10FD"/>
    <w:rsid w:val="005B1138"/>
    <w:rsid w:val="005B136D"/>
    <w:rsid w:val="005B18BE"/>
    <w:rsid w:val="005B1F35"/>
    <w:rsid w:val="005B211D"/>
    <w:rsid w:val="005B2318"/>
    <w:rsid w:val="005B2392"/>
    <w:rsid w:val="005B2533"/>
    <w:rsid w:val="005B27BF"/>
    <w:rsid w:val="005B2852"/>
    <w:rsid w:val="005B35B0"/>
    <w:rsid w:val="005B3695"/>
    <w:rsid w:val="005B39B9"/>
    <w:rsid w:val="005B4064"/>
    <w:rsid w:val="005B4071"/>
    <w:rsid w:val="005B47FC"/>
    <w:rsid w:val="005B4C71"/>
    <w:rsid w:val="005B5182"/>
    <w:rsid w:val="005B52CA"/>
    <w:rsid w:val="005B58E9"/>
    <w:rsid w:val="005B5B2E"/>
    <w:rsid w:val="005B5F67"/>
    <w:rsid w:val="005B5FB5"/>
    <w:rsid w:val="005B6136"/>
    <w:rsid w:val="005B614A"/>
    <w:rsid w:val="005B632E"/>
    <w:rsid w:val="005B6B7E"/>
    <w:rsid w:val="005B6E15"/>
    <w:rsid w:val="005B6EDE"/>
    <w:rsid w:val="005B7564"/>
    <w:rsid w:val="005B7BA4"/>
    <w:rsid w:val="005C014E"/>
    <w:rsid w:val="005C03B2"/>
    <w:rsid w:val="005C0574"/>
    <w:rsid w:val="005C105E"/>
    <w:rsid w:val="005C173B"/>
    <w:rsid w:val="005C1B34"/>
    <w:rsid w:val="005C1BE3"/>
    <w:rsid w:val="005C1F44"/>
    <w:rsid w:val="005C2467"/>
    <w:rsid w:val="005C2AC9"/>
    <w:rsid w:val="005C36CB"/>
    <w:rsid w:val="005C426F"/>
    <w:rsid w:val="005C44F6"/>
    <w:rsid w:val="005C482E"/>
    <w:rsid w:val="005C48B4"/>
    <w:rsid w:val="005C526E"/>
    <w:rsid w:val="005C5371"/>
    <w:rsid w:val="005C572C"/>
    <w:rsid w:val="005C58E3"/>
    <w:rsid w:val="005C6299"/>
    <w:rsid w:val="005C655F"/>
    <w:rsid w:val="005C67BC"/>
    <w:rsid w:val="005C69EB"/>
    <w:rsid w:val="005C6AC4"/>
    <w:rsid w:val="005C6C1A"/>
    <w:rsid w:val="005C7701"/>
    <w:rsid w:val="005C7C21"/>
    <w:rsid w:val="005C7D89"/>
    <w:rsid w:val="005C7F98"/>
    <w:rsid w:val="005D0512"/>
    <w:rsid w:val="005D0556"/>
    <w:rsid w:val="005D0B7F"/>
    <w:rsid w:val="005D0C12"/>
    <w:rsid w:val="005D0C5A"/>
    <w:rsid w:val="005D1077"/>
    <w:rsid w:val="005D11FC"/>
    <w:rsid w:val="005D1A4B"/>
    <w:rsid w:val="005D1CBD"/>
    <w:rsid w:val="005D2B18"/>
    <w:rsid w:val="005D321F"/>
    <w:rsid w:val="005D352D"/>
    <w:rsid w:val="005D3577"/>
    <w:rsid w:val="005D3A6F"/>
    <w:rsid w:val="005D4312"/>
    <w:rsid w:val="005D44C4"/>
    <w:rsid w:val="005D4830"/>
    <w:rsid w:val="005D4F97"/>
    <w:rsid w:val="005D51BE"/>
    <w:rsid w:val="005D5326"/>
    <w:rsid w:val="005D57E3"/>
    <w:rsid w:val="005D5945"/>
    <w:rsid w:val="005D6385"/>
    <w:rsid w:val="005D6B4F"/>
    <w:rsid w:val="005D6B87"/>
    <w:rsid w:val="005D6EEC"/>
    <w:rsid w:val="005D7001"/>
    <w:rsid w:val="005D744F"/>
    <w:rsid w:val="005D77E2"/>
    <w:rsid w:val="005E0183"/>
    <w:rsid w:val="005E0560"/>
    <w:rsid w:val="005E060C"/>
    <w:rsid w:val="005E0839"/>
    <w:rsid w:val="005E0DFE"/>
    <w:rsid w:val="005E11D3"/>
    <w:rsid w:val="005E1246"/>
    <w:rsid w:val="005E1454"/>
    <w:rsid w:val="005E1749"/>
    <w:rsid w:val="005E202D"/>
    <w:rsid w:val="005E218B"/>
    <w:rsid w:val="005E258D"/>
    <w:rsid w:val="005E278A"/>
    <w:rsid w:val="005E28E2"/>
    <w:rsid w:val="005E29B9"/>
    <w:rsid w:val="005E2C84"/>
    <w:rsid w:val="005E2F94"/>
    <w:rsid w:val="005E310B"/>
    <w:rsid w:val="005E347F"/>
    <w:rsid w:val="005E36C4"/>
    <w:rsid w:val="005E3913"/>
    <w:rsid w:val="005E3A60"/>
    <w:rsid w:val="005E3ED8"/>
    <w:rsid w:val="005E4534"/>
    <w:rsid w:val="005E4982"/>
    <w:rsid w:val="005E4A44"/>
    <w:rsid w:val="005E4C83"/>
    <w:rsid w:val="005E5079"/>
    <w:rsid w:val="005E5190"/>
    <w:rsid w:val="005E527F"/>
    <w:rsid w:val="005E53EA"/>
    <w:rsid w:val="005E5738"/>
    <w:rsid w:val="005E58ED"/>
    <w:rsid w:val="005E5A07"/>
    <w:rsid w:val="005E5B98"/>
    <w:rsid w:val="005E5FBE"/>
    <w:rsid w:val="005E60DB"/>
    <w:rsid w:val="005E6206"/>
    <w:rsid w:val="005E651C"/>
    <w:rsid w:val="005E6D31"/>
    <w:rsid w:val="005E7026"/>
    <w:rsid w:val="005E7463"/>
    <w:rsid w:val="005E76F7"/>
    <w:rsid w:val="005E77D3"/>
    <w:rsid w:val="005E7BED"/>
    <w:rsid w:val="005E7C30"/>
    <w:rsid w:val="005E7E35"/>
    <w:rsid w:val="005E7FA6"/>
    <w:rsid w:val="005E7FF6"/>
    <w:rsid w:val="005F0B16"/>
    <w:rsid w:val="005F0CBC"/>
    <w:rsid w:val="005F0D8C"/>
    <w:rsid w:val="005F0E51"/>
    <w:rsid w:val="005F125A"/>
    <w:rsid w:val="005F145D"/>
    <w:rsid w:val="005F18D7"/>
    <w:rsid w:val="005F1DD5"/>
    <w:rsid w:val="005F2201"/>
    <w:rsid w:val="005F28F9"/>
    <w:rsid w:val="005F2BFF"/>
    <w:rsid w:val="005F2DC6"/>
    <w:rsid w:val="005F2E51"/>
    <w:rsid w:val="005F3015"/>
    <w:rsid w:val="005F3465"/>
    <w:rsid w:val="005F388B"/>
    <w:rsid w:val="005F393D"/>
    <w:rsid w:val="005F3B4D"/>
    <w:rsid w:val="005F3C83"/>
    <w:rsid w:val="005F41A2"/>
    <w:rsid w:val="005F41B2"/>
    <w:rsid w:val="005F426E"/>
    <w:rsid w:val="005F42EA"/>
    <w:rsid w:val="005F4688"/>
    <w:rsid w:val="005F471B"/>
    <w:rsid w:val="005F48B6"/>
    <w:rsid w:val="005F517F"/>
    <w:rsid w:val="005F51E2"/>
    <w:rsid w:val="005F5541"/>
    <w:rsid w:val="005F5C14"/>
    <w:rsid w:val="005F6003"/>
    <w:rsid w:val="005F6572"/>
    <w:rsid w:val="005F6745"/>
    <w:rsid w:val="005F67B4"/>
    <w:rsid w:val="005F69DB"/>
    <w:rsid w:val="005F6AD4"/>
    <w:rsid w:val="005F6F56"/>
    <w:rsid w:val="005F7111"/>
    <w:rsid w:val="005F7D75"/>
    <w:rsid w:val="005F7E18"/>
    <w:rsid w:val="005F7F03"/>
    <w:rsid w:val="006003B3"/>
    <w:rsid w:val="0060063B"/>
    <w:rsid w:val="0060084C"/>
    <w:rsid w:val="00600E38"/>
    <w:rsid w:val="00601187"/>
    <w:rsid w:val="00601376"/>
    <w:rsid w:val="006013CB"/>
    <w:rsid w:val="006016CB"/>
    <w:rsid w:val="00601A3D"/>
    <w:rsid w:val="00601C16"/>
    <w:rsid w:val="006020C3"/>
    <w:rsid w:val="006028BD"/>
    <w:rsid w:val="006028F2"/>
    <w:rsid w:val="00602A1A"/>
    <w:rsid w:val="00602BA7"/>
    <w:rsid w:val="00602BBF"/>
    <w:rsid w:val="00602EAA"/>
    <w:rsid w:val="00602EB9"/>
    <w:rsid w:val="00602F1A"/>
    <w:rsid w:val="006033A9"/>
    <w:rsid w:val="006035E6"/>
    <w:rsid w:val="0060393D"/>
    <w:rsid w:val="00603A45"/>
    <w:rsid w:val="00604002"/>
    <w:rsid w:val="00604725"/>
    <w:rsid w:val="006049B6"/>
    <w:rsid w:val="00604B1F"/>
    <w:rsid w:val="00604CFF"/>
    <w:rsid w:val="00604F06"/>
    <w:rsid w:val="00605567"/>
    <w:rsid w:val="006058C4"/>
    <w:rsid w:val="006064A1"/>
    <w:rsid w:val="0060681E"/>
    <w:rsid w:val="006068CA"/>
    <w:rsid w:val="00606BD0"/>
    <w:rsid w:val="00606BE6"/>
    <w:rsid w:val="006076CA"/>
    <w:rsid w:val="00610286"/>
    <w:rsid w:val="006103EB"/>
    <w:rsid w:val="00610567"/>
    <w:rsid w:val="0061064E"/>
    <w:rsid w:val="006108C3"/>
    <w:rsid w:val="00610946"/>
    <w:rsid w:val="00610D86"/>
    <w:rsid w:val="00611189"/>
    <w:rsid w:val="00611364"/>
    <w:rsid w:val="00611FE1"/>
    <w:rsid w:val="006121FA"/>
    <w:rsid w:val="0061266E"/>
    <w:rsid w:val="006126B3"/>
    <w:rsid w:val="00612959"/>
    <w:rsid w:val="00612C46"/>
    <w:rsid w:val="00612C7D"/>
    <w:rsid w:val="006130D4"/>
    <w:rsid w:val="006132ED"/>
    <w:rsid w:val="0061335F"/>
    <w:rsid w:val="006134F6"/>
    <w:rsid w:val="00613724"/>
    <w:rsid w:val="00613B77"/>
    <w:rsid w:val="00614188"/>
    <w:rsid w:val="00615799"/>
    <w:rsid w:val="00615837"/>
    <w:rsid w:val="00615942"/>
    <w:rsid w:val="00615AD2"/>
    <w:rsid w:val="00615C9C"/>
    <w:rsid w:val="00615FEA"/>
    <w:rsid w:val="0061631C"/>
    <w:rsid w:val="0061687B"/>
    <w:rsid w:val="006176EA"/>
    <w:rsid w:val="0061785F"/>
    <w:rsid w:val="006206C5"/>
    <w:rsid w:val="006208E6"/>
    <w:rsid w:val="00620A5B"/>
    <w:rsid w:val="00620FB1"/>
    <w:rsid w:val="006214BF"/>
    <w:rsid w:val="00621613"/>
    <w:rsid w:val="00621653"/>
    <w:rsid w:val="00621DA5"/>
    <w:rsid w:val="00621F8E"/>
    <w:rsid w:val="006222E4"/>
    <w:rsid w:val="006223A4"/>
    <w:rsid w:val="006227BB"/>
    <w:rsid w:val="00622858"/>
    <w:rsid w:val="00622873"/>
    <w:rsid w:val="006229B2"/>
    <w:rsid w:val="00622AD0"/>
    <w:rsid w:val="00622E03"/>
    <w:rsid w:val="006231A2"/>
    <w:rsid w:val="00623B2C"/>
    <w:rsid w:val="00624136"/>
    <w:rsid w:val="006241AE"/>
    <w:rsid w:val="006244A3"/>
    <w:rsid w:val="00624591"/>
    <w:rsid w:val="006245C6"/>
    <w:rsid w:val="00624A78"/>
    <w:rsid w:val="006251D1"/>
    <w:rsid w:val="006252B9"/>
    <w:rsid w:val="0062539C"/>
    <w:rsid w:val="006255AC"/>
    <w:rsid w:val="0062598B"/>
    <w:rsid w:val="00625AA2"/>
    <w:rsid w:val="00625D19"/>
    <w:rsid w:val="00625D5D"/>
    <w:rsid w:val="00625E78"/>
    <w:rsid w:val="00625EAB"/>
    <w:rsid w:val="00625EB2"/>
    <w:rsid w:val="00626332"/>
    <w:rsid w:val="00626358"/>
    <w:rsid w:val="006264A3"/>
    <w:rsid w:val="006264B1"/>
    <w:rsid w:val="0062685C"/>
    <w:rsid w:val="00626ABF"/>
    <w:rsid w:val="00626B6E"/>
    <w:rsid w:val="00626C59"/>
    <w:rsid w:val="00626C60"/>
    <w:rsid w:val="00626E08"/>
    <w:rsid w:val="00626FD3"/>
    <w:rsid w:val="00627270"/>
    <w:rsid w:val="00627272"/>
    <w:rsid w:val="006277EE"/>
    <w:rsid w:val="00627A38"/>
    <w:rsid w:val="00627A89"/>
    <w:rsid w:val="00627BD3"/>
    <w:rsid w:val="0063002F"/>
    <w:rsid w:val="006303DA"/>
    <w:rsid w:val="006303E9"/>
    <w:rsid w:val="0063048E"/>
    <w:rsid w:val="00630960"/>
    <w:rsid w:val="00630AF6"/>
    <w:rsid w:val="00630B28"/>
    <w:rsid w:val="00630B81"/>
    <w:rsid w:val="006310B1"/>
    <w:rsid w:val="006312F3"/>
    <w:rsid w:val="00631301"/>
    <w:rsid w:val="006315F0"/>
    <w:rsid w:val="006316F2"/>
    <w:rsid w:val="00631F48"/>
    <w:rsid w:val="0063265D"/>
    <w:rsid w:val="00632B16"/>
    <w:rsid w:val="00632BC5"/>
    <w:rsid w:val="00632C85"/>
    <w:rsid w:val="00632E91"/>
    <w:rsid w:val="006330BE"/>
    <w:rsid w:val="006338F4"/>
    <w:rsid w:val="00633A90"/>
    <w:rsid w:val="00633AB5"/>
    <w:rsid w:val="00633BA5"/>
    <w:rsid w:val="00633BAF"/>
    <w:rsid w:val="0063409C"/>
    <w:rsid w:val="0063442A"/>
    <w:rsid w:val="0063448F"/>
    <w:rsid w:val="0063452E"/>
    <w:rsid w:val="00634920"/>
    <w:rsid w:val="00634B59"/>
    <w:rsid w:val="00634C6E"/>
    <w:rsid w:val="0063514C"/>
    <w:rsid w:val="006352BB"/>
    <w:rsid w:val="006353F2"/>
    <w:rsid w:val="00635405"/>
    <w:rsid w:val="0063568A"/>
    <w:rsid w:val="006357C6"/>
    <w:rsid w:val="00635A28"/>
    <w:rsid w:val="00636010"/>
    <w:rsid w:val="006361B1"/>
    <w:rsid w:val="00636252"/>
    <w:rsid w:val="00636318"/>
    <w:rsid w:val="006364A0"/>
    <w:rsid w:val="006367A0"/>
    <w:rsid w:val="006368D7"/>
    <w:rsid w:val="0063796B"/>
    <w:rsid w:val="00637ACF"/>
    <w:rsid w:val="00637DB9"/>
    <w:rsid w:val="00637FED"/>
    <w:rsid w:val="006407FF"/>
    <w:rsid w:val="00640B3C"/>
    <w:rsid w:val="00640B3F"/>
    <w:rsid w:val="006412B7"/>
    <w:rsid w:val="006414DC"/>
    <w:rsid w:val="00641CC1"/>
    <w:rsid w:val="006423C0"/>
    <w:rsid w:val="00642788"/>
    <w:rsid w:val="006428D0"/>
    <w:rsid w:val="00642B2B"/>
    <w:rsid w:val="00642C77"/>
    <w:rsid w:val="00642E2C"/>
    <w:rsid w:val="00642FE7"/>
    <w:rsid w:val="006438FE"/>
    <w:rsid w:val="00643966"/>
    <w:rsid w:val="00643A1C"/>
    <w:rsid w:val="00643EF7"/>
    <w:rsid w:val="006441C7"/>
    <w:rsid w:val="006447C2"/>
    <w:rsid w:val="00645504"/>
    <w:rsid w:val="00645A0A"/>
    <w:rsid w:val="00645A97"/>
    <w:rsid w:val="00645A9F"/>
    <w:rsid w:val="00645E00"/>
    <w:rsid w:val="00645F6C"/>
    <w:rsid w:val="00646055"/>
    <w:rsid w:val="00646420"/>
    <w:rsid w:val="006469AA"/>
    <w:rsid w:val="00646FD8"/>
    <w:rsid w:val="00647318"/>
    <w:rsid w:val="00647532"/>
    <w:rsid w:val="00647AD9"/>
    <w:rsid w:val="00647E1F"/>
    <w:rsid w:val="00647EB4"/>
    <w:rsid w:val="00647FE3"/>
    <w:rsid w:val="006508A6"/>
    <w:rsid w:val="00650916"/>
    <w:rsid w:val="00650D2A"/>
    <w:rsid w:val="00650D3B"/>
    <w:rsid w:val="00650E79"/>
    <w:rsid w:val="00650F25"/>
    <w:rsid w:val="00651273"/>
    <w:rsid w:val="006512C4"/>
    <w:rsid w:val="0065154C"/>
    <w:rsid w:val="00651720"/>
    <w:rsid w:val="006518AC"/>
    <w:rsid w:val="0065204A"/>
    <w:rsid w:val="00652127"/>
    <w:rsid w:val="00652BD9"/>
    <w:rsid w:val="00652D1F"/>
    <w:rsid w:val="00653294"/>
    <w:rsid w:val="006535C8"/>
    <w:rsid w:val="00653AB6"/>
    <w:rsid w:val="0065459C"/>
    <w:rsid w:val="0065486B"/>
    <w:rsid w:val="00654AF3"/>
    <w:rsid w:val="00654C99"/>
    <w:rsid w:val="00654CF0"/>
    <w:rsid w:val="00654D16"/>
    <w:rsid w:val="006550C1"/>
    <w:rsid w:val="0065557B"/>
    <w:rsid w:val="0065558C"/>
    <w:rsid w:val="00655758"/>
    <w:rsid w:val="006559DA"/>
    <w:rsid w:val="00655B9D"/>
    <w:rsid w:val="006567A2"/>
    <w:rsid w:val="00656B40"/>
    <w:rsid w:val="00656CBB"/>
    <w:rsid w:val="00656DA1"/>
    <w:rsid w:val="00656F05"/>
    <w:rsid w:val="006570AE"/>
    <w:rsid w:val="006570D7"/>
    <w:rsid w:val="006572C9"/>
    <w:rsid w:val="00657639"/>
    <w:rsid w:val="0065769D"/>
    <w:rsid w:val="006576E3"/>
    <w:rsid w:val="006579A4"/>
    <w:rsid w:val="00660167"/>
    <w:rsid w:val="006606D0"/>
    <w:rsid w:val="006608BD"/>
    <w:rsid w:val="00660901"/>
    <w:rsid w:val="006613B8"/>
    <w:rsid w:val="006613D1"/>
    <w:rsid w:val="00661424"/>
    <w:rsid w:val="006614DA"/>
    <w:rsid w:val="006615C8"/>
    <w:rsid w:val="00661777"/>
    <w:rsid w:val="00661989"/>
    <w:rsid w:val="0066210B"/>
    <w:rsid w:val="0066278E"/>
    <w:rsid w:val="00662A41"/>
    <w:rsid w:val="00662D3D"/>
    <w:rsid w:val="00663164"/>
    <w:rsid w:val="006634F8"/>
    <w:rsid w:val="00663E30"/>
    <w:rsid w:val="006640E0"/>
    <w:rsid w:val="0066422B"/>
    <w:rsid w:val="006642E3"/>
    <w:rsid w:val="0066468D"/>
    <w:rsid w:val="0066490F"/>
    <w:rsid w:val="00664BAE"/>
    <w:rsid w:val="00664C69"/>
    <w:rsid w:val="00664E18"/>
    <w:rsid w:val="00665516"/>
    <w:rsid w:val="0066564C"/>
    <w:rsid w:val="00665681"/>
    <w:rsid w:val="0066587B"/>
    <w:rsid w:val="00665AC8"/>
    <w:rsid w:val="00665DDC"/>
    <w:rsid w:val="00665E01"/>
    <w:rsid w:val="00665E45"/>
    <w:rsid w:val="00665EA0"/>
    <w:rsid w:val="00665FAC"/>
    <w:rsid w:val="00666992"/>
    <w:rsid w:val="006669D4"/>
    <w:rsid w:val="00666A4B"/>
    <w:rsid w:val="00666A76"/>
    <w:rsid w:val="00667260"/>
    <w:rsid w:val="006674A2"/>
    <w:rsid w:val="00667627"/>
    <w:rsid w:val="00667B10"/>
    <w:rsid w:val="00667E02"/>
    <w:rsid w:val="00667E9E"/>
    <w:rsid w:val="00670138"/>
    <w:rsid w:val="00670323"/>
    <w:rsid w:val="006703D0"/>
    <w:rsid w:val="00670466"/>
    <w:rsid w:val="00670823"/>
    <w:rsid w:val="006709E2"/>
    <w:rsid w:val="00670B57"/>
    <w:rsid w:val="00670C06"/>
    <w:rsid w:val="00670C0E"/>
    <w:rsid w:val="00670FE6"/>
    <w:rsid w:val="00671017"/>
    <w:rsid w:val="00671332"/>
    <w:rsid w:val="00671EF0"/>
    <w:rsid w:val="00672486"/>
    <w:rsid w:val="00672EC3"/>
    <w:rsid w:val="0067392A"/>
    <w:rsid w:val="00673CE8"/>
    <w:rsid w:val="00673DBE"/>
    <w:rsid w:val="00674C8F"/>
    <w:rsid w:val="00674D6E"/>
    <w:rsid w:val="00675432"/>
    <w:rsid w:val="00675B3D"/>
    <w:rsid w:val="00675BA5"/>
    <w:rsid w:val="00675D07"/>
    <w:rsid w:val="00675E8C"/>
    <w:rsid w:val="00676AA8"/>
    <w:rsid w:val="00677022"/>
    <w:rsid w:val="00677066"/>
    <w:rsid w:val="00677513"/>
    <w:rsid w:val="0067783C"/>
    <w:rsid w:val="0067785C"/>
    <w:rsid w:val="00677E08"/>
    <w:rsid w:val="00680080"/>
    <w:rsid w:val="0068067C"/>
    <w:rsid w:val="00680685"/>
    <w:rsid w:val="006806D3"/>
    <w:rsid w:val="006809A4"/>
    <w:rsid w:val="00681658"/>
    <w:rsid w:val="00681937"/>
    <w:rsid w:val="00681A59"/>
    <w:rsid w:val="00681A62"/>
    <w:rsid w:val="00681BB9"/>
    <w:rsid w:val="006820B2"/>
    <w:rsid w:val="006820C5"/>
    <w:rsid w:val="00682175"/>
    <w:rsid w:val="0068219D"/>
    <w:rsid w:val="00682502"/>
    <w:rsid w:val="00682551"/>
    <w:rsid w:val="006827E0"/>
    <w:rsid w:val="0068291C"/>
    <w:rsid w:val="00682A53"/>
    <w:rsid w:val="00682B6A"/>
    <w:rsid w:val="00682C16"/>
    <w:rsid w:val="00682D89"/>
    <w:rsid w:val="00682E0D"/>
    <w:rsid w:val="0068307F"/>
    <w:rsid w:val="006830DD"/>
    <w:rsid w:val="0068369F"/>
    <w:rsid w:val="0068382C"/>
    <w:rsid w:val="00683BC5"/>
    <w:rsid w:val="00683C0D"/>
    <w:rsid w:val="00683DBA"/>
    <w:rsid w:val="0068417B"/>
    <w:rsid w:val="006843B8"/>
    <w:rsid w:val="00684999"/>
    <w:rsid w:val="00684B3A"/>
    <w:rsid w:val="00685432"/>
    <w:rsid w:val="006856A7"/>
    <w:rsid w:val="006859C1"/>
    <w:rsid w:val="0068641E"/>
    <w:rsid w:val="0068646D"/>
    <w:rsid w:val="006866E3"/>
    <w:rsid w:val="0068672C"/>
    <w:rsid w:val="006868FC"/>
    <w:rsid w:val="00686D37"/>
    <w:rsid w:val="00686D80"/>
    <w:rsid w:val="00687263"/>
    <w:rsid w:val="0068778A"/>
    <w:rsid w:val="00687FFB"/>
    <w:rsid w:val="0069012A"/>
    <w:rsid w:val="006903B1"/>
    <w:rsid w:val="00690501"/>
    <w:rsid w:val="0069064B"/>
    <w:rsid w:val="00690B13"/>
    <w:rsid w:val="00691110"/>
    <w:rsid w:val="0069115B"/>
    <w:rsid w:val="006914F8"/>
    <w:rsid w:val="006915DE"/>
    <w:rsid w:val="00691909"/>
    <w:rsid w:val="00691BB6"/>
    <w:rsid w:val="00691D2F"/>
    <w:rsid w:val="00691DB5"/>
    <w:rsid w:val="00691FCE"/>
    <w:rsid w:val="006921E6"/>
    <w:rsid w:val="00692602"/>
    <w:rsid w:val="00692B95"/>
    <w:rsid w:val="00693191"/>
    <w:rsid w:val="0069368E"/>
    <w:rsid w:val="006936B4"/>
    <w:rsid w:val="00693922"/>
    <w:rsid w:val="006942C2"/>
    <w:rsid w:val="00694786"/>
    <w:rsid w:val="0069489D"/>
    <w:rsid w:val="00694ECB"/>
    <w:rsid w:val="00695348"/>
    <w:rsid w:val="006957EB"/>
    <w:rsid w:val="00695D69"/>
    <w:rsid w:val="00695DC2"/>
    <w:rsid w:val="0069621D"/>
    <w:rsid w:val="006963FC"/>
    <w:rsid w:val="00696695"/>
    <w:rsid w:val="00696B9B"/>
    <w:rsid w:val="00696D59"/>
    <w:rsid w:val="0069710B"/>
    <w:rsid w:val="00697C0E"/>
    <w:rsid w:val="00697F86"/>
    <w:rsid w:val="006A0288"/>
    <w:rsid w:val="006A03EF"/>
    <w:rsid w:val="006A05E3"/>
    <w:rsid w:val="006A0A01"/>
    <w:rsid w:val="006A1130"/>
    <w:rsid w:val="006A2243"/>
    <w:rsid w:val="006A249E"/>
    <w:rsid w:val="006A254B"/>
    <w:rsid w:val="006A2559"/>
    <w:rsid w:val="006A3220"/>
    <w:rsid w:val="006A3810"/>
    <w:rsid w:val="006A41DF"/>
    <w:rsid w:val="006A476A"/>
    <w:rsid w:val="006A4914"/>
    <w:rsid w:val="006A49BA"/>
    <w:rsid w:val="006A4AFB"/>
    <w:rsid w:val="006A51F9"/>
    <w:rsid w:val="006A54B4"/>
    <w:rsid w:val="006A5802"/>
    <w:rsid w:val="006A599D"/>
    <w:rsid w:val="006A5A46"/>
    <w:rsid w:val="006A5AD3"/>
    <w:rsid w:val="006A5E95"/>
    <w:rsid w:val="006A610C"/>
    <w:rsid w:val="006A611E"/>
    <w:rsid w:val="006A62A7"/>
    <w:rsid w:val="006A69F8"/>
    <w:rsid w:val="006A6A9E"/>
    <w:rsid w:val="006A6D78"/>
    <w:rsid w:val="006A72B9"/>
    <w:rsid w:val="006A74A2"/>
    <w:rsid w:val="006A79F2"/>
    <w:rsid w:val="006A7C21"/>
    <w:rsid w:val="006A7CF4"/>
    <w:rsid w:val="006A7F1A"/>
    <w:rsid w:val="006B0293"/>
    <w:rsid w:val="006B04ED"/>
    <w:rsid w:val="006B0548"/>
    <w:rsid w:val="006B0640"/>
    <w:rsid w:val="006B0A04"/>
    <w:rsid w:val="006B181B"/>
    <w:rsid w:val="006B1B7F"/>
    <w:rsid w:val="006B1E13"/>
    <w:rsid w:val="006B2013"/>
    <w:rsid w:val="006B207D"/>
    <w:rsid w:val="006B2374"/>
    <w:rsid w:val="006B27B7"/>
    <w:rsid w:val="006B27E1"/>
    <w:rsid w:val="006B2827"/>
    <w:rsid w:val="006B29D1"/>
    <w:rsid w:val="006B2D0F"/>
    <w:rsid w:val="006B3428"/>
    <w:rsid w:val="006B3496"/>
    <w:rsid w:val="006B368D"/>
    <w:rsid w:val="006B39F5"/>
    <w:rsid w:val="006B3C52"/>
    <w:rsid w:val="006B3E8C"/>
    <w:rsid w:val="006B3F2D"/>
    <w:rsid w:val="006B3FF3"/>
    <w:rsid w:val="006B44E4"/>
    <w:rsid w:val="006B4E1D"/>
    <w:rsid w:val="006B4F6A"/>
    <w:rsid w:val="006B4FD8"/>
    <w:rsid w:val="006B52AF"/>
    <w:rsid w:val="006B5418"/>
    <w:rsid w:val="006B5629"/>
    <w:rsid w:val="006B5925"/>
    <w:rsid w:val="006B5F89"/>
    <w:rsid w:val="006B67FA"/>
    <w:rsid w:val="006B68B5"/>
    <w:rsid w:val="006B7273"/>
    <w:rsid w:val="006B771E"/>
    <w:rsid w:val="006B7A7C"/>
    <w:rsid w:val="006B7E2E"/>
    <w:rsid w:val="006C02BA"/>
    <w:rsid w:val="006C0E7E"/>
    <w:rsid w:val="006C1219"/>
    <w:rsid w:val="006C181C"/>
    <w:rsid w:val="006C196B"/>
    <w:rsid w:val="006C1A36"/>
    <w:rsid w:val="006C1B1C"/>
    <w:rsid w:val="006C1B8E"/>
    <w:rsid w:val="006C1CB1"/>
    <w:rsid w:val="006C1F00"/>
    <w:rsid w:val="006C2606"/>
    <w:rsid w:val="006C2923"/>
    <w:rsid w:val="006C2D0C"/>
    <w:rsid w:val="006C2D68"/>
    <w:rsid w:val="006C2E8E"/>
    <w:rsid w:val="006C32E6"/>
    <w:rsid w:val="006C35C7"/>
    <w:rsid w:val="006C3698"/>
    <w:rsid w:val="006C3AA6"/>
    <w:rsid w:val="006C3DC7"/>
    <w:rsid w:val="006C4102"/>
    <w:rsid w:val="006C42C2"/>
    <w:rsid w:val="006C4582"/>
    <w:rsid w:val="006C45A0"/>
    <w:rsid w:val="006C4C32"/>
    <w:rsid w:val="006C4C7C"/>
    <w:rsid w:val="006C4FAE"/>
    <w:rsid w:val="006C59E1"/>
    <w:rsid w:val="006C5B17"/>
    <w:rsid w:val="006C5B6C"/>
    <w:rsid w:val="006C6072"/>
    <w:rsid w:val="006C617C"/>
    <w:rsid w:val="006C6690"/>
    <w:rsid w:val="006C6CF9"/>
    <w:rsid w:val="006C7027"/>
    <w:rsid w:val="006C70CC"/>
    <w:rsid w:val="006C79AF"/>
    <w:rsid w:val="006C7F69"/>
    <w:rsid w:val="006D0242"/>
    <w:rsid w:val="006D036D"/>
    <w:rsid w:val="006D03F1"/>
    <w:rsid w:val="006D06F2"/>
    <w:rsid w:val="006D0F4F"/>
    <w:rsid w:val="006D136F"/>
    <w:rsid w:val="006D1842"/>
    <w:rsid w:val="006D19BC"/>
    <w:rsid w:val="006D2049"/>
    <w:rsid w:val="006D2370"/>
    <w:rsid w:val="006D2ABC"/>
    <w:rsid w:val="006D2C73"/>
    <w:rsid w:val="006D2EE4"/>
    <w:rsid w:val="006D3A59"/>
    <w:rsid w:val="006D411D"/>
    <w:rsid w:val="006D43CA"/>
    <w:rsid w:val="006D4EA0"/>
    <w:rsid w:val="006D50A2"/>
    <w:rsid w:val="006D511B"/>
    <w:rsid w:val="006D51CE"/>
    <w:rsid w:val="006D5911"/>
    <w:rsid w:val="006D5D1C"/>
    <w:rsid w:val="006D6137"/>
    <w:rsid w:val="006D65B5"/>
    <w:rsid w:val="006D6763"/>
    <w:rsid w:val="006D67FD"/>
    <w:rsid w:val="006D6807"/>
    <w:rsid w:val="006D6B6D"/>
    <w:rsid w:val="006D6EC5"/>
    <w:rsid w:val="006D7202"/>
    <w:rsid w:val="006D745D"/>
    <w:rsid w:val="006D76BC"/>
    <w:rsid w:val="006D796D"/>
    <w:rsid w:val="006D7B3E"/>
    <w:rsid w:val="006D7BED"/>
    <w:rsid w:val="006E037C"/>
    <w:rsid w:val="006E0441"/>
    <w:rsid w:val="006E141A"/>
    <w:rsid w:val="006E141D"/>
    <w:rsid w:val="006E149C"/>
    <w:rsid w:val="006E16B7"/>
    <w:rsid w:val="006E1F90"/>
    <w:rsid w:val="006E261A"/>
    <w:rsid w:val="006E2A3A"/>
    <w:rsid w:val="006E2A88"/>
    <w:rsid w:val="006E2CC1"/>
    <w:rsid w:val="006E2FAD"/>
    <w:rsid w:val="006E3141"/>
    <w:rsid w:val="006E3157"/>
    <w:rsid w:val="006E3197"/>
    <w:rsid w:val="006E3294"/>
    <w:rsid w:val="006E3590"/>
    <w:rsid w:val="006E3851"/>
    <w:rsid w:val="006E3853"/>
    <w:rsid w:val="006E3B0E"/>
    <w:rsid w:val="006E3CBA"/>
    <w:rsid w:val="006E3DF5"/>
    <w:rsid w:val="006E3E42"/>
    <w:rsid w:val="006E4088"/>
    <w:rsid w:val="006E40C1"/>
    <w:rsid w:val="006E4128"/>
    <w:rsid w:val="006E426A"/>
    <w:rsid w:val="006E4871"/>
    <w:rsid w:val="006E4A87"/>
    <w:rsid w:val="006E4F8C"/>
    <w:rsid w:val="006E51D1"/>
    <w:rsid w:val="006E5352"/>
    <w:rsid w:val="006E582F"/>
    <w:rsid w:val="006E5B14"/>
    <w:rsid w:val="006E654D"/>
    <w:rsid w:val="006E6A69"/>
    <w:rsid w:val="006E6AAC"/>
    <w:rsid w:val="006E6CD8"/>
    <w:rsid w:val="006E709F"/>
    <w:rsid w:val="006E732F"/>
    <w:rsid w:val="006E7929"/>
    <w:rsid w:val="006E7EA0"/>
    <w:rsid w:val="006F0051"/>
    <w:rsid w:val="006F0B40"/>
    <w:rsid w:val="006F0E20"/>
    <w:rsid w:val="006F0FF1"/>
    <w:rsid w:val="006F106B"/>
    <w:rsid w:val="006F13A5"/>
    <w:rsid w:val="006F1845"/>
    <w:rsid w:val="006F1BAB"/>
    <w:rsid w:val="006F1C89"/>
    <w:rsid w:val="006F1D31"/>
    <w:rsid w:val="006F2142"/>
    <w:rsid w:val="006F2256"/>
    <w:rsid w:val="006F2339"/>
    <w:rsid w:val="006F305C"/>
    <w:rsid w:val="006F308D"/>
    <w:rsid w:val="006F369C"/>
    <w:rsid w:val="006F36E4"/>
    <w:rsid w:val="006F37AA"/>
    <w:rsid w:val="006F3972"/>
    <w:rsid w:val="006F3AFD"/>
    <w:rsid w:val="006F3C04"/>
    <w:rsid w:val="006F3DAC"/>
    <w:rsid w:val="006F3F16"/>
    <w:rsid w:val="006F41BB"/>
    <w:rsid w:val="006F461E"/>
    <w:rsid w:val="006F4684"/>
    <w:rsid w:val="006F47AD"/>
    <w:rsid w:val="006F493B"/>
    <w:rsid w:val="006F4CD7"/>
    <w:rsid w:val="006F4DA8"/>
    <w:rsid w:val="006F52C8"/>
    <w:rsid w:val="006F5517"/>
    <w:rsid w:val="006F5941"/>
    <w:rsid w:val="006F5BFD"/>
    <w:rsid w:val="006F5E11"/>
    <w:rsid w:val="006F6033"/>
    <w:rsid w:val="006F60A7"/>
    <w:rsid w:val="006F6400"/>
    <w:rsid w:val="006F67CB"/>
    <w:rsid w:val="006F69A5"/>
    <w:rsid w:val="006F6FF0"/>
    <w:rsid w:val="006F7150"/>
    <w:rsid w:val="006F785E"/>
    <w:rsid w:val="006F7A48"/>
    <w:rsid w:val="006F7D91"/>
    <w:rsid w:val="006F7F79"/>
    <w:rsid w:val="00700195"/>
    <w:rsid w:val="00700206"/>
    <w:rsid w:val="00700418"/>
    <w:rsid w:val="007004A4"/>
    <w:rsid w:val="0070089F"/>
    <w:rsid w:val="007008FA"/>
    <w:rsid w:val="00700A21"/>
    <w:rsid w:val="00700B85"/>
    <w:rsid w:val="00700C8A"/>
    <w:rsid w:val="00700D7C"/>
    <w:rsid w:val="007013C0"/>
    <w:rsid w:val="0070148E"/>
    <w:rsid w:val="0070148F"/>
    <w:rsid w:val="0070195A"/>
    <w:rsid w:val="00701E91"/>
    <w:rsid w:val="0070216B"/>
    <w:rsid w:val="0070216C"/>
    <w:rsid w:val="007025A5"/>
    <w:rsid w:val="00702E74"/>
    <w:rsid w:val="007031F6"/>
    <w:rsid w:val="00703A93"/>
    <w:rsid w:val="00703E07"/>
    <w:rsid w:val="00704757"/>
    <w:rsid w:val="00704F31"/>
    <w:rsid w:val="007050EF"/>
    <w:rsid w:val="007051F8"/>
    <w:rsid w:val="007059DF"/>
    <w:rsid w:val="00705E93"/>
    <w:rsid w:val="0070606B"/>
    <w:rsid w:val="00706499"/>
    <w:rsid w:val="00706940"/>
    <w:rsid w:val="00706B5E"/>
    <w:rsid w:val="0070733E"/>
    <w:rsid w:val="00707864"/>
    <w:rsid w:val="007079DE"/>
    <w:rsid w:val="00707A93"/>
    <w:rsid w:val="00707EEC"/>
    <w:rsid w:val="00710283"/>
    <w:rsid w:val="007106A9"/>
    <w:rsid w:val="0071098E"/>
    <w:rsid w:val="00710E50"/>
    <w:rsid w:val="00710F92"/>
    <w:rsid w:val="00710FE1"/>
    <w:rsid w:val="007111C3"/>
    <w:rsid w:val="0071172A"/>
    <w:rsid w:val="00711A1A"/>
    <w:rsid w:val="00711CD6"/>
    <w:rsid w:val="00711D15"/>
    <w:rsid w:val="00711D6A"/>
    <w:rsid w:val="00711FFD"/>
    <w:rsid w:val="0071268B"/>
    <w:rsid w:val="0071269F"/>
    <w:rsid w:val="0071281F"/>
    <w:rsid w:val="00712CFE"/>
    <w:rsid w:val="00712D7B"/>
    <w:rsid w:val="00713559"/>
    <w:rsid w:val="00713660"/>
    <w:rsid w:val="0071368B"/>
    <w:rsid w:val="007137D1"/>
    <w:rsid w:val="00713E40"/>
    <w:rsid w:val="0071495C"/>
    <w:rsid w:val="00714D01"/>
    <w:rsid w:val="0071503D"/>
    <w:rsid w:val="00715559"/>
    <w:rsid w:val="00715A81"/>
    <w:rsid w:val="00715DF2"/>
    <w:rsid w:val="00715E49"/>
    <w:rsid w:val="00715EDA"/>
    <w:rsid w:val="00715F88"/>
    <w:rsid w:val="00716178"/>
    <w:rsid w:val="00716624"/>
    <w:rsid w:val="0071668C"/>
    <w:rsid w:val="00716F75"/>
    <w:rsid w:val="007175F4"/>
    <w:rsid w:val="00717C81"/>
    <w:rsid w:val="00717C85"/>
    <w:rsid w:val="00717C8C"/>
    <w:rsid w:val="00720284"/>
    <w:rsid w:val="00720382"/>
    <w:rsid w:val="00720433"/>
    <w:rsid w:val="00720790"/>
    <w:rsid w:val="007208A2"/>
    <w:rsid w:val="00720917"/>
    <w:rsid w:val="00720BB0"/>
    <w:rsid w:val="00720D2D"/>
    <w:rsid w:val="00720F89"/>
    <w:rsid w:val="00720FA6"/>
    <w:rsid w:val="007213B9"/>
    <w:rsid w:val="0072141E"/>
    <w:rsid w:val="0072147B"/>
    <w:rsid w:val="007214E4"/>
    <w:rsid w:val="00721613"/>
    <w:rsid w:val="00721FA5"/>
    <w:rsid w:val="00722835"/>
    <w:rsid w:val="00722A55"/>
    <w:rsid w:val="00722F3B"/>
    <w:rsid w:val="0072303C"/>
    <w:rsid w:val="00723063"/>
    <w:rsid w:val="007230A0"/>
    <w:rsid w:val="007233AF"/>
    <w:rsid w:val="0072349E"/>
    <w:rsid w:val="007236DC"/>
    <w:rsid w:val="007238C6"/>
    <w:rsid w:val="00723C31"/>
    <w:rsid w:val="00723C3E"/>
    <w:rsid w:val="00723EA4"/>
    <w:rsid w:val="00724288"/>
    <w:rsid w:val="0072475F"/>
    <w:rsid w:val="007247A6"/>
    <w:rsid w:val="00724A92"/>
    <w:rsid w:val="00724B83"/>
    <w:rsid w:val="00724D5D"/>
    <w:rsid w:val="00724EBC"/>
    <w:rsid w:val="0072518E"/>
    <w:rsid w:val="0072522F"/>
    <w:rsid w:val="007259BD"/>
    <w:rsid w:val="0072633C"/>
    <w:rsid w:val="00726406"/>
    <w:rsid w:val="007273C6"/>
    <w:rsid w:val="00727761"/>
    <w:rsid w:val="007278AE"/>
    <w:rsid w:val="00727CD8"/>
    <w:rsid w:val="00730ABC"/>
    <w:rsid w:val="00730B4A"/>
    <w:rsid w:val="00730C3C"/>
    <w:rsid w:val="007315E7"/>
    <w:rsid w:val="007316A3"/>
    <w:rsid w:val="0073194E"/>
    <w:rsid w:val="00731C11"/>
    <w:rsid w:val="00731CE4"/>
    <w:rsid w:val="00732144"/>
    <w:rsid w:val="00732217"/>
    <w:rsid w:val="00732600"/>
    <w:rsid w:val="00732712"/>
    <w:rsid w:val="00732F43"/>
    <w:rsid w:val="00732F48"/>
    <w:rsid w:val="007330FE"/>
    <w:rsid w:val="00733258"/>
    <w:rsid w:val="0073393D"/>
    <w:rsid w:val="007339AD"/>
    <w:rsid w:val="00733A97"/>
    <w:rsid w:val="0073479D"/>
    <w:rsid w:val="00734C61"/>
    <w:rsid w:val="00734DFD"/>
    <w:rsid w:val="00734E23"/>
    <w:rsid w:val="0073518C"/>
    <w:rsid w:val="00735640"/>
    <w:rsid w:val="007356B7"/>
    <w:rsid w:val="00736733"/>
    <w:rsid w:val="0073673A"/>
    <w:rsid w:val="007367E3"/>
    <w:rsid w:val="00736B97"/>
    <w:rsid w:val="00736DBB"/>
    <w:rsid w:val="00736FD8"/>
    <w:rsid w:val="0073708E"/>
    <w:rsid w:val="0073717A"/>
    <w:rsid w:val="00737B30"/>
    <w:rsid w:val="00740309"/>
    <w:rsid w:val="00740665"/>
    <w:rsid w:val="0074079D"/>
    <w:rsid w:val="00740E60"/>
    <w:rsid w:val="00740F26"/>
    <w:rsid w:val="00742203"/>
    <w:rsid w:val="0074297C"/>
    <w:rsid w:val="00742AEE"/>
    <w:rsid w:val="00742B38"/>
    <w:rsid w:val="00742B41"/>
    <w:rsid w:val="007434BD"/>
    <w:rsid w:val="00743544"/>
    <w:rsid w:val="007440E9"/>
    <w:rsid w:val="00744680"/>
    <w:rsid w:val="0074569A"/>
    <w:rsid w:val="007456AF"/>
    <w:rsid w:val="007457D8"/>
    <w:rsid w:val="007458B1"/>
    <w:rsid w:val="00745935"/>
    <w:rsid w:val="007464D5"/>
    <w:rsid w:val="007466AD"/>
    <w:rsid w:val="00746B6A"/>
    <w:rsid w:val="00746FC9"/>
    <w:rsid w:val="00746FD3"/>
    <w:rsid w:val="00747168"/>
    <w:rsid w:val="00747198"/>
    <w:rsid w:val="007471CE"/>
    <w:rsid w:val="0074731A"/>
    <w:rsid w:val="007473E3"/>
    <w:rsid w:val="00747952"/>
    <w:rsid w:val="00747ABB"/>
    <w:rsid w:val="00747F81"/>
    <w:rsid w:val="00747FC1"/>
    <w:rsid w:val="007500AE"/>
    <w:rsid w:val="0075064F"/>
    <w:rsid w:val="0075070A"/>
    <w:rsid w:val="00750BD1"/>
    <w:rsid w:val="007510AE"/>
    <w:rsid w:val="00751137"/>
    <w:rsid w:val="007513A1"/>
    <w:rsid w:val="007517C6"/>
    <w:rsid w:val="00751975"/>
    <w:rsid w:val="00751B3E"/>
    <w:rsid w:val="00751D79"/>
    <w:rsid w:val="007521FF"/>
    <w:rsid w:val="007523E4"/>
    <w:rsid w:val="00752644"/>
    <w:rsid w:val="00752A1B"/>
    <w:rsid w:val="00752D03"/>
    <w:rsid w:val="00752DE4"/>
    <w:rsid w:val="00752EF8"/>
    <w:rsid w:val="00753191"/>
    <w:rsid w:val="00753293"/>
    <w:rsid w:val="00753CC9"/>
    <w:rsid w:val="00753D49"/>
    <w:rsid w:val="00753ECA"/>
    <w:rsid w:val="00754034"/>
    <w:rsid w:val="00754072"/>
    <w:rsid w:val="0075427C"/>
    <w:rsid w:val="00754560"/>
    <w:rsid w:val="00754723"/>
    <w:rsid w:val="00754C5D"/>
    <w:rsid w:val="007556C7"/>
    <w:rsid w:val="00755803"/>
    <w:rsid w:val="007561BD"/>
    <w:rsid w:val="007562D2"/>
    <w:rsid w:val="007564F5"/>
    <w:rsid w:val="00756B02"/>
    <w:rsid w:val="007570EC"/>
    <w:rsid w:val="00757417"/>
    <w:rsid w:val="007579EE"/>
    <w:rsid w:val="00757B4A"/>
    <w:rsid w:val="0076005F"/>
    <w:rsid w:val="007603C5"/>
    <w:rsid w:val="00760419"/>
    <w:rsid w:val="00760446"/>
    <w:rsid w:val="00760587"/>
    <w:rsid w:val="0076097B"/>
    <w:rsid w:val="00760A49"/>
    <w:rsid w:val="00760D3A"/>
    <w:rsid w:val="00760F79"/>
    <w:rsid w:val="00761042"/>
    <w:rsid w:val="00761846"/>
    <w:rsid w:val="0076195F"/>
    <w:rsid w:val="00761BD3"/>
    <w:rsid w:val="00761CDB"/>
    <w:rsid w:val="00761EC2"/>
    <w:rsid w:val="00762199"/>
    <w:rsid w:val="007622B3"/>
    <w:rsid w:val="00762708"/>
    <w:rsid w:val="0076309E"/>
    <w:rsid w:val="007633A8"/>
    <w:rsid w:val="00763414"/>
    <w:rsid w:val="00763642"/>
    <w:rsid w:val="00764215"/>
    <w:rsid w:val="0076454B"/>
    <w:rsid w:val="00764918"/>
    <w:rsid w:val="007649D2"/>
    <w:rsid w:val="00765163"/>
    <w:rsid w:val="007654AE"/>
    <w:rsid w:val="007654D5"/>
    <w:rsid w:val="00765713"/>
    <w:rsid w:val="0076581D"/>
    <w:rsid w:val="00765983"/>
    <w:rsid w:val="007675DE"/>
    <w:rsid w:val="00767A2C"/>
    <w:rsid w:val="007701AE"/>
    <w:rsid w:val="0077065D"/>
    <w:rsid w:val="0077088A"/>
    <w:rsid w:val="00770B83"/>
    <w:rsid w:val="00770CA0"/>
    <w:rsid w:val="00770DC8"/>
    <w:rsid w:val="007710B5"/>
    <w:rsid w:val="007710DB"/>
    <w:rsid w:val="00772100"/>
    <w:rsid w:val="007721B5"/>
    <w:rsid w:val="00772571"/>
    <w:rsid w:val="00772A3A"/>
    <w:rsid w:val="0077331E"/>
    <w:rsid w:val="007739AC"/>
    <w:rsid w:val="00773D8B"/>
    <w:rsid w:val="0077415F"/>
    <w:rsid w:val="007744DE"/>
    <w:rsid w:val="00774618"/>
    <w:rsid w:val="007746E7"/>
    <w:rsid w:val="00774B54"/>
    <w:rsid w:val="00774B5E"/>
    <w:rsid w:val="00774B94"/>
    <w:rsid w:val="00774DE4"/>
    <w:rsid w:val="00774EC9"/>
    <w:rsid w:val="0077505F"/>
    <w:rsid w:val="0077509F"/>
    <w:rsid w:val="00775366"/>
    <w:rsid w:val="0077540B"/>
    <w:rsid w:val="0077552E"/>
    <w:rsid w:val="00775EE3"/>
    <w:rsid w:val="00775F09"/>
    <w:rsid w:val="00776163"/>
    <w:rsid w:val="00776AC9"/>
    <w:rsid w:val="007778F3"/>
    <w:rsid w:val="00777BFA"/>
    <w:rsid w:val="00777EA4"/>
    <w:rsid w:val="00780054"/>
    <w:rsid w:val="00780619"/>
    <w:rsid w:val="00780DCC"/>
    <w:rsid w:val="007817B5"/>
    <w:rsid w:val="00781B50"/>
    <w:rsid w:val="00781DEC"/>
    <w:rsid w:val="00781FB8"/>
    <w:rsid w:val="00782108"/>
    <w:rsid w:val="007823E5"/>
    <w:rsid w:val="00782855"/>
    <w:rsid w:val="007828A6"/>
    <w:rsid w:val="00782B38"/>
    <w:rsid w:val="00782B8A"/>
    <w:rsid w:val="00782BFB"/>
    <w:rsid w:val="00782FB2"/>
    <w:rsid w:val="0078365D"/>
    <w:rsid w:val="00783807"/>
    <w:rsid w:val="007838CE"/>
    <w:rsid w:val="00783D91"/>
    <w:rsid w:val="007841C4"/>
    <w:rsid w:val="007846E7"/>
    <w:rsid w:val="00784763"/>
    <w:rsid w:val="00784852"/>
    <w:rsid w:val="007848E4"/>
    <w:rsid w:val="00784D5B"/>
    <w:rsid w:val="0078530B"/>
    <w:rsid w:val="00785427"/>
    <w:rsid w:val="0078562B"/>
    <w:rsid w:val="007856C2"/>
    <w:rsid w:val="007857A8"/>
    <w:rsid w:val="007858F9"/>
    <w:rsid w:val="00785E30"/>
    <w:rsid w:val="00786713"/>
    <w:rsid w:val="0078689A"/>
    <w:rsid w:val="00786926"/>
    <w:rsid w:val="00786946"/>
    <w:rsid w:val="00786B61"/>
    <w:rsid w:val="00786D40"/>
    <w:rsid w:val="007873ED"/>
    <w:rsid w:val="00787406"/>
    <w:rsid w:val="007877D6"/>
    <w:rsid w:val="007878A9"/>
    <w:rsid w:val="00787CAF"/>
    <w:rsid w:val="00787CD1"/>
    <w:rsid w:val="00787D88"/>
    <w:rsid w:val="00787FB7"/>
    <w:rsid w:val="007902F4"/>
    <w:rsid w:val="00790848"/>
    <w:rsid w:val="0079099A"/>
    <w:rsid w:val="00790AE5"/>
    <w:rsid w:val="00790E66"/>
    <w:rsid w:val="00791151"/>
    <w:rsid w:val="007911A4"/>
    <w:rsid w:val="007912A2"/>
    <w:rsid w:val="00791C9A"/>
    <w:rsid w:val="00791D78"/>
    <w:rsid w:val="0079254D"/>
    <w:rsid w:val="00792938"/>
    <w:rsid w:val="00792BF6"/>
    <w:rsid w:val="00792DAD"/>
    <w:rsid w:val="00792E9A"/>
    <w:rsid w:val="00793099"/>
    <w:rsid w:val="007934EC"/>
    <w:rsid w:val="00793791"/>
    <w:rsid w:val="007938D0"/>
    <w:rsid w:val="00793A57"/>
    <w:rsid w:val="00793D15"/>
    <w:rsid w:val="00794E5C"/>
    <w:rsid w:val="00794EF4"/>
    <w:rsid w:val="00794FA3"/>
    <w:rsid w:val="007952E3"/>
    <w:rsid w:val="00795499"/>
    <w:rsid w:val="007956DE"/>
    <w:rsid w:val="00795C2F"/>
    <w:rsid w:val="00795F32"/>
    <w:rsid w:val="00796317"/>
    <w:rsid w:val="00796397"/>
    <w:rsid w:val="00796666"/>
    <w:rsid w:val="00796807"/>
    <w:rsid w:val="00796CD0"/>
    <w:rsid w:val="0079709B"/>
    <w:rsid w:val="00797171"/>
    <w:rsid w:val="007977D2"/>
    <w:rsid w:val="00797B1E"/>
    <w:rsid w:val="00797CB0"/>
    <w:rsid w:val="00797E11"/>
    <w:rsid w:val="007A0B1C"/>
    <w:rsid w:val="007A0CCB"/>
    <w:rsid w:val="007A13F6"/>
    <w:rsid w:val="007A145E"/>
    <w:rsid w:val="007A1511"/>
    <w:rsid w:val="007A25B3"/>
    <w:rsid w:val="007A2819"/>
    <w:rsid w:val="007A2ABF"/>
    <w:rsid w:val="007A2DD2"/>
    <w:rsid w:val="007A2E21"/>
    <w:rsid w:val="007A3144"/>
    <w:rsid w:val="007A38FF"/>
    <w:rsid w:val="007A3B2F"/>
    <w:rsid w:val="007A487E"/>
    <w:rsid w:val="007A5377"/>
    <w:rsid w:val="007A53A9"/>
    <w:rsid w:val="007A57A3"/>
    <w:rsid w:val="007A591A"/>
    <w:rsid w:val="007A5C67"/>
    <w:rsid w:val="007A5C92"/>
    <w:rsid w:val="007A62E1"/>
    <w:rsid w:val="007A638C"/>
    <w:rsid w:val="007A63C8"/>
    <w:rsid w:val="007A6683"/>
    <w:rsid w:val="007A6BD4"/>
    <w:rsid w:val="007A6F25"/>
    <w:rsid w:val="007A746B"/>
    <w:rsid w:val="007A7A9A"/>
    <w:rsid w:val="007A7CEA"/>
    <w:rsid w:val="007A7F2F"/>
    <w:rsid w:val="007B0497"/>
    <w:rsid w:val="007B0BE7"/>
    <w:rsid w:val="007B0FEE"/>
    <w:rsid w:val="007B127C"/>
    <w:rsid w:val="007B1503"/>
    <w:rsid w:val="007B1761"/>
    <w:rsid w:val="007B19B2"/>
    <w:rsid w:val="007B1CEE"/>
    <w:rsid w:val="007B1D5A"/>
    <w:rsid w:val="007B1ED4"/>
    <w:rsid w:val="007B2126"/>
    <w:rsid w:val="007B2413"/>
    <w:rsid w:val="007B2791"/>
    <w:rsid w:val="007B2C5E"/>
    <w:rsid w:val="007B2EA6"/>
    <w:rsid w:val="007B2F81"/>
    <w:rsid w:val="007B3204"/>
    <w:rsid w:val="007B36E7"/>
    <w:rsid w:val="007B384C"/>
    <w:rsid w:val="007B3D2E"/>
    <w:rsid w:val="007B4042"/>
    <w:rsid w:val="007B4119"/>
    <w:rsid w:val="007B4257"/>
    <w:rsid w:val="007B496D"/>
    <w:rsid w:val="007B4E49"/>
    <w:rsid w:val="007B555D"/>
    <w:rsid w:val="007B557E"/>
    <w:rsid w:val="007B568B"/>
    <w:rsid w:val="007B586A"/>
    <w:rsid w:val="007B5B38"/>
    <w:rsid w:val="007B5C8C"/>
    <w:rsid w:val="007B60D5"/>
    <w:rsid w:val="007B6147"/>
    <w:rsid w:val="007B6307"/>
    <w:rsid w:val="007B6541"/>
    <w:rsid w:val="007B6946"/>
    <w:rsid w:val="007B7244"/>
    <w:rsid w:val="007B72D6"/>
    <w:rsid w:val="007B7864"/>
    <w:rsid w:val="007B7928"/>
    <w:rsid w:val="007B7CA2"/>
    <w:rsid w:val="007B7D91"/>
    <w:rsid w:val="007B7FF2"/>
    <w:rsid w:val="007C0246"/>
    <w:rsid w:val="007C047B"/>
    <w:rsid w:val="007C05B6"/>
    <w:rsid w:val="007C0744"/>
    <w:rsid w:val="007C0977"/>
    <w:rsid w:val="007C0B7B"/>
    <w:rsid w:val="007C0B95"/>
    <w:rsid w:val="007C1019"/>
    <w:rsid w:val="007C1997"/>
    <w:rsid w:val="007C1E74"/>
    <w:rsid w:val="007C2A2F"/>
    <w:rsid w:val="007C2E42"/>
    <w:rsid w:val="007C3023"/>
    <w:rsid w:val="007C34DF"/>
    <w:rsid w:val="007C361A"/>
    <w:rsid w:val="007C42E3"/>
    <w:rsid w:val="007C45E0"/>
    <w:rsid w:val="007C4A7D"/>
    <w:rsid w:val="007C52FD"/>
    <w:rsid w:val="007C5BEB"/>
    <w:rsid w:val="007C5CB6"/>
    <w:rsid w:val="007C5CC8"/>
    <w:rsid w:val="007C5E25"/>
    <w:rsid w:val="007C6114"/>
    <w:rsid w:val="007C635E"/>
    <w:rsid w:val="007C63CA"/>
    <w:rsid w:val="007C64B5"/>
    <w:rsid w:val="007C6533"/>
    <w:rsid w:val="007C6A7C"/>
    <w:rsid w:val="007C6E13"/>
    <w:rsid w:val="007C6E71"/>
    <w:rsid w:val="007C6ED6"/>
    <w:rsid w:val="007C75F8"/>
    <w:rsid w:val="007C79F8"/>
    <w:rsid w:val="007D0AB3"/>
    <w:rsid w:val="007D0B7C"/>
    <w:rsid w:val="007D0C3F"/>
    <w:rsid w:val="007D1183"/>
    <w:rsid w:val="007D1F94"/>
    <w:rsid w:val="007D2957"/>
    <w:rsid w:val="007D2DC7"/>
    <w:rsid w:val="007D3075"/>
    <w:rsid w:val="007D32A8"/>
    <w:rsid w:val="007D33F8"/>
    <w:rsid w:val="007D35BE"/>
    <w:rsid w:val="007D35FF"/>
    <w:rsid w:val="007D3618"/>
    <w:rsid w:val="007D366E"/>
    <w:rsid w:val="007D3690"/>
    <w:rsid w:val="007D3A5D"/>
    <w:rsid w:val="007D40F2"/>
    <w:rsid w:val="007D4636"/>
    <w:rsid w:val="007D49CB"/>
    <w:rsid w:val="007D4C66"/>
    <w:rsid w:val="007D4FC6"/>
    <w:rsid w:val="007D5187"/>
    <w:rsid w:val="007D56ED"/>
    <w:rsid w:val="007D571C"/>
    <w:rsid w:val="007D58EB"/>
    <w:rsid w:val="007D5911"/>
    <w:rsid w:val="007D5A57"/>
    <w:rsid w:val="007D6712"/>
    <w:rsid w:val="007D68AC"/>
    <w:rsid w:val="007D6B6A"/>
    <w:rsid w:val="007D6BFA"/>
    <w:rsid w:val="007D6DB9"/>
    <w:rsid w:val="007D6E9B"/>
    <w:rsid w:val="007D6F7C"/>
    <w:rsid w:val="007D6F88"/>
    <w:rsid w:val="007D728B"/>
    <w:rsid w:val="007D72F8"/>
    <w:rsid w:val="007D7590"/>
    <w:rsid w:val="007D7877"/>
    <w:rsid w:val="007D7913"/>
    <w:rsid w:val="007D792E"/>
    <w:rsid w:val="007D7CFF"/>
    <w:rsid w:val="007D7DF9"/>
    <w:rsid w:val="007D7EF1"/>
    <w:rsid w:val="007E0082"/>
    <w:rsid w:val="007E0122"/>
    <w:rsid w:val="007E03E7"/>
    <w:rsid w:val="007E084C"/>
    <w:rsid w:val="007E0D88"/>
    <w:rsid w:val="007E0E91"/>
    <w:rsid w:val="007E0EB9"/>
    <w:rsid w:val="007E11FD"/>
    <w:rsid w:val="007E1251"/>
    <w:rsid w:val="007E1332"/>
    <w:rsid w:val="007E140F"/>
    <w:rsid w:val="007E156A"/>
    <w:rsid w:val="007E1693"/>
    <w:rsid w:val="007E18F8"/>
    <w:rsid w:val="007E1A2D"/>
    <w:rsid w:val="007E1A8E"/>
    <w:rsid w:val="007E1D9F"/>
    <w:rsid w:val="007E2098"/>
    <w:rsid w:val="007E2AB2"/>
    <w:rsid w:val="007E2F3C"/>
    <w:rsid w:val="007E3375"/>
    <w:rsid w:val="007E36D1"/>
    <w:rsid w:val="007E3A98"/>
    <w:rsid w:val="007E3DD7"/>
    <w:rsid w:val="007E40A9"/>
    <w:rsid w:val="007E40F7"/>
    <w:rsid w:val="007E4111"/>
    <w:rsid w:val="007E4136"/>
    <w:rsid w:val="007E4173"/>
    <w:rsid w:val="007E48EF"/>
    <w:rsid w:val="007E49DB"/>
    <w:rsid w:val="007E4D5E"/>
    <w:rsid w:val="007E56B3"/>
    <w:rsid w:val="007E56BC"/>
    <w:rsid w:val="007E59A4"/>
    <w:rsid w:val="007E5AA0"/>
    <w:rsid w:val="007E5E67"/>
    <w:rsid w:val="007E5FDA"/>
    <w:rsid w:val="007E60FB"/>
    <w:rsid w:val="007E6657"/>
    <w:rsid w:val="007E6C43"/>
    <w:rsid w:val="007E6E85"/>
    <w:rsid w:val="007E7295"/>
    <w:rsid w:val="007E730D"/>
    <w:rsid w:val="007E737D"/>
    <w:rsid w:val="007E7AC9"/>
    <w:rsid w:val="007F00F0"/>
    <w:rsid w:val="007F05D0"/>
    <w:rsid w:val="007F0AD0"/>
    <w:rsid w:val="007F0B89"/>
    <w:rsid w:val="007F1D81"/>
    <w:rsid w:val="007F1F1D"/>
    <w:rsid w:val="007F21F0"/>
    <w:rsid w:val="007F27D0"/>
    <w:rsid w:val="007F28D1"/>
    <w:rsid w:val="007F2ADD"/>
    <w:rsid w:val="007F30A7"/>
    <w:rsid w:val="007F35C8"/>
    <w:rsid w:val="007F379F"/>
    <w:rsid w:val="007F3C35"/>
    <w:rsid w:val="007F3C36"/>
    <w:rsid w:val="007F3E21"/>
    <w:rsid w:val="007F3EE3"/>
    <w:rsid w:val="007F40F4"/>
    <w:rsid w:val="007F44F7"/>
    <w:rsid w:val="007F474E"/>
    <w:rsid w:val="007F4AAC"/>
    <w:rsid w:val="007F4FB7"/>
    <w:rsid w:val="007F5125"/>
    <w:rsid w:val="007F52D1"/>
    <w:rsid w:val="007F5357"/>
    <w:rsid w:val="007F5483"/>
    <w:rsid w:val="007F5638"/>
    <w:rsid w:val="007F57A5"/>
    <w:rsid w:val="007F58BD"/>
    <w:rsid w:val="007F5F4E"/>
    <w:rsid w:val="007F60D4"/>
    <w:rsid w:val="007F61EA"/>
    <w:rsid w:val="007F6407"/>
    <w:rsid w:val="007F653B"/>
    <w:rsid w:val="007F705A"/>
    <w:rsid w:val="007F7835"/>
    <w:rsid w:val="007F78D3"/>
    <w:rsid w:val="007F7939"/>
    <w:rsid w:val="0080030E"/>
    <w:rsid w:val="00800A8F"/>
    <w:rsid w:val="00800C1E"/>
    <w:rsid w:val="00800DB8"/>
    <w:rsid w:val="00801536"/>
    <w:rsid w:val="008019E4"/>
    <w:rsid w:val="00801DE1"/>
    <w:rsid w:val="008028DF"/>
    <w:rsid w:val="00802CC4"/>
    <w:rsid w:val="0080317F"/>
    <w:rsid w:val="00803A0E"/>
    <w:rsid w:val="00803DB3"/>
    <w:rsid w:val="00804074"/>
    <w:rsid w:val="008042E0"/>
    <w:rsid w:val="00804A61"/>
    <w:rsid w:val="00804A9B"/>
    <w:rsid w:val="0080519E"/>
    <w:rsid w:val="008061CA"/>
    <w:rsid w:val="0080648E"/>
    <w:rsid w:val="00806AED"/>
    <w:rsid w:val="00806B6D"/>
    <w:rsid w:val="008071BF"/>
    <w:rsid w:val="00807AE4"/>
    <w:rsid w:val="00807DD3"/>
    <w:rsid w:val="00810591"/>
    <w:rsid w:val="00810718"/>
    <w:rsid w:val="00810A26"/>
    <w:rsid w:val="00810A80"/>
    <w:rsid w:val="00810FD9"/>
    <w:rsid w:val="00810FF1"/>
    <w:rsid w:val="008110FE"/>
    <w:rsid w:val="00811350"/>
    <w:rsid w:val="00811B36"/>
    <w:rsid w:val="00811F60"/>
    <w:rsid w:val="00812001"/>
    <w:rsid w:val="0081321A"/>
    <w:rsid w:val="008132F7"/>
    <w:rsid w:val="00813500"/>
    <w:rsid w:val="00813B2E"/>
    <w:rsid w:val="008141B0"/>
    <w:rsid w:val="008141ED"/>
    <w:rsid w:val="008149E2"/>
    <w:rsid w:val="00814B96"/>
    <w:rsid w:val="00814FB9"/>
    <w:rsid w:val="00815277"/>
    <w:rsid w:val="00815594"/>
    <w:rsid w:val="008155AC"/>
    <w:rsid w:val="008158AC"/>
    <w:rsid w:val="008158DB"/>
    <w:rsid w:val="00815AAF"/>
    <w:rsid w:val="00815C1C"/>
    <w:rsid w:val="00816389"/>
    <w:rsid w:val="008163F5"/>
    <w:rsid w:val="008165F1"/>
    <w:rsid w:val="00816715"/>
    <w:rsid w:val="0081685B"/>
    <w:rsid w:val="00816BDB"/>
    <w:rsid w:val="00816D50"/>
    <w:rsid w:val="00816E15"/>
    <w:rsid w:val="00816F5A"/>
    <w:rsid w:val="00817271"/>
    <w:rsid w:val="0081738F"/>
    <w:rsid w:val="00817762"/>
    <w:rsid w:val="008179B5"/>
    <w:rsid w:val="008203CE"/>
    <w:rsid w:val="0082052C"/>
    <w:rsid w:val="00820B1A"/>
    <w:rsid w:val="008213E6"/>
    <w:rsid w:val="008213F4"/>
    <w:rsid w:val="00821575"/>
    <w:rsid w:val="0082162C"/>
    <w:rsid w:val="00821E53"/>
    <w:rsid w:val="008224ED"/>
    <w:rsid w:val="0082267F"/>
    <w:rsid w:val="00822C4C"/>
    <w:rsid w:val="00822E4D"/>
    <w:rsid w:val="00823317"/>
    <w:rsid w:val="0082347F"/>
    <w:rsid w:val="008238B5"/>
    <w:rsid w:val="00823C7B"/>
    <w:rsid w:val="00823D7C"/>
    <w:rsid w:val="00823E32"/>
    <w:rsid w:val="00824517"/>
    <w:rsid w:val="00824685"/>
    <w:rsid w:val="00824A32"/>
    <w:rsid w:val="00824C1E"/>
    <w:rsid w:val="00824DB6"/>
    <w:rsid w:val="0082518E"/>
    <w:rsid w:val="008253E8"/>
    <w:rsid w:val="00825878"/>
    <w:rsid w:val="00825EBB"/>
    <w:rsid w:val="008265A0"/>
    <w:rsid w:val="00826C9B"/>
    <w:rsid w:val="00826EA0"/>
    <w:rsid w:val="00826EFD"/>
    <w:rsid w:val="00826F64"/>
    <w:rsid w:val="0082707E"/>
    <w:rsid w:val="0082712B"/>
    <w:rsid w:val="00827594"/>
    <w:rsid w:val="008277AC"/>
    <w:rsid w:val="00827E60"/>
    <w:rsid w:val="00827FD9"/>
    <w:rsid w:val="0083040D"/>
    <w:rsid w:val="008308EC"/>
    <w:rsid w:val="008309D4"/>
    <w:rsid w:val="0083141B"/>
    <w:rsid w:val="008314FF"/>
    <w:rsid w:val="00831636"/>
    <w:rsid w:val="00831763"/>
    <w:rsid w:val="00831BAB"/>
    <w:rsid w:val="00831D6F"/>
    <w:rsid w:val="00832210"/>
    <w:rsid w:val="008322BD"/>
    <w:rsid w:val="00832D93"/>
    <w:rsid w:val="00833143"/>
    <w:rsid w:val="008333A8"/>
    <w:rsid w:val="008333EF"/>
    <w:rsid w:val="008335C1"/>
    <w:rsid w:val="00833BC2"/>
    <w:rsid w:val="00833C6A"/>
    <w:rsid w:val="00833C8F"/>
    <w:rsid w:val="00833DD5"/>
    <w:rsid w:val="00833E43"/>
    <w:rsid w:val="00833FA5"/>
    <w:rsid w:val="008343BF"/>
    <w:rsid w:val="00834518"/>
    <w:rsid w:val="00834B1D"/>
    <w:rsid w:val="00834B68"/>
    <w:rsid w:val="00834D0A"/>
    <w:rsid w:val="00834E06"/>
    <w:rsid w:val="008352F2"/>
    <w:rsid w:val="0083586F"/>
    <w:rsid w:val="00835BA1"/>
    <w:rsid w:val="00835F06"/>
    <w:rsid w:val="00835FD8"/>
    <w:rsid w:val="0083645D"/>
    <w:rsid w:val="00836534"/>
    <w:rsid w:val="00836571"/>
    <w:rsid w:val="0083684E"/>
    <w:rsid w:val="00836A41"/>
    <w:rsid w:val="00836B7E"/>
    <w:rsid w:val="0083722B"/>
    <w:rsid w:val="00837417"/>
    <w:rsid w:val="00837BDA"/>
    <w:rsid w:val="0084006E"/>
    <w:rsid w:val="00840344"/>
    <w:rsid w:val="008405EC"/>
    <w:rsid w:val="0084064F"/>
    <w:rsid w:val="00840B96"/>
    <w:rsid w:val="008414CE"/>
    <w:rsid w:val="00841551"/>
    <w:rsid w:val="00841B4C"/>
    <w:rsid w:val="00841D0A"/>
    <w:rsid w:val="00841FC9"/>
    <w:rsid w:val="0084204E"/>
    <w:rsid w:val="008423A0"/>
    <w:rsid w:val="008428EC"/>
    <w:rsid w:val="00843159"/>
    <w:rsid w:val="008432CB"/>
    <w:rsid w:val="00843451"/>
    <w:rsid w:val="00843895"/>
    <w:rsid w:val="008438D6"/>
    <w:rsid w:val="00843AB3"/>
    <w:rsid w:val="00843BDB"/>
    <w:rsid w:val="00844059"/>
    <w:rsid w:val="008443F5"/>
    <w:rsid w:val="00844470"/>
    <w:rsid w:val="00844C43"/>
    <w:rsid w:val="00844DBA"/>
    <w:rsid w:val="00845077"/>
    <w:rsid w:val="0084586F"/>
    <w:rsid w:val="00845997"/>
    <w:rsid w:val="00845DD4"/>
    <w:rsid w:val="00846102"/>
    <w:rsid w:val="008463BF"/>
    <w:rsid w:val="008466F0"/>
    <w:rsid w:val="00846D72"/>
    <w:rsid w:val="00846FE0"/>
    <w:rsid w:val="00847930"/>
    <w:rsid w:val="008479CC"/>
    <w:rsid w:val="00847AB0"/>
    <w:rsid w:val="00847B20"/>
    <w:rsid w:val="00847ECE"/>
    <w:rsid w:val="008507F3"/>
    <w:rsid w:val="008510BC"/>
    <w:rsid w:val="0085142B"/>
    <w:rsid w:val="008517F4"/>
    <w:rsid w:val="00851B8E"/>
    <w:rsid w:val="00851BFD"/>
    <w:rsid w:val="00851C87"/>
    <w:rsid w:val="00852A87"/>
    <w:rsid w:val="00852B1F"/>
    <w:rsid w:val="00852BE3"/>
    <w:rsid w:val="00852C5A"/>
    <w:rsid w:val="00852D14"/>
    <w:rsid w:val="00852F5B"/>
    <w:rsid w:val="0085305E"/>
    <w:rsid w:val="0085319C"/>
    <w:rsid w:val="0085364F"/>
    <w:rsid w:val="0085373E"/>
    <w:rsid w:val="0085397C"/>
    <w:rsid w:val="0085423A"/>
    <w:rsid w:val="0085452F"/>
    <w:rsid w:val="00854602"/>
    <w:rsid w:val="0085524B"/>
    <w:rsid w:val="00855272"/>
    <w:rsid w:val="00855695"/>
    <w:rsid w:val="00855974"/>
    <w:rsid w:val="00855EAF"/>
    <w:rsid w:val="00855FB1"/>
    <w:rsid w:val="0085629B"/>
    <w:rsid w:val="00856478"/>
    <w:rsid w:val="00856502"/>
    <w:rsid w:val="00856A2C"/>
    <w:rsid w:val="008571BA"/>
    <w:rsid w:val="008571D4"/>
    <w:rsid w:val="00857968"/>
    <w:rsid w:val="008603D3"/>
    <w:rsid w:val="0086069F"/>
    <w:rsid w:val="008606FD"/>
    <w:rsid w:val="008613EF"/>
    <w:rsid w:val="00861607"/>
    <w:rsid w:val="00861B9A"/>
    <w:rsid w:val="00861CB9"/>
    <w:rsid w:val="00861E5B"/>
    <w:rsid w:val="00862196"/>
    <w:rsid w:val="0086219E"/>
    <w:rsid w:val="00862E50"/>
    <w:rsid w:val="00863411"/>
    <w:rsid w:val="008634A9"/>
    <w:rsid w:val="0086371F"/>
    <w:rsid w:val="008638A7"/>
    <w:rsid w:val="00863B22"/>
    <w:rsid w:val="00863FB4"/>
    <w:rsid w:val="0086407F"/>
    <w:rsid w:val="008641F8"/>
    <w:rsid w:val="00864468"/>
    <w:rsid w:val="008644B7"/>
    <w:rsid w:val="008645AF"/>
    <w:rsid w:val="0086468F"/>
    <w:rsid w:val="008647F9"/>
    <w:rsid w:val="00864ACE"/>
    <w:rsid w:val="008650F8"/>
    <w:rsid w:val="00865184"/>
    <w:rsid w:val="00865C94"/>
    <w:rsid w:val="008661CA"/>
    <w:rsid w:val="00866416"/>
    <w:rsid w:val="00866552"/>
    <w:rsid w:val="00866D49"/>
    <w:rsid w:val="00867361"/>
    <w:rsid w:val="00867CCC"/>
    <w:rsid w:val="00867E75"/>
    <w:rsid w:val="00870206"/>
    <w:rsid w:val="008702EE"/>
    <w:rsid w:val="00870394"/>
    <w:rsid w:val="0087039F"/>
    <w:rsid w:val="008703C2"/>
    <w:rsid w:val="008703C5"/>
    <w:rsid w:val="008707D7"/>
    <w:rsid w:val="00870AB6"/>
    <w:rsid w:val="00870D61"/>
    <w:rsid w:val="008711C3"/>
    <w:rsid w:val="00871632"/>
    <w:rsid w:val="008717DA"/>
    <w:rsid w:val="00871931"/>
    <w:rsid w:val="008719F5"/>
    <w:rsid w:val="00871AD6"/>
    <w:rsid w:val="00871D31"/>
    <w:rsid w:val="00871F02"/>
    <w:rsid w:val="008720C1"/>
    <w:rsid w:val="00872665"/>
    <w:rsid w:val="00872742"/>
    <w:rsid w:val="008727F1"/>
    <w:rsid w:val="00872D48"/>
    <w:rsid w:val="00872D89"/>
    <w:rsid w:val="00872DA4"/>
    <w:rsid w:val="00872DE8"/>
    <w:rsid w:val="00872F38"/>
    <w:rsid w:val="0087307D"/>
    <w:rsid w:val="0087359C"/>
    <w:rsid w:val="008736C5"/>
    <w:rsid w:val="00873E02"/>
    <w:rsid w:val="00873E22"/>
    <w:rsid w:val="0087437D"/>
    <w:rsid w:val="00874413"/>
    <w:rsid w:val="008747AE"/>
    <w:rsid w:val="0087511A"/>
    <w:rsid w:val="008751B2"/>
    <w:rsid w:val="00875203"/>
    <w:rsid w:val="00875F6E"/>
    <w:rsid w:val="00876132"/>
    <w:rsid w:val="00876C64"/>
    <w:rsid w:val="0087711F"/>
    <w:rsid w:val="008771DA"/>
    <w:rsid w:val="00877275"/>
    <w:rsid w:val="0087747E"/>
    <w:rsid w:val="008775C1"/>
    <w:rsid w:val="008776C0"/>
    <w:rsid w:val="0087782A"/>
    <w:rsid w:val="00877831"/>
    <w:rsid w:val="00877A40"/>
    <w:rsid w:val="00877A82"/>
    <w:rsid w:val="00877F62"/>
    <w:rsid w:val="008800E4"/>
    <w:rsid w:val="008805A1"/>
    <w:rsid w:val="00880751"/>
    <w:rsid w:val="00880B7D"/>
    <w:rsid w:val="00880B91"/>
    <w:rsid w:val="00880F8D"/>
    <w:rsid w:val="00880F9B"/>
    <w:rsid w:val="008816BB"/>
    <w:rsid w:val="00881976"/>
    <w:rsid w:val="00881A26"/>
    <w:rsid w:val="00881B56"/>
    <w:rsid w:val="00881CA0"/>
    <w:rsid w:val="00881F0F"/>
    <w:rsid w:val="00882057"/>
    <w:rsid w:val="00882406"/>
    <w:rsid w:val="00882537"/>
    <w:rsid w:val="0088255F"/>
    <w:rsid w:val="008826EA"/>
    <w:rsid w:val="00882960"/>
    <w:rsid w:val="00883154"/>
    <w:rsid w:val="0088351A"/>
    <w:rsid w:val="0088356A"/>
    <w:rsid w:val="00883621"/>
    <w:rsid w:val="008836FB"/>
    <w:rsid w:val="0088384B"/>
    <w:rsid w:val="00883DE9"/>
    <w:rsid w:val="00884686"/>
    <w:rsid w:val="00884A6F"/>
    <w:rsid w:val="00884F69"/>
    <w:rsid w:val="0088514D"/>
    <w:rsid w:val="008857FA"/>
    <w:rsid w:val="00885A88"/>
    <w:rsid w:val="00886034"/>
    <w:rsid w:val="00886845"/>
    <w:rsid w:val="00886C14"/>
    <w:rsid w:val="008870DF"/>
    <w:rsid w:val="008872D3"/>
    <w:rsid w:val="00887335"/>
    <w:rsid w:val="008879E9"/>
    <w:rsid w:val="00887AA1"/>
    <w:rsid w:val="00887C90"/>
    <w:rsid w:val="00887E2F"/>
    <w:rsid w:val="00890195"/>
    <w:rsid w:val="008905D7"/>
    <w:rsid w:val="008905EB"/>
    <w:rsid w:val="00890845"/>
    <w:rsid w:val="00890C80"/>
    <w:rsid w:val="00890C9A"/>
    <w:rsid w:val="00890CC6"/>
    <w:rsid w:val="00890E3C"/>
    <w:rsid w:val="00891493"/>
    <w:rsid w:val="0089182C"/>
    <w:rsid w:val="008919DB"/>
    <w:rsid w:val="00891A9E"/>
    <w:rsid w:val="00891B71"/>
    <w:rsid w:val="008920BA"/>
    <w:rsid w:val="008927A0"/>
    <w:rsid w:val="00892B01"/>
    <w:rsid w:val="00892C64"/>
    <w:rsid w:val="008934A9"/>
    <w:rsid w:val="0089379D"/>
    <w:rsid w:val="00893CB7"/>
    <w:rsid w:val="0089404F"/>
    <w:rsid w:val="0089430E"/>
    <w:rsid w:val="008948C7"/>
    <w:rsid w:val="00894B68"/>
    <w:rsid w:val="00894D47"/>
    <w:rsid w:val="008952A4"/>
    <w:rsid w:val="00895663"/>
    <w:rsid w:val="00895FC3"/>
    <w:rsid w:val="00896458"/>
    <w:rsid w:val="0089657F"/>
    <w:rsid w:val="00896626"/>
    <w:rsid w:val="008966D4"/>
    <w:rsid w:val="00896798"/>
    <w:rsid w:val="008968AE"/>
    <w:rsid w:val="00896CDF"/>
    <w:rsid w:val="00896D4D"/>
    <w:rsid w:val="0089737D"/>
    <w:rsid w:val="008976A4"/>
    <w:rsid w:val="00897773"/>
    <w:rsid w:val="008978BB"/>
    <w:rsid w:val="00897F6C"/>
    <w:rsid w:val="008A0351"/>
    <w:rsid w:val="008A048B"/>
    <w:rsid w:val="008A0A2D"/>
    <w:rsid w:val="008A0C8F"/>
    <w:rsid w:val="008A0E37"/>
    <w:rsid w:val="008A1015"/>
    <w:rsid w:val="008A11E1"/>
    <w:rsid w:val="008A1B57"/>
    <w:rsid w:val="008A1B63"/>
    <w:rsid w:val="008A23AF"/>
    <w:rsid w:val="008A2447"/>
    <w:rsid w:val="008A28BE"/>
    <w:rsid w:val="008A2938"/>
    <w:rsid w:val="008A2CA7"/>
    <w:rsid w:val="008A347C"/>
    <w:rsid w:val="008A3645"/>
    <w:rsid w:val="008A401A"/>
    <w:rsid w:val="008A40B2"/>
    <w:rsid w:val="008A4316"/>
    <w:rsid w:val="008A4351"/>
    <w:rsid w:val="008A4366"/>
    <w:rsid w:val="008A49F4"/>
    <w:rsid w:val="008A4FA5"/>
    <w:rsid w:val="008A501E"/>
    <w:rsid w:val="008A5C8C"/>
    <w:rsid w:val="008A5CE8"/>
    <w:rsid w:val="008A5E27"/>
    <w:rsid w:val="008A5F81"/>
    <w:rsid w:val="008A6390"/>
    <w:rsid w:val="008A6548"/>
    <w:rsid w:val="008A65FA"/>
    <w:rsid w:val="008A6833"/>
    <w:rsid w:val="008A683E"/>
    <w:rsid w:val="008A690C"/>
    <w:rsid w:val="008A6C89"/>
    <w:rsid w:val="008A75A8"/>
    <w:rsid w:val="008B0047"/>
    <w:rsid w:val="008B0B61"/>
    <w:rsid w:val="008B0E4B"/>
    <w:rsid w:val="008B0F0C"/>
    <w:rsid w:val="008B17D9"/>
    <w:rsid w:val="008B2137"/>
    <w:rsid w:val="008B21E1"/>
    <w:rsid w:val="008B2354"/>
    <w:rsid w:val="008B288C"/>
    <w:rsid w:val="008B2C36"/>
    <w:rsid w:val="008B3177"/>
    <w:rsid w:val="008B3690"/>
    <w:rsid w:val="008B3C2C"/>
    <w:rsid w:val="008B3CF0"/>
    <w:rsid w:val="008B3DDF"/>
    <w:rsid w:val="008B44D3"/>
    <w:rsid w:val="008B4ACE"/>
    <w:rsid w:val="008B509D"/>
    <w:rsid w:val="008B5186"/>
    <w:rsid w:val="008B51DB"/>
    <w:rsid w:val="008B52C3"/>
    <w:rsid w:val="008B55F8"/>
    <w:rsid w:val="008B5CF5"/>
    <w:rsid w:val="008B6099"/>
    <w:rsid w:val="008B646D"/>
    <w:rsid w:val="008B6670"/>
    <w:rsid w:val="008B681D"/>
    <w:rsid w:val="008B6901"/>
    <w:rsid w:val="008B693A"/>
    <w:rsid w:val="008B6B80"/>
    <w:rsid w:val="008B6DAE"/>
    <w:rsid w:val="008B7658"/>
    <w:rsid w:val="008B76AE"/>
    <w:rsid w:val="008B7BAF"/>
    <w:rsid w:val="008B7F96"/>
    <w:rsid w:val="008C0086"/>
    <w:rsid w:val="008C00DB"/>
    <w:rsid w:val="008C0DC2"/>
    <w:rsid w:val="008C15A0"/>
    <w:rsid w:val="008C183A"/>
    <w:rsid w:val="008C19AB"/>
    <w:rsid w:val="008C2459"/>
    <w:rsid w:val="008C2511"/>
    <w:rsid w:val="008C2678"/>
    <w:rsid w:val="008C27C6"/>
    <w:rsid w:val="008C2922"/>
    <w:rsid w:val="008C2B4F"/>
    <w:rsid w:val="008C2EDC"/>
    <w:rsid w:val="008C335A"/>
    <w:rsid w:val="008C33EC"/>
    <w:rsid w:val="008C3D73"/>
    <w:rsid w:val="008C3F68"/>
    <w:rsid w:val="008C427F"/>
    <w:rsid w:val="008C4288"/>
    <w:rsid w:val="008C48A1"/>
    <w:rsid w:val="008C4BD6"/>
    <w:rsid w:val="008C527C"/>
    <w:rsid w:val="008C5646"/>
    <w:rsid w:val="008C5737"/>
    <w:rsid w:val="008C5C2A"/>
    <w:rsid w:val="008C5DA0"/>
    <w:rsid w:val="008C5E43"/>
    <w:rsid w:val="008C5EC1"/>
    <w:rsid w:val="008C6272"/>
    <w:rsid w:val="008C65EB"/>
    <w:rsid w:val="008C677D"/>
    <w:rsid w:val="008C6BF3"/>
    <w:rsid w:val="008C6C80"/>
    <w:rsid w:val="008C6F0C"/>
    <w:rsid w:val="008C70F7"/>
    <w:rsid w:val="008C71F5"/>
    <w:rsid w:val="008C72AA"/>
    <w:rsid w:val="008C74F5"/>
    <w:rsid w:val="008C7547"/>
    <w:rsid w:val="008C7CA2"/>
    <w:rsid w:val="008D09CE"/>
    <w:rsid w:val="008D0E81"/>
    <w:rsid w:val="008D0FBE"/>
    <w:rsid w:val="008D1705"/>
    <w:rsid w:val="008D1CF3"/>
    <w:rsid w:val="008D1DE5"/>
    <w:rsid w:val="008D1EBA"/>
    <w:rsid w:val="008D2033"/>
    <w:rsid w:val="008D22F0"/>
    <w:rsid w:val="008D2B3F"/>
    <w:rsid w:val="008D2FB7"/>
    <w:rsid w:val="008D338C"/>
    <w:rsid w:val="008D33CF"/>
    <w:rsid w:val="008D390F"/>
    <w:rsid w:val="008D3E6B"/>
    <w:rsid w:val="008D4735"/>
    <w:rsid w:val="008D486A"/>
    <w:rsid w:val="008D4A09"/>
    <w:rsid w:val="008D4A83"/>
    <w:rsid w:val="008D4AEA"/>
    <w:rsid w:val="008D52DE"/>
    <w:rsid w:val="008D552A"/>
    <w:rsid w:val="008D582F"/>
    <w:rsid w:val="008D585F"/>
    <w:rsid w:val="008D5A40"/>
    <w:rsid w:val="008D6889"/>
    <w:rsid w:val="008D6A1D"/>
    <w:rsid w:val="008D6C5E"/>
    <w:rsid w:val="008D6E8C"/>
    <w:rsid w:val="008D7547"/>
    <w:rsid w:val="008D78A2"/>
    <w:rsid w:val="008D795A"/>
    <w:rsid w:val="008E019F"/>
    <w:rsid w:val="008E08A3"/>
    <w:rsid w:val="008E0D6F"/>
    <w:rsid w:val="008E12EE"/>
    <w:rsid w:val="008E13E1"/>
    <w:rsid w:val="008E1554"/>
    <w:rsid w:val="008E1835"/>
    <w:rsid w:val="008E1B6D"/>
    <w:rsid w:val="008E1ECC"/>
    <w:rsid w:val="008E251A"/>
    <w:rsid w:val="008E272F"/>
    <w:rsid w:val="008E27C2"/>
    <w:rsid w:val="008E2A35"/>
    <w:rsid w:val="008E3106"/>
    <w:rsid w:val="008E31DD"/>
    <w:rsid w:val="008E3490"/>
    <w:rsid w:val="008E355F"/>
    <w:rsid w:val="008E3D1B"/>
    <w:rsid w:val="008E4727"/>
    <w:rsid w:val="008E49F7"/>
    <w:rsid w:val="008E5310"/>
    <w:rsid w:val="008E535A"/>
    <w:rsid w:val="008E546A"/>
    <w:rsid w:val="008E5593"/>
    <w:rsid w:val="008E5594"/>
    <w:rsid w:val="008E568A"/>
    <w:rsid w:val="008E5C1F"/>
    <w:rsid w:val="008E6D2F"/>
    <w:rsid w:val="008E6E81"/>
    <w:rsid w:val="008E6F13"/>
    <w:rsid w:val="008E7428"/>
    <w:rsid w:val="008E76B4"/>
    <w:rsid w:val="008E7842"/>
    <w:rsid w:val="008E7940"/>
    <w:rsid w:val="008E7C9B"/>
    <w:rsid w:val="008F005A"/>
    <w:rsid w:val="008F0894"/>
    <w:rsid w:val="008F08EA"/>
    <w:rsid w:val="008F0C64"/>
    <w:rsid w:val="008F0EBC"/>
    <w:rsid w:val="008F1069"/>
    <w:rsid w:val="008F1243"/>
    <w:rsid w:val="008F165E"/>
    <w:rsid w:val="008F17B9"/>
    <w:rsid w:val="008F194D"/>
    <w:rsid w:val="008F1968"/>
    <w:rsid w:val="008F19A0"/>
    <w:rsid w:val="008F19B4"/>
    <w:rsid w:val="008F1A79"/>
    <w:rsid w:val="008F1BB8"/>
    <w:rsid w:val="008F2096"/>
    <w:rsid w:val="008F2362"/>
    <w:rsid w:val="008F2451"/>
    <w:rsid w:val="008F2711"/>
    <w:rsid w:val="008F2748"/>
    <w:rsid w:val="008F27A8"/>
    <w:rsid w:val="008F2E20"/>
    <w:rsid w:val="008F2EC8"/>
    <w:rsid w:val="008F2F73"/>
    <w:rsid w:val="008F3357"/>
    <w:rsid w:val="008F3FF3"/>
    <w:rsid w:val="008F4431"/>
    <w:rsid w:val="008F45C4"/>
    <w:rsid w:val="008F4712"/>
    <w:rsid w:val="008F47F1"/>
    <w:rsid w:val="008F486A"/>
    <w:rsid w:val="008F4F33"/>
    <w:rsid w:val="008F5291"/>
    <w:rsid w:val="008F5693"/>
    <w:rsid w:val="008F5733"/>
    <w:rsid w:val="008F5C8C"/>
    <w:rsid w:val="008F5E11"/>
    <w:rsid w:val="008F5F49"/>
    <w:rsid w:val="008F6495"/>
    <w:rsid w:val="008F665F"/>
    <w:rsid w:val="008F6793"/>
    <w:rsid w:val="008F68B9"/>
    <w:rsid w:val="008F6FAB"/>
    <w:rsid w:val="008F6FFA"/>
    <w:rsid w:val="008F7176"/>
    <w:rsid w:val="008F7209"/>
    <w:rsid w:val="008F77A8"/>
    <w:rsid w:val="008F7B3D"/>
    <w:rsid w:val="008F7B8A"/>
    <w:rsid w:val="008F7F77"/>
    <w:rsid w:val="00900031"/>
    <w:rsid w:val="00900BEE"/>
    <w:rsid w:val="00900C0C"/>
    <w:rsid w:val="00900DDC"/>
    <w:rsid w:val="009011B2"/>
    <w:rsid w:val="0090166F"/>
    <w:rsid w:val="00901804"/>
    <w:rsid w:val="00901B1B"/>
    <w:rsid w:val="00901B6C"/>
    <w:rsid w:val="00901C95"/>
    <w:rsid w:val="00901CCD"/>
    <w:rsid w:val="00902441"/>
    <w:rsid w:val="00902512"/>
    <w:rsid w:val="00902692"/>
    <w:rsid w:val="00902C1B"/>
    <w:rsid w:val="00902CA5"/>
    <w:rsid w:val="00902DE3"/>
    <w:rsid w:val="00902E76"/>
    <w:rsid w:val="00903000"/>
    <w:rsid w:val="0090383A"/>
    <w:rsid w:val="0090403D"/>
    <w:rsid w:val="00904182"/>
    <w:rsid w:val="0090430A"/>
    <w:rsid w:val="00904446"/>
    <w:rsid w:val="00904678"/>
    <w:rsid w:val="009046BA"/>
    <w:rsid w:val="00904913"/>
    <w:rsid w:val="00904D59"/>
    <w:rsid w:val="0090528D"/>
    <w:rsid w:val="00905889"/>
    <w:rsid w:val="009058F1"/>
    <w:rsid w:val="00905A72"/>
    <w:rsid w:val="00905FEF"/>
    <w:rsid w:val="0090627F"/>
    <w:rsid w:val="0090636C"/>
    <w:rsid w:val="00906AF7"/>
    <w:rsid w:val="00906CCD"/>
    <w:rsid w:val="00906F14"/>
    <w:rsid w:val="00907062"/>
    <w:rsid w:val="00907201"/>
    <w:rsid w:val="009073E6"/>
    <w:rsid w:val="009078F9"/>
    <w:rsid w:val="00907B1B"/>
    <w:rsid w:val="00907B5E"/>
    <w:rsid w:val="00907C61"/>
    <w:rsid w:val="00907D58"/>
    <w:rsid w:val="00910320"/>
    <w:rsid w:val="0091033D"/>
    <w:rsid w:val="009107B3"/>
    <w:rsid w:val="0091089B"/>
    <w:rsid w:val="009109B0"/>
    <w:rsid w:val="00910BED"/>
    <w:rsid w:val="00910E9A"/>
    <w:rsid w:val="00910F27"/>
    <w:rsid w:val="0091104D"/>
    <w:rsid w:val="00911125"/>
    <w:rsid w:val="0091140F"/>
    <w:rsid w:val="00911D16"/>
    <w:rsid w:val="00911D59"/>
    <w:rsid w:val="00912142"/>
    <w:rsid w:val="00912D5B"/>
    <w:rsid w:val="00912DA1"/>
    <w:rsid w:val="009132ED"/>
    <w:rsid w:val="00913422"/>
    <w:rsid w:val="00913747"/>
    <w:rsid w:val="00913A83"/>
    <w:rsid w:val="00913CF3"/>
    <w:rsid w:val="00913E1F"/>
    <w:rsid w:val="009141F1"/>
    <w:rsid w:val="00914457"/>
    <w:rsid w:val="009145B9"/>
    <w:rsid w:val="00914C14"/>
    <w:rsid w:val="00914E41"/>
    <w:rsid w:val="00914F84"/>
    <w:rsid w:val="0091550C"/>
    <w:rsid w:val="00915AE4"/>
    <w:rsid w:val="00915C10"/>
    <w:rsid w:val="00915C8D"/>
    <w:rsid w:val="00916406"/>
    <w:rsid w:val="009166AF"/>
    <w:rsid w:val="00916D52"/>
    <w:rsid w:val="00916EBD"/>
    <w:rsid w:val="00917315"/>
    <w:rsid w:val="0091735E"/>
    <w:rsid w:val="009174D2"/>
    <w:rsid w:val="0091752A"/>
    <w:rsid w:val="00917919"/>
    <w:rsid w:val="00917F14"/>
    <w:rsid w:val="00920203"/>
    <w:rsid w:val="00920360"/>
    <w:rsid w:val="009205D3"/>
    <w:rsid w:val="009206D3"/>
    <w:rsid w:val="00920A71"/>
    <w:rsid w:val="009211C1"/>
    <w:rsid w:val="00921B4A"/>
    <w:rsid w:val="00921EA6"/>
    <w:rsid w:val="009225E9"/>
    <w:rsid w:val="0092262A"/>
    <w:rsid w:val="00922A16"/>
    <w:rsid w:val="00922EF2"/>
    <w:rsid w:val="00923593"/>
    <w:rsid w:val="00923C81"/>
    <w:rsid w:val="00924403"/>
    <w:rsid w:val="00924623"/>
    <w:rsid w:val="00924919"/>
    <w:rsid w:val="00924B91"/>
    <w:rsid w:val="00924E54"/>
    <w:rsid w:val="0092582D"/>
    <w:rsid w:val="00925FB8"/>
    <w:rsid w:val="0092609F"/>
    <w:rsid w:val="00926204"/>
    <w:rsid w:val="009264B9"/>
    <w:rsid w:val="00926656"/>
    <w:rsid w:val="00926749"/>
    <w:rsid w:val="009276AE"/>
    <w:rsid w:val="00927CDF"/>
    <w:rsid w:val="00927DCE"/>
    <w:rsid w:val="00930051"/>
    <w:rsid w:val="0093018E"/>
    <w:rsid w:val="00930339"/>
    <w:rsid w:val="00930493"/>
    <w:rsid w:val="0093110D"/>
    <w:rsid w:val="009311CC"/>
    <w:rsid w:val="0093132A"/>
    <w:rsid w:val="0093143B"/>
    <w:rsid w:val="0093143C"/>
    <w:rsid w:val="0093161A"/>
    <w:rsid w:val="0093185E"/>
    <w:rsid w:val="00931B33"/>
    <w:rsid w:val="00931BBC"/>
    <w:rsid w:val="00931E14"/>
    <w:rsid w:val="00932183"/>
    <w:rsid w:val="009324C3"/>
    <w:rsid w:val="00932938"/>
    <w:rsid w:val="00933126"/>
    <w:rsid w:val="009331F9"/>
    <w:rsid w:val="00933B20"/>
    <w:rsid w:val="00933E3C"/>
    <w:rsid w:val="00934052"/>
    <w:rsid w:val="00934CFA"/>
    <w:rsid w:val="00935112"/>
    <w:rsid w:val="00935288"/>
    <w:rsid w:val="009354B9"/>
    <w:rsid w:val="0093570E"/>
    <w:rsid w:val="009357ED"/>
    <w:rsid w:val="009358B7"/>
    <w:rsid w:val="00935CBC"/>
    <w:rsid w:val="00935EC6"/>
    <w:rsid w:val="0093649F"/>
    <w:rsid w:val="009365E8"/>
    <w:rsid w:val="00936676"/>
    <w:rsid w:val="009367DF"/>
    <w:rsid w:val="0093722B"/>
    <w:rsid w:val="009372C1"/>
    <w:rsid w:val="00937AA9"/>
    <w:rsid w:val="00937AB1"/>
    <w:rsid w:val="00940112"/>
    <w:rsid w:val="00940141"/>
    <w:rsid w:val="00940309"/>
    <w:rsid w:val="0094042F"/>
    <w:rsid w:val="00940679"/>
    <w:rsid w:val="0094068D"/>
    <w:rsid w:val="00940D03"/>
    <w:rsid w:val="00940F4C"/>
    <w:rsid w:val="00940F4D"/>
    <w:rsid w:val="00941466"/>
    <w:rsid w:val="009419B9"/>
    <w:rsid w:val="00941CAD"/>
    <w:rsid w:val="00941F9A"/>
    <w:rsid w:val="009426E1"/>
    <w:rsid w:val="009431F1"/>
    <w:rsid w:val="0094351B"/>
    <w:rsid w:val="0094380A"/>
    <w:rsid w:val="00943D64"/>
    <w:rsid w:val="00943EB8"/>
    <w:rsid w:val="009443D8"/>
    <w:rsid w:val="0094440F"/>
    <w:rsid w:val="0094449B"/>
    <w:rsid w:val="0094521D"/>
    <w:rsid w:val="009454ED"/>
    <w:rsid w:val="00946132"/>
    <w:rsid w:val="0094639B"/>
    <w:rsid w:val="009465E1"/>
    <w:rsid w:val="009465FF"/>
    <w:rsid w:val="009469AA"/>
    <w:rsid w:val="00946CDA"/>
    <w:rsid w:val="00946FCE"/>
    <w:rsid w:val="0094720D"/>
    <w:rsid w:val="00947743"/>
    <w:rsid w:val="0094781E"/>
    <w:rsid w:val="00947839"/>
    <w:rsid w:val="00947920"/>
    <w:rsid w:val="00947DDE"/>
    <w:rsid w:val="00950888"/>
    <w:rsid w:val="00950A01"/>
    <w:rsid w:val="00950D20"/>
    <w:rsid w:val="0095193F"/>
    <w:rsid w:val="00951DC9"/>
    <w:rsid w:val="00951F25"/>
    <w:rsid w:val="0095235F"/>
    <w:rsid w:val="0095291D"/>
    <w:rsid w:val="00952E13"/>
    <w:rsid w:val="009531E9"/>
    <w:rsid w:val="009532F2"/>
    <w:rsid w:val="009533C2"/>
    <w:rsid w:val="009536A0"/>
    <w:rsid w:val="00953A52"/>
    <w:rsid w:val="00953FB6"/>
    <w:rsid w:val="0095410D"/>
    <w:rsid w:val="0095428D"/>
    <w:rsid w:val="0095498F"/>
    <w:rsid w:val="00954A3F"/>
    <w:rsid w:val="00955102"/>
    <w:rsid w:val="0095544F"/>
    <w:rsid w:val="00955786"/>
    <w:rsid w:val="009559C5"/>
    <w:rsid w:val="00956168"/>
    <w:rsid w:val="0095626D"/>
    <w:rsid w:val="00956A94"/>
    <w:rsid w:val="00956B68"/>
    <w:rsid w:val="00956F0F"/>
    <w:rsid w:val="00957016"/>
    <w:rsid w:val="009570DF"/>
    <w:rsid w:val="00957325"/>
    <w:rsid w:val="009576CC"/>
    <w:rsid w:val="009579C9"/>
    <w:rsid w:val="00957D37"/>
    <w:rsid w:val="00957D55"/>
    <w:rsid w:val="00960892"/>
    <w:rsid w:val="0096191B"/>
    <w:rsid w:val="00961B52"/>
    <w:rsid w:val="00961C44"/>
    <w:rsid w:val="00961D9F"/>
    <w:rsid w:val="00961F25"/>
    <w:rsid w:val="0096207F"/>
    <w:rsid w:val="009620A8"/>
    <w:rsid w:val="00962505"/>
    <w:rsid w:val="00962597"/>
    <w:rsid w:val="009625E9"/>
    <w:rsid w:val="009626D4"/>
    <w:rsid w:val="009626F1"/>
    <w:rsid w:val="00962835"/>
    <w:rsid w:val="0096284E"/>
    <w:rsid w:val="00962B9E"/>
    <w:rsid w:val="00962C26"/>
    <w:rsid w:val="00963219"/>
    <w:rsid w:val="00963374"/>
    <w:rsid w:val="0096398E"/>
    <w:rsid w:val="00964068"/>
    <w:rsid w:val="00964250"/>
    <w:rsid w:val="00964373"/>
    <w:rsid w:val="00964649"/>
    <w:rsid w:val="009646A7"/>
    <w:rsid w:val="00964803"/>
    <w:rsid w:val="00965478"/>
    <w:rsid w:val="00965861"/>
    <w:rsid w:val="009658FF"/>
    <w:rsid w:val="00965BED"/>
    <w:rsid w:val="00965C7A"/>
    <w:rsid w:val="0096665D"/>
    <w:rsid w:val="009667E9"/>
    <w:rsid w:val="00966B19"/>
    <w:rsid w:val="00966BA0"/>
    <w:rsid w:val="00966EC9"/>
    <w:rsid w:val="009673B1"/>
    <w:rsid w:val="00967407"/>
    <w:rsid w:val="0096759F"/>
    <w:rsid w:val="00967646"/>
    <w:rsid w:val="009676FA"/>
    <w:rsid w:val="00967A16"/>
    <w:rsid w:val="009701BE"/>
    <w:rsid w:val="009703A5"/>
    <w:rsid w:val="0097050C"/>
    <w:rsid w:val="009711FA"/>
    <w:rsid w:val="0097120D"/>
    <w:rsid w:val="0097185F"/>
    <w:rsid w:val="00972060"/>
    <w:rsid w:val="009721AA"/>
    <w:rsid w:val="009722CC"/>
    <w:rsid w:val="00972CBE"/>
    <w:rsid w:val="009731A8"/>
    <w:rsid w:val="00973513"/>
    <w:rsid w:val="00973806"/>
    <w:rsid w:val="00973E96"/>
    <w:rsid w:val="0097430D"/>
    <w:rsid w:val="0097440E"/>
    <w:rsid w:val="009747C3"/>
    <w:rsid w:val="009748EE"/>
    <w:rsid w:val="00974908"/>
    <w:rsid w:val="009749F9"/>
    <w:rsid w:val="00974A78"/>
    <w:rsid w:val="009750B4"/>
    <w:rsid w:val="00975281"/>
    <w:rsid w:val="00976020"/>
    <w:rsid w:val="0097619D"/>
    <w:rsid w:val="0097635E"/>
    <w:rsid w:val="009765C7"/>
    <w:rsid w:val="009769A4"/>
    <w:rsid w:val="009769EA"/>
    <w:rsid w:val="009769EE"/>
    <w:rsid w:val="00976A1D"/>
    <w:rsid w:val="00976AC0"/>
    <w:rsid w:val="00976D95"/>
    <w:rsid w:val="00976F56"/>
    <w:rsid w:val="009775E4"/>
    <w:rsid w:val="0097768C"/>
    <w:rsid w:val="009777DE"/>
    <w:rsid w:val="00980402"/>
    <w:rsid w:val="0098095C"/>
    <w:rsid w:val="009812A6"/>
    <w:rsid w:val="009818AB"/>
    <w:rsid w:val="009819BB"/>
    <w:rsid w:val="00981DB4"/>
    <w:rsid w:val="00982139"/>
    <w:rsid w:val="009827C9"/>
    <w:rsid w:val="00982F74"/>
    <w:rsid w:val="00983058"/>
    <w:rsid w:val="00983136"/>
    <w:rsid w:val="00983702"/>
    <w:rsid w:val="00983EB9"/>
    <w:rsid w:val="00983FD7"/>
    <w:rsid w:val="009845AF"/>
    <w:rsid w:val="00984906"/>
    <w:rsid w:val="00984EFC"/>
    <w:rsid w:val="00985350"/>
    <w:rsid w:val="00985599"/>
    <w:rsid w:val="00985735"/>
    <w:rsid w:val="00985B17"/>
    <w:rsid w:val="00985C78"/>
    <w:rsid w:val="00985DCB"/>
    <w:rsid w:val="0098604D"/>
    <w:rsid w:val="009862A4"/>
    <w:rsid w:val="00986447"/>
    <w:rsid w:val="009864FD"/>
    <w:rsid w:val="009865DB"/>
    <w:rsid w:val="00986A20"/>
    <w:rsid w:val="00986A3C"/>
    <w:rsid w:val="00986B2E"/>
    <w:rsid w:val="0098757C"/>
    <w:rsid w:val="00987AB4"/>
    <w:rsid w:val="00987AC8"/>
    <w:rsid w:val="00987F1C"/>
    <w:rsid w:val="00990A0A"/>
    <w:rsid w:val="00990C5B"/>
    <w:rsid w:val="00990DE8"/>
    <w:rsid w:val="00991237"/>
    <w:rsid w:val="009914A5"/>
    <w:rsid w:val="009914C5"/>
    <w:rsid w:val="009914EE"/>
    <w:rsid w:val="0099158D"/>
    <w:rsid w:val="00991AF9"/>
    <w:rsid w:val="00991B17"/>
    <w:rsid w:val="00991DEA"/>
    <w:rsid w:val="00991E44"/>
    <w:rsid w:val="00991FAC"/>
    <w:rsid w:val="00991FF7"/>
    <w:rsid w:val="009921AD"/>
    <w:rsid w:val="0099281A"/>
    <w:rsid w:val="0099290F"/>
    <w:rsid w:val="00993136"/>
    <w:rsid w:val="009932BF"/>
    <w:rsid w:val="00993697"/>
    <w:rsid w:val="00993A63"/>
    <w:rsid w:val="00993D41"/>
    <w:rsid w:val="00993EB4"/>
    <w:rsid w:val="00993FA5"/>
    <w:rsid w:val="00993FBA"/>
    <w:rsid w:val="00994037"/>
    <w:rsid w:val="009940F2"/>
    <w:rsid w:val="0099420C"/>
    <w:rsid w:val="00994232"/>
    <w:rsid w:val="0099468D"/>
    <w:rsid w:val="009957A0"/>
    <w:rsid w:val="00995842"/>
    <w:rsid w:val="00995C44"/>
    <w:rsid w:val="00995D44"/>
    <w:rsid w:val="009964B9"/>
    <w:rsid w:val="00996732"/>
    <w:rsid w:val="0099685F"/>
    <w:rsid w:val="00996862"/>
    <w:rsid w:val="00996865"/>
    <w:rsid w:val="00996BD8"/>
    <w:rsid w:val="00996E56"/>
    <w:rsid w:val="009971C5"/>
    <w:rsid w:val="009976A0"/>
    <w:rsid w:val="00997759"/>
    <w:rsid w:val="00997B80"/>
    <w:rsid w:val="00997E23"/>
    <w:rsid w:val="00997F87"/>
    <w:rsid w:val="009A0097"/>
    <w:rsid w:val="009A02B6"/>
    <w:rsid w:val="009A0774"/>
    <w:rsid w:val="009A0C2B"/>
    <w:rsid w:val="009A0CC0"/>
    <w:rsid w:val="009A0CF8"/>
    <w:rsid w:val="009A0D83"/>
    <w:rsid w:val="009A11EF"/>
    <w:rsid w:val="009A1504"/>
    <w:rsid w:val="009A17B1"/>
    <w:rsid w:val="009A180E"/>
    <w:rsid w:val="009A1B61"/>
    <w:rsid w:val="009A207C"/>
    <w:rsid w:val="009A20BA"/>
    <w:rsid w:val="009A2231"/>
    <w:rsid w:val="009A2296"/>
    <w:rsid w:val="009A22DB"/>
    <w:rsid w:val="009A2301"/>
    <w:rsid w:val="009A2336"/>
    <w:rsid w:val="009A245B"/>
    <w:rsid w:val="009A278E"/>
    <w:rsid w:val="009A2A27"/>
    <w:rsid w:val="009A2EE2"/>
    <w:rsid w:val="009A38BA"/>
    <w:rsid w:val="009A39C3"/>
    <w:rsid w:val="009A3CD9"/>
    <w:rsid w:val="009A4031"/>
    <w:rsid w:val="009A44D6"/>
    <w:rsid w:val="009A4659"/>
    <w:rsid w:val="009A46F1"/>
    <w:rsid w:val="009A496C"/>
    <w:rsid w:val="009A4E9B"/>
    <w:rsid w:val="009A5386"/>
    <w:rsid w:val="009A5410"/>
    <w:rsid w:val="009A54B5"/>
    <w:rsid w:val="009A5D22"/>
    <w:rsid w:val="009A62B1"/>
    <w:rsid w:val="009A643B"/>
    <w:rsid w:val="009A6486"/>
    <w:rsid w:val="009A650B"/>
    <w:rsid w:val="009A6620"/>
    <w:rsid w:val="009A6A4F"/>
    <w:rsid w:val="009A6DE0"/>
    <w:rsid w:val="009A6FD8"/>
    <w:rsid w:val="009A735F"/>
    <w:rsid w:val="009A791E"/>
    <w:rsid w:val="009A7C1D"/>
    <w:rsid w:val="009A7DBD"/>
    <w:rsid w:val="009A7FCE"/>
    <w:rsid w:val="009B0091"/>
    <w:rsid w:val="009B0103"/>
    <w:rsid w:val="009B0E27"/>
    <w:rsid w:val="009B0E76"/>
    <w:rsid w:val="009B132A"/>
    <w:rsid w:val="009B14B6"/>
    <w:rsid w:val="009B1BD0"/>
    <w:rsid w:val="009B1C64"/>
    <w:rsid w:val="009B1F71"/>
    <w:rsid w:val="009B204D"/>
    <w:rsid w:val="009B21F8"/>
    <w:rsid w:val="009B2458"/>
    <w:rsid w:val="009B2545"/>
    <w:rsid w:val="009B26FF"/>
    <w:rsid w:val="009B2B35"/>
    <w:rsid w:val="009B2E78"/>
    <w:rsid w:val="009B317B"/>
    <w:rsid w:val="009B3745"/>
    <w:rsid w:val="009B3ACF"/>
    <w:rsid w:val="009B3D63"/>
    <w:rsid w:val="009B3EB9"/>
    <w:rsid w:val="009B3F02"/>
    <w:rsid w:val="009B3F9E"/>
    <w:rsid w:val="009B4163"/>
    <w:rsid w:val="009B419D"/>
    <w:rsid w:val="009B4720"/>
    <w:rsid w:val="009B497E"/>
    <w:rsid w:val="009B4B95"/>
    <w:rsid w:val="009B4C08"/>
    <w:rsid w:val="009B5631"/>
    <w:rsid w:val="009B5923"/>
    <w:rsid w:val="009B5A47"/>
    <w:rsid w:val="009B5A66"/>
    <w:rsid w:val="009B5B8D"/>
    <w:rsid w:val="009B5C7D"/>
    <w:rsid w:val="009B5DF4"/>
    <w:rsid w:val="009B6620"/>
    <w:rsid w:val="009B684F"/>
    <w:rsid w:val="009B6A9F"/>
    <w:rsid w:val="009B6B5A"/>
    <w:rsid w:val="009B6C2A"/>
    <w:rsid w:val="009B6E52"/>
    <w:rsid w:val="009B7002"/>
    <w:rsid w:val="009B7165"/>
    <w:rsid w:val="009B7666"/>
    <w:rsid w:val="009B76BF"/>
    <w:rsid w:val="009B7773"/>
    <w:rsid w:val="009B79CD"/>
    <w:rsid w:val="009B7AFA"/>
    <w:rsid w:val="009C018F"/>
    <w:rsid w:val="009C02CB"/>
    <w:rsid w:val="009C04F0"/>
    <w:rsid w:val="009C0E59"/>
    <w:rsid w:val="009C1597"/>
    <w:rsid w:val="009C16D0"/>
    <w:rsid w:val="009C202E"/>
    <w:rsid w:val="009C2172"/>
    <w:rsid w:val="009C25A5"/>
    <w:rsid w:val="009C2603"/>
    <w:rsid w:val="009C309E"/>
    <w:rsid w:val="009C3109"/>
    <w:rsid w:val="009C31E2"/>
    <w:rsid w:val="009C33F2"/>
    <w:rsid w:val="009C3586"/>
    <w:rsid w:val="009C49AB"/>
    <w:rsid w:val="009C4D65"/>
    <w:rsid w:val="009C560E"/>
    <w:rsid w:val="009C5732"/>
    <w:rsid w:val="009C61AB"/>
    <w:rsid w:val="009C6371"/>
    <w:rsid w:val="009C6BC5"/>
    <w:rsid w:val="009C6FE4"/>
    <w:rsid w:val="009C7092"/>
    <w:rsid w:val="009C7124"/>
    <w:rsid w:val="009C73C1"/>
    <w:rsid w:val="009C7C86"/>
    <w:rsid w:val="009C7DCE"/>
    <w:rsid w:val="009D002D"/>
    <w:rsid w:val="009D003F"/>
    <w:rsid w:val="009D01C7"/>
    <w:rsid w:val="009D045F"/>
    <w:rsid w:val="009D08C5"/>
    <w:rsid w:val="009D0D8B"/>
    <w:rsid w:val="009D1644"/>
    <w:rsid w:val="009D1A58"/>
    <w:rsid w:val="009D1AAB"/>
    <w:rsid w:val="009D1B02"/>
    <w:rsid w:val="009D1CC0"/>
    <w:rsid w:val="009D23AA"/>
    <w:rsid w:val="009D2406"/>
    <w:rsid w:val="009D26FD"/>
    <w:rsid w:val="009D2A13"/>
    <w:rsid w:val="009D2C5F"/>
    <w:rsid w:val="009D3295"/>
    <w:rsid w:val="009D333A"/>
    <w:rsid w:val="009D339B"/>
    <w:rsid w:val="009D3693"/>
    <w:rsid w:val="009D3BED"/>
    <w:rsid w:val="009D3D7F"/>
    <w:rsid w:val="009D40D0"/>
    <w:rsid w:val="009D49E7"/>
    <w:rsid w:val="009D49F7"/>
    <w:rsid w:val="009D4A0A"/>
    <w:rsid w:val="009D4AE9"/>
    <w:rsid w:val="009D4BAA"/>
    <w:rsid w:val="009D4C0D"/>
    <w:rsid w:val="009D4CF1"/>
    <w:rsid w:val="009D4F97"/>
    <w:rsid w:val="009D55AA"/>
    <w:rsid w:val="009D55BA"/>
    <w:rsid w:val="009D562C"/>
    <w:rsid w:val="009D57F0"/>
    <w:rsid w:val="009D583B"/>
    <w:rsid w:val="009D5AD5"/>
    <w:rsid w:val="009D602A"/>
    <w:rsid w:val="009D6244"/>
    <w:rsid w:val="009D6354"/>
    <w:rsid w:val="009D676D"/>
    <w:rsid w:val="009D6D31"/>
    <w:rsid w:val="009D6D7F"/>
    <w:rsid w:val="009D6E72"/>
    <w:rsid w:val="009D75BD"/>
    <w:rsid w:val="009D7C5D"/>
    <w:rsid w:val="009D7D58"/>
    <w:rsid w:val="009E0683"/>
    <w:rsid w:val="009E0B4C"/>
    <w:rsid w:val="009E108F"/>
    <w:rsid w:val="009E1174"/>
    <w:rsid w:val="009E19A1"/>
    <w:rsid w:val="009E1D78"/>
    <w:rsid w:val="009E1DBC"/>
    <w:rsid w:val="009E2031"/>
    <w:rsid w:val="009E2049"/>
    <w:rsid w:val="009E286F"/>
    <w:rsid w:val="009E2DE9"/>
    <w:rsid w:val="009E2EB4"/>
    <w:rsid w:val="009E3075"/>
    <w:rsid w:val="009E370B"/>
    <w:rsid w:val="009E3A60"/>
    <w:rsid w:val="009E3F3E"/>
    <w:rsid w:val="009E40F6"/>
    <w:rsid w:val="009E44C7"/>
    <w:rsid w:val="009E4693"/>
    <w:rsid w:val="009E48AC"/>
    <w:rsid w:val="009E497D"/>
    <w:rsid w:val="009E505E"/>
    <w:rsid w:val="009E5331"/>
    <w:rsid w:val="009E5498"/>
    <w:rsid w:val="009E5690"/>
    <w:rsid w:val="009E58FC"/>
    <w:rsid w:val="009E5A54"/>
    <w:rsid w:val="009E5AA2"/>
    <w:rsid w:val="009E5D05"/>
    <w:rsid w:val="009E65AC"/>
    <w:rsid w:val="009E69A4"/>
    <w:rsid w:val="009E69F2"/>
    <w:rsid w:val="009E6BB4"/>
    <w:rsid w:val="009E6E73"/>
    <w:rsid w:val="009E768D"/>
    <w:rsid w:val="009E7C06"/>
    <w:rsid w:val="009E7EBB"/>
    <w:rsid w:val="009F00B8"/>
    <w:rsid w:val="009F0330"/>
    <w:rsid w:val="009F0556"/>
    <w:rsid w:val="009F0563"/>
    <w:rsid w:val="009F0C34"/>
    <w:rsid w:val="009F117B"/>
    <w:rsid w:val="009F1418"/>
    <w:rsid w:val="009F165D"/>
    <w:rsid w:val="009F1663"/>
    <w:rsid w:val="009F19D4"/>
    <w:rsid w:val="009F1A0B"/>
    <w:rsid w:val="009F2424"/>
    <w:rsid w:val="009F255F"/>
    <w:rsid w:val="009F2621"/>
    <w:rsid w:val="009F279B"/>
    <w:rsid w:val="009F2BD0"/>
    <w:rsid w:val="009F2EBB"/>
    <w:rsid w:val="009F30A5"/>
    <w:rsid w:val="009F32B6"/>
    <w:rsid w:val="009F396E"/>
    <w:rsid w:val="009F46D4"/>
    <w:rsid w:val="009F49A0"/>
    <w:rsid w:val="009F4D19"/>
    <w:rsid w:val="009F4D6E"/>
    <w:rsid w:val="009F4DB4"/>
    <w:rsid w:val="009F4E05"/>
    <w:rsid w:val="009F50F7"/>
    <w:rsid w:val="009F5172"/>
    <w:rsid w:val="009F52B5"/>
    <w:rsid w:val="009F54D9"/>
    <w:rsid w:val="009F591D"/>
    <w:rsid w:val="009F5FC6"/>
    <w:rsid w:val="009F6543"/>
    <w:rsid w:val="009F6B0E"/>
    <w:rsid w:val="009F72E3"/>
    <w:rsid w:val="009F735D"/>
    <w:rsid w:val="009F75AC"/>
    <w:rsid w:val="009F7633"/>
    <w:rsid w:val="009F76F1"/>
    <w:rsid w:val="009F77F7"/>
    <w:rsid w:val="009F7913"/>
    <w:rsid w:val="009F7F59"/>
    <w:rsid w:val="00A004F3"/>
    <w:rsid w:val="00A00558"/>
    <w:rsid w:val="00A005C6"/>
    <w:rsid w:val="00A01A13"/>
    <w:rsid w:val="00A01C1C"/>
    <w:rsid w:val="00A01D7E"/>
    <w:rsid w:val="00A0202E"/>
    <w:rsid w:val="00A02094"/>
    <w:rsid w:val="00A02284"/>
    <w:rsid w:val="00A023F8"/>
    <w:rsid w:val="00A0291D"/>
    <w:rsid w:val="00A02D7E"/>
    <w:rsid w:val="00A03431"/>
    <w:rsid w:val="00A0353A"/>
    <w:rsid w:val="00A03D2F"/>
    <w:rsid w:val="00A03F5C"/>
    <w:rsid w:val="00A04129"/>
    <w:rsid w:val="00A04152"/>
    <w:rsid w:val="00A045DF"/>
    <w:rsid w:val="00A04CCC"/>
    <w:rsid w:val="00A04D54"/>
    <w:rsid w:val="00A04E6F"/>
    <w:rsid w:val="00A04EB0"/>
    <w:rsid w:val="00A05068"/>
    <w:rsid w:val="00A051A0"/>
    <w:rsid w:val="00A05B2F"/>
    <w:rsid w:val="00A063A3"/>
    <w:rsid w:val="00A06414"/>
    <w:rsid w:val="00A0647B"/>
    <w:rsid w:val="00A068A6"/>
    <w:rsid w:val="00A06C12"/>
    <w:rsid w:val="00A06FCD"/>
    <w:rsid w:val="00A073EA"/>
    <w:rsid w:val="00A074E9"/>
    <w:rsid w:val="00A075E2"/>
    <w:rsid w:val="00A10620"/>
    <w:rsid w:val="00A10917"/>
    <w:rsid w:val="00A10A8E"/>
    <w:rsid w:val="00A11292"/>
    <w:rsid w:val="00A116AC"/>
    <w:rsid w:val="00A11745"/>
    <w:rsid w:val="00A117CD"/>
    <w:rsid w:val="00A11989"/>
    <w:rsid w:val="00A11AC3"/>
    <w:rsid w:val="00A11BF2"/>
    <w:rsid w:val="00A11ED0"/>
    <w:rsid w:val="00A1216C"/>
    <w:rsid w:val="00A1217C"/>
    <w:rsid w:val="00A121AF"/>
    <w:rsid w:val="00A12502"/>
    <w:rsid w:val="00A126D4"/>
    <w:rsid w:val="00A13052"/>
    <w:rsid w:val="00A13074"/>
    <w:rsid w:val="00A130AA"/>
    <w:rsid w:val="00A1363C"/>
    <w:rsid w:val="00A136D2"/>
    <w:rsid w:val="00A137F9"/>
    <w:rsid w:val="00A13877"/>
    <w:rsid w:val="00A138A8"/>
    <w:rsid w:val="00A13CA9"/>
    <w:rsid w:val="00A13E75"/>
    <w:rsid w:val="00A140C5"/>
    <w:rsid w:val="00A1411D"/>
    <w:rsid w:val="00A1418A"/>
    <w:rsid w:val="00A1442F"/>
    <w:rsid w:val="00A1449E"/>
    <w:rsid w:val="00A144AA"/>
    <w:rsid w:val="00A14A21"/>
    <w:rsid w:val="00A14BD2"/>
    <w:rsid w:val="00A14CEE"/>
    <w:rsid w:val="00A14ECB"/>
    <w:rsid w:val="00A150A5"/>
    <w:rsid w:val="00A15109"/>
    <w:rsid w:val="00A15916"/>
    <w:rsid w:val="00A15D97"/>
    <w:rsid w:val="00A15F1E"/>
    <w:rsid w:val="00A1642F"/>
    <w:rsid w:val="00A16708"/>
    <w:rsid w:val="00A16793"/>
    <w:rsid w:val="00A167E5"/>
    <w:rsid w:val="00A16B61"/>
    <w:rsid w:val="00A16D4C"/>
    <w:rsid w:val="00A16D95"/>
    <w:rsid w:val="00A17120"/>
    <w:rsid w:val="00A17565"/>
    <w:rsid w:val="00A17CF4"/>
    <w:rsid w:val="00A17D55"/>
    <w:rsid w:val="00A17DE3"/>
    <w:rsid w:val="00A17EE4"/>
    <w:rsid w:val="00A17FCB"/>
    <w:rsid w:val="00A202B7"/>
    <w:rsid w:val="00A205F2"/>
    <w:rsid w:val="00A20977"/>
    <w:rsid w:val="00A21473"/>
    <w:rsid w:val="00A2152A"/>
    <w:rsid w:val="00A216D2"/>
    <w:rsid w:val="00A21856"/>
    <w:rsid w:val="00A21AC6"/>
    <w:rsid w:val="00A21F3D"/>
    <w:rsid w:val="00A22115"/>
    <w:rsid w:val="00A2239E"/>
    <w:rsid w:val="00A22455"/>
    <w:rsid w:val="00A224CB"/>
    <w:rsid w:val="00A22D9C"/>
    <w:rsid w:val="00A2301E"/>
    <w:rsid w:val="00A2310D"/>
    <w:rsid w:val="00A236C5"/>
    <w:rsid w:val="00A237A4"/>
    <w:rsid w:val="00A24593"/>
    <w:rsid w:val="00A2461D"/>
    <w:rsid w:val="00A2462A"/>
    <w:rsid w:val="00A24B70"/>
    <w:rsid w:val="00A24E89"/>
    <w:rsid w:val="00A253B8"/>
    <w:rsid w:val="00A2541F"/>
    <w:rsid w:val="00A25607"/>
    <w:rsid w:val="00A2567D"/>
    <w:rsid w:val="00A256AE"/>
    <w:rsid w:val="00A25B7F"/>
    <w:rsid w:val="00A25C3F"/>
    <w:rsid w:val="00A25CCB"/>
    <w:rsid w:val="00A25D29"/>
    <w:rsid w:val="00A2685C"/>
    <w:rsid w:val="00A269B0"/>
    <w:rsid w:val="00A270D1"/>
    <w:rsid w:val="00A2774F"/>
    <w:rsid w:val="00A2783D"/>
    <w:rsid w:val="00A27858"/>
    <w:rsid w:val="00A27AA4"/>
    <w:rsid w:val="00A27BBF"/>
    <w:rsid w:val="00A27F3A"/>
    <w:rsid w:val="00A30495"/>
    <w:rsid w:val="00A30D77"/>
    <w:rsid w:val="00A30E47"/>
    <w:rsid w:val="00A30EFA"/>
    <w:rsid w:val="00A3179D"/>
    <w:rsid w:val="00A31A68"/>
    <w:rsid w:val="00A31DF6"/>
    <w:rsid w:val="00A322DC"/>
    <w:rsid w:val="00A3237D"/>
    <w:rsid w:val="00A323D2"/>
    <w:rsid w:val="00A32845"/>
    <w:rsid w:val="00A32B2E"/>
    <w:rsid w:val="00A32B55"/>
    <w:rsid w:val="00A32C1B"/>
    <w:rsid w:val="00A32C66"/>
    <w:rsid w:val="00A32D39"/>
    <w:rsid w:val="00A32F80"/>
    <w:rsid w:val="00A342F0"/>
    <w:rsid w:val="00A343B6"/>
    <w:rsid w:val="00A34574"/>
    <w:rsid w:val="00A348A4"/>
    <w:rsid w:val="00A34C1D"/>
    <w:rsid w:val="00A34CB6"/>
    <w:rsid w:val="00A35121"/>
    <w:rsid w:val="00A353E4"/>
    <w:rsid w:val="00A35521"/>
    <w:rsid w:val="00A358A2"/>
    <w:rsid w:val="00A358A5"/>
    <w:rsid w:val="00A35E1B"/>
    <w:rsid w:val="00A36155"/>
    <w:rsid w:val="00A37007"/>
    <w:rsid w:val="00A371A7"/>
    <w:rsid w:val="00A371A9"/>
    <w:rsid w:val="00A37356"/>
    <w:rsid w:val="00A374B8"/>
    <w:rsid w:val="00A3756B"/>
    <w:rsid w:val="00A378C4"/>
    <w:rsid w:val="00A37BE9"/>
    <w:rsid w:val="00A37C56"/>
    <w:rsid w:val="00A37D18"/>
    <w:rsid w:val="00A37E5B"/>
    <w:rsid w:val="00A40077"/>
    <w:rsid w:val="00A4055B"/>
    <w:rsid w:val="00A40D42"/>
    <w:rsid w:val="00A40DE0"/>
    <w:rsid w:val="00A4124F"/>
    <w:rsid w:val="00A412C4"/>
    <w:rsid w:val="00A414E5"/>
    <w:rsid w:val="00A41906"/>
    <w:rsid w:val="00A41944"/>
    <w:rsid w:val="00A41BF5"/>
    <w:rsid w:val="00A42184"/>
    <w:rsid w:val="00A423A2"/>
    <w:rsid w:val="00A425B0"/>
    <w:rsid w:val="00A42604"/>
    <w:rsid w:val="00A4262B"/>
    <w:rsid w:val="00A42CB1"/>
    <w:rsid w:val="00A432AE"/>
    <w:rsid w:val="00A433DF"/>
    <w:rsid w:val="00A433F8"/>
    <w:rsid w:val="00A43925"/>
    <w:rsid w:val="00A439A0"/>
    <w:rsid w:val="00A43C8D"/>
    <w:rsid w:val="00A43D73"/>
    <w:rsid w:val="00A446B8"/>
    <w:rsid w:val="00A44772"/>
    <w:rsid w:val="00A44EC7"/>
    <w:rsid w:val="00A44FE2"/>
    <w:rsid w:val="00A45364"/>
    <w:rsid w:val="00A4586A"/>
    <w:rsid w:val="00A46207"/>
    <w:rsid w:val="00A46472"/>
    <w:rsid w:val="00A466B8"/>
    <w:rsid w:val="00A46731"/>
    <w:rsid w:val="00A46CAD"/>
    <w:rsid w:val="00A46CC4"/>
    <w:rsid w:val="00A46E10"/>
    <w:rsid w:val="00A46E61"/>
    <w:rsid w:val="00A46ED4"/>
    <w:rsid w:val="00A46EE2"/>
    <w:rsid w:val="00A474EA"/>
    <w:rsid w:val="00A47698"/>
    <w:rsid w:val="00A478F2"/>
    <w:rsid w:val="00A50654"/>
    <w:rsid w:val="00A5093F"/>
    <w:rsid w:val="00A50B36"/>
    <w:rsid w:val="00A51056"/>
    <w:rsid w:val="00A5121E"/>
    <w:rsid w:val="00A51253"/>
    <w:rsid w:val="00A5153E"/>
    <w:rsid w:val="00A51594"/>
    <w:rsid w:val="00A51968"/>
    <w:rsid w:val="00A52139"/>
    <w:rsid w:val="00A5218F"/>
    <w:rsid w:val="00A522C5"/>
    <w:rsid w:val="00A52489"/>
    <w:rsid w:val="00A52540"/>
    <w:rsid w:val="00A527FA"/>
    <w:rsid w:val="00A52B89"/>
    <w:rsid w:val="00A53D73"/>
    <w:rsid w:val="00A53FF4"/>
    <w:rsid w:val="00A54002"/>
    <w:rsid w:val="00A5420F"/>
    <w:rsid w:val="00A548E1"/>
    <w:rsid w:val="00A549D3"/>
    <w:rsid w:val="00A54DEB"/>
    <w:rsid w:val="00A54E96"/>
    <w:rsid w:val="00A5545D"/>
    <w:rsid w:val="00A554CD"/>
    <w:rsid w:val="00A5588B"/>
    <w:rsid w:val="00A55AC9"/>
    <w:rsid w:val="00A55D2B"/>
    <w:rsid w:val="00A55D7D"/>
    <w:rsid w:val="00A55E67"/>
    <w:rsid w:val="00A55EDC"/>
    <w:rsid w:val="00A56435"/>
    <w:rsid w:val="00A5686A"/>
    <w:rsid w:val="00A56887"/>
    <w:rsid w:val="00A5698E"/>
    <w:rsid w:val="00A56D2E"/>
    <w:rsid w:val="00A57055"/>
    <w:rsid w:val="00A572FB"/>
    <w:rsid w:val="00A57841"/>
    <w:rsid w:val="00A57BE0"/>
    <w:rsid w:val="00A57D7C"/>
    <w:rsid w:val="00A57E5C"/>
    <w:rsid w:val="00A57EF4"/>
    <w:rsid w:val="00A60112"/>
    <w:rsid w:val="00A6054F"/>
    <w:rsid w:val="00A60553"/>
    <w:rsid w:val="00A60714"/>
    <w:rsid w:val="00A60DD5"/>
    <w:rsid w:val="00A6167C"/>
    <w:rsid w:val="00A61C0B"/>
    <w:rsid w:val="00A61CE1"/>
    <w:rsid w:val="00A61D61"/>
    <w:rsid w:val="00A61D7D"/>
    <w:rsid w:val="00A61DC1"/>
    <w:rsid w:val="00A62830"/>
    <w:rsid w:val="00A6291E"/>
    <w:rsid w:val="00A62EF6"/>
    <w:rsid w:val="00A62F28"/>
    <w:rsid w:val="00A62F98"/>
    <w:rsid w:val="00A62FAB"/>
    <w:rsid w:val="00A63227"/>
    <w:rsid w:val="00A635E9"/>
    <w:rsid w:val="00A63607"/>
    <w:rsid w:val="00A63646"/>
    <w:rsid w:val="00A63D15"/>
    <w:rsid w:val="00A63D67"/>
    <w:rsid w:val="00A63EC1"/>
    <w:rsid w:val="00A63F8F"/>
    <w:rsid w:val="00A641D7"/>
    <w:rsid w:val="00A647D1"/>
    <w:rsid w:val="00A64BE3"/>
    <w:rsid w:val="00A64CA1"/>
    <w:rsid w:val="00A64F0F"/>
    <w:rsid w:val="00A6510E"/>
    <w:rsid w:val="00A6543A"/>
    <w:rsid w:val="00A65503"/>
    <w:rsid w:val="00A656D5"/>
    <w:rsid w:val="00A658BD"/>
    <w:rsid w:val="00A66240"/>
    <w:rsid w:val="00A668D4"/>
    <w:rsid w:val="00A66917"/>
    <w:rsid w:val="00A669DB"/>
    <w:rsid w:val="00A66A8C"/>
    <w:rsid w:val="00A66E44"/>
    <w:rsid w:val="00A673C4"/>
    <w:rsid w:val="00A673EF"/>
    <w:rsid w:val="00A67522"/>
    <w:rsid w:val="00A677B1"/>
    <w:rsid w:val="00A67939"/>
    <w:rsid w:val="00A67E4A"/>
    <w:rsid w:val="00A67E7A"/>
    <w:rsid w:val="00A7123D"/>
    <w:rsid w:val="00A7131E"/>
    <w:rsid w:val="00A713AC"/>
    <w:rsid w:val="00A717CA"/>
    <w:rsid w:val="00A71AB5"/>
    <w:rsid w:val="00A71D5F"/>
    <w:rsid w:val="00A720EC"/>
    <w:rsid w:val="00A72235"/>
    <w:rsid w:val="00A7232F"/>
    <w:rsid w:val="00A7244D"/>
    <w:rsid w:val="00A72972"/>
    <w:rsid w:val="00A72F9E"/>
    <w:rsid w:val="00A735A9"/>
    <w:rsid w:val="00A73617"/>
    <w:rsid w:val="00A73636"/>
    <w:rsid w:val="00A73F4B"/>
    <w:rsid w:val="00A7443B"/>
    <w:rsid w:val="00A747B6"/>
    <w:rsid w:val="00A747EC"/>
    <w:rsid w:val="00A74B2B"/>
    <w:rsid w:val="00A74BFE"/>
    <w:rsid w:val="00A74C5D"/>
    <w:rsid w:val="00A74C75"/>
    <w:rsid w:val="00A75A7E"/>
    <w:rsid w:val="00A75BC2"/>
    <w:rsid w:val="00A75DD0"/>
    <w:rsid w:val="00A7619E"/>
    <w:rsid w:val="00A76524"/>
    <w:rsid w:val="00A76687"/>
    <w:rsid w:val="00A7671B"/>
    <w:rsid w:val="00A768C3"/>
    <w:rsid w:val="00A76B9C"/>
    <w:rsid w:val="00A76BDC"/>
    <w:rsid w:val="00A76F86"/>
    <w:rsid w:val="00A77336"/>
    <w:rsid w:val="00A773BF"/>
    <w:rsid w:val="00A77708"/>
    <w:rsid w:val="00A7774D"/>
    <w:rsid w:val="00A77964"/>
    <w:rsid w:val="00A77C90"/>
    <w:rsid w:val="00A80149"/>
    <w:rsid w:val="00A80541"/>
    <w:rsid w:val="00A8080C"/>
    <w:rsid w:val="00A809AB"/>
    <w:rsid w:val="00A80F48"/>
    <w:rsid w:val="00A815DB"/>
    <w:rsid w:val="00A81814"/>
    <w:rsid w:val="00A81A96"/>
    <w:rsid w:val="00A81BC1"/>
    <w:rsid w:val="00A81CC1"/>
    <w:rsid w:val="00A81D15"/>
    <w:rsid w:val="00A824A5"/>
    <w:rsid w:val="00A82B79"/>
    <w:rsid w:val="00A82C78"/>
    <w:rsid w:val="00A82E7C"/>
    <w:rsid w:val="00A8337B"/>
    <w:rsid w:val="00A833BD"/>
    <w:rsid w:val="00A838F5"/>
    <w:rsid w:val="00A83B0C"/>
    <w:rsid w:val="00A83F18"/>
    <w:rsid w:val="00A84004"/>
    <w:rsid w:val="00A84792"/>
    <w:rsid w:val="00A849AB"/>
    <w:rsid w:val="00A84B2F"/>
    <w:rsid w:val="00A84E3D"/>
    <w:rsid w:val="00A850C7"/>
    <w:rsid w:val="00A852C4"/>
    <w:rsid w:val="00A855C6"/>
    <w:rsid w:val="00A855DF"/>
    <w:rsid w:val="00A85637"/>
    <w:rsid w:val="00A857A2"/>
    <w:rsid w:val="00A858D0"/>
    <w:rsid w:val="00A85FD1"/>
    <w:rsid w:val="00A86044"/>
    <w:rsid w:val="00A8635C"/>
    <w:rsid w:val="00A866C1"/>
    <w:rsid w:val="00A86CFD"/>
    <w:rsid w:val="00A87025"/>
    <w:rsid w:val="00A871B2"/>
    <w:rsid w:val="00A872FA"/>
    <w:rsid w:val="00A87355"/>
    <w:rsid w:val="00A873A1"/>
    <w:rsid w:val="00A87995"/>
    <w:rsid w:val="00A907F7"/>
    <w:rsid w:val="00A9092B"/>
    <w:rsid w:val="00A911B2"/>
    <w:rsid w:val="00A91A62"/>
    <w:rsid w:val="00A92094"/>
    <w:rsid w:val="00A92A12"/>
    <w:rsid w:val="00A92F28"/>
    <w:rsid w:val="00A931BA"/>
    <w:rsid w:val="00A93A95"/>
    <w:rsid w:val="00A9470B"/>
    <w:rsid w:val="00A94EDE"/>
    <w:rsid w:val="00A94FFC"/>
    <w:rsid w:val="00A9509C"/>
    <w:rsid w:val="00A952B9"/>
    <w:rsid w:val="00A95305"/>
    <w:rsid w:val="00A95680"/>
    <w:rsid w:val="00A95ADD"/>
    <w:rsid w:val="00A95DE3"/>
    <w:rsid w:val="00A96008"/>
    <w:rsid w:val="00A960BC"/>
    <w:rsid w:val="00A960BE"/>
    <w:rsid w:val="00A960DD"/>
    <w:rsid w:val="00A964BD"/>
    <w:rsid w:val="00A96761"/>
    <w:rsid w:val="00A96990"/>
    <w:rsid w:val="00A96A1D"/>
    <w:rsid w:val="00A96CE0"/>
    <w:rsid w:val="00A96F5E"/>
    <w:rsid w:val="00A970A1"/>
    <w:rsid w:val="00A97A1A"/>
    <w:rsid w:val="00AA009D"/>
    <w:rsid w:val="00AA04D5"/>
    <w:rsid w:val="00AA093C"/>
    <w:rsid w:val="00AA0A7F"/>
    <w:rsid w:val="00AA0C36"/>
    <w:rsid w:val="00AA0D65"/>
    <w:rsid w:val="00AA0FFB"/>
    <w:rsid w:val="00AA1191"/>
    <w:rsid w:val="00AA1265"/>
    <w:rsid w:val="00AA1449"/>
    <w:rsid w:val="00AA15C8"/>
    <w:rsid w:val="00AA1D5F"/>
    <w:rsid w:val="00AA1E2A"/>
    <w:rsid w:val="00AA1E3C"/>
    <w:rsid w:val="00AA2086"/>
    <w:rsid w:val="00AA20D6"/>
    <w:rsid w:val="00AA20DC"/>
    <w:rsid w:val="00AA21D4"/>
    <w:rsid w:val="00AA22CF"/>
    <w:rsid w:val="00AA3C17"/>
    <w:rsid w:val="00AA3C6F"/>
    <w:rsid w:val="00AA3E97"/>
    <w:rsid w:val="00AA3FF0"/>
    <w:rsid w:val="00AA4164"/>
    <w:rsid w:val="00AA4271"/>
    <w:rsid w:val="00AA4608"/>
    <w:rsid w:val="00AA4CA7"/>
    <w:rsid w:val="00AA4E57"/>
    <w:rsid w:val="00AA4F0B"/>
    <w:rsid w:val="00AA5180"/>
    <w:rsid w:val="00AA5331"/>
    <w:rsid w:val="00AA5363"/>
    <w:rsid w:val="00AA6256"/>
    <w:rsid w:val="00AA64D8"/>
    <w:rsid w:val="00AA6691"/>
    <w:rsid w:val="00AA6734"/>
    <w:rsid w:val="00AA678A"/>
    <w:rsid w:val="00AA67A9"/>
    <w:rsid w:val="00AA74B5"/>
    <w:rsid w:val="00AA764F"/>
    <w:rsid w:val="00AA7683"/>
    <w:rsid w:val="00AA7980"/>
    <w:rsid w:val="00AA7C63"/>
    <w:rsid w:val="00AA7DFC"/>
    <w:rsid w:val="00AA7FDE"/>
    <w:rsid w:val="00AB0780"/>
    <w:rsid w:val="00AB097D"/>
    <w:rsid w:val="00AB0AA1"/>
    <w:rsid w:val="00AB0C9F"/>
    <w:rsid w:val="00AB0CD6"/>
    <w:rsid w:val="00AB16AB"/>
    <w:rsid w:val="00AB1AF1"/>
    <w:rsid w:val="00AB1DE6"/>
    <w:rsid w:val="00AB22B5"/>
    <w:rsid w:val="00AB2794"/>
    <w:rsid w:val="00AB32DD"/>
    <w:rsid w:val="00AB335B"/>
    <w:rsid w:val="00AB368B"/>
    <w:rsid w:val="00AB3980"/>
    <w:rsid w:val="00AB410B"/>
    <w:rsid w:val="00AB43FC"/>
    <w:rsid w:val="00AB4836"/>
    <w:rsid w:val="00AB49BD"/>
    <w:rsid w:val="00AB4DD4"/>
    <w:rsid w:val="00AB4F9E"/>
    <w:rsid w:val="00AB540F"/>
    <w:rsid w:val="00AB587A"/>
    <w:rsid w:val="00AB589B"/>
    <w:rsid w:val="00AB5BEA"/>
    <w:rsid w:val="00AB5EEC"/>
    <w:rsid w:val="00AB6812"/>
    <w:rsid w:val="00AB716A"/>
    <w:rsid w:val="00AB7652"/>
    <w:rsid w:val="00AB7BF1"/>
    <w:rsid w:val="00AB7DE6"/>
    <w:rsid w:val="00AC0231"/>
    <w:rsid w:val="00AC05A7"/>
    <w:rsid w:val="00AC08D6"/>
    <w:rsid w:val="00AC0AAE"/>
    <w:rsid w:val="00AC1208"/>
    <w:rsid w:val="00AC120C"/>
    <w:rsid w:val="00AC17E5"/>
    <w:rsid w:val="00AC1AF4"/>
    <w:rsid w:val="00AC22E7"/>
    <w:rsid w:val="00AC284F"/>
    <w:rsid w:val="00AC31BC"/>
    <w:rsid w:val="00AC36D8"/>
    <w:rsid w:val="00AC3729"/>
    <w:rsid w:val="00AC41F3"/>
    <w:rsid w:val="00AC44BD"/>
    <w:rsid w:val="00AC455F"/>
    <w:rsid w:val="00AC4719"/>
    <w:rsid w:val="00AC5549"/>
    <w:rsid w:val="00AC5856"/>
    <w:rsid w:val="00AC5A28"/>
    <w:rsid w:val="00AC5C70"/>
    <w:rsid w:val="00AC5EC2"/>
    <w:rsid w:val="00AC60A6"/>
    <w:rsid w:val="00AC61FD"/>
    <w:rsid w:val="00AC6946"/>
    <w:rsid w:val="00AC6A9E"/>
    <w:rsid w:val="00AC7072"/>
    <w:rsid w:val="00AC722A"/>
    <w:rsid w:val="00AC749D"/>
    <w:rsid w:val="00AC778E"/>
    <w:rsid w:val="00AC7943"/>
    <w:rsid w:val="00AC7A5F"/>
    <w:rsid w:val="00AC7A85"/>
    <w:rsid w:val="00AC7AC4"/>
    <w:rsid w:val="00AC7B71"/>
    <w:rsid w:val="00AD001C"/>
    <w:rsid w:val="00AD022E"/>
    <w:rsid w:val="00AD04CD"/>
    <w:rsid w:val="00AD0638"/>
    <w:rsid w:val="00AD0D8D"/>
    <w:rsid w:val="00AD0FD4"/>
    <w:rsid w:val="00AD1001"/>
    <w:rsid w:val="00AD1050"/>
    <w:rsid w:val="00AD10CA"/>
    <w:rsid w:val="00AD116D"/>
    <w:rsid w:val="00AD1252"/>
    <w:rsid w:val="00AD163D"/>
    <w:rsid w:val="00AD1864"/>
    <w:rsid w:val="00AD1F9A"/>
    <w:rsid w:val="00AD1FBC"/>
    <w:rsid w:val="00AD25A5"/>
    <w:rsid w:val="00AD2814"/>
    <w:rsid w:val="00AD2A12"/>
    <w:rsid w:val="00AD2A4D"/>
    <w:rsid w:val="00AD2F82"/>
    <w:rsid w:val="00AD3103"/>
    <w:rsid w:val="00AD35BA"/>
    <w:rsid w:val="00AD3982"/>
    <w:rsid w:val="00AD3DC6"/>
    <w:rsid w:val="00AD45FD"/>
    <w:rsid w:val="00AD46DD"/>
    <w:rsid w:val="00AD483F"/>
    <w:rsid w:val="00AD4AD6"/>
    <w:rsid w:val="00AD4E3A"/>
    <w:rsid w:val="00AD5185"/>
    <w:rsid w:val="00AD51F8"/>
    <w:rsid w:val="00AD5270"/>
    <w:rsid w:val="00AD5952"/>
    <w:rsid w:val="00AD5C60"/>
    <w:rsid w:val="00AD658B"/>
    <w:rsid w:val="00AD662D"/>
    <w:rsid w:val="00AD666B"/>
    <w:rsid w:val="00AD676F"/>
    <w:rsid w:val="00AD68B0"/>
    <w:rsid w:val="00AD6929"/>
    <w:rsid w:val="00AD6A5F"/>
    <w:rsid w:val="00AD6A9D"/>
    <w:rsid w:val="00AD6DDE"/>
    <w:rsid w:val="00AD6FEB"/>
    <w:rsid w:val="00AD726B"/>
    <w:rsid w:val="00AD76AA"/>
    <w:rsid w:val="00AD7858"/>
    <w:rsid w:val="00AD7AE1"/>
    <w:rsid w:val="00AD7B25"/>
    <w:rsid w:val="00AD7CC2"/>
    <w:rsid w:val="00AD7D31"/>
    <w:rsid w:val="00AE0314"/>
    <w:rsid w:val="00AE064B"/>
    <w:rsid w:val="00AE117D"/>
    <w:rsid w:val="00AE13DF"/>
    <w:rsid w:val="00AE186D"/>
    <w:rsid w:val="00AE19DB"/>
    <w:rsid w:val="00AE1D3C"/>
    <w:rsid w:val="00AE1F97"/>
    <w:rsid w:val="00AE2119"/>
    <w:rsid w:val="00AE24EA"/>
    <w:rsid w:val="00AE2836"/>
    <w:rsid w:val="00AE2BCC"/>
    <w:rsid w:val="00AE2FE6"/>
    <w:rsid w:val="00AE31A1"/>
    <w:rsid w:val="00AE3AF7"/>
    <w:rsid w:val="00AE40F9"/>
    <w:rsid w:val="00AE4117"/>
    <w:rsid w:val="00AE4462"/>
    <w:rsid w:val="00AE4547"/>
    <w:rsid w:val="00AE456E"/>
    <w:rsid w:val="00AE4703"/>
    <w:rsid w:val="00AE47E0"/>
    <w:rsid w:val="00AE4AE5"/>
    <w:rsid w:val="00AE4C70"/>
    <w:rsid w:val="00AE4D64"/>
    <w:rsid w:val="00AE54C3"/>
    <w:rsid w:val="00AE562C"/>
    <w:rsid w:val="00AE5634"/>
    <w:rsid w:val="00AE5A78"/>
    <w:rsid w:val="00AE5AB1"/>
    <w:rsid w:val="00AE6343"/>
    <w:rsid w:val="00AE6624"/>
    <w:rsid w:val="00AE6B03"/>
    <w:rsid w:val="00AE6B69"/>
    <w:rsid w:val="00AE6D3F"/>
    <w:rsid w:val="00AE706F"/>
    <w:rsid w:val="00AE756A"/>
    <w:rsid w:val="00AE7BE1"/>
    <w:rsid w:val="00AE7EF6"/>
    <w:rsid w:val="00AF0178"/>
    <w:rsid w:val="00AF073E"/>
    <w:rsid w:val="00AF08A8"/>
    <w:rsid w:val="00AF0DAA"/>
    <w:rsid w:val="00AF1059"/>
    <w:rsid w:val="00AF10B9"/>
    <w:rsid w:val="00AF11BB"/>
    <w:rsid w:val="00AF13E7"/>
    <w:rsid w:val="00AF1542"/>
    <w:rsid w:val="00AF157E"/>
    <w:rsid w:val="00AF1BD1"/>
    <w:rsid w:val="00AF1F00"/>
    <w:rsid w:val="00AF28D4"/>
    <w:rsid w:val="00AF2997"/>
    <w:rsid w:val="00AF2B55"/>
    <w:rsid w:val="00AF3602"/>
    <w:rsid w:val="00AF3683"/>
    <w:rsid w:val="00AF39A2"/>
    <w:rsid w:val="00AF3B6B"/>
    <w:rsid w:val="00AF3C5A"/>
    <w:rsid w:val="00AF4320"/>
    <w:rsid w:val="00AF444B"/>
    <w:rsid w:val="00AF4698"/>
    <w:rsid w:val="00AF49EB"/>
    <w:rsid w:val="00AF570B"/>
    <w:rsid w:val="00AF57B9"/>
    <w:rsid w:val="00AF5A45"/>
    <w:rsid w:val="00AF5B14"/>
    <w:rsid w:val="00AF5C28"/>
    <w:rsid w:val="00AF5D29"/>
    <w:rsid w:val="00AF5DF8"/>
    <w:rsid w:val="00AF6C42"/>
    <w:rsid w:val="00AF7267"/>
    <w:rsid w:val="00AF7DF9"/>
    <w:rsid w:val="00AF7F5B"/>
    <w:rsid w:val="00AF7FC1"/>
    <w:rsid w:val="00B00282"/>
    <w:rsid w:val="00B00EAC"/>
    <w:rsid w:val="00B00F4B"/>
    <w:rsid w:val="00B00FAD"/>
    <w:rsid w:val="00B00FF8"/>
    <w:rsid w:val="00B010C6"/>
    <w:rsid w:val="00B01231"/>
    <w:rsid w:val="00B01336"/>
    <w:rsid w:val="00B015B3"/>
    <w:rsid w:val="00B016A5"/>
    <w:rsid w:val="00B0172A"/>
    <w:rsid w:val="00B01B57"/>
    <w:rsid w:val="00B01DDA"/>
    <w:rsid w:val="00B0204C"/>
    <w:rsid w:val="00B025CB"/>
    <w:rsid w:val="00B02751"/>
    <w:rsid w:val="00B03864"/>
    <w:rsid w:val="00B03872"/>
    <w:rsid w:val="00B03B05"/>
    <w:rsid w:val="00B03E6E"/>
    <w:rsid w:val="00B03EB1"/>
    <w:rsid w:val="00B0423C"/>
    <w:rsid w:val="00B042CF"/>
    <w:rsid w:val="00B04841"/>
    <w:rsid w:val="00B0496E"/>
    <w:rsid w:val="00B04BE3"/>
    <w:rsid w:val="00B04FE3"/>
    <w:rsid w:val="00B0515E"/>
    <w:rsid w:val="00B0519B"/>
    <w:rsid w:val="00B051EE"/>
    <w:rsid w:val="00B05230"/>
    <w:rsid w:val="00B052E7"/>
    <w:rsid w:val="00B056BD"/>
    <w:rsid w:val="00B05B17"/>
    <w:rsid w:val="00B06361"/>
    <w:rsid w:val="00B06729"/>
    <w:rsid w:val="00B0674F"/>
    <w:rsid w:val="00B069F5"/>
    <w:rsid w:val="00B06AFF"/>
    <w:rsid w:val="00B06DD4"/>
    <w:rsid w:val="00B07009"/>
    <w:rsid w:val="00B070B3"/>
    <w:rsid w:val="00B0710E"/>
    <w:rsid w:val="00B071E2"/>
    <w:rsid w:val="00B0745E"/>
    <w:rsid w:val="00B07A0D"/>
    <w:rsid w:val="00B103B0"/>
    <w:rsid w:val="00B10516"/>
    <w:rsid w:val="00B107AD"/>
    <w:rsid w:val="00B10C20"/>
    <w:rsid w:val="00B10D57"/>
    <w:rsid w:val="00B10DAF"/>
    <w:rsid w:val="00B10DED"/>
    <w:rsid w:val="00B11491"/>
    <w:rsid w:val="00B1160D"/>
    <w:rsid w:val="00B11857"/>
    <w:rsid w:val="00B11892"/>
    <w:rsid w:val="00B11944"/>
    <w:rsid w:val="00B12006"/>
    <w:rsid w:val="00B1220E"/>
    <w:rsid w:val="00B12754"/>
    <w:rsid w:val="00B128A5"/>
    <w:rsid w:val="00B12FB7"/>
    <w:rsid w:val="00B1309B"/>
    <w:rsid w:val="00B130BE"/>
    <w:rsid w:val="00B130E9"/>
    <w:rsid w:val="00B132D8"/>
    <w:rsid w:val="00B13319"/>
    <w:rsid w:val="00B13428"/>
    <w:rsid w:val="00B1351F"/>
    <w:rsid w:val="00B136DA"/>
    <w:rsid w:val="00B13794"/>
    <w:rsid w:val="00B13DB1"/>
    <w:rsid w:val="00B13E4B"/>
    <w:rsid w:val="00B1415B"/>
    <w:rsid w:val="00B14539"/>
    <w:rsid w:val="00B146A2"/>
    <w:rsid w:val="00B14A2D"/>
    <w:rsid w:val="00B14BD6"/>
    <w:rsid w:val="00B14C06"/>
    <w:rsid w:val="00B1569C"/>
    <w:rsid w:val="00B1585E"/>
    <w:rsid w:val="00B159C5"/>
    <w:rsid w:val="00B16467"/>
    <w:rsid w:val="00B165E7"/>
    <w:rsid w:val="00B16636"/>
    <w:rsid w:val="00B166F4"/>
    <w:rsid w:val="00B16745"/>
    <w:rsid w:val="00B1685F"/>
    <w:rsid w:val="00B16FDB"/>
    <w:rsid w:val="00B17451"/>
    <w:rsid w:val="00B1755C"/>
    <w:rsid w:val="00B176E0"/>
    <w:rsid w:val="00B177A2"/>
    <w:rsid w:val="00B178CB"/>
    <w:rsid w:val="00B1790B"/>
    <w:rsid w:val="00B17A26"/>
    <w:rsid w:val="00B17A92"/>
    <w:rsid w:val="00B17CD2"/>
    <w:rsid w:val="00B17EB5"/>
    <w:rsid w:val="00B17FA1"/>
    <w:rsid w:val="00B202A7"/>
    <w:rsid w:val="00B202FE"/>
    <w:rsid w:val="00B20D8D"/>
    <w:rsid w:val="00B21178"/>
    <w:rsid w:val="00B2135E"/>
    <w:rsid w:val="00B21C15"/>
    <w:rsid w:val="00B21E85"/>
    <w:rsid w:val="00B21F05"/>
    <w:rsid w:val="00B22258"/>
    <w:rsid w:val="00B22353"/>
    <w:rsid w:val="00B224F4"/>
    <w:rsid w:val="00B22517"/>
    <w:rsid w:val="00B226B1"/>
    <w:rsid w:val="00B2270F"/>
    <w:rsid w:val="00B22C10"/>
    <w:rsid w:val="00B22ED9"/>
    <w:rsid w:val="00B23076"/>
    <w:rsid w:val="00B23786"/>
    <w:rsid w:val="00B2390D"/>
    <w:rsid w:val="00B23B28"/>
    <w:rsid w:val="00B23C44"/>
    <w:rsid w:val="00B23D4D"/>
    <w:rsid w:val="00B242A1"/>
    <w:rsid w:val="00B243A3"/>
    <w:rsid w:val="00B24857"/>
    <w:rsid w:val="00B2485F"/>
    <w:rsid w:val="00B24C00"/>
    <w:rsid w:val="00B25030"/>
    <w:rsid w:val="00B2519B"/>
    <w:rsid w:val="00B258EA"/>
    <w:rsid w:val="00B25BFC"/>
    <w:rsid w:val="00B262D7"/>
    <w:rsid w:val="00B26380"/>
    <w:rsid w:val="00B266AB"/>
    <w:rsid w:val="00B270EB"/>
    <w:rsid w:val="00B275BF"/>
    <w:rsid w:val="00B27943"/>
    <w:rsid w:val="00B27E19"/>
    <w:rsid w:val="00B30279"/>
    <w:rsid w:val="00B302DE"/>
    <w:rsid w:val="00B303EB"/>
    <w:rsid w:val="00B305ED"/>
    <w:rsid w:val="00B3073E"/>
    <w:rsid w:val="00B30962"/>
    <w:rsid w:val="00B30A0B"/>
    <w:rsid w:val="00B3104E"/>
    <w:rsid w:val="00B31194"/>
    <w:rsid w:val="00B31253"/>
    <w:rsid w:val="00B313D3"/>
    <w:rsid w:val="00B31C0E"/>
    <w:rsid w:val="00B31E75"/>
    <w:rsid w:val="00B32309"/>
    <w:rsid w:val="00B32D42"/>
    <w:rsid w:val="00B32F6A"/>
    <w:rsid w:val="00B337EE"/>
    <w:rsid w:val="00B33F96"/>
    <w:rsid w:val="00B34418"/>
    <w:rsid w:val="00B344BE"/>
    <w:rsid w:val="00B34527"/>
    <w:rsid w:val="00B3472A"/>
    <w:rsid w:val="00B3482E"/>
    <w:rsid w:val="00B34BE3"/>
    <w:rsid w:val="00B351BC"/>
    <w:rsid w:val="00B351DF"/>
    <w:rsid w:val="00B355E2"/>
    <w:rsid w:val="00B3570F"/>
    <w:rsid w:val="00B35AD0"/>
    <w:rsid w:val="00B35DBC"/>
    <w:rsid w:val="00B3605F"/>
    <w:rsid w:val="00B360BC"/>
    <w:rsid w:val="00B364A5"/>
    <w:rsid w:val="00B364C9"/>
    <w:rsid w:val="00B36688"/>
    <w:rsid w:val="00B36857"/>
    <w:rsid w:val="00B36C26"/>
    <w:rsid w:val="00B36FF8"/>
    <w:rsid w:val="00B370E2"/>
    <w:rsid w:val="00B37247"/>
    <w:rsid w:val="00B3728F"/>
    <w:rsid w:val="00B37353"/>
    <w:rsid w:val="00B374A7"/>
    <w:rsid w:val="00B37B1C"/>
    <w:rsid w:val="00B404FF"/>
    <w:rsid w:val="00B40BA6"/>
    <w:rsid w:val="00B41340"/>
    <w:rsid w:val="00B41428"/>
    <w:rsid w:val="00B4156D"/>
    <w:rsid w:val="00B4178D"/>
    <w:rsid w:val="00B41CBA"/>
    <w:rsid w:val="00B4216D"/>
    <w:rsid w:val="00B425CB"/>
    <w:rsid w:val="00B427E7"/>
    <w:rsid w:val="00B4292D"/>
    <w:rsid w:val="00B430DC"/>
    <w:rsid w:val="00B43720"/>
    <w:rsid w:val="00B4379F"/>
    <w:rsid w:val="00B437C1"/>
    <w:rsid w:val="00B43C59"/>
    <w:rsid w:val="00B44261"/>
    <w:rsid w:val="00B4435E"/>
    <w:rsid w:val="00B44399"/>
    <w:rsid w:val="00B447A6"/>
    <w:rsid w:val="00B44D01"/>
    <w:rsid w:val="00B44E78"/>
    <w:rsid w:val="00B44EAC"/>
    <w:rsid w:val="00B44F7D"/>
    <w:rsid w:val="00B45104"/>
    <w:rsid w:val="00B4511C"/>
    <w:rsid w:val="00B45316"/>
    <w:rsid w:val="00B453C6"/>
    <w:rsid w:val="00B45769"/>
    <w:rsid w:val="00B45F7D"/>
    <w:rsid w:val="00B4674C"/>
    <w:rsid w:val="00B4697F"/>
    <w:rsid w:val="00B46AF4"/>
    <w:rsid w:val="00B46D51"/>
    <w:rsid w:val="00B46D63"/>
    <w:rsid w:val="00B46E3C"/>
    <w:rsid w:val="00B474EB"/>
    <w:rsid w:val="00B477BA"/>
    <w:rsid w:val="00B47882"/>
    <w:rsid w:val="00B47FBC"/>
    <w:rsid w:val="00B500D1"/>
    <w:rsid w:val="00B500E0"/>
    <w:rsid w:val="00B50171"/>
    <w:rsid w:val="00B508E4"/>
    <w:rsid w:val="00B50FF5"/>
    <w:rsid w:val="00B51087"/>
    <w:rsid w:val="00B51BCF"/>
    <w:rsid w:val="00B52330"/>
    <w:rsid w:val="00B527CC"/>
    <w:rsid w:val="00B52A0D"/>
    <w:rsid w:val="00B52F44"/>
    <w:rsid w:val="00B530B1"/>
    <w:rsid w:val="00B5341F"/>
    <w:rsid w:val="00B5368E"/>
    <w:rsid w:val="00B53B44"/>
    <w:rsid w:val="00B53FBD"/>
    <w:rsid w:val="00B53FFE"/>
    <w:rsid w:val="00B54236"/>
    <w:rsid w:val="00B54BF2"/>
    <w:rsid w:val="00B54BF6"/>
    <w:rsid w:val="00B54BF8"/>
    <w:rsid w:val="00B54E97"/>
    <w:rsid w:val="00B54EC9"/>
    <w:rsid w:val="00B5520D"/>
    <w:rsid w:val="00B5527F"/>
    <w:rsid w:val="00B5558B"/>
    <w:rsid w:val="00B55D7F"/>
    <w:rsid w:val="00B55E71"/>
    <w:rsid w:val="00B55F6F"/>
    <w:rsid w:val="00B55FE3"/>
    <w:rsid w:val="00B561CC"/>
    <w:rsid w:val="00B56275"/>
    <w:rsid w:val="00B56609"/>
    <w:rsid w:val="00B56704"/>
    <w:rsid w:val="00B578FC"/>
    <w:rsid w:val="00B57B65"/>
    <w:rsid w:val="00B57C3D"/>
    <w:rsid w:val="00B57D4C"/>
    <w:rsid w:val="00B6000A"/>
    <w:rsid w:val="00B60159"/>
    <w:rsid w:val="00B6041E"/>
    <w:rsid w:val="00B60AAB"/>
    <w:rsid w:val="00B60C8F"/>
    <w:rsid w:val="00B60EE4"/>
    <w:rsid w:val="00B61318"/>
    <w:rsid w:val="00B613A8"/>
    <w:rsid w:val="00B616C1"/>
    <w:rsid w:val="00B617C3"/>
    <w:rsid w:val="00B6194D"/>
    <w:rsid w:val="00B61DCE"/>
    <w:rsid w:val="00B61FD1"/>
    <w:rsid w:val="00B626FE"/>
    <w:rsid w:val="00B6273C"/>
    <w:rsid w:val="00B627ED"/>
    <w:rsid w:val="00B62841"/>
    <w:rsid w:val="00B62EE2"/>
    <w:rsid w:val="00B631BD"/>
    <w:rsid w:val="00B63792"/>
    <w:rsid w:val="00B637CC"/>
    <w:rsid w:val="00B63A22"/>
    <w:rsid w:val="00B63BAB"/>
    <w:rsid w:val="00B63EC1"/>
    <w:rsid w:val="00B640CF"/>
    <w:rsid w:val="00B65044"/>
    <w:rsid w:val="00B6526B"/>
    <w:rsid w:val="00B652AA"/>
    <w:rsid w:val="00B65415"/>
    <w:rsid w:val="00B655BB"/>
    <w:rsid w:val="00B65886"/>
    <w:rsid w:val="00B65891"/>
    <w:rsid w:val="00B65BAD"/>
    <w:rsid w:val="00B65C96"/>
    <w:rsid w:val="00B65E1A"/>
    <w:rsid w:val="00B65F09"/>
    <w:rsid w:val="00B66913"/>
    <w:rsid w:val="00B66DC2"/>
    <w:rsid w:val="00B67011"/>
    <w:rsid w:val="00B67812"/>
    <w:rsid w:val="00B679A2"/>
    <w:rsid w:val="00B67F02"/>
    <w:rsid w:val="00B700C6"/>
    <w:rsid w:val="00B70405"/>
    <w:rsid w:val="00B704D8"/>
    <w:rsid w:val="00B704DA"/>
    <w:rsid w:val="00B708E6"/>
    <w:rsid w:val="00B70A07"/>
    <w:rsid w:val="00B70B95"/>
    <w:rsid w:val="00B70D02"/>
    <w:rsid w:val="00B70E26"/>
    <w:rsid w:val="00B70F78"/>
    <w:rsid w:val="00B717C8"/>
    <w:rsid w:val="00B718A2"/>
    <w:rsid w:val="00B71C39"/>
    <w:rsid w:val="00B71D7F"/>
    <w:rsid w:val="00B71E35"/>
    <w:rsid w:val="00B71FCC"/>
    <w:rsid w:val="00B72552"/>
    <w:rsid w:val="00B7257B"/>
    <w:rsid w:val="00B72614"/>
    <w:rsid w:val="00B72632"/>
    <w:rsid w:val="00B728C9"/>
    <w:rsid w:val="00B7294D"/>
    <w:rsid w:val="00B730EF"/>
    <w:rsid w:val="00B7321E"/>
    <w:rsid w:val="00B7369E"/>
    <w:rsid w:val="00B73A3A"/>
    <w:rsid w:val="00B73CA0"/>
    <w:rsid w:val="00B73DD9"/>
    <w:rsid w:val="00B74142"/>
    <w:rsid w:val="00B741E1"/>
    <w:rsid w:val="00B74352"/>
    <w:rsid w:val="00B746E7"/>
    <w:rsid w:val="00B750FD"/>
    <w:rsid w:val="00B7564F"/>
    <w:rsid w:val="00B75A2E"/>
    <w:rsid w:val="00B75C8D"/>
    <w:rsid w:val="00B76079"/>
    <w:rsid w:val="00B761C7"/>
    <w:rsid w:val="00B762CD"/>
    <w:rsid w:val="00B7673C"/>
    <w:rsid w:val="00B76816"/>
    <w:rsid w:val="00B76CC4"/>
    <w:rsid w:val="00B76D99"/>
    <w:rsid w:val="00B77326"/>
    <w:rsid w:val="00B777E3"/>
    <w:rsid w:val="00B77831"/>
    <w:rsid w:val="00B8034F"/>
    <w:rsid w:val="00B80882"/>
    <w:rsid w:val="00B80C4E"/>
    <w:rsid w:val="00B80D66"/>
    <w:rsid w:val="00B811A6"/>
    <w:rsid w:val="00B81608"/>
    <w:rsid w:val="00B81EED"/>
    <w:rsid w:val="00B823F4"/>
    <w:rsid w:val="00B8284D"/>
    <w:rsid w:val="00B82EE3"/>
    <w:rsid w:val="00B830D2"/>
    <w:rsid w:val="00B83C8D"/>
    <w:rsid w:val="00B83F3E"/>
    <w:rsid w:val="00B83FE7"/>
    <w:rsid w:val="00B84942"/>
    <w:rsid w:val="00B84B50"/>
    <w:rsid w:val="00B84DC5"/>
    <w:rsid w:val="00B84F64"/>
    <w:rsid w:val="00B85196"/>
    <w:rsid w:val="00B854D4"/>
    <w:rsid w:val="00B859C2"/>
    <w:rsid w:val="00B85B75"/>
    <w:rsid w:val="00B85EA1"/>
    <w:rsid w:val="00B8656D"/>
    <w:rsid w:val="00B86A60"/>
    <w:rsid w:val="00B86F8B"/>
    <w:rsid w:val="00B86FD7"/>
    <w:rsid w:val="00B8753F"/>
    <w:rsid w:val="00B87822"/>
    <w:rsid w:val="00B90469"/>
    <w:rsid w:val="00B90502"/>
    <w:rsid w:val="00B906A9"/>
    <w:rsid w:val="00B90D09"/>
    <w:rsid w:val="00B90D44"/>
    <w:rsid w:val="00B90D56"/>
    <w:rsid w:val="00B91150"/>
    <w:rsid w:val="00B91169"/>
    <w:rsid w:val="00B912F7"/>
    <w:rsid w:val="00B9164E"/>
    <w:rsid w:val="00B916DB"/>
    <w:rsid w:val="00B91D25"/>
    <w:rsid w:val="00B91F9C"/>
    <w:rsid w:val="00B921E8"/>
    <w:rsid w:val="00B922A7"/>
    <w:rsid w:val="00B922FC"/>
    <w:rsid w:val="00B9234F"/>
    <w:rsid w:val="00B92686"/>
    <w:rsid w:val="00B927D3"/>
    <w:rsid w:val="00B92A14"/>
    <w:rsid w:val="00B92BDB"/>
    <w:rsid w:val="00B92C7A"/>
    <w:rsid w:val="00B92EF1"/>
    <w:rsid w:val="00B93023"/>
    <w:rsid w:val="00B93115"/>
    <w:rsid w:val="00B933DB"/>
    <w:rsid w:val="00B935E3"/>
    <w:rsid w:val="00B939D8"/>
    <w:rsid w:val="00B93CE0"/>
    <w:rsid w:val="00B9408A"/>
    <w:rsid w:val="00B941D6"/>
    <w:rsid w:val="00B948FA"/>
    <w:rsid w:val="00B94A38"/>
    <w:rsid w:val="00B954D2"/>
    <w:rsid w:val="00B955AA"/>
    <w:rsid w:val="00B95DDE"/>
    <w:rsid w:val="00B95EB3"/>
    <w:rsid w:val="00B961A1"/>
    <w:rsid w:val="00B96644"/>
    <w:rsid w:val="00B96A42"/>
    <w:rsid w:val="00B96BF4"/>
    <w:rsid w:val="00B976B9"/>
    <w:rsid w:val="00B97737"/>
    <w:rsid w:val="00B9783B"/>
    <w:rsid w:val="00B97B96"/>
    <w:rsid w:val="00BA04DF"/>
    <w:rsid w:val="00BA0A78"/>
    <w:rsid w:val="00BA0E69"/>
    <w:rsid w:val="00BA10A2"/>
    <w:rsid w:val="00BA15E2"/>
    <w:rsid w:val="00BA1A7E"/>
    <w:rsid w:val="00BA1B87"/>
    <w:rsid w:val="00BA1D6C"/>
    <w:rsid w:val="00BA21C0"/>
    <w:rsid w:val="00BA2674"/>
    <w:rsid w:val="00BA26CB"/>
    <w:rsid w:val="00BA2909"/>
    <w:rsid w:val="00BA2A39"/>
    <w:rsid w:val="00BA2DF2"/>
    <w:rsid w:val="00BA3021"/>
    <w:rsid w:val="00BA3640"/>
    <w:rsid w:val="00BA3EF2"/>
    <w:rsid w:val="00BA4619"/>
    <w:rsid w:val="00BA4BD0"/>
    <w:rsid w:val="00BA4C77"/>
    <w:rsid w:val="00BA54AD"/>
    <w:rsid w:val="00BA56C5"/>
    <w:rsid w:val="00BA585C"/>
    <w:rsid w:val="00BA62BA"/>
    <w:rsid w:val="00BA64B7"/>
    <w:rsid w:val="00BA6627"/>
    <w:rsid w:val="00BA6892"/>
    <w:rsid w:val="00BA68CB"/>
    <w:rsid w:val="00BA75EA"/>
    <w:rsid w:val="00BA7749"/>
    <w:rsid w:val="00BA7B0C"/>
    <w:rsid w:val="00BA7D5A"/>
    <w:rsid w:val="00BB0459"/>
    <w:rsid w:val="00BB0855"/>
    <w:rsid w:val="00BB09EF"/>
    <w:rsid w:val="00BB0B8F"/>
    <w:rsid w:val="00BB0CF9"/>
    <w:rsid w:val="00BB0E20"/>
    <w:rsid w:val="00BB0F96"/>
    <w:rsid w:val="00BB12C2"/>
    <w:rsid w:val="00BB17E3"/>
    <w:rsid w:val="00BB1A44"/>
    <w:rsid w:val="00BB1A54"/>
    <w:rsid w:val="00BB1DB2"/>
    <w:rsid w:val="00BB2047"/>
    <w:rsid w:val="00BB266C"/>
    <w:rsid w:val="00BB2934"/>
    <w:rsid w:val="00BB332D"/>
    <w:rsid w:val="00BB3666"/>
    <w:rsid w:val="00BB3960"/>
    <w:rsid w:val="00BB3972"/>
    <w:rsid w:val="00BB3DC9"/>
    <w:rsid w:val="00BB3EAD"/>
    <w:rsid w:val="00BB401E"/>
    <w:rsid w:val="00BB420C"/>
    <w:rsid w:val="00BB4342"/>
    <w:rsid w:val="00BB4364"/>
    <w:rsid w:val="00BB447E"/>
    <w:rsid w:val="00BB4496"/>
    <w:rsid w:val="00BB485D"/>
    <w:rsid w:val="00BB4C36"/>
    <w:rsid w:val="00BB4CCC"/>
    <w:rsid w:val="00BB4E79"/>
    <w:rsid w:val="00BB4F6B"/>
    <w:rsid w:val="00BB568C"/>
    <w:rsid w:val="00BB582F"/>
    <w:rsid w:val="00BB58E6"/>
    <w:rsid w:val="00BB5A70"/>
    <w:rsid w:val="00BB5C5F"/>
    <w:rsid w:val="00BB608A"/>
    <w:rsid w:val="00BB645F"/>
    <w:rsid w:val="00BB668B"/>
    <w:rsid w:val="00BB6CEA"/>
    <w:rsid w:val="00BB7124"/>
    <w:rsid w:val="00BB71AF"/>
    <w:rsid w:val="00BB7302"/>
    <w:rsid w:val="00BB760F"/>
    <w:rsid w:val="00BB77B6"/>
    <w:rsid w:val="00BB7EFC"/>
    <w:rsid w:val="00BC00F1"/>
    <w:rsid w:val="00BC0576"/>
    <w:rsid w:val="00BC079A"/>
    <w:rsid w:val="00BC0927"/>
    <w:rsid w:val="00BC09EE"/>
    <w:rsid w:val="00BC0BBB"/>
    <w:rsid w:val="00BC0C14"/>
    <w:rsid w:val="00BC0CE1"/>
    <w:rsid w:val="00BC0D49"/>
    <w:rsid w:val="00BC0E84"/>
    <w:rsid w:val="00BC10E1"/>
    <w:rsid w:val="00BC1B09"/>
    <w:rsid w:val="00BC1BC4"/>
    <w:rsid w:val="00BC1D67"/>
    <w:rsid w:val="00BC1DF3"/>
    <w:rsid w:val="00BC22BB"/>
    <w:rsid w:val="00BC22F9"/>
    <w:rsid w:val="00BC24CC"/>
    <w:rsid w:val="00BC2600"/>
    <w:rsid w:val="00BC268C"/>
    <w:rsid w:val="00BC280C"/>
    <w:rsid w:val="00BC28E4"/>
    <w:rsid w:val="00BC299E"/>
    <w:rsid w:val="00BC2E8F"/>
    <w:rsid w:val="00BC3346"/>
    <w:rsid w:val="00BC3521"/>
    <w:rsid w:val="00BC38EB"/>
    <w:rsid w:val="00BC392E"/>
    <w:rsid w:val="00BC3B6E"/>
    <w:rsid w:val="00BC3B97"/>
    <w:rsid w:val="00BC3D94"/>
    <w:rsid w:val="00BC3E92"/>
    <w:rsid w:val="00BC4045"/>
    <w:rsid w:val="00BC413D"/>
    <w:rsid w:val="00BC462A"/>
    <w:rsid w:val="00BC4E60"/>
    <w:rsid w:val="00BC50A2"/>
    <w:rsid w:val="00BC50E4"/>
    <w:rsid w:val="00BC5ABD"/>
    <w:rsid w:val="00BC5AC6"/>
    <w:rsid w:val="00BC5C62"/>
    <w:rsid w:val="00BC5DAC"/>
    <w:rsid w:val="00BC6006"/>
    <w:rsid w:val="00BC6843"/>
    <w:rsid w:val="00BC6C18"/>
    <w:rsid w:val="00BC760D"/>
    <w:rsid w:val="00BC77ED"/>
    <w:rsid w:val="00BC7B8B"/>
    <w:rsid w:val="00BC7BE7"/>
    <w:rsid w:val="00BC7C24"/>
    <w:rsid w:val="00BD0075"/>
    <w:rsid w:val="00BD00BE"/>
    <w:rsid w:val="00BD0421"/>
    <w:rsid w:val="00BD0C65"/>
    <w:rsid w:val="00BD0D6F"/>
    <w:rsid w:val="00BD1137"/>
    <w:rsid w:val="00BD129C"/>
    <w:rsid w:val="00BD160B"/>
    <w:rsid w:val="00BD163E"/>
    <w:rsid w:val="00BD1878"/>
    <w:rsid w:val="00BD1AD6"/>
    <w:rsid w:val="00BD1D5A"/>
    <w:rsid w:val="00BD2282"/>
    <w:rsid w:val="00BD2296"/>
    <w:rsid w:val="00BD31EC"/>
    <w:rsid w:val="00BD366A"/>
    <w:rsid w:val="00BD3C37"/>
    <w:rsid w:val="00BD43CC"/>
    <w:rsid w:val="00BD47A9"/>
    <w:rsid w:val="00BD48F0"/>
    <w:rsid w:val="00BD4A5F"/>
    <w:rsid w:val="00BD4A6D"/>
    <w:rsid w:val="00BD522E"/>
    <w:rsid w:val="00BD5564"/>
    <w:rsid w:val="00BD5873"/>
    <w:rsid w:val="00BD5FD4"/>
    <w:rsid w:val="00BD602F"/>
    <w:rsid w:val="00BD610D"/>
    <w:rsid w:val="00BD6386"/>
    <w:rsid w:val="00BD63DB"/>
    <w:rsid w:val="00BD6BA6"/>
    <w:rsid w:val="00BD7105"/>
    <w:rsid w:val="00BD71C5"/>
    <w:rsid w:val="00BD749B"/>
    <w:rsid w:val="00BD750B"/>
    <w:rsid w:val="00BD76AF"/>
    <w:rsid w:val="00BD76E6"/>
    <w:rsid w:val="00BD78A2"/>
    <w:rsid w:val="00BD78D5"/>
    <w:rsid w:val="00BE0011"/>
    <w:rsid w:val="00BE033E"/>
    <w:rsid w:val="00BE0C5B"/>
    <w:rsid w:val="00BE0C6A"/>
    <w:rsid w:val="00BE0F96"/>
    <w:rsid w:val="00BE127D"/>
    <w:rsid w:val="00BE1341"/>
    <w:rsid w:val="00BE15A0"/>
    <w:rsid w:val="00BE16EC"/>
    <w:rsid w:val="00BE17D8"/>
    <w:rsid w:val="00BE191B"/>
    <w:rsid w:val="00BE1BED"/>
    <w:rsid w:val="00BE1C05"/>
    <w:rsid w:val="00BE23F6"/>
    <w:rsid w:val="00BE287C"/>
    <w:rsid w:val="00BE2A75"/>
    <w:rsid w:val="00BE3006"/>
    <w:rsid w:val="00BE35BD"/>
    <w:rsid w:val="00BE3632"/>
    <w:rsid w:val="00BE3B9A"/>
    <w:rsid w:val="00BE450D"/>
    <w:rsid w:val="00BE47D4"/>
    <w:rsid w:val="00BE52CA"/>
    <w:rsid w:val="00BE52F5"/>
    <w:rsid w:val="00BE5575"/>
    <w:rsid w:val="00BE5676"/>
    <w:rsid w:val="00BE56C6"/>
    <w:rsid w:val="00BE5A11"/>
    <w:rsid w:val="00BE627B"/>
    <w:rsid w:val="00BE643C"/>
    <w:rsid w:val="00BE6636"/>
    <w:rsid w:val="00BE6812"/>
    <w:rsid w:val="00BE6F2A"/>
    <w:rsid w:val="00BE7480"/>
    <w:rsid w:val="00BE78B7"/>
    <w:rsid w:val="00BE7BB5"/>
    <w:rsid w:val="00BF001A"/>
    <w:rsid w:val="00BF0055"/>
    <w:rsid w:val="00BF059B"/>
    <w:rsid w:val="00BF072F"/>
    <w:rsid w:val="00BF0753"/>
    <w:rsid w:val="00BF0A61"/>
    <w:rsid w:val="00BF14A8"/>
    <w:rsid w:val="00BF19B0"/>
    <w:rsid w:val="00BF1BAC"/>
    <w:rsid w:val="00BF1DCB"/>
    <w:rsid w:val="00BF1F82"/>
    <w:rsid w:val="00BF2301"/>
    <w:rsid w:val="00BF2481"/>
    <w:rsid w:val="00BF28E3"/>
    <w:rsid w:val="00BF2C08"/>
    <w:rsid w:val="00BF2CD7"/>
    <w:rsid w:val="00BF2EBF"/>
    <w:rsid w:val="00BF2FA9"/>
    <w:rsid w:val="00BF3292"/>
    <w:rsid w:val="00BF33FC"/>
    <w:rsid w:val="00BF3F26"/>
    <w:rsid w:val="00BF4054"/>
    <w:rsid w:val="00BF43E3"/>
    <w:rsid w:val="00BF4B11"/>
    <w:rsid w:val="00BF4E26"/>
    <w:rsid w:val="00BF50E7"/>
    <w:rsid w:val="00BF54BA"/>
    <w:rsid w:val="00BF54EE"/>
    <w:rsid w:val="00BF552D"/>
    <w:rsid w:val="00BF56A1"/>
    <w:rsid w:val="00BF57A2"/>
    <w:rsid w:val="00BF59B1"/>
    <w:rsid w:val="00BF5BEB"/>
    <w:rsid w:val="00BF5C85"/>
    <w:rsid w:val="00BF6425"/>
    <w:rsid w:val="00BF65EA"/>
    <w:rsid w:val="00BF6C3E"/>
    <w:rsid w:val="00BF712C"/>
    <w:rsid w:val="00BF79BA"/>
    <w:rsid w:val="00BF7DF1"/>
    <w:rsid w:val="00BF7FFD"/>
    <w:rsid w:val="00C000D8"/>
    <w:rsid w:val="00C000DE"/>
    <w:rsid w:val="00C0034F"/>
    <w:rsid w:val="00C00641"/>
    <w:rsid w:val="00C00B5A"/>
    <w:rsid w:val="00C016E2"/>
    <w:rsid w:val="00C0228C"/>
    <w:rsid w:val="00C0303B"/>
    <w:rsid w:val="00C03537"/>
    <w:rsid w:val="00C03653"/>
    <w:rsid w:val="00C0371A"/>
    <w:rsid w:val="00C03EEC"/>
    <w:rsid w:val="00C04138"/>
    <w:rsid w:val="00C0474A"/>
    <w:rsid w:val="00C0493A"/>
    <w:rsid w:val="00C04F26"/>
    <w:rsid w:val="00C05129"/>
    <w:rsid w:val="00C0571E"/>
    <w:rsid w:val="00C059D5"/>
    <w:rsid w:val="00C05B27"/>
    <w:rsid w:val="00C05C0C"/>
    <w:rsid w:val="00C05DCE"/>
    <w:rsid w:val="00C05E02"/>
    <w:rsid w:val="00C06885"/>
    <w:rsid w:val="00C068F0"/>
    <w:rsid w:val="00C06C96"/>
    <w:rsid w:val="00C06E76"/>
    <w:rsid w:val="00C06F6B"/>
    <w:rsid w:val="00C06F8D"/>
    <w:rsid w:val="00C071FA"/>
    <w:rsid w:val="00C07365"/>
    <w:rsid w:val="00C0748E"/>
    <w:rsid w:val="00C077B5"/>
    <w:rsid w:val="00C10109"/>
    <w:rsid w:val="00C10228"/>
    <w:rsid w:val="00C104A1"/>
    <w:rsid w:val="00C10930"/>
    <w:rsid w:val="00C10AC7"/>
    <w:rsid w:val="00C10B90"/>
    <w:rsid w:val="00C1121D"/>
    <w:rsid w:val="00C11475"/>
    <w:rsid w:val="00C11595"/>
    <w:rsid w:val="00C1165C"/>
    <w:rsid w:val="00C11A4E"/>
    <w:rsid w:val="00C11F6F"/>
    <w:rsid w:val="00C121D0"/>
    <w:rsid w:val="00C1231E"/>
    <w:rsid w:val="00C12504"/>
    <w:rsid w:val="00C12627"/>
    <w:rsid w:val="00C12D36"/>
    <w:rsid w:val="00C12D6E"/>
    <w:rsid w:val="00C131E7"/>
    <w:rsid w:val="00C13981"/>
    <w:rsid w:val="00C13B05"/>
    <w:rsid w:val="00C13D56"/>
    <w:rsid w:val="00C13EC0"/>
    <w:rsid w:val="00C1433A"/>
    <w:rsid w:val="00C1464A"/>
    <w:rsid w:val="00C14950"/>
    <w:rsid w:val="00C149AE"/>
    <w:rsid w:val="00C14F9D"/>
    <w:rsid w:val="00C15062"/>
    <w:rsid w:val="00C150BF"/>
    <w:rsid w:val="00C152AE"/>
    <w:rsid w:val="00C153E4"/>
    <w:rsid w:val="00C158CE"/>
    <w:rsid w:val="00C15A76"/>
    <w:rsid w:val="00C15ACE"/>
    <w:rsid w:val="00C16062"/>
    <w:rsid w:val="00C161A9"/>
    <w:rsid w:val="00C165B7"/>
    <w:rsid w:val="00C166DB"/>
    <w:rsid w:val="00C16CD6"/>
    <w:rsid w:val="00C1719F"/>
    <w:rsid w:val="00C17826"/>
    <w:rsid w:val="00C17DE2"/>
    <w:rsid w:val="00C17E7E"/>
    <w:rsid w:val="00C2010E"/>
    <w:rsid w:val="00C2015E"/>
    <w:rsid w:val="00C201FF"/>
    <w:rsid w:val="00C202B5"/>
    <w:rsid w:val="00C20749"/>
    <w:rsid w:val="00C20E73"/>
    <w:rsid w:val="00C21002"/>
    <w:rsid w:val="00C21049"/>
    <w:rsid w:val="00C2105C"/>
    <w:rsid w:val="00C2125C"/>
    <w:rsid w:val="00C2139B"/>
    <w:rsid w:val="00C21497"/>
    <w:rsid w:val="00C21796"/>
    <w:rsid w:val="00C21C48"/>
    <w:rsid w:val="00C2214F"/>
    <w:rsid w:val="00C221C3"/>
    <w:rsid w:val="00C22357"/>
    <w:rsid w:val="00C22727"/>
    <w:rsid w:val="00C23014"/>
    <w:rsid w:val="00C230EA"/>
    <w:rsid w:val="00C233F0"/>
    <w:rsid w:val="00C23420"/>
    <w:rsid w:val="00C235C4"/>
    <w:rsid w:val="00C2385D"/>
    <w:rsid w:val="00C23B4B"/>
    <w:rsid w:val="00C23D6E"/>
    <w:rsid w:val="00C24283"/>
    <w:rsid w:val="00C24585"/>
    <w:rsid w:val="00C24669"/>
    <w:rsid w:val="00C249F1"/>
    <w:rsid w:val="00C24F2A"/>
    <w:rsid w:val="00C251B0"/>
    <w:rsid w:val="00C2550C"/>
    <w:rsid w:val="00C258C3"/>
    <w:rsid w:val="00C25C9C"/>
    <w:rsid w:val="00C25EA2"/>
    <w:rsid w:val="00C2612C"/>
    <w:rsid w:val="00C2638C"/>
    <w:rsid w:val="00C266D6"/>
    <w:rsid w:val="00C26B24"/>
    <w:rsid w:val="00C26D7B"/>
    <w:rsid w:val="00C26DE0"/>
    <w:rsid w:val="00C26E4F"/>
    <w:rsid w:val="00C26FEC"/>
    <w:rsid w:val="00C272BC"/>
    <w:rsid w:val="00C27BF3"/>
    <w:rsid w:val="00C30736"/>
    <w:rsid w:val="00C3074C"/>
    <w:rsid w:val="00C30EAD"/>
    <w:rsid w:val="00C31817"/>
    <w:rsid w:val="00C3181C"/>
    <w:rsid w:val="00C31B02"/>
    <w:rsid w:val="00C31E41"/>
    <w:rsid w:val="00C31F06"/>
    <w:rsid w:val="00C322A6"/>
    <w:rsid w:val="00C323FA"/>
    <w:rsid w:val="00C3259F"/>
    <w:rsid w:val="00C3282F"/>
    <w:rsid w:val="00C32983"/>
    <w:rsid w:val="00C32A88"/>
    <w:rsid w:val="00C32E48"/>
    <w:rsid w:val="00C332D8"/>
    <w:rsid w:val="00C3372E"/>
    <w:rsid w:val="00C33854"/>
    <w:rsid w:val="00C339ED"/>
    <w:rsid w:val="00C33DA0"/>
    <w:rsid w:val="00C3433E"/>
    <w:rsid w:val="00C34402"/>
    <w:rsid w:val="00C34DB6"/>
    <w:rsid w:val="00C351D3"/>
    <w:rsid w:val="00C35363"/>
    <w:rsid w:val="00C35893"/>
    <w:rsid w:val="00C359EA"/>
    <w:rsid w:val="00C35C4A"/>
    <w:rsid w:val="00C35E32"/>
    <w:rsid w:val="00C36162"/>
    <w:rsid w:val="00C362DD"/>
    <w:rsid w:val="00C363D8"/>
    <w:rsid w:val="00C367ED"/>
    <w:rsid w:val="00C3693F"/>
    <w:rsid w:val="00C36983"/>
    <w:rsid w:val="00C36ABD"/>
    <w:rsid w:val="00C36AF4"/>
    <w:rsid w:val="00C36DD6"/>
    <w:rsid w:val="00C36EA5"/>
    <w:rsid w:val="00C36EC7"/>
    <w:rsid w:val="00C36FA0"/>
    <w:rsid w:val="00C3700C"/>
    <w:rsid w:val="00C3711E"/>
    <w:rsid w:val="00C3774C"/>
    <w:rsid w:val="00C37B9D"/>
    <w:rsid w:val="00C37BD4"/>
    <w:rsid w:val="00C40775"/>
    <w:rsid w:val="00C40810"/>
    <w:rsid w:val="00C40AAF"/>
    <w:rsid w:val="00C40DBD"/>
    <w:rsid w:val="00C40FDB"/>
    <w:rsid w:val="00C41154"/>
    <w:rsid w:val="00C4145C"/>
    <w:rsid w:val="00C4155B"/>
    <w:rsid w:val="00C41756"/>
    <w:rsid w:val="00C41B22"/>
    <w:rsid w:val="00C41CD4"/>
    <w:rsid w:val="00C41F21"/>
    <w:rsid w:val="00C423A2"/>
    <w:rsid w:val="00C42477"/>
    <w:rsid w:val="00C4276B"/>
    <w:rsid w:val="00C427FD"/>
    <w:rsid w:val="00C42A0A"/>
    <w:rsid w:val="00C42AD0"/>
    <w:rsid w:val="00C433AD"/>
    <w:rsid w:val="00C43898"/>
    <w:rsid w:val="00C43F27"/>
    <w:rsid w:val="00C44296"/>
    <w:rsid w:val="00C44BD1"/>
    <w:rsid w:val="00C44E37"/>
    <w:rsid w:val="00C45603"/>
    <w:rsid w:val="00C4568F"/>
    <w:rsid w:val="00C4573D"/>
    <w:rsid w:val="00C45B08"/>
    <w:rsid w:val="00C46023"/>
    <w:rsid w:val="00C46412"/>
    <w:rsid w:val="00C46735"/>
    <w:rsid w:val="00C46B3C"/>
    <w:rsid w:val="00C46B5F"/>
    <w:rsid w:val="00C47161"/>
    <w:rsid w:val="00C471A5"/>
    <w:rsid w:val="00C4738F"/>
    <w:rsid w:val="00C47CEB"/>
    <w:rsid w:val="00C47EFB"/>
    <w:rsid w:val="00C47F74"/>
    <w:rsid w:val="00C50494"/>
    <w:rsid w:val="00C50C5C"/>
    <w:rsid w:val="00C510D7"/>
    <w:rsid w:val="00C51306"/>
    <w:rsid w:val="00C51A3B"/>
    <w:rsid w:val="00C51AF2"/>
    <w:rsid w:val="00C51CC3"/>
    <w:rsid w:val="00C51E08"/>
    <w:rsid w:val="00C51E66"/>
    <w:rsid w:val="00C521BB"/>
    <w:rsid w:val="00C52253"/>
    <w:rsid w:val="00C5263A"/>
    <w:rsid w:val="00C52653"/>
    <w:rsid w:val="00C5272C"/>
    <w:rsid w:val="00C52A74"/>
    <w:rsid w:val="00C52BE8"/>
    <w:rsid w:val="00C52DE2"/>
    <w:rsid w:val="00C52E05"/>
    <w:rsid w:val="00C5303F"/>
    <w:rsid w:val="00C531AE"/>
    <w:rsid w:val="00C53A4D"/>
    <w:rsid w:val="00C53FF2"/>
    <w:rsid w:val="00C5416E"/>
    <w:rsid w:val="00C54207"/>
    <w:rsid w:val="00C54296"/>
    <w:rsid w:val="00C542A6"/>
    <w:rsid w:val="00C54378"/>
    <w:rsid w:val="00C544EF"/>
    <w:rsid w:val="00C549A4"/>
    <w:rsid w:val="00C549DF"/>
    <w:rsid w:val="00C54CD5"/>
    <w:rsid w:val="00C54E60"/>
    <w:rsid w:val="00C54EF1"/>
    <w:rsid w:val="00C55149"/>
    <w:rsid w:val="00C55489"/>
    <w:rsid w:val="00C556E9"/>
    <w:rsid w:val="00C5573E"/>
    <w:rsid w:val="00C55799"/>
    <w:rsid w:val="00C55BD4"/>
    <w:rsid w:val="00C55DD1"/>
    <w:rsid w:val="00C56765"/>
    <w:rsid w:val="00C574C0"/>
    <w:rsid w:val="00C57C37"/>
    <w:rsid w:val="00C57D8F"/>
    <w:rsid w:val="00C57F5C"/>
    <w:rsid w:val="00C606BD"/>
    <w:rsid w:val="00C6074A"/>
    <w:rsid w:val="00C607FD"/>
    <w:rsid w:val="00C607FF"/>
    <w:rsid w:val="00C611BD"/>
    <w:rsid w:val="00C612E7"/>
    <w:rsid w:val="00C6190C"/>
    <w:rsid w:val="00C61B52"/>
    <w:rsid w:val="00C61E56"/>
    <w:rsid w:val="00C6215A"/>
    <w:rsid w:val="00C6248B"/>
    <w:rsid w:val="00C625C6"/>
    <w:rsid w:val="00C626F3"/>
    <w:rsid w:val="00C6271D"/>
    <w:rsid w:val="00C6291B"/>
    <w:rsid w:val="00C6391A"/>
    <w:rsid w:val="00C63A89"/>
    <w:rsid w:val="00C63E07"/>
    <w:rsid w:val="00C63EE0"/>
    <w:rsid w:val="00C64027"/>
    <w:rsid w:val="00C64054"/>
    <w:rsid w:val="00C642F8"/>
    <w:rsid w:val="00C644BD"/>
    <w:rsid w:val="00C646F9"/>
    <w:rsid w:val="00C647BD"/>
    <w:rsid w:val="00C64BBA"/>
    <w:rsid w:val="00C651FC"/>
    <w:rsid w:val="00C655F3"/>
    <w:rsid w:val="00C66640"/>
    <w:rsid w:val="00C66944"/>
    <w:rsid w:val="00C66C8E"/>
    <w:rsid w:val="00C673C6"/>
    <w:rsid w:val="00C6742B"/>
    <w:rsid w:val="00C675B6"/>
    <w:rsid w:val="00C6799E"/>
    <w:rsid w:val="00C67B01"/>
    <w:rsid w:val="00C7041F"/>
    <w:rsid w:val="00C705F0"/>
    <w:rsid w:val="00C7078E"/>
    <w:rsid w:val="00C708AE"/>
    <w:rsid w:val="00C70CA7"/>
    <w:rsid w:val="00C710BB"/>
    <w:rsid w:val="00C717E2"/>
    <w:rsid w:val="00C718B9"/>
    <w:rsid w:val="00C71F0E"/>
    <w:rsid w:val="00C71F9C"/>
    <w:rsid w:val="00C72330"/>
    <w:rsid w:val="00C7261E"/>
    <w:rsid w:val="00C7279B"/>
    <w:rsid w:val="00C728AD"/>
    <w:rsid w:val="00C72DE3"/>
    <w:rsid w:val="00C73396"/>
    <w:rsid w:val="00C734FE"/>
    <w:rsid w:val="00C73569"/>
    <w:rsid w:val="00C735BC"/>
    <w:rsid w:val="00C73899"/>
    <w:rsid w:val="00C738D2"/>
    <w:rsid w:val="00C73AE7"/>
    <w:rsid w:val="00C73D44"/>
    <w:rsid w:val="00C74200"/>
    <w:rsid w:val="00C74210"/>
    <w:rsid w:val="00C743E9"/>
    <w:rsid w:val="00C74405"/>
    <w:rsid w:val="00C74A3C"/>
    <w:rsid w:val="00C74DBD"/>
    <w:rsid w:val="00C752D6"/>
    <w:rsid w:val="00C7538D"/>
    <w:rsid w:val="00C75729"/>
    <w:rsid w:val="00C75820"/>
    <w:rsid w:val="00C759BB"/>
    <w:rsid w:val="00C75A99"/>
    <w:rsid w:val="00C75ADD"/>
    <w:rsid w:val="00C76013"/>
    <w:rsid w:val="00C76174"/>
    <w:rsid w:val="00C76190"/>
    <w:rsid w:val="00C763FF"/>
    <w:rsid w:val="00C764C3"/>
    <w:rsid w:val="00C764DF"/>
    <w:rsid w:val="00C769C4"/>
    <w:rsid w:val="00C76B11"/>
    <w:rsid w:val="00C76CDE"/>
    <w:rsid w:val="00C76E1D"/>
    <w:rsid w:val="00C77204"/>
    <w:rsid w:val="00C77441"/>
    <w:rsid w:val="00C77943"/>
    <w:rsid w:val="00C779CD"/>
    <w:rsid w:val="00C77A6A"/>
    <w:rsid w:val="00C77ABA"/>
    <w:rsid w:val="00C77CFE"/>
    <w:rsid w:val="00C77D5E"/>
    <w:rsid w:val="00C77DA4"/>
    <w:rsid w:val="00C77E42"/>
    <w:rsid w:val="00C80216"/>
    <w:rsid w:val="00C80384"/>
    <w:rsid w:val="00C8099D"/>
    <w:rsid w:val="00C80C96"/>
    <w:rsid w:val="00C813ED"/>
    <w:rsid w:val="00C81EC4"/>
    <w:rsid w:val="00C81F06"/>
    <w:rsid w:val="00C81FEB"/>
    <w:rsid w:val="00C82D3D"/>
    <w:rsid w:val="00C82D55"/>
    <w:rsid w:val="00C82E29"/>
    <w:rsid w:val="00C82FE3"/>
    <w:rsid w:val="00C832F8"/>
    <w:rsid w:val="00C83593"/>
    <w:rsid w:val="00C835B3"/>
    <w:rsid w:val="00C8361A"/>
    <w:rsid w:val="00C83801"/>
    <w:rsid w:val="00C83897"/>
    <w:rsid w:val="00C83A92"/>
    <w:rsid w:val="00C83F56"/>
    <w:rsid w:val="00C84063"/>
    <w:rsid w:val="00C847D1"/>
    <w:rsid w:val="00C847DC"/>
    <w:rsid w:val="00C84A5E"/>
    <w:rsid w:val="00C84A72"/>
    <w:rsid w:val="00C84B1E"/>
    <w:rsid w:val="00C84B24"/>
    <w:rsid w:val="00C84C8F"/>
    <w:rsid w:val="00C84C97"/>
    <w:rsid w:val="00C84F95"/>
    <w:rsid w:val="00C85661"/>
    <w:rsid w:val="00C85A9B"/>
    <w:rsid w:val="00C85B54"/>
    <w:rsid w:val="00C85BA1"/>
    <w:rsid w:val="00C86346"/>
    <w:rsid w:val="00C864A3"/>
    <w:rsid w:val="00C869EC"/>
    <w:rsid w:val="00C86AE1"/>
    <w:rsid w:val="00C86BF4"/>
    <w:rsid w:val="00C86E2A"/>
    <w:rsid w:val="00C87177"/>
    <w:rsid w:val="00C87AE5"/>
    <w:rsid w:val="00C87E4B"/>
    <w:rsid w:val="00C90709"/>
    <w:rsid w:val="00C9074A"/>
    <w:rsid w:val="00C90C09"/>
    <w:rsid w:val="00C91173"/>
    <w:rsid w:val="00C91474"/>
    <w:rsid w:val="00C914BA"/>
    <w:rsid w:val="00C9188C"/>
    <w:rsid w:val="00C91A2F"/>
    <w:rsid w:val="00C91B13"/>
    <w:rsid w:val="00C92400"/>
    <w:rsid w:val="00C9274C"/>
    <w:rsid w:val="00C92C75"/>
    <w:rsid w:val="00C92E84"/>
    <w:rsid w:val="00C930C8"/>
    <w:rsid w:val="00C9324F"/>
    <w:rsid w:val="00C9362F"/>
    <w:rsid w:val="00C9370B"/>
    <w:rsid w:val="00C93843"/>
    <w:rsid w:val="00C93947"/>
    <w:rsid w:val="00C93F2A"/>
    <w:rsid w:val="00C9405C"/>
    <w:rsid w:val="00C94F2A"/>
    <w:rsid w:val="00C95281"/>
    <w:rsid w:val="00C95A0C"/>
    <w:rsid w:val="00C95A24"/>
    <w:rsid w:val="00C96308"/>
    <w:rsid w:val="00C9636F"/>
    <w:rsid w:val="00C963D7"/>
    <w:rsid w:val="00C967CD"/>
    <w:rsid w:val="00C96A0D"/>
    <w:rsid w:val="00C96A9C"/>
    <w:rsid w:val="00C96E7A"/>
    <w:rsid w:val="00C96E7D"/>
    <w:rsid w:val="00C96FBB"/>
    <w:rsid w:val="00C9725B"/>
    <w:rsid w:val="00C9767B"/>
    <w:rsid w:val="00C97767"/>
    <w:rsid w:val="00C97930"/>
    <w:rsid w:val="00C97A70"/>
    <w:rsid w:val="00C97A85"/>
    <w:rsid w:val="00CA0085"/>
    <w:rsid w:val="00CA0215"/>
    <w:rsid w:val="00CA0411"/>
    <w:rsid w:val="00CA04C1"/>
    <w:rsid w:val="00CA074C"/>
    <w:rsid w:val="00CA0C5A"/>
    <w:rsid w:val="00CA0EF5"/>
    <w:rsid w:val="00CA10C3"/>
    <w:rsid w:val="00CA1824"/>
    <w:rsid w:val="00CA183A"/>
    <w:rsid w:val="00CA1CC8"/>
    <w:rsid w:val="00CA1D03"/>
    <w:rsid w:val="00CA1DCA"/>
    <w:rsid w:val="00CA1EE8"/>
    <w:rsid w:val="00CA1F87"/>
    <w:rsid w:val="00CA1FC2"/>
    <w:rsid w:val="00CA209D"/>
    <w:rsid w:val="00CA23BA"/>
    <w:rsid w:val="00CA2512"/>
    <w:rsid w:val="00CA2560"/>
    <w:rsid w:val="00CA27A1"/>
    <w:rsid w:val="00CA2834"/>
    <w:rsid w:val="00CA2BA8"/>
    <w:rsid w:val="00CA2E7C"/>
    <w:rsid w:val="00CA360E"/>
    <w:rsid w:val="00CA3EE4"/>
    <w:rsid w:val="00CA44C1"/>
    <w:rsid w:val="00CA4A23"/>
    <w:rsid w:val="00CA4D1A"/>
    <w:rsid w:val="00CA5097"/>
    <w:rsid w:val="00CA50B3"/>
    <w:rsid w:val="00CA57BC"/>
    <w:rsid w:val="00CA609F"/>
    <w:rsid w:val="00CA61EB"/>
    <w:rsid w:val="00CA625C"/>
    <w:rsid w:val="00CA64DD"/>
    <w:rsid w:val="00CA66E6"/>
    <w:rsid w:val="00CA6792"/>
    <w:rsid w:val="00CA699F"/>
    <w:rsid w:val="00CA725C"/>
    <w:rsid w:val="00CA739E"/>
    <w:rsid w:val="00CA7738"/>
    <w:rsid w:val="00CA7796"/>
    <w:rsid w:val="00CA7BF0"/>
    <w:rsid w:val="00CB035C"/>
    <w:rsid w:val="00CB04BF"/>
    <w:rsid w:val="00CB0596"/>
    <w:rsid w:val="00CB06A1"/>
    <w:rsid w:val="00CB0802"/>
    <w:rsid w:val="00CB09E7"/>
    <w:rsid w:val="00CB0AEE"/>
    <w:rsid w:val="00CB0C55"/>
    <w:rsid w:val="00CB0CDA"/>
    <w:rsid w:val="00CB0CFC"/>
    <w:rsid w:val="00CB0D57"/>
    <w:rsid w:val="00CB0FAD"/>
    <w:rsid w:val="00CB1046"/>
    <w:rsid w:val="00CB10B0"/>
    <w:rsid w:val="00CB1142"/>
    <w:rsid w:val="00CB1555"/>
    <w:rsid w:val="00CB1BD8"/>
    <w:rsid w:val="00CB1D82"/>
    <w:rsid w:val="00CB1EAE"/>
    <w:rsid w:val="00CB216A"/>
    <w:rsid w:val="00CB21BE"/>
    <w:rsid w:val="00CB2694"/>
    <w:rsid w:val="00CB2F67"/>
    <w:rsid w:val="00CB31D0"/>
    <w:rsid w:val="00CB3965"/>
    <w:rsid w:val="00CB3CBB"/>
    <w:rsid w:val="00CB4185"/>
    <w:rsid w:val="00CB44EB"/>
    <w:rsid w:val="00CB44F5"/>
    <w:rsid w:val="00CB4B5D"/>
    <w:rsid w:val="00CB516A"/>
    <w:rsid w:val="00CB5293"/>
    <w:rsid w:val="00CB5297"/>
    <w:rsid w:val="00CB531D"/>
    <w:rsid w:val="00CB54A7"/>
    <w:rsid w:val="00CB5527"/>
    <w:rsid w:val="00CB5886"/>
    <w:rsid w:val="00CB59E8"/>
    <w:rsid w:val="00CB5EFA"/>
    <w:rsid w:val="00CB63A1"/>
    <w:rsid w:val="00CB667C"/>
    <w:rsid w:val="00CB6CF6"/>
    <w:rsid w:val="00CB71CE"/>
    <w:rsid w:val="00CB72BC"/>
    <w:rsid w:val="00CB73AF"/>
    <w:rsid w:val="00CB7AA5"/>
    <w:rsid w:val="00CB7E4F"/>
    <w:rsid w:val="00CC03B4"/>
    <w:rsid w:val="00CC099D"/>
    <w:rsid w:val="00CC0C0B"/>
    <w:rsid w:val="00CC12B2"/>
    <w:rsid w:val="00CC1A5D"/>
    <w:rsid w:val="00CC1EE9"/>
    <w:rsid w:val="00CC20EA"/>
    <w:rsid w:val="00CC228B"/>
    <w:rsid w:val="00CC2472"/>
    <w:rsid w:val="00CC295F"/>
    <w:rsid w:val="00CC3069"/>
    <w:rsid w:val="00CC32E1"/>
    <w:rsid w:val="00CC3503"/>
    <w:rsid w:val="00CC3580"/>
    <w:rsid w:val="00CC3B0D"/>
    <w:rsid w:val="00CC3E0A"/>
    <w:rsid w:val="00CC4088"/>
    <w:rsid w:val="00CC44C6"/>
    <w:rsid w:val="00CC4700"/>
    <w:rsid w:val="00CC485A"/>
    <w:rsid w:val="00CC4873"/>
    <w:rsid w:val="00CC4BC3"/>
    <w:rsid w:val="00CC50D5"/>
    <w:rsid w:val="00CC5128"/>
    <w:rsid w:val="00CC5339"/>
    <w:rsid w:val="00CC59C6"/>
    <w:rsid w:val="00CC5B62"/>
    <w:rsid w:val="00CC5F3D"/>
    <w:rsid w:val="00CC61C2"/>
    <w:rsid w:val="00CC6670"/>
    <w:rsid w:val="00CC6898"/>
    <w:rsid w:val="00CC6FE1"/>
    <w:rsid w:val="00CC7127"/>
    <w:rsid w:val="00CC7210"/>
    <w:rsid w:val="00CC7B01"/>
    <w:rsid w:val="00CD021C"/>
    <w:rsid w:val="00CD0742"/>
    <w:rsid w:val="00CD0B08"/>
    <w:rsid w:val="00CD0BC3"/>
    <w:rsid w:val="00CD12A4"/>
    <w:rsid w:val="00CD1321"/>
    <w:rsid w:val="00CD1701"/>
    <w:rsid w:val="00CD1BC5"/>
    <w:rsid w:val="00CD1CE9"/>
    <w:rsid w:val="00CD1E88"/>
    <w:rsid w:val="00CD1F16"/>
    <w:rsid w:val="00CD1F36"/>
    <w:rsid w:val="00CD2133"/>
    <w:rsid w:val="00CD2C29"/>
    <w:rsid w:val="00CD317B"/>
    <w:rsid w:val="00CD324D"/>
    <w:rsid w:val="00CD390E"/>
    <w:rsid w:val="00CD3A27"/>
    <w:rsid w:val="00CD3D57"/>
    <w:rsid w:val="00CD4398"/>
    <w:rsid w:val="00CD43F9"/>
    <w:rsid w:val="00CD4485"/>
    <w:rsid w:val="00CD46EB"/>
    <w:rsid w:val="00CD4922"/>
    <w:rsid w:val="00CD4BDB"/>
    <w:rsid w:val="00CD4DF9"/>
    <w:rsid w:val="00CD528C"/>
    <w:rsid w:val="00CD5741"/>
    <w:rsid w:val="00CD5785"/>
    <w:rsid w:val="00CD582A"/>
    <w:rsid w:val="00CD5EF8"/>
    <w:rsid w:val="00CD6079"/>
    <w:rsid w:val="00CD61B6"/>
    <w:rsid w:val="00CD6546"/>
    <w:rsid w:val="00CD66D6"/>
    <w:rsid w:val="00CD6809"/>
    <w:rsid w:val="00CD6C51"/>
    <w:rsid w:val="00CD7263"/>
    <w:rsid w:val="00CD7D1E"/>
    <w:rsid w:val="00CE0069"/>
    <w:rsid w:val="00CE0277"/>
    <w:rsid w:val="00CE0378"/>
    <w:rsid w:val="00CE04B7"/>
    <w:rsid w:val="00CE094C"/>
    <w:rsid w:val="00CE09A0"/>
    <w:rsid w:val="00CE0D87"/>
    <w:rsid w:val="00CE0EF2"/>
    <w:rsid w:val="00CE0FEB"/>
    <w:rsid w:val="00CE1318"/>
    <w:rsid w:val="00CE13CB"/>
    <w:rsid w:val="00CE1558"/>
    <w:rsid w:val="00CE175E"/>
    <w:rsid w:val="00CE177C"/>
    <w:rsid w:val="00CE19B0"/>
    <w:rsid w:val="00CE1FB8"/>
    <w:rsid w:val="00CE1FC7"/>
    <w:rsid w:val="00CE21E1"/>
    <w:rsid w:val="00CE23BC"/>
    <w:rsid w:val="00CE24EF"/>
    <w:rsid w:val="00CE26F4"/>
    <w:rsid w:val="00CE2A11"/>
    <w:rsid w:val="00CE2AA6"/>
    <w:rsid w:val="00CE2D99"/>
    <w:rsid w:val="00CE313B"/>
    <w:rsid w:val="00CE3319"/>
    <w:rsid w:val="00CE3C9C"/>
    <w:rsid w:val="00CE3D14"/>
    <w:rsid w:val="00CE3ECB"/>
    <w:rsid w:val="00CE5414"/>
    <w:rsid w:val="00CE571A"/>
    <w:rsid w:val="00CE5747"/>
    <w:rsid w:val="00CE5961"/>
    <w:rsid w:val="00CE5B87"/>
    <w:rsid w:val="00CE5C65"/>
    <w:rsid w:val="00CE5DD0"/>
    <w:rsid w:val="00CE614A"/>
    <w:rsid w:val="00CE62FD"/>
    <w:rsid w:val="00CE64F4"/>
    <w:rsid w:val="00CE6756"/>
    <w:rsid w:val="00CE699E"/>
    <w:rsid w:val="00CE6A21"/>
    <w:rsid w:val="00CE72C2"/>
    <w:rsid w:val="00CE72D9"/>
    <w:rsid w:val="00CE754E"/>
    <w:rsid w:val="00CE75F2"/>
    <w:rsid w:val="00CE7617"/>
    <w:rsid w:val="00CE7658"/>
    <w:rsid w:val="00CE773F"/>
    <w:rsid w:val="00CE77EA"/>
    <w:rsid w:val="00CE780E"/>
    <w:rsid w:val="00CE78BD"/>
    <w:rsid w:val="00CE7CBB"/>
    <w:rsid w:val="00CE7D4E"/>
    <w:rsid w:val="00CE7E24"/>
    <w:rsid w:val="00CF023C"/>
    <w:rsid w:val="00CF0948"/>
    <w:rsid w:val="00CF0C62"/>
    <w:rsid w:val="00CF0EC4"/>
    <w:rsid w:val="00CF10D8"/>
    <w:rsid w:val="00CF1597"/>
    <w:rsid w:val="00CF1835"/>
    <w:rsid w:val="00CF1BA0"/>
    <w:rsid w:val="00CF21B5"/>
    <w:rsid w:val="00CF249F"/>
    <w:rsid w:val="00CF27ED"/>
    <w:rsid w:val="00CF2CA0"/>
    <w:rsid w:val="00CF2D73"/>
    <w:rsid w:val="00CF3448"/>
    <w:rsid w:val="00CF3824"/>
    <w:rsid w:val="00CF403B"/>
    <w:rsid w:val="00CF4212"/>
    <w:rsid w:val="00CF448F"/>
    <w:rsid w:val="00CF456D"/>
    <w:rsid w:val="00CF4903"/>
    <w:rsid w:val="00CF4FDF"/>
    <w:rsid w:val="00CF68C8"/>
    <w:rsid w:val="00CF6A22"/>
    <w:rsid w:val="00CF6C17"/>
    <w:rsid w:val="00CF715D"/>
    <w:rsid w:val="00CF7354"/>
    <w:rsid w:val="00CF7883"/>
    <w:rsid w:val="00CF7CCE"/>
    <w:rsid w:val="00D0009C"/>
    <w:rsid w:val="00D00F6B"/>
    <w:rsid w:val="00D0125C"/>
    <w:rsid w:val="00D0135C"/>
    <w:rsid w:val="00D01550"/>
    <w:rsid w:val="00D015DD"/>
    <w:rsid w:val="00D015EE"/>
    <w:rsid w:val="00D017AF"/>
    <w:rsid w:val="00D02040"/>
    <w:rsid w:val="00D020A4"/>
    <w:rsid w:val="00D023C8"/>
    <w:rsid w:val="00D02810"/>
    <w:rsid w:val="00D02DBA"/>
    <w:rsid w:val="00D02E8B"/>
    <w:rsid w:val="00D02EB4"/>
    <w:rsid w:val="00D038E1"/>
    <w:rsid w:val="00D03DF5"/>
    <w:rsid w:val="00D041B5"/>
    <w:rsid w:val="00D042F6"/>
    <w:rsid w:val="00D049CC"/>
    <w:rsid w:val="00D04AC5"/>
    <w:rsid w:val="00D04B5B"/>
    <w:rsid w:val="00D0524D"/>
    <w:rsid w:val="00D055FF"/>
    <w:rsid w:val="00D05841"/>
    <w:rsid w:val="00D05E53"/>
    <w:rsid w:val="00D05ED6"/>
    <w:rsid w:val="00D061C3"/>
    <w:rsid w:val="00D061EE"/>
    <w:rsid w:val="00D076AB"/>
    <w:rsid w:val="00D07975"/>
    <w:rsid w:val="00D07A0A"/>
    <w:rsid w:val="00D07AE8"/>
    <w:rsid w:val="00D105B2"/>
    <w:rsid w:val="00D1062B"/>
    <w:rsid w:val="00D10D89"/>
    <w:rsid w:val="00D10E95"/>
    <w:rsid w:val="00D11329"/>
    <w:rsid w:val="00D11515"/>
    <w:rsid w:val="00D11558"/>
    <w:rsid w:val="00D117FA"/>
    <w:rsid w:val="00D11C51"/>
    <w:rsid w:val="00D11DE9"/>
    <w:rsid w:val="00D11F0F"/>
    <w:rsid w:val="00D11F42"/>
    <w:rsid w:val="00D12048"/>
    <w:rsid w:val="00D122DD"/>
    <w:rsid w:val="00D128FB"/>
    <w:rsid w:val="00D12AB1"/>
    <w:rsid w:val="00D1307B"/>
    <w:rsid w:val="00D134AB"/>
    <w:rsid w:val="00D13510"/>
    <w:rsid w:val="00D139E9"/>
    <w:rsid w:val="00D13AC9"/>
    <w:rsid w:val="00D13D54"/>
    <w:rsid w:val="00D14079"/>
    <w:rsid w:val="00D140E0"/>
    <w:rsid w:val="00D1435B"/>
    <w:rsid w:val="00D14770"/>
    <w:rsid w:val="00D14F01"/>
    <w:rsid w:val="00D150C9"/>
    <w:rsid w:val="00D152E1"/>
    <w:rsid w:val="00D1546F"/>
    <w:rsid w:val="00D15556"/>
    <w:rsid w:val="00D1555E"/>
    <w:rsid w:val="00D1565C"/>
    <w:rsid w:val="00D15AD8"/>
    <w:rsid w:val="00D15CE2"/>
    <w:rsid w:val="00D15D73"/>
    <w:rsid w:val="00D15D87"/>
    <w:rsid w:val="00D15DE2"/>
    <w:rsid w:val="00D16108"/>
    <w:rsid w:val="00D1674A"/>
    <w:rsid w:val="00D168B4"/>
    <w:rsid w:val="00D16A48"/>
    <w:rsid w:val="00D17E20"/>
    <w:rsid w:val="00D20095"/>
    <w:rsid w:val="00D20266"/>
    <w:rsid w:val="00D2030A"/>
    <w:rsid w:val="00D2033C"/>
    <w:rsid w:val="00D206E6"/>
    <w:rsid w:val="00D20805"/>
    <w:rsid w:val="00D20BCA"/>
    <w:rsid w:val="00D20E16"/>
    <w:rsid w:val="00D20E6C"/>
    <w:rsid w:val="00D21562"/>
    <w:rsid w:val="00D2165B"/>
    <w:rsid w:val="00D218B7"/>
    <w:rsid w:val="00D2191C"/>
    <w:rsid w:val="00D21B7A"/>
    <w:rsid w:val="00D21BED"/>
    <w:rsid w:val="00D21CBB"/>
    <w:rsid w:val="00D22B33"/>
    <w:rsid w:val="00D22D00"/>
    <w:rsid w:val="00D2355E"/>
    <w:rsid w:val="00D23AFA"/>
    <w:rsid w:val="00D23EE4"/>
    <w:rsid w:val="00D243E0"/>
    <w:rsid w:val="00D247DE"/>
    <w:rsid w:val="00D24DFA"/>
    <w:rsid w:val="00D25764"/>
    <w:rsid w:val="00D2593F"/>
    <w:rsid w:val="00D25A9F"/>
    <w:rsid w:val="00D2605B"/>
    <w:rsid w:val="00D260B0"/>
    <w:rsid w:val="00D26140"/>
    <w:rsid w:val="00D26454"/>
    <w:rsid w:val="00D2659B"/>
    <w:rsid w:val="00D27115"/>
    <w:rsid w:val="00D272D7"/>
    <w:rsid w:val="00D273F9"/>
    <w:rsid w:val="00D27703"/>
    <w:rsid w:val="00D27878"/>
    <w:rsid w:val="00D27A12"/>
    <w:rsid w:val="00D30553"/>
    <w:rsid w:val="00D30808"/>
    <w:rsid w:val="00D308B6"/>
    <w:rsid w:val="00D30A3E"/>
    <w:rsid w:val="00D30A83"/>
    <w:rsid w:val="00D30BCD"/>
    <w:rsid w:val="00D30F16"/>
    <w:rsid w:val="00D30F28"/>
    <w:rsid w:val="00D31027"/>
    <w:rsid w:val="00D31041"/>
    <w:rsid w:val="00D31ACD"/>
    <w:rsid w:val="00D31C77"/>
    <w:rsid w:val="00D31F69"/>
    <w:rsid w:val="00D321D6"/>
    <w:rsid w:val="00D322CB"/>
    <w:rsid w:val="00D32447"/>
    <w:rsid w:val="00D32A2B"/>
    <w:rsid w:val="00D32BA8"/>
    <w:rsid w:val="00D33629"/>
    <w:rsid w:val="00D33917"/>
    <w:rsid w:val="00D33B1D"/>
    <w:rsid w:val="00D34360"/>
    <w:rsid w:val="00D343A4"/>
    <w:rsid w:val="00D3457D"/>
    <w:rsid w:val="00D345C4"/>
    <w:rsid w:val="00D34B1B"/>
    <w:rsid w:val="00D34F7D"/>
    <w:rsid w:val="00D355FD"/>
    <w:rsid w:val="00D356D3"/>
    <w:rsid w:val="00D358FF"/>
    <w:rsid w:val="00D35AF5"/>
    <w:rsid w:val="00D35D1C"/>
    <w:rsid w:val="00D35ED7"/>
    <w:rsid w:val="00D365F4"/>
    <w:rsid w:val="00D36BF9"/>
    <w:rsid w:val="00D36C38"/>
    <w:rsid w:val="00D36C54"/>
    <w:rsid w:val="00D372EC"/>
    <w:rsid w:val="00D37354"/>
    <w:rsid w:val="00D3741A"/>
    <w:rsid w:val="00D37FAF"/>
    <w:rsid w:val="00D4010B"/>
    <w:rsid w:val="00D4025D"/>
    <w:rsid w:val="00D40C0F"/>
    <w:rsid w:val="00D40D28"/>
    <w:rsid w:val="00D40DB8"/>
    <w:rsid w:val="00D40DE4"/>
    <w:rsid w:val="00D40FDE"/>
    <w:rsid w:val="00D41275"/>
    <w:rsid w:val="00D413D4"/>
    <w:rsid w:val="00D41474"/>
    <w:rsid w:val="00D4159A"/>
    <w:rsid w:val="00D416B3"/>
    <w:rsid w:val="00D41842"/>
    <w:rsid w:val="00D421CC"/>
    <w:rsid w:val="00D4225C"/>
    <w:rsid w:val="00D4275C"/>
    <w:rsid w:val="00D42863"/>
    <w:rsid w:val="00D428F3"/>
    <w:rsid w:val="00D42AEE"/>
    <w:rsid w:val="00D42B77"/>
    <w:rsid w:val="00D43009"/>
    <w:rsid w:val="00D4374B"/>
    <w:rsid w:val="00D4390F"/>
    <w:rsid w:val="00D43A2D"/>
    <w:rsid w:val="00D43BEC"/>
    <w:rsid w:val="00D43E71"/>
    <w:rsid w:val="00D43F15"/>
    <w:rsid w:val="00D44120"/>
    <w:rsid w:val="00D4426A"/>
    <w:rsid w:val="00D44496"/>
    <w:rsid w:val="00D448AC"/>
    <w:rsid w:val="00D44BE1"/>
    <w:rsid w:val="00D44C64"/>
    <w:rsid w:val="00D44FCB"/>
    <w:rsid w:val="00D453E4"/>
    <w:rsid w:val="00D4577E"/>
    <w:rsid w:val="00D45A0D"/>
    <w:rsid w:val="00D45D10"/>
    <w:rsid w:val="00D45D91"/>
    <w:rsid w:val="00D45ECA"/>
    <w:rsid w:val="00D46138"/>
    <w:rsid w:val="00D463B6"/>
    <w:rsid w:val="00D468AA"/>
    <w:rsid w:val="00D468D0"/>
    <w:rsid w:val="00D46AAB"/>
    <w:rsid w:val="00D46F40"/>
    <w:rsid w:val="00D4726C"/>
    <w:rsid w:val="00D47569"/>
    <w:rsid w:val="00D475FA"/>
    <w:rsid w:val="00D47ABC"/>
    <w:rsid w:val="00D47D3B"/>
    <w:rsid w:val="00D50010"/>
    <w:rsid w:val="00D501C8"/>
    <w:rsid w:val="00D50308"/>
    <w:rsid w:val="00D50312"/>
    <w:rsid w:val="00D506D1"/>
    <w:rsid w:val="00D50ABA"/>
    <w:rsid w:val="00D50C64"/>
    <w:rsid w:val="00D51882"/>
    <w:rsid w:val="00D51932"/>
    <w:rsid w:val="00D51FFC"/>
    <w:rsid w:val="00D521CC"/>
    <w:rsid w:val="00D529DC"/>
    <w:rsid w:val="00D52A9A"/>
    <w:rsid w:val="00D52ACF"/>
    <w:rsid w:val="00D53144"/>
    <w:rsid w:val="00D53206"/>
    <w:rsid w:val="00D532F8"/>
    <w:rsid w:val="00D53363"/>
    <w:rsid w:val="00D537A5"/>
    <w:rsid w:val="00D538EB"/>
    <w:rsid w:val="00D53A9C"/>
    <w:rsid w:val="00D53AEB"/>
    <w:rsid w:val="00D53E6D"/>
    <w:rsid w:val="00D54189"/>
    <w:rsid w:val="00D54340"/>
    <w:rsid w:val="00D543BE"/>
    <w:rsid w:val="00D54649"/>
    <w:rsid w:val="00D54950"/>
    <w:rsid w:val="00D55223"/>
    <w:rsid w:val="00D552AC"/>
    <w:rsid w:val="00D556AE"/>
    <w:rsid w:val="00D55BA6"/>
    <w:rsid w:val="00D55D7F"/>
    <w:rsid w:val="00D55E12"/>
    <w:rsid w:val="00D5609A"/>
    <w:rsid w:val="00D56511"/>
    <w:rsid w:val="00D5657D"/>
    <w:rsid w:val="00D5663C"/>
    <w:rsid w:val="00D56A91"/>
    <w:rsid w:val="00D56C07"/>
    <w:rsid w:val="00D572E2"/>
    <w:rsid w:val="00D573DB"/>
    <w:rsid w:val="00D5798F"/>
    <w:rsid w:val="00D602CC"/>
    <w:rsid w:val="00D602E5"/>
    <w:rsid w:val="00D6035E"/>
    <w:rsid w:val="00D606F4"/>
    <w:rsid w:val="00D6081E"/>
    <w:rsid w:val="00D60946"/>
    <w:rsid w:val="00D6096C"/>
    <w:rsid w:val="00D60ADA"/>
    <w:rsid w:val="00D60B0B"/>
    <w:rsid w:val="00D60B61"/>
    <w:rsid w:val="00D610E1"/>
    <w:rsid w:val="00D61854"/>
    <w:rsid w:val="00D61B91"/>
    <w:rsid w:val="00D61FC3"/>
    <w:rsid w:val="00D6217C"/>
    <w:rsid w:val="00D6220B"/>
    <w:rsid w:val="00D628AF"/>
    <w:rsid w:val="00D6301E"/>
    <w:rsid w:val="00D632DC"/>
    <w:rsid w:val="00D6394A"/>
    <w:rsid w:val="00D63E9E"/>
    <w:rsid w:val="00D64002"/>
    <w:rsid w:val="00D640E4"/>
    <w:rsid w:val="00D641BF"/>
    <w:rsid w:val="00D6461A"/>
    <w:rsid w:val="00D647BD"/>
    <w:rsid w:val="00D64EA4"/>
    <w:rsid w:val="00D6535F"/>
    <w:rsid w:val="00D658B1"/>
    <w:rsid w:val="00D66749"/>
    <w:rsid w:val="00D66845"/>
    <w:rsid w:val="00D668C9"/>
    <w:rsid w:val="00D669A1"/>
    <w:rsid w:val="00D6730B"/>
    <w:rsid w:val="00D67374"/>
    <w:rsid w:val="00D673C0"/>
    <w:rsid w:val="00D675BC"/>
    <w:rsid w:val="00D67742"/>
    <w:rsid w:val="00D67899"/>
    <w:rsid w:val="00D6796A"/>
    <w:rsid w:val="00D67B0B"/>
    <w:rsid w:val="00D67E26"/>
    <w:rsid w:val="00D67EDF"/>
    <w:rsid w:val="00D7070E"/>
    <w:rsid w:val="00D70983"/>
    <w:rsid w:val="00D70CCD"/>
    <w:rsid w:val="00D70D36"/>
    <w:rsid w:val="00D70D97"/>
    <w:rsid w:val="00D711CD"/>
    <w:rsid w:val="00D71646"/>
    <w:rsid w:val="00D71C9F"/>
    <w:rsid w:val="00D72292"/>
    <w:rsid w:val="00D72307"/>
    <w:rsid w:val="00D7275B"/>
    <w:rsid w:val="00D72B7B"/>
    <w:rsid w:val="00D72F57"/>
    <w:rsid w:val="00D73373"/>
    <w:rsid w:val="00D73B95"/>
    <w:rsid w:val="00D73BAA"/>
    <w:rsid w:val="00D7437C"/>
    <w:rsid w:val="00D74A26"/>
    <w:rsid w:val="00D74A57"/>
    <w:rsid w:val="00D74C7F"/>
    <w:rsid w:val="00D751C4"/>
    <w:rsid w:val="00D751FF"/>
    <w:rsid w:val="00D756DD"/>
    <w:rsid w:val="00D757C6"/>
    <w:rsid w:val="00D75FB1"/>
    <w:rsid w:val="00D7615D"/>
    <w:rsid w:val="00D76473"/>
    <w:rsid w:val="00D76745"/>
    <w:rsid w:val="00D76D1C"/>
    <w:rsid w:val="00D76F17"/>
    <w:rsid w:val="00D77316"/>
    <w:rsid w:val="00D7749A"/>
    <w:rsid w:val="00D77AF2"/>
    <w:rsid w:val="00D802CD"/>
    <w:rsid w:val="00D802EE"/>
    <w:rsid w:val="00D80588"/>
    <w:rsid w:val="00D80E37"/>
    <w:rsid w:val="00D812C9"/>
    <w:rsid w:val="00D81414"/>
    <w:rsid w:val="00D81453"/>
    <w:rsid w:val="00D81B08"/>
    <w:rsid w:val="00D81E2B"/>
    <w:rsid w:val="00D82167"/>
    <w:rsid w:val="00D82250"/>
    <w:rsid w:val="00D82B11"/>
    <w:rsid w:val="00D82D66"/>
    <w:rsid w:val="00D82F42"/>
    <w:rsid w:val="00D83033"/>
    <w:rsid w:val="00D83157"/>
    <w:rsid w:val="00D833BC"/>
    <w:rsid w:val="00D83683"/>
    <w:rsid w:val="00D83922"/>
    <w:rsid w:val="00D83B5D"/>
    <w:rsid w:val="00D84166"/>
    <w:rsid w:val="00D84947"/>
    <w:rsid w:val="00D84A65"/>
    <w:rsid w:val="00D8590F"/>
    <w:rsid w:val="00D86114"/>
    <w:rsid w:val="00D8638E"/>
    <w:rsid w:val="00D863A0"/>
    <w:rsid w:val="00D86BF5"/>
    <w:rsid w:val="00D86C3A"/>
    <w:rsid w:val="00D87209"/>
    <w:rsid w:val="00D87777"/>
    <w:rsid w:val="00D87C68"/>
    <w:rsid w:val="00D87CE0"/>
    <w:rsid w:val="00D87D58"/>
    <w:rsid w:val="00D9009D"/>
    <w:rsid w:val="00D9043B"/>
    <w:rsid w:val="00D909CC"/>
    <w:rsid w:val="00D90C42"/>
    <w:rsid w:val="00D90D20"/>
    <w:rsid w:val="00D90DCE"/>
    <w:rsid w:val="00D915B2"/>
    <w:rsid w:val="00D9185E"/>
    <w:rsid w:val="00D91A51"/>
    <w:rsid w:val="00D91D2B"/>
    <w:rsid w:val="00D91E34"/>
    <w:rsid w:val="00D91EC7"/>
    <w:rsid w:val="00D92227"/>
    <w:rsid w:val="00D922DA"/>
    <w:rsid w:val="00D9246F"/>
    <w:rsid w:val="00D924B3"/>
    <w:rsid w:val="00D92C1B"/>
    <w:rsid w:val="00D92F4F"/>
    <w:rsid w:val="00D93421"/>
    <w:rsid w:val="00D9354C"/>
    <w:rsid w:val="00D93854"/>
    <w:rsid w:val="00D938C9"/>
    <w:rsid w:val="00D94480"/>
    <w:rsid w:val="00D94866"/>
    <w:rsid w:val="00D94B33"/>
    <w:rsid w:val="00D94B58"/>
    <w:rsid w:val="00D94BAE"/>
    <w:rsid w:val="00D94C82"/>
    <w:rsid w:val="00D952FE"/>
    <w:rsid w:val="00D9534E"/>
    <w:rsid w:val="00D953CD"/>
    <w:rsid w:val="00D965E2"/>
    <w:rsid w:val="00D96CD3"/>
    <w:rsid w:val="00D97673"/>
    <w:rsid w:val="00D9779D"/>
    <w:rsid w:val="00D97D20"/>
    <w:rsid w:val="00D97FDF"/>
    <w:rsid w:val="00DA00B5"/>
    <w:rsid w:val="00DA0315"/>
    <w:rsid w:val="00DA03C1"/>
    <w:rsid w:val="00DA055C"/>
    <w:rsid w:val="00DA0C65"/>
    <w:rsid w:val="00DA13C2"/>
    <w:rsid w:val="00DA16DD"/>
    <w:rsid w:val="00DA18C3"/>
    <w:rsid w:val="00DA1A59"/>
    <w:rsid w:val="00DA1B85"/>
    <w:rsid w:val="00DA1C4D"/>
    <w:rsid w:val="00DA1CBD"/>
    <w:rsid w:val="00DA1E63"/>
    <w:rsid w:val="00DA2064"/>
    <w:rsid w:val="00DA266D"/>
    <w:rsid w:val="00DA2E81"/>
    <w:rsid w:val="00DA2E89"/>
    <w:rsid w:val="00DA3002"/>
    <w:rsid w:val="00DA3242"/>
    <w:rsid w:val="00DA3833"/>
    <w:rsid w:val="00DA385E"/>
    <w:rsid w:val="00DA4050"/>
    <w:rsid w:val="00DA42EB"/>
    <w:rsid w:val="00DA43AA"/>
    <w:rsid w:val="00DA46DF"/>
    <w:rsid w:val="00DA46FD"/>
    <w:rsid w:val="00DA4930"/>
    <w:rsid w:val="00DA495B"/>
    <w:rsid w:val="00DA4A1F"/>
    <w:rsid w:val="00DA4B58"/>
    <w:rsid w:val="00DA4F23"/>
    <w:rsid w:val="00DA57B2"/>
    <w:rsid w:val="00DA5C3D"/>
    <w:rsid w:val="00DA5D4E"/>
    <w:rsid w:val="00DA5D8F"/>
    <w:rsid w:val="00DA5FF1"/>
    <w:rsid w:val="00DA6089"/>
    <w:rsid w:val="00DA608A"/>
    <w:rsid w:val="00DA62B0"/>
    <w:rsid w:val="00DA62B8"/>
    <w:rsid w:val="00DA6A2A"/>
    <w:rsid w:val="00DA747F"/>
    <w:rsid w:val="00DA766E"/>
    <w:rsid w:val="00DA7B16"/>
    <w:rsid w:val="00DA7C53"/>
    <w:rsid w:val="00DB06E5"/>
    <w:rsid w:val="00DB082B"/>
    <w:rsid w:val="00DB0978"/>
    <w:rsid w:val="00DB0995"/>
    <w:rsid w:val="00DB0C18"/>
    <w:rsid w:val="00DB0D24"/>
    <w:rsid w:val="00DB14B6"/>
    <w:rsid w:val="00DB18FA"/>
    <w:rsid w:val="00DB1EC9"/>
    <w:rsid w:val="00DB2120"/>
    <w:rsid w:val="00DB21B3"/>
    <w:rsid w:val="00DB2576"/>
    <w:rsid w:val="00DB27A3"/>
    <w:rsid w:val="00DB29F9"/>
    <w:rsid w:val="00DB2CD1"/>
    <w:rsid w:val="00DB2E99"/>
    <w:rsid w:val="00DB38FA"/>
    <w:rsid w:val="00DB3A3E"/>
    <w:rsid w:val="00DB3D43"/>
    <w:rsid w:val="00DB3E08"/>
    <w:rsid w:val="00DB3E2B"/>
    <w:rsid w:val="00DB4A97"/>
    <w:rsid w:val="00DB4D10"/>
    <w:rsid w:val="00DB4EB3"/>
    <w:rsid w:val="00DB520F"/>
    <w:rsid w:val="00DB53E9"/>
    <w:rsid w:val="00DB54C7"/>
    <w:rsid w:val="00DB5ABB"/>
    <w:rsid w:val="00DB5B8C"/>
    <w:rsid w:val="00DB5D51"/>
    <w:rsid w:val="00DB604A"/>
    <w:rsid w:val="00DB6114"/>
    <w:rsid w:val="00DB622E"/>
    <w:rsid w:val="00DB6AF9"/>
    <w:rsid w:val="00DB7119"/>
    <w:rsid w:val="00DB739C"/>
    <w:rsid w:val="00DB752E"/>
    <w:rsid w:val="00DB7749"/>
    <w:rsid w:val="00DB7D22"/>
    <w:rsid w:val="00DB7DAD"/>
    <w:rsid w:val="00DB7F61"/>
    <w:rsid w:val="00DC0117"/>
    <w:rsid w:val="00DC023A"/>
    <w:rsid w:val="00DC02A8"/>
    <w:rsid w:val="00DC02F7"/>
    <w:rsid w:val="00DC0461"/>
    <w:rsid w:val="00DC05C1"/>
    <w:rsid w:val="00DC098D"/>
    <w:rsid w:val="00DC0AF7"/>
    <w:rsid w:val="00DC0C85"/>
    <w:rsid w:val="00DC0C8B"/>
    <w:rsid w:val="00DC1280"/>
    <w:rsid w:val="00DC12EC"/>
    <w:rsid w:val="00DC16A7"/>
    <w:rsid w:val="00DC1807"/>
    <w:rsid w:val="00DC1BE4"/>
    <w:rsid w:val="00DC2034"/>
    <w:rsid w:val="00DC2173"/>
    <w:rsid w:val="00DC2832"/>
    <w:rsid w:val="00DC2AF9"/>
    <w:rsid w:val="00DC2B53"/>
    <w:rsid w:val="00DC2BDC"/>
    <w:rsid w:val="00DC2E46"/>
    <w:rsid w:val="00DC2FC9"/>
    <w:rsid w:val="00DC3A48"/>
    <w:rsid w:val="00DC3BA0"/>
    <w:rsid w:val="00DC3C7C"/>
    <w:rsid w:val="00DC473A"/>
    <w:rsid w:val="00DC487D"/>
    <w:rsid w:val="00DC49A8"/>
    <w:rsid w:val="00DC49F8"/>
    <w:rsid w:val="00DC543B"/>
    <w:rsid w:val="00DC59AE"/>
    <w:rsid w:val="00DC5CCE"/>
    <w:rsid w:val="00DC6170"/>
    <w:rsid w:val="00DC65FA"/>
    <w:rsid w:val="00DC66F0"/>
    <w:rsid w:val="00DC6A43"/>
    <w:rsid w:val="00DC6E35"/>
    <w:rsid w:val="00DC73D0"/>
    <w:rsid w:val="00DC772A"/>
    <w:rsid w:val="00DC7BE3"/>
    <w:rsid w:val="00DC7D9D"/>
    <w:rsid w:val="00DC7EE1"/>
    <w:rsid w:val="00DD03DC"/>
    <w:rsid w:val="00DD06EA"/>
    <w:rsid w:val="00DD117D"/>
    <w:rsid w:val="00DD1C24"/>
    <w:rsid w:val="00DD2663"/>
    <w:rsid w:val="00DD2826"/>
    <w:rsid w:val="00DD2847"/>
    <w:rsid w:val="00DD2B7B"/>
    <w:rsid w:val="00DD3007"/>
    <w:rsid w:val="00DD358F"/>
    <w:rsid w:val="00DD3648"/>
    <w:rsid w:val="00DD3897"/>
    <w:rsid w:val="00DD4163"/>
    <w:rsid w:val="00DD472A"/>
    <w:rsid w:val="00DD4831"/>
    <w:rsid w:val="00DD4959"/>
    <w:rsid w:val="00DD4DDE"/>
    <w:rsid w:val="00DD4E95"/>
    <w:rsid w:val="00DD5425"/>
    <w:rsid w:val="00DD549C"/>
    <w:rsid w:val="00DD5521"/>
    <w:rsid w:val="00DD5C93"/>
    <w:rsid w:val="00DD5F60"/>
    <w:rsid w:val="00DD606D"/>
    <w:rsid w:val="00DD664C"/>
    <w:rsid w:val="00DD6682"/>
    <w:rsid w:val="00DD6917"/>
    <w:rsid w:val="00DD6A07"/>
    <w:rsid w:val="00DD6B27"/>
    <w:rsid w:val="00DD6D91"/>
    <w:rsid w:val="00DD71F7"/>
    <w:rsid w:val="00DD7219"/>
    <w:rsid w:val="00DD732D"/>
    <w:rsid w:val="00DD7BBC"/>
    <w:rsid w:val="00DD7C45"/>
    <w:rsid w:val="00DD7D95"/>
    <w:rsid w:val="00DD7DFB"/>
    <w:rsid w:val="00DD7F4F"/>
    <w:rsid w:val="00DE026A"/>
    <w:rsid w:val="00DE08BC"/>
    <w:rsid w:val="00DE0C76"/>
    <w:rsid w:val="00DE0D93"/>
    <w:rsid w:val="00DE0E5B"/>
    <w:rsid w:val="00DE1239"/>
    <w:rsid w:val="00DE1428"/>
    <w:rsid w:val="00DE144E"/>
    <w:rsid w:val="00DE16C2"/>
    <w:rsid w:val="00DE17DB"/>
    <w:rsid w:val="00DE1C81"/>
    <w:rsid w:val="00DE21B6"/>
    <w:rsid w:val="00DE2332"/>
    <w:rsid w:val="00DE2588"/>
    <w:rsid w:val="00DE2B59"/>
    <w:rsid w:val="00DE355F"/>
    <w:rsid w:val="00DE368A"/>
    <w:rsid w:val="00DE378F"/>
    <w:rsid w:val="00DE399D"/>
    <w:rsid w:val="00DE3A5F"/>
    <w:rsid w:val="00DE3AC1"/>
    <w:rsid w:val="00DE41FF"/>
    <w:rsid w:val="00DE4527"/>
    <w:rsid w:val="00DE49A4"/>
    <w:rsid w:val="00DE4C50"/>
    <w:rsid w:val="00DE503F"/>
    <w:rsid w:val="00DE5270"/>
    <w:rsid w:val="00DE5466"/>
    <w:rsid w:val="00DE5525"/>
    <w:rsid w:val="00DE56FD"/>
    <w:rsid w:val="00DE5A11"/>
    <w:rsid w:val="00DE5C05"/>
    <w:rsid w:val="00DE5DDD"/>
    <w:rsid w:val="00DE616B"/>
    <w:rsid w:val="00DE66BE"/>
    <w:rsid w:val="00DE69FA"/>
    <w:rsid w:val="00DE6D35"/>
    <w:rsid w:val="00DE7029"/>
    <w:rsid w:val="00DE761A"/>
    <w:rsid w:val="00DE7735"/>
    <w:rsid w:val="00DE77A3"/>
    <w:rsid w:val="00DE7874"/>
    <w:rsid w:val="00DE7948"/>
    <w:rsid w:val="00DE7A58"/>
    <w:rsid w:val="00DE7CEA"/>
    <w:rsid w:val="00DE7D21"/>
    <w:rsid w:val="00DE7E88"/>
    <w:rsid w:val="00DE7FD0"/>
    <w:rsid w:val="00DF029E"/>
    <w:rsid w:val="00DF03F2"/>
    <w:rsid w:val="00DF0DED"/>
    <w:rsid w:val="00DF1117"/>
    <w:rsid w:val="00DF11B5"/>
    <w:rsid w:val="00DF1ACD"/>
    <w:rsid w:val="00DF1BCC"/>
    <w:rsid w:val="00DF1C8A"/>
    <w:rsid w:val="00DF21B6"/>
    <w:rsid w:val="00DF260B"/>
    <w:rsid w:val="00DF2AA1"/>
    <w:rsid w:val="00DF2BDC"/>
    <w:rsid w:val="00DF2D3A"/>
    <w:rsid w:val="00DF3132"/>
    <w:rsid w:val="00DF31A3"/>
    <w:rsid w:val="00DF4B29"/>
    <w:rsid w:val="00DF58BE"/>
    <w:rsid w:val="00DF61C5"/>
    <w:rsid w:val="00DF65E2"/>
    <w:rsid w:val="00DF669E"/>
    <w:rsid w:val="00DF6CA2"/>
    <w:rsid w:val="00DF6D54"/>
    <w:rsid w:val="00DF771D"/>
    <w:rsid w:val="00DF7AB2"/>
    <w:rsid w:val="00DF7D45"/>
    <w:rsid w:val="00DF7E04"/>
    <w:rsid w:val="00DF7E45"/>
    <w:rsid w:val="00E00089"/>
    <w:rsid w:val="00E006E8"/>
    <w:rsid w:val="00E007E5"/>
    <w:rsid w:val="00E008D6"/>
    <w:rsid w:val="00E01538"/>
    <w:rsid w:val="00E01585"/>
    <w:rsid w:val="00E0216D"/>
    <w:rsid w:val="00E022D1"/>
    <w:rsid w:val="00E026D3"/>
    <w:rsid w:val="00E02896"/>
    <w:rsid w:val="00E029BA"/>
    <w:rsid w:val="00E02AE4"/>
    <w:rsid w:val="00E02B05"/>
    <w:rsid w:val="00E032EE"/>
    <w:rsid w:val="00E0391E"/>
    <w:rsid w:val="00E03AC5"/>
    <w:rsid w:val="00E03B83"/>
    <w:rsid w:val="00E03FC0"/>
    <w:rsid w:val="00E04D93"/>
    <w:rsid w:val="00E04EAB"/>
    <w:rsid w:val="00E04F8E"/>
    <w:rsid w:val="00E052EA"/>
    <w:rsid w:val="00E05530"/>
    <w:rsid w:val="00E05676"/>
    <w:rsid w:val="00E05714"/>
    <w:rsid w:val="00E05779"/>
    <w:rsid w:val="00E058CD"/>
    <w:rsid w:val="00E0596F"/>
    <w:rsid w:val="00E05BFA"/>
    <w:rsid w:val="00E06235"/>
    <w:rsid w:val="00E06238"/>
    <w:rsid w:val="00E062CD"/>
    <w:rsid w:val="00E0643C"/>
    <w:rsid w:val="00E064B0"/>
    <w:rsid w:val="00E06525"/>
    <w:rsid w:val="00E06850"/>
    <w:rsid w:val="00E06A7B"/>
    <w:rsid w:val="00E06B49"/>
    <w:rsid w:val="00E071BA"/>
    <w:rsid w:val="00E075CB"/>
    <w:rsid w:val="00E075F4"/>
    <w:rsid w:val="00E076A5"/>
    <w:rsid w:val="00E078E8"/>
    <w:rsid w:val="00E07F4A"/>
    <w:rsid w:val="00E100CA"/>
    <w:rsid w:val="00E102E8"/>
    <w:rsid w:val="00E105CA"/>
    <w:rsid w:val="00E10625"/>
    <w:rsid w:val="00E10CAB"/>
    <w:rsid w:val="00E114E5"/>
    <w:rsid w:val="00E11EE3"/>
    <w:rsid w:val="00E11EE7"/>
    <w:rsid w:val="00E12D13"/>
    <w:rsid w:val="00E1338C"/>
    <w:rsid w:val="00E13962"/>
    <w:rsid w:val="00E13996"/>
    <w:rsid w:val="00E13BA7"/>
    <w:rsid w:val="00E13EFD"/>
    <w:rsid w:val="00E140FF"/>
    <w:rsid w:val="00E1433A"/>
    <w:rsid w:val="00E15424"/>
    <w:rsid w:val="00E158FE"/>
    <w:rsid w:val="00E161E9"/>
    <w:rsid w:val="00E1695D"/>
    <w:rsid w:val="00E16BDC"/>
    <w:rsid w:val="00E173F0"/>
    <w:rsid w:val="00E17661"/>
    <w:rsid w:val="00E17698"/>
    <w:rsid w:val="00E176A3"/>
    <w:rsid w:val="00E17902"/>
    <w:rsid w:val="00E17A37"/>
    <w:rsid w:val="00E201F6"/>
    <w:rsid w:val="00E204F7"/>
    <w:rsid w:val="00E207E3"/>
    <w:rsid w:val="00E208B2"/>
    <w:rsid w:val="00E219E7"/>
    <w:rsid w:val="00E21C84"/>
    <w:rsid w:val="00E21DF2"/>
    <w:rsid w:val="00E21FDB"/>
    <w:rsid w:val="00E22341"/>
    <w:rsid w:val="00E223D9"/>
    <w:rsid w:val="00E228D9"/>
    <w:rsid w:val="00E2294B"/>
    <w:rsid w:val="00E22BBE"/>
    <w:rsid w:val="00E23395"/>
    <w:rsid w:val="00E233FF"/>
    <w:rsid w:val="00E239A6"/>
    <w:rsid w:val="00E23AEA"/>
    <w:rsid w:val="00E23B51"/>
    <w:rsid w:val="00E23CBD"/>
    <w:rsid w:val="00E23EC3"/>
    <w:rsid w:val="00E24702"/>
    <w:rsid w:val="00E2476A"/>
    <w:rsid w:val="00E24802"/>
    <w:rsid w:val="00E24A7F"/>
    <w:rsid w:val="00E24C3C"/>
    <w:rsid w:val="00E25202"/>
    <w:rsid w:val="00E25723"/>
    <w:rsid w:val="00E25BFE"/>
    <w:rsid w:val="00E25D4A"/>
    <w:rsid w:val="00E25FE9"/>
    <w:rsid w:val="00E2660F"/>
    <w:rsid w:val="00E266D9"/>
    <w:rsid w:val="00E268B8"/>
    <w:rsid w:val="00E26CEC"/>
    <w:rsid w:val="00E26E0C"/>
    <w:rsid w:val="00E2721B"/>
    <w:rsid w:val="00E2728A"/>
    <w:rsid w:val="00E27297"/>
    <w:rsid w:val="00E273CA"/>
    <w:rsid w:val="00E27474"/>
    <w:rsid w:val="00E276F3"/>
    <w:rsid w:val="00E27DDA"/>
    <w:rsid w:val="00E302A1"/>
    <w:rsid w:val="00E306F8"/>
    <w:rsid w:val="00E3086E"/>
    <w:rsid w:val="00E30BF7"/>
    <w:rsid w:val="00E30C04"/>
    <w:rsid w:val="00E31932"/>
    <w:rsid w:val="00E31B11"/>
    <w:rsid w:val="00E31C9B"/>
    <w:rsid w:val="00E31EF1"/>
    <w:rsid w:val="00E32351"/>
    <w:rsid w:val="00E326E5"/>
    <w:rsid w:val="00E32AC3"/>
    <w:rsid w:val="00E33011"/>
    <w:rsid w:val="00E334FF"/>
    <w:rsid w:val="00E336E5"/>
    <w:rsid w:val="00E3375A"/>
    <w:rsid w:val="00E33DCE"/>
    <w:rsid w:val="00E3403A"/>
    <w:rsid w:val="00E349BA"/>
    <w:rsid w:val="00E34ABD"/>
    <w:rsid w:val="00E34DC9"/>
    <w:rsid w:val="00E3519C"/>
    <w:rsid w:val="00E35858"/>
    <w:rsid w:val="00E35C01"/>
    <w:rsid w:val="00E35D68"/>
    <w:rsid w:val="00E35EE1"/>
    <w:rsid w:val="00E362F0"/>
    <w:rsid w:val="00E36405"/>
    <w:rsid w:val="00E3651C"/>
    <w:rsid w:val="00E36E71"/>
    <w:rsid w:val="00E36FD4"/>
    <w:rsid w:val="00E374D5"/>
    <w:rsid w:val="00E37564"/>
    <w:rsid w:val="00E40105"/>
    <w:rsid w:val="00E402F5"/>
    <w:rsid w:val="00E4066A"/>
    <w:rsid w:val="00E40683"/>
    <w:rsid w:val="00E409E6"/>
    <w:rsid w:val="00E41282"/>
    <w:rsid w:val="00E41E2A"/>
    <w:rsid w:val="00E4248A"/>
    <w:rsid w:val="00E424A0"/>
    <w:rsid w:val="00E4283E"/>
    <w:rsid w:val="00E42904"/>
    <w:rsid w:val="00E4298C"/>
    <w:rsid w:val="00E42D2F"/>
    <w:rsid w:val="00E42EC0"/>
    <w:rsid w:val="00E4316D"/>
    <w:rsid w:val="00E4354E"/>
    <w:rsid w:val="00E435D0"/>
    <w:rsid w:val="00E4387D"/>
    <w:rsid w:val="00E43E88"/>
    <w:rsid w:val="00E440B7"/>
    <w:rsid w:val="00E446E5"/>
    <w:rsid w:val="00E44ABF"/>
    <w:rsid w:val="00E44C34"/>
    <w:rsid w:val="00E44E5F"/>
    <w:rsid w:val="00E44FFD"/>
    <w:rsid w:val="00E454AD"/>
    <w:rsid w:val="00E45854"/>
    <w:rsid w:val="00E459A4"/>
    <w:rsid w:val="00E459E9"/>
    <w:rsid w:val="00E45EC4"/>
    <w:rsid w:val="00E45FB8"/>
    <w:rsid w:val="00E46C96"/>
    <w:rsid w:val="00E47055"/>
    <w:rsid w:val="00E4714F"/>
    <w:rsid w:val="00E471AF"/>
    <w:rsid w:val="00E47226"/>
    <w:rsid w:val="00E4732D"/>
    <w:rsid w:val="00E474E8"/>
    <w:rsid w:val="00E47C5F"/>
    <w:rsid w:val="00E47DB4"/>
    <w:rsid w:val="00E50263"/>
    <w:rsid w:val="00E507CB"/>
    <w:rsid w:val="00E5081C"/>
    <w:rsid w:val="00E5087D"/>
    <w:rsid w:val="00E508BF"/>
    <w:rsid w:val="00E5091B"/>
    <w:rsid w:val="00E50A63"/>
    <w:rsid w:val="00E50E59"/>
    <w:rsid w:val="00E50E7E"/>
    <w:rsid w:val="00E51B12"/>
    <w:rsid w:val="00E520BA"/>
    <w:rsid w:val="00E522E6"/>
    <w:rsid w:val="00E52484"/>
    <w:rsid w:val="00E52814"/>
    <w:rsid w:val="00E528EA"/>
    <w:rsid w:val="00E529B1"/>
    <w:rsid w:val="00E52CC5"/>
    <w:rsid w:val="00E531E5"/>
    <w:rsid w:val="00E535A8"/>
    <w:rsid w:val="00E5366F"/>
    <w:rsid w:val="00E53671"/>
    <w:rsid w:val="00E5404D"/>
    <w:rsid w:val="00E54168"/>
    <w:rsid w:val="00E544C2"/>
    <w:rsid w:val="00E545E5"/>
    <w:rsid w:val="00E55298"/>
    <w:rsid w:val="00E55601"/>
    <w:rsid w:val="00E5582C"/>
    <w:rsid w:val="00E55873"/>
    <w:rsid w:val="00E5620C"/>
    <w:rsid w:val="00E56319"/>
    <w:rsid w:val="00E57859"/>
    <w:rsid w:val="00E57861"/>
    <w:rsid w:val="00E57BC4"/>
    <w:rsid w:val="00E57E1A"/>
    <w:rsid w:val="00E57F98"/>
    <w:rsid w:val="00E601AC"/>
    <w:rsid w:val="00E604D7"/>
    <w:rsid w:val="00E6060B"/>
    <w:rsid w:val="00E60667"/>
    <w:rsid w:val="00E61142"/>
    <w:rsid w:val="00E61587"/>
    <w:rsid w:val="00E61BB0"/>
    <w:rsid w:val="00E61EC8"/>
    <w:rsid w:val="00E62134"/>
    <w:rsid w:val="00E62209"/>
    <w:rsid w:val="00E624A0"/>
    <w:rsid w:val="00E624B5"/>
    <w:rsid w:val="00E62A56"/>
    <w:rsid w:val="00E62EF8"/>
    <w:rsid w:val="00E633F1"/>
    <w:rsid w:val="00E636F5"/>
    <w:rsid w:val="00E636FD"/>
    <w:rsid w:val="00E6378B"/>
    <w:rsid w:val="00E64266"/>
    <w:rsid w:val="00E64617"/>
    <w:rsid w:val="00E647F9"/>
    <w:rsid w:val="00E6542B"/>
    <w:rsid w:val="00E6548E"/>
    <w:rsid w:val="00E65872"/>
    <w:rsid w:val="00E65D92"/>
    <w:rsid w:val="00E65DFA"/>
    <w:rsid w:val="00E663CF"/>
    <w:rsid w:val="00E66418"/>
    <w:rsid w:val="00E6678E"/>
    <w:rsid w:val="00E66842"/>
    <w:rsid w:val="00E66914"/>
    <w:rsid w:val="00E669D9"/>
    <w:rsid w:val="00E66C81"/>
    <w:rsid w:val="00E66D16"/>
    <w:rsid w:val="00E6740A"/>
    <w:rsid w:val="00E674F1"/>
    <w:rsid w:val="00E6763F"/>
    <w:rsid w:val="00E67A5A"/>
    <w:rsid w:val="00E70037"/>
    <w:rsid w:val="00E707B3"/>
    <w:rsid w:val="00E707F6"/>
    <w:rsid w:val="00E70976"/>
    <w:rsid w:val="00E70A84"/>
    <w:rsid w:val="00E7109F"/>
    <w:rsid w:val="00E71356"/>
    <w:rsid w:val="00E7161D"/>
    <w:rsid w:val="00E71C2D"/>
    <w:rsid w:val="00E71DBA"/>
    <w:rsid w:val="00E72897"/>
    <w:rsid w:val="00E7289E"/>
    <w:rsid w:val="00E72BEB"/>
    <w:rsid w:val="00E72CBB"/>
    <w:rsid w:val="00E72E41"/>
    <w:rsid w:val="00E731ED"/>
    <w:rsid w:val="00E73712"/>
    <w:rsid w:val="00E7393D"/>
    <w:rsid w:val="00E73A50"/>
    <w:rsid w:val="00E73AA5"/>
    <w:rsid w:val="00E73C73"/>
    <w:rsid w:val="00E73CF8"/>
    <w:rsid w:val="00E73EAE"/>
    <w:rsid w:val="00E73ED8"/>
    <w:rsid w:val="00E74254"/>
    <w:rsid w:val="00E7428F"/>
    <w:rsid w:val="00E74A89"/>
    <w:rsid w:val="00E7562E"/>
    <w:rsid w:val="00E75926"/>
    <w:rsid w:val="00E75DC9"/>
    <w:rsid w:val="00E7629E"/>
    <w:rsid w:val="00E763A2"/>
    <w:rsid w:val="00E7660B"/>
    <w:rsid w:val="00E768D4"/>
    <w:rsid w:val="00E76946"/>
    <w:rsid w:val="00E7696C"/>
    <w:rsid w:val="00E76DD1"/>
    <w:rsid w:val="00E7708D"/>
    <w:rsid w:val="00E771B7"/>
    <w:rsid w:val="00E77367"/>
    <w:rsid w:val="00E777CB"/>
    <w:rsid w:val="00E778E9"/>
    <w:rsid w:val="00E77E05"/>
    <w:rsid w:val="00E802C1"/>
    <w:rsid w:val="00E802E1"/>
    <w:rsid w:val="00E80450"/>
    <w:rsid w:val="00E80494"/>
    <w:rsid w:val="00E804FD"/>
    <w:rsid w:val="00E80540"/>
    <w:rsid w:val="00E805B8"/>
    <w:rsid w:val="00E805CC"/>
    <w:rsid w:val="00E80793"/>
    <w:rsid w:val="00E80AE7"/>
    <w:rsid w:val="00E80B36"/>
    <w:rsid w:val="00E80E2A"/>
    <w:rsid w:val="00E81025"/>
    <w:rsid w:val="00E8108A"/>
    <w:rsid w:val="00E810C1"/>
    <w:rsid w:val="00E81283"/>
    <w:rsid w:val="00E8130A"/>
    <w:rsid w:val="00E81451"/>
    <w:rsid w:val="00E816F4"/>
    <w:rsid w:val="00E8182C"/>
    <w:rsid w:val="00E81915"/>
    <w:rsid w:val="00E81A0C"/>
    <w:rsid w:val="00E81B3F"/>
    <w:rsid w:val="00E82529"/>
    <w:rsid w:val="00E8265E"/>
    <w:rsid w:val="00E82961"/>
    <w:rsid w:val="00E82D42"/>
    <w:rsid w:val="00E82D93"/>
    <w:rsid w:val="00E82E8A"/>
    <w:rsid w:val="00E832D0"/>
    <w:rsid w:val="00E83357"/>
    <w:rsid w:val="00E83405"/>
    <w:rsid w:val="00E834DA"/>
    <w:rsid w:val="00E838D1"/>
    <w:rsid w:val="00E83A8F"/>
    <w:rsid w:val="00E847EA"/>
    <w:rsid w:val="00E848DD"/>
    <w:rsid w:val="00E84C9C"/>
    <w:rsid w:val="00E84D86"/>
    <w:rsid w:val="00E84EC3"/>
    <w:rsid w:val="00E851A8"/>
    <w:rsid w:val="00E85646"/>
    <w:rsid w:val="00E8565E"/>
    <w:rsid w:val="00E8576F"/>
    <w:rsid w:val="00E85951"/>
    <w:rsid w:val="00E859F0"/>
    <w:rsid w:val="00E85C72"/>
    <w:rsid w:val="00E85DC1"/>
    <w:rsid w:val="00E86145"/>
    <w:rsid w:val="00E86AC3"/>
    <w:rsid w:val="00E87076"/>
    <w:rsid w:val="00E87129"/>
    <w:rsid w:val="00E873AC"/>
    <w:rsid w:val="00E874A6"/>
    <w:rsid w:val="00E879B4"/>
    <w:rsid w:val="00E87A26"/>
    <w:rsid w:val="00E87C8F"/>
    <w:rsid w:val="00E87CD4"/>
    <w:rsid w:val="00E87FB1"/>
    <w:rsid w:val="00E901B8"/>
    <w:rsid w:val="00E9026D"/>
    <w:rsid w:val="00E90439"/>
    <w:rsid w:val="00E90644"/>
    <w:rsid w:val="00E906D0"/>
    <w:rsid w:val="00E90926"/>
    <w:rsid w:val="00E910D5"/>
    <w:rsid w:val="00E911C5"/>
    <w:rsid w:val="00E916FE"/>
    <w:rsid w:val="00E91DFE"/>
    <w:rsid w:val="00E91EF9"/>
    <w:rsid w:val="00E921BF"/>
    <w:rsid w:val="00E92996"/>
    <w:rsid w:val="00E92C50"/>
    <w:rsid w:val="00E9308C"/>
    <w:rsid w:val="00E93529"/>
    <w:rsid w:val="00E938D5"/>
    <w:rsid w:val="00E93BCE"/>
    <w:rsid w:val="00E93DC1"/>
    <w:rsid w:val="00E93EB0"/>
    <w:rsid w:val="00E9424F"/>
    <w:rsid w:val="00E947C4"/>
    <w:rsid w:val="00E948E7"/>
    <w:rsid w:val="00E94920"/>
    <w:rsid w:val="00E950A9"/>
    <w:rsid w:val="00E9516C"/>
    <w:rsid w:val="00E954F4"/>
    <w:rsid w:val="00E95EB5"/>
    <w:rsid w:val="00E95EC0"/>
    <w:rsid w:val="00E95F8E"/>
    <w:rsid w:val="00E962DA"/>
    <w:rsid w:val="00E96458"/>
    <w:rsid w:val="00E964E6"/>
    <w:rsid w:val="00E96899"/>
    <w:rsid w:val="00E96B61"/>
    <w:rsid w:val="00E96F6A"/>
    <w:rsid w:val="00E9727A"/>
    <w:rsid w:val="00E973C1"/>
    <w:rsid w:val="00E97CD2"/>
    <w:rsid w:val="00E97E3B"/>
    <w:rsid w:val="00E97F71"/>
    <w:rsid w:val="00EA02AB"/>
    <w:rsid w:val="00EA0E5D"/>
    <w:rsid w:val="00EA16A9"/>
    <w:rsid w:val="00EA1C73"/>
    <w:rsid w:val="00EA1F5A"/>
    <w:rsid w:val="00EA230D"/>
    <w:rsid w:val="00EA24A7"/>
    <w:rsid w:val="00EA255F"/>
    <w:rsid w:val="00EA2794"/>
    <w:rsid w:val="00EA2B5B"/>
    <w:rsid w:val="00EA2DB4"/>
    <w:rsid w:val="00EA2E48"/>
    <w:rsid w:val="00EA2EAA"/>
    <w:rsid w:val="00EA2FE8"/>
    <w:rsid w:val="00EA3D57"/>
    <w:rsid w:val="00EA412C"/>
    <w:rsid w:val="00EA4281"/>
    <w:rsid w:val="00EA451B"/>
    <w:rsid w:val="00EA46E3"/>
    <w:rsid w:val="00EA4B0E"/>
    <w:rsid w:val="00EA4C0A"/>
    <w:rsid w:val="00EA4D2E"/>
    <w:rsid w:val="00EA4E95"/>
    <w:rsid w:val="00EA4EFD"/>
    <w:rsid w:val="00EA5183"/>
    <w:rsid w:val="00EA5469"/>
    <w:rsid w:val="00EA6198"/>
    <w:rsid w:val="00EA6699"/>
    <w:rsid w:val="00EA6B8A"/>
    <w:rsid w:val="00EA709E"/>
    <w:rsid w:val="00EA70C5"/>
    <w:rsid w:val="00EA71EE"/>
    <w:rsid w:val="00EA7708"/>
    <w:rsid w:val="00EA78C2"/>
    <w:rsid w:val="00EB03A7"/>
    <w:rsid w:val="00EB05A6"/>
    <w:rsid w:val="00EB064F"/>
    <w:rsid w:val="00EB06A7"/>
    <w:rsid w:val="00EB089A"/>
    <w:rsid w:val="00EB0C7C"/>
    <w:rsid w:val="00EB1C0F"/>
    <w:rsid w:val="00EB1DEF"/>
    <w:rsid w:val="00EB22C0"/>
    <w:rsid w:val="00EB286F"/>
    <w:rsid w:val="00EB2E0C"/>
    <w:rsid w:val="00EB2F6C"/>
    <w:rsid w:val="00EB3105"/>
    <w:rsid w:val="00EB33AB"/>
    <w:rsid w:val="00EB34C7"/>
    <w:rsid w:val="00EB37A2"/>
    <w:rsid w:val="00EB3A0A"/>
    <w:rsid w:val="00EB3B68"/>
    <w:rsid w:val="00EB453D"/>
    <w:rsid w:val="00EB478B"/>
    <w:rsid w:val="00EB4926"/>
    <w:rsid w:val="00EB52D0"/>
    <w:rsid w:val="00EB55B9"/>
    <w:rsid w:val="00EB563A"/>
    <w:rsid w:val="00EB5748"/>
    <w:rsid w:val="00EB59B9"/>
    <w:rsid w:val="00EB5B4C"/>
    <w:rsid w:val="00EB5C9E"/>
    <w:rsid w:val="00EB5D17"/>
    <w:rsid w:val="00EB6103"/>
    <w:rsid w:val="00EB61BA"/>
    <w:rsid w:val="00EB69AE"/>
    <w:rsid w:val="00EB6BC0"/>
    <w:rsid w:val="00EB6DF5"/>
    <w:rsid w:val="00EB6EDD"/>
    <w:rsid w:val="00EB6F21"/>
    <w:rsid w:val="00EB73C5"/>
    <w:rsid w:val="00EB748E"/>
    <w:rsid w:val="00EB7827"/>
    <w:rsid w:val="00EB7ABB"/>
    <w:rsid w:val="00EB7C2B"/>
    <w:rsid w:val="00EB7C8C"/>
    <w:rsid w:val="00EC0117"/>
    <w:rsid w:val="00EC012C"/>
    <w:rsid w:val="00EC0784"/>
    <w:rsid w:val="00EC0807"/>
    <w:rsid w:val="00EC097A"/>
    <w:rsid w:val="00EC0A30"/>
    <w:rsid w:val="00EC0CC6"/>
    <w:rsid w:val="00EC126B"/>
    <w:rsid w:val="00EC173A"/>
    <w:rsid w:val="00EC191D"/>
    <w:rsid w:val="00EC2A37"/>
    <w:rsid w:val="00EC3410"/>
    <w:rsid w:val="00EC3467"/>
    <w:rsid w:val="00EC377B"/>
    <w:rsid w:val="00EC39DA"/>
    <w:rsid w:val="00EC3BCE"/>
    <w:rsid w:val="00EC3E02"/>
    <w:rsid w:val="00EC3E9C"/>
    <w:rsid w:val="00EC3FD3"/>
    <w:rsid w:val="00EC4263"/>
    <w:rsid w:val="00EC489D"/>
    <w:rsid w:val="00EC5362"/>
    <w:rsid w:val="00EC5485"/>
    <w:rsid w:val="00EC594D"/>
    <w:rsid w:val="00EC5AF4"/>
    <w:rsid w:val="00EC5B04"/>
    <w:rsid w:val="00EC5EDF"/>
    <w:rsid w:val="00EC684D"/>
    <w:rsid w:val="00EC700D"/>
    <w:rsid w:val="00EC7030"/>
    <w:rsid w:val="00EC7053"/>
    <w:rsid w:val="00EC7207"/>
    <w:rsid w:val="00EC73FF"/>
    <w:rsid w:val="00EC7A2B"/>
    <w:rsid w:val="00EC7C35"/>
    <w:rsid w:val="00EC7CBF"/>
    <w:rsid w:val="00EC7FC4"/>
    <w:rsid w:val="00ED0250"/>
    <w:rsid w:val="00ED0560"/>
    <w:rsid w:val="00ED0AE2"/>
    <w:rsid w:val="00ED0C5F"/>
    <w:rsid w:val="00ED0CCB"/>
    <w:rsid w:val="00ED122C"/>
    <w:rsid w:val="00ED1441"/>
    <w:rsid w:val="00ED1526"/>
    <w:rsid w:val="00ED15BA"/>
    <w:rsid w:val="00ED1741"/>
    <w:rsid w:val="00ED1B9F"/>
    <w:rsid w:val="00ED1BF4"/>
    <w:rsid w:val="00ED1C29"/>
    <w:rsid w:val="00ED1E25"/>
    <w:rsid w:val="00ED1F7B"/>
    <w:rsid w:val="00ED20F3"/>
    <w:rsid w:val="00ED2C72"/>
    <w:rsid w:val="00ED306B"/>
    <w:rsid w:val="00ED3681"/>
    <w:rsid w:val="00ED3719"/>
    <w:rsid w:val="00ED3A0A"/>
    <w:rsid w:val="00ED3D65"/>
    <w:rsid w:val="00ED3E68"/>
    <w:rsid w:val="00ED3EE1"/>
    <w:rsid w:val="00ED3F20"/>
    <w:rsid w:val="00ED405E"/>
    <w:rsid w:val="00ED42ED"/>
    <w:rsid w:val="00ED48B1"/>
    <w:rsid w:val="00ED4D52"/>
    <w:rsid w:val="00ED4FA1"/>
    <w:rsid w:val="00ED501C"/>
    <w:rsid w:val="00ED513C"/>
    <w:rsid w:val="00ED535D"/>
    <w:rsid w:val="00ED592C"/>
    <w:rsid w:val="00ED5C05"/>
    <w:rsid w:val="00ED5DF5"/>
    <w:rsid w:val="00ED5F9B"/>
    <w:rsid w:val="00ED606E"/>
    <w:rsid w:val="00ED6169"/>
    <w:rsid w:val="00ED625F"/>
    <w:rsid w:val="00ED628E"/>
    <w:rsid w:val="00ED62E4"/>
    <w:rsid w:val="00ED65AF"/>
    <w:rsid w:val="00ED6723"/>
    <w:rsid w:val="00ED6835"/>
    <w:rsid w:val="00ED6F38"/>
    <w:rsid w:val="00ED7570"/>
    <w:rsid w:val="00ED757E"/>
    <w:rsid w:val="00ED7742"/>
    <w:rsid w:val="00ED774D"/>
    <w:rsid w:val="00ED7CA0"/>
    <w:rsid w:val="00ED7D36"/>
    <w:rsid w:val="00ED7E14"/>
    <w:rsid w:val="00EE03C7"/>
    <w:rsid w:val="00EE0CC9"/>
    <w:rsid w:val="00EE0D65"/>
    <w:rsid w:val="00EE190E"/>
    <w:rsid w:val="00EE1933"/>
    <w:rsid w:val="00EE1A64"/>
    <w:rsid w:val="00EE1D4B"/>
    <w:rsid w:val="00EE2372"/>
    <w:rsid w:val="00EE246E"/>
    <w:rsid w:val="00EE25A5"/>
    <w:rsid w:val="00EE2FAA"/>
    <w:rsid w:val="00EE3137"/>
    <w:rsid w:val="00EE34C5"/>
    <w:rsid w:val="00EE376F"/>
    <w:rsid w:val="00EE3A60"/>
    <w:rsid w:val="00EE3C60"/>
    <w:rsid w:val="00EE3FDC"/>
    <w:rsid w:val="00EE4651"/>
    <w:rsid w:val="00EE4807"/>
    <w:rsid w:val="00EE481E"/>
    <w:rsid w:val="00EE48EB"/>
    <w:rsid w:val="00EE498F"/>
    <w:rsid w:val="00EE49B6"/>
    <w:rsid w:val="00EE4AD3"/>
    <w:rsid w:val="00EE4C17"/>
    <w:rsid w:val="00EE4D77"/>
    <w:rsid w:val="00EE4F28"/>
    <w:rsid w:val="00EE4FBD"/>
    <w:rsid w:val="00EE50D5"/>
    <w:rsid w:val="00EE54B6"/>
    <w:rsid w:val="00EE581B"/>
    <w:rsid w:val="00EE58B3"/>
    <w:rsid w:val="00EE5917"/>
    <w:rsid w:val="00EE5D4D"/>
    <w:rsid w:val="00EE5D8E"/>
    <w:rsid w:val="00EE5F80"/>
    <w:rsid w:val="00EE6586"/>
    <w:rsid w:val="00EE694B"/>
    <w:rsid w:val="00EE6F28"/>
    <w:rsid w:val="00EE6F8F"/>
    <w:rsid w:val="00EE72A7"/>
    <w:rsid w:val="00EE77A8"/>
    <w:rsid w:val="00EE77F5"/>
    <w:rsid w:val="00EE7871"/>
    <w:rsid w:val="00EE7B7B"/>
    <w:rsid w:val="00EF006A"/>
    <w:rsid w:val="00EF057B"/>
    <w:rsid w:val="00EF0ECA"/>
    <w:rsid w:val="00EF10B8"/>
    <w:rsid w:val="00EF127A"/>
    <w:rsid w:val="00EF134C"/>
    <w:rsid w:val="00EF1782"/>
    <w:rsid w:val="00EF20F9"/>
    <w:rsid w:val="00EF21D9"/>
    <w:rsid w:val="00EF22DE"/>
    <w:rsid w:val="00EF27BA"/>
    <w:rsid w:val="00EF2ABF"/>
    <w:rsid w:val="00EF347E"/>
    <w:rsid w:val="00EF372A"/>
    <w:rsid w:val="00EF373C"/>
    <w:rsid w:val="00EF3797"/>
    <w:rsid w:val="00EF3F8F"/>
    <w:rsid w:val="00EF4079"/>
    <w:rsid w:val="00EF4134"/>
    <w:rsid w:val="00EF4264"/>
    <w:rsid w:val="00EF4296"/>
    <w:rsid w:val="00EF485B"/>
    <w:rsid w:val="00EF489B"/>
    <w:rsid w:val="00EF4BCC"/>
    <w:rsid w:val="00EF4C65"/>
    <w:rsid w:val="00EF55D0"/>
    <w:rsid w:val="00EF576B"/>
    <w:rsid w:val="00EF581D"/>
    <w:rsid w:val="00EF59F1"/>
    <w:rsid w:val="00EF5BAA"/>
    <w:rsid w:val="00EF6275"/>
    <w:rsid w:val="00EF630B"/>
    <w:rsid w:val="00EF6525"/>
    <w:rsid w:val="00EF65F4"/>
    <w:rsid w:val="00EF6C84"/>
    <w:rsid w:val="00EF6E9C"/>
    <w:rsid w:val="00EF73C5"/>
    <w:rsid w:val="00EF7FD6"/>
    <w:rsid w:val="00F00E11"/>
    <w:rsid w:val="00F01094"/>
    <w:rsid w:val="00F010FA"/>
    <w:rsid w:val="00F01114"/>
    <w:rsid w:val="00F018D7"/>
    <w:rsid w:val="00F01D04"/>
    <w:rsid w:val="00F026C6"/>
    <w:rsid w:val="00F02921"/>
    <w:rsid w:val="00F02DBC"/>
    <w:rsid w:val="00F03202"/>
    <w:rsid w:val="00F03268"/>
    <w:rsid w:val="00F036EC"/>
    <w:rsid w:val="00F038D3"/>
    <w:rsid w:val="00F03DBF"/>
    <w:rsid w:val="00F04492"/>
    <w:rsid w:val="00F0482E"/>
    <w:rsid w:val="00F0531D"/>
    <w:rsid w:val="00F05F94"/>
    <w:rsid w:val="00F06285"/>
    <w:rsid w:val="00F063FA"/>
    <w:rsid w:val="00F06414"/>
    <w:rsid w:val="00F06760"/>
    <w:rsid w:val="00F06823"/>
    <w:rsid w:val="00F06F0F"/>
    <w:rsid w:val="00F1048A"/>
    <w:rsid w:val="00F104F2"/>
    <w:rsid w:val="00F1055C"/>
    <w:rsid w:val="00F1093B"/>
    <w:rsid w:val="00F10B24"/>
    <w:rsid w:val="00F10F99"/>
    <w:rsid w:val="00F1170E"/>
    <w:rsid w:val="00F119EB"/>
    <w:rsid w:val="00F11AAA"/>
    <w:rsid w:val="00F11F98"/>
    <w:rsid w:val="00F1239F"/>
    <w:rsid w:val="00F12448"/>
    <w:rsid w:val="00F126E7"/>
    <w:rsid w:val="00F12809"/>
    <w:rsid w:val="00F12A0D"/>
    <w:rsid w:val="00F12C19"/>
    <w:rsid w:val="00F12CA2"/>
    <w:rsid w:val="00F13200"/>
    <w:rsid w:val="00F137DB"/>
    <w:rsid w:val="00F13834"/>
    <w:rsid w:val="00F1395B"/>
    <w:rsid w:val="00F139E7"/>
    <w:rsid w:val="00F13F7C"/>
    <w:rsid w:val="00F1424A"/>
    <w:rsid w:val="00F142A3"/>
    <w:rsid w:val="00F142C6"/>
    <w:rsid w:val="00F14431"/>
    <w:rsid w:val="00F147B8"/>
    <w:rsid w:val="00F149E3"/>
    <w:rsid w:val="00F14CC3"/>
    <w:rsid w:val="00F14D21"/>
    <w:rsid w:val="00F1544F"/>
    <w:rsid w:val="00F158A9"/>
    <w:rsid w:val="00F159ED"/>
    <w:rsid w:val="00F15CE5"/>
    <w:rsid w:val="00F15F93"/>
    <w:rsid w:val="00F1693B"/>
    <w:rsid w:val="00F16CCB"/>
    <w:rsid w:val="00F16E1E"/>
    <w:rsid w:val="00F17267"/>
    <w:rsid w:val="00F17B51"/>
    <w:rsid w:val="00F17C08"/>
    <w:rsid w:val="00F200D4"/>
    <w:rsid w:val="00F20606"/>
    <w:rsid w:val="00F20987"/>
    <w:rsid w:val="00F20A6C"/>
    <w:rsid w:val="00F20B05"/>
    <w:rsid w:val="00F20D5B"/>
    <w:rsid w:val="00F21008"/>
    <w:rsid w:val="00F21471"/>
    <w:rsid w:val="00F214E2"/>
    <w:rsid w:val="00F21533"/>
    <w:rsid w:val="00F21D68"/>
    <w:rsid w:val="00F21E1A"/>
    <w:rsid w:val="00F220D8"/>
    <w:rsid w:val="00F2212C"/>
    <w:rsid w:val="00F225E8"/>
    <w:rsid w:val="00F226DE"/>
    <w:rsid w:val="00F2289E"/>
    <w:rsid w:val="00F22B2F"/>
    <w:rsid w:val="00F23063"/>
    <w:rsid w:val="00F232F8"/>
    <w:rsid w:val="00F23D49"/>
    <w:rsid w:val="00F23D5F"/>
    <w:rsid w:val="00F2431B"/>
    <w:rsid w:val="00F2445D"/>
    <w:rsid w:val="00F24500"/>
    <w:rsid w:val="00F245A3"/>
    <w:rsid w:val="00F2468B"/>
    <w:rsid w:val="00F24A5A"/>
    <w:rsid w:val="00F2533D"/>
    <w:rsid w:val="00F2546D"/>
    <w:rsid w:val="00F25485"/>
    <w:rsid w:val="00F258E9"/>
    <w:rsid w:val="00F25AEC"/>
    <w:rsid w:val="00F25E01"/>
    <w:rsid w:val="00F261C0"/>
    <w:rsid w:val="00F263EB"/>
    <w:rsid w:val="00F266AB"/>
    <w:rsid w:val="00F26B20"/>
    <w:rsid w:val="00F26E4E"/>
    <w:rsid w:val="00F26EDE"/>
    <w:rsid w:val="00F26F3A"/>
    <w:rsid w:val="00F27180"/>
    <w:rsid w:val="00F27229"/>
    <w:rsid w:val="00F27350"/>
    <w:rsid w:val="00F27371"/>
    <w:rsid w:val="00F27C94"/>
    <w:rsid w:val="00F30150"/>
    <w:rsid w:val="00F30338"/>
    <w:rsid w:val="00F3053C"/>
    <w:rsid w:val="00F307CA"/>
    <w:rsid w:val="00F30DF4"/>
    <w:rsid w:val="00F31A10"/>
    <w:rsid w:val="00F31BE3"/>
    <w:rsid w:val="00F320DE"/>
    <w:rsid w:val="00F321BE"/>
    <w:rsid w:val="00F3239C"/>
    <w:rsid w:val="00F32B0F"/>
    <w:rsid w:val="00F32D2C"/>
    <w:rsid w:val="00F32E89"/>
    <w:rsid w:val="00F32F78"/>
    <w:rsid w:val="00F33239"/>
    <w:rsid w:val="00F3335A"/>
    <w:rsid w:val="00F333E8"/>
    <w:rsid w:val="00F338D5"/>
    <w:rsid w:val="00F344FE"/>
    <w:rsid w:val="00F3465B"/>
    <w:rsid w:val="00F34FFA"/>
    <w:rsid w:val="00F35196"/>
    <w:rsid w:val="00F35433"/>
    <w:rsid w:val="00F356CF"/>
    <w:rsid w:val="00F358EA"/>
    <w:rsid w:val="00F3650D"/>
    <w:rsid w:val="00F36DC7"/>
    <w:rsid w:val="00F36F3A"/>
    <w:rsid w:val="00F3701B"/>
    <w:rsid w:val="00F373A6"/>
    <w:rsid w:val="00F37ADB"/>
    <w:rsid w:val="00F37D28"/>
    <w:rsid w:val="00F37D49"/>
    <w:rsid w:val="00F4002A"/>
    <w:rsid w:val="00F4004A"/>
    <w:rsid w:val="00F400D2"/>
    <w:rsid w:val="00F406AC"/>
    <w:rsid w:val="00F40803"/>
    <w:rsid w:val="00F40D17"/>
    <w:rsid w:val="00F40DF5"/>
    <w:rsid w:val="00F40F3F"/>
    <w:rsid w:val="00F410E9"/>
    <w:rsid w:val="00F416E6"/>
    <w:rsid w:val="00F41F48"/>
    <w:rsid w:val="00F41F6F"/>
    <w:rsid w:val="00F426B7"/>
    <w:rsid w:val="00F427AA"/>
    <w:rsid w:val="00F4281F"/>
    <w:rsid w:val="00F42A4A"/>
    <w:rsid w:val="00F42AA7"/>
    <w:rsid w:val="00F42C60"/>
    <w:rsid w:val="00F42E53"/>
    <w:rsid w:val="00F42FF3"/>
    <w:rsid w:val="00F4341B"/>
    <w:rsid w:val="00F4348B"/>
    <w:rsid w:val="00F43604"/>
    <w:rsid w:val="00F436B6"/>
    <w:rsid w:val="00F43801"/>
    <w:rsid w:val="00F4395C"/>
    <w:rsid w:val="00F43D21"/>
    <w:rsid w:val="00F43D8F"/>
    <w:rsid w:val="00F442BA"/>
    <w:rsid w:val="00F44896"/>
    <w:rsid w:val="00F44D28"/>
    <w:rsid w:val="00F44D2D"/>
    <w:rsid w:val="00F44D4E"/>
    <w:rsid w:val="00F44EBE"/>
    <w:rsid w:val="00F44F6E"/>
    <w:rsid w:val="00F46D83"/>
    <w:rsid w:val="00F46E8B"/>
    <w:rsid w:val="00F47757"/>
    <w:rsid w:val="00F47D2F"/>
    <w:rsid w:val="00F47EFA"/>
    <w:rsid w:val="00F505B2"/>
    <w:rsid w:val="00F50A34"/>
    <w:rsid w:val="00F50B85"/>
    <w:rsid w:val="00F50D8D"/>
    <w:rsid w:val="00F50EED"/>
    <w:rsid w:val="00F517DB"/>
    <w:rsid w:val="00F51873"/>
    <w:rsid w:val="00F51D31"/>
    <w:rsid w:val="00F52079"/>
    <w:rsid w:val="00F520AA"/>
    <w:rsid w:val="00F5216D"/>
    <w:rsid w:val="00F52A12"/>
    <w:rsid w:val="00F52F31"/>
    <w:rsid w:val="00F53A7E"/>
    <w:rsid w:val="00F53ADE"/>
    <w:rsid w:val="00F53F7B"/>
    <w:rsid w:val="00F5417C"/>
    <w:rsid w:val="00F544E7"/>
    <w:rsid w:val="00F54609"/>
    <w:rsid w:val="00F547BC"/>
    <w:rsid w:val="00F547D6"/>
    <w:rsid w:val="00F5481E"/>
    <w:rsid w:val="00F54A34"/>
    <w:rsid w:val="00F54BCE"/>
    <w:rsid w:val="00F550FF"/>
    <w:rsid w:val="00F559BE"/>
    <w:rsid w:val="00F55F9F"/>
    <w:rsid w:val="00F56066"/>
    <w:rsid w:val="00F5659C"/>
    <w:rsid w:val="00F5700A"/>
    <w:rsid w:val="00F5740C"/>
    <w:rsid w:val="00F5781A"/>
    <w:rsid w:val="00F6019C"/>
    <w:rsid w:val="00F60490"/>
    <w:rsid w:val="00F60874"/>
    <w:rsid w:val="00F60D84"/>
    <w:rsid w:val="00F6159C"/>
    <w:rsid w:val="00F61887"/>
    <w:rsid w:val="00F6199B"/>
    <w:rsid w:val="00F62A77"/>
    <w:rsid w:val="00F6357B"/>
    <w:rsid w:val="00F637AA"/>
    <w:rsid w:val="00F63F07"/>
    <w:rsid w:val="00F64768"/>
    <w:rsid w:val="00F64C89"/>
    <w:rsid w:val="00F64D2C"/>
    <w:rsid w:val="00F64DB5"/>
    <w:rsid w:val="00F655E0"/>
    <w:rsid w:val="00F65930"/>
    <w:rsid w:val="00F65A41"/>
    <w:rsid w:val="00F65B6C"/>
    <w:rsid w:val="00F65F6D"/>
    <w:rsid w:val="00F662BF"/>
    <w:rsid w:val="00F663A0"/>
    <w:rsid w:val="00F6745D"/>
    <w:rsid w:val="00F675C3"/>
    <w:rsid w:val="00F675C9"/>
    <w:rsid w:val="00F676A2"/>
    <w:rsid w:val="00F6772D"/>
    <w:rsid w:val="00F67746"/>
    <w:rsid w:val="00F678A4"/>
    <w:rsid w:val="00F6792E"/>
    <w:rsid w:val="00F67FDF"/>
    <w:rsid w:val="00F67FE1"/>
    <w:rsid w:val="00F701F9"/>
    <w:rsid w:val="00F70B21"/>
    <w:rsid w:val="00F71156"/>
    <w:rsid w:val="00F71782"/>
    <w:rsid w:val="00F7195F"/>
    <w:rsid w:val="00F71A77"/>
    <w:rsid w:val="00F71A7B"/>
    <w:rsid w:val="00F71A93"/>
    <w:rsid w:val="00F71BCE"/>
    <w:rsid w:val="00F71C11"/>
    <w:rsid w:val="00F723C3"/>
    <w:rsid w:val="00F724EB"/>
    <w:rsid w:val="00F729BB"/>
    <w:rsid w:val="00F72F07"/>
    <w:rsid w:val="00F72FAE"/>
    <w:rsid w:val="00F73043"/>
    <w:rsid w:val="00F73919"/>
    <w:rsid w:val="00F73F43"/>
    <w:rsid w:val="00F740B8"/>
    <w:rsid w:val="00F74249"/>
    <w:rsid w:val="00F74752"/>
    <w:rsid w:val="00F747F1"/>
    <w:rsid w:val="00F74C3A"/>
    <w:rsid w:val="00F758B9"/>
    <w:rsid w:val="00F75946"/>
    <w:rsid w:val="00F75A9F"/>
    <w:rsid w:val="00F76337"/>
    <w:rsid w:val="00F7634B"/>
    <w:rsid w:val="00F76DDD"/>
    <w:rsid w:val="00F76DE5"/>
    <w:rsid w:val="00F76E02"/>
    <w:rsid w:val="00F771A1"/>
    <w:rsid w:val="00F771AD"/>
    <w:rsid w:val="00F771D6"/>
    <w:rsid w:val="00F772B0"/>
    <w:rsid w:val="00F77635"/>
    <w:rsid w:val="00F77C02"/>
    <w:rsid w:val="00F77D11"/>
    <w:rsid w:val="00F77E8B"/>
    <w:rsid w:val="00F77ED2"/>
    <w:rsid w:val="00F80083"/>
    <w:rsid w:val="00F802A6"/>
    <w:rsid w:val="00F80AA3"/>
    <w:rsid w:val="00F81831"/>
    <w:rsid w:val="00F81848"/>
    <w:rsid w:val="00F818DC"/>
    <w:rsid w:val="00F819F1"/>
    <w:rsid w:val="00F81B41"/>
    <w:rsid w:val="00F81D79"/>
    <w:rsid w:val="00F8203F"/>
    <w:rsid w:val="00F82340"/>
    <w:rsid w:val="00F82C3C"/>
    <w:rsid w:val="00F83ABA"/>
    <w:rsid w:val="00F83CE5"/>
    <w:rsid w:val="00F840EB"/>
    <w:rsid w:val="00F84126"/>
    <w:rsid w:val="00F848E0"/>
    <w:rsid w:val="00F84A80"/>
    <w:rsid w:val="00F84C1E"/>
    <w:rsid w:val="00F8526E"/>
    <w:rsid w:val="00F8554C"/>
    <w:rsid w:val="00F85A84"/>
    <w:rsid w:val="00F85F60"/>
    <w:rsid w:val="00F86017"/>
    <w:rsid w:val="00F86FCD"/>
    <w:rsid w:val="00F87129"/>
    <w:rsid w:val="00F873AA"/>
    <w:rsid w:val="00F87833"/>
    <w:rsid w:val="00F878E0"/>
    <w:rsid w:val="00F87D7B"/>
    <w:rsid w:val="00F903D4"/>
    <w:rsid w:val="00F9072E"/>
    <w:rsid w:val="00F90966"/>
    <w:rsid w:val="00F90D32"/>
    <w:rsid w:val="00F910A2"/>
    <w:rsid w:val="00F912BA"/>
    <w:rsid w:val="00F913A5"/>
    <w:rsid w:val="00F92162"/>
    <w:rsid w:val="00F921F2"/>
    <w:rsid w:val="00F923C8"/>
    <w:rsid w:val="00F924CC"/>
    <w:rsid w:val="00F9293D"/>
    <w:rsid w:val="00F92AFA"/>
    <w:rsid w:val="00F9344C"/>
    <w:rsid w:val="00F93855"/>
    <w:rsid w:val="00F93A86"/>
    <w:rsid w:val="00F93DBB"/>
    <w:rsid w:val="00F93E44"/>
    <w:rsid w:val="00F93F07"/>
    <w:rsid w:val="00F94CBD"/>
    <w:rsid w:val="00F94CE2"/>
    <w:rsid w:val="00F94FC6"/>
    <w:rsid w:val="00F950BE"/>
    <w:rsid w:val="00F95438"/>
    <w:rsid w:val="00F957DF"/>
    <w:rsid w:val="00F968C2"/>
    <w:rsid w:val="00F96C9D"/>
    <w:rsid w:val="00F96CA9"/>
    <w:rsid w:val="00F96D0A"/>
    <w:rsid w:val="00F96D9E"/>
    <w:rsid w:val="00F96E1C"/>
    <w:rsid w:val="00F96E43"/>
    <w:rsid w:val="00F96F9E"/>
    <w:rsid w:val="00F97642"/>
    <w:rsid w:val="00F97717"/>
    <w:rsid w:val="00F97837"/>
    <w:rsid w:val="00F97A35"/>
    <w:rsid w:val="00F97C36"/>
    <w:rsid w:val="00FA0113"/>
    <w:rsid w:val="00FA062C"/>
    <w:rsid w:val="00FA07A2"/>
    <w:rsid w:val="00FA0B8C"/>
    <w:rsid w:val="00FA124F"/>
    <w:rsid w:val="00FA125F"/>
    <w:rsid w:val="00FA146A"/>
    <w:rsid w:val="00FA1DF2"/>
    <w:rsid w:val="00FA20A9"/>
    <w:rsid w:val="00FA22F4"/>
    <w:rsid w:val="00FA3535"/>
    <w:rsid w:val="00FA371F"/>
    <w:rsid w:val="00FA3B0F"/>
    <w:rsid w:val="00FA3BCD"/>
    <w:rsid w:val="00FA3D8B"/>
    <w:rsid w:val="00FA3DF6"/>
    <w:rsid w:val="00FA4543"/>
    <w:rsid w:val="00FA48FB"/>
    <w:rsid w:val="00FA4BC8"/>
    <w:rsid w:val="00FA5063"/>
    <w:rsid w:val="00FA5142"/>
    <w:rsid w:val="00FA5148"/>
    <w:rsid w:val="00FA5394"/>
    <w:rsid w:val="00FA55FC"/>
    <w:rsid w:val="00FA57B7"/>
    <w:rsid w:val="00FA5CE1"/>
    <w:rsid w:val="00FA5CEA"/>
    <w:rsid w:val="00FA5D71"/>
    <w:rsid w:val="00FA5EB9"/>
    <w:rsid w:val="00FA5F80"/>
    <w:rsid w:val="00FA5FF0"/>
    <w:rsid w:val="00FA61DD"/>
    <w:rsid w:val="00FA6278"/>
    <w:rsid w:val="00FA6535"/>
    <w:rsid w:val="00FA67F5"/>
    <w:rsid w:val="00FA68CB"/>
    <w:rsid w:val="00FA6C27"/>
    <w:rsid w:val="00FA6F0A"/>
    <w:rsid w:val="00FA6F36"/>
    <w:rsid w:val="00FA7079"/>
    <w:rsid w:val="00FA7FA3"/>
    <w:rsid w:val="00FB0122"/>
    <w:rsid w:val="00FB067A"/>
    <w:rsid w:val="00FB06C2"/>
    <w:rsid w:val="00FB08FB"/>
    <w:rsid w:val="00FB0D46"/>
    <w:rsid w:val="00FB0DB2"/>
    <w:rsid w:val="00FB0FF3"/>
    <w:rsid w:val="00FB1451"/>
    <w:rsid w:val="00FB158F"/>
    <w:rsid w:val="00FB1736"/>
    <w:rsid w:val="00FB18A7"/>
    <w:rsid w:val="00FB1A49"/>
    <w:rsid w:val="00FB1E0D"/>
    <w:rsid w:val="00FB2085"/>
    <w:rsid w:val="00FB23FF"/>
    <w:rsid w:val="00FB27A6"/>
    <w:rsid w:val="00FB2873"/>
    <w:rsid w:val="00FB33FE"/>
    <w:rsid w:val="00FB3D7C"/>
    <w:rsid w:val="00FB4A4B"/>
    <w:rsid w:val="00FB4A8A"/>
    <w:rsid w:val="00FB5035"/>
    <w:rsid w:val="00FB58DD"/>
    <w:rsid w:val="00FB5C82"/>
    <w:rsid w:val="00FB6622"/>
    <w:rsid w:val="00FB76AB"/>
    <w:rsid w:val="00FB7D57"/>
    <w:rsid w:val="00FC01BD"/>
    <w:rsid w:val="00FC02D9"/>
    <w:rsid w:val="00FC0458"/>
    <w:rsid w:val="00FC05B4"/>
    <w:rsid w:val="00FC0FE9"/>
    <w:rsid w:val="00FC131E"/>
    <w:rsid w:val="00FC1440"/>
    <w:rsid w:val="00FC17EC"/>
    <w:rsid w:val="00FC195B"/>
    <w:rsid w:val="00FC1DAA"/>
    <w:rsid w:val="00FC1DE4"/>
    <w:rsid w:val="00FC1E89"/>
    <w:rsid w:val="00FC1EBA"/>
    <w:rsid w:val="00FC1F80"/>
    <w:rsid w:val="00FC2B88"/>
    <w:rsid w:val="00FC2C90"/>
    <w:rsid w:val="00FC2EA0"/>
    <w:rsid w:val="00FC3183"/>
    <w:rsid w:val="00FC340A"/>
    <w:rsid w:val="00FC3A9B"/>
    <w:rsid w:val="00FC461E"/>
    <w:rsid w:val="00FC4DD4"/>
    <w:rsid w:val="00FC513B"/>
    <w:rsid w:val="00FC59B8"/>
    <w:rsid w:val="00FC5C92"/>
    <w:rsid w:val="00FC5EE1"/>
    <w:rsid w:val="00FC6064"/>
    <w:rsid w:val="00FC68D1"/>
    <w:rsid w:val="00FC6AC0"/>
    <w:rsid w:val="00FC6AE8"/>
    <w:rsid w:val="00FC7E1D"/>
    <w:rsid w:val="00FC7FB1"/>
    <w:rsid w:val="00FD0209"/>
    <w:rsid w:val="00FD0560"/>
    <w:rsid w:val="00FD05F2"/>
    <w:rsid w:val="00FD0A94"/>
    <w:rsid w:val="00FD0C21"/>
    <w:rsid w:val="00FD0EC1"/>
    <w:rsid w:val="00FD1111"/>
    <w:rsid w:val="00FD1198"/>
    <w:rsid w:val="00FD152E"/>
    <w:rsid w:val="00FD153B"/>
    <w:rsid w:val="00FD1578"/>
    <w:rsid w:val="00FD1890"/>
    <w:rsid w:val="00FD1A8C"/>
    <w:rsid w:val="00FD1F50"/>
    <w:rsid w:val="00FD1F52"/>
    <w:rsid w:val="00FD2955"/>
    <w:rsid w:val="00FD2D14"/>
    <w:rsid w:val="00FD36BC"/>
    <w:rsid w:val="00FD3A8F"/>
    <w:rsid w:val="00FD3F21"/>
    <w:rsid w:val="00FD449E"/>
    <w:rsid w:val="00FD44C9"/>
    <w:rsid w:val="00FD462B"/>
    <w:rsid w:val="00FD4879"/>
    <w:rsid w:val="00FD49F6"/>
    <w:rsid w:val="00FD4F78"/>
    <w:rsid w:val="00FD52DD"/>
    <w:rsid w:val="00FD53A2"/>
    <w:rsid w:val="00FD55E7"/>
    <w:rsid w:val="00FD6155"/>
    <w:rsid w:val="00FD616E"/>
    <w:rsid w:val="00FD6216"/>
    <w:rsid w:val="00FD657E"/>
    <w:rsid w:val="00FD6A71"/>
    <w:rsid w:val="00FD6A7F"/>
    <w:rsid w:val="00FD6CC5"/>
    <w:rsid w:val="00FD6FE0"/>
    <w:rsid w:val="00FD71A3"/>
    <w:rsid w:val="00FD735F"/>
    <w:rsid w:val="00FD7475"/>
    <w:rsid w:val="00FD789A"/>
    <w:rsid w:val="00FD7987"/>
    <w:rsid w:val="00FD7B5E"/>
    <w:rsid w:val="00FD7B96"/>
    <w:rsid w:val="00FD7C85"/>
    <w:rsid w:val="00FD7D1F"/>
    <w:rsid w:val="00FD7FC7"/>
    <w:rsid w:val="00FE07A3"/>
    <w:rsid w:val="00FE08E6"/>
    <w:rsid w:val="00FE0979"/>
    <w:rsid w:val="00FE0C26"/>
    <w:rsid w:val="00FE14DD"/>
    <w:rsid w:val="00FE170A"/>
    <w:rsid w:val="00FE19F5"/>
    <w:rsid w:val="00FE1B6D"/>
    <w:rsid w:val="00FE1C92"/>
    <w:rsid w:val="00FE1CBF"/>
    <w:rsid w:val="00FE24F1"/>
    <w:rsid w:val="00FE281F"/>
    <w:rsid w:val="00FE2D2E"/>
    <w:rsid w:val="00FE2FA4"/>
    <w:rsid w:val="00FE3991"/>
    <w:rsid w:val="00FE3B5D"/>
    <w:rsid w:val="00FE3CA4"/>
    <w:rsid w:val="00FE4820"/>
    <w:rsid w:val="00FE4886"/>
    <w:rsid w:val="00FE4A26"/>
    <w:rsid w:val="00FE4AAB"/>
    <w:rsid w:val="00FE4BCC"/>
    <w:rsid w:val="00FE5075"/>
    <w:rsid w:val="00FE51A9"/>
    <w:rsid w:val="00FE5481"/>
    <w:rsid w:val="00FE5A09"/>
    <w:rsid w:val="00FE5BB0"/>
    <w:rsid w:val="00FE5FF3"/>
    <w:rsid w:val="00FE61D4"/>
    <w:rsid w:val="00FE67AE"/>
    <w:rsid w:val="00FE69D4"/>
    <w:rsid w:val="00FE71D3"/>
    <w:rsid w:val="00FE746E"/>
    <w:rsid w:val="00FE74EC"/>
    <w:rsid w:val="00FF0001"/>
    <w:rsid w:val="00FF0236"/>
    <w:rsid w:val="00FF038B"/>
    <w:rsid w:val="00FF0447"/>
    <w:rsid w:val="00FF0592"/>
    <w:rsid w:val="00FF073F"/>
    <w:rsid w:val="00FF09F6"/>
    <w:rsid w:val="00FF0B3E"/>
    <w:rsid w:val="00FF18D7"/>
    <w:rsid w:val="00FF1998"/>
    <w:rsid w:val="00FF1D7C"/>
    <w:rsid w:val="00FF25E1"/>
    <w:rsid w:val="00FF2AB6"/>
    <w:rsid w:val="00FF2ED7"/>
    <w:rsid w:val="00FF337D"/>
    <w:rsid w:val="00FF3551"/>
    <w:rsid w:val="00FF3D3D"/>
    <w:rsid w:val="00FF3DF8"/>
    <w:rsid w:val="00FF4253"/>
    <w:rsid w:val="00FF4260"/>
    <w:rsid w:val="00FF5596"/>
    <w:rsid w:val="00FF5A7E"/>
    <w:rsid w:val="00FF5F15"/>
    <w:rsid w:val="00FF7C9A"/>
    <w:rsid w:val="00FF7CA3"/>
    <w:rsid w:val="00FF7EEA"/>
    <w:rsid w:val="00FF7F79"/>
    <w:rsid w:val="01B3A34C"/>
    <w:rsid w:val="021D58D9"/>
    <w:rsid w:val="02F34CCC"/>
    <w:rsid w:val="03238061"/>
    <w:rsid w:val="039562B5"/>
    <w:rsid w:val="041B05A8"/>
    <w:rsid w:val="04248005"/>
    <w:rsid w:val="0626ACD7"/>
    <w:rsid w:val="06489162"/>
    <w:rsid w:val="065A6118"/>
    <w:rsid w:val="06A2D7FF"/>
    <w:rsid w:val="06D45411"/>
    <w:rsid w:val="071B2888"/>
    <w:rsid w:val="0806AEC6"/>
    <w:rsid w:val="082ADA02"/>
    <w:rsid w:val="08BE8EF7"/>
    <w:rsid w:val="08DC39A5"/>
    <w:rsid w:val="09264B20"/>
    <w:rsid w:val="0940E79B"/>
    <w:rsid w:val="09558AC0"/>
    <w:rsid w:val="09821337"/>
    <w:rsid w:val="09B32192"/>
    <w:rsid w:val="0A2281BC"/>
    <w:rsid w:val="0A64A317"/>
    <w:rsid w:val="0ABDB89B"/>
    <w:rsid w:val="0AD98532"/>
    <w:rsid w:val="0AEFDEAB"/>
    <w:rsid w:val="0B5825F2"/>
    <w:rsid w:val="0BF0DD06"/>
    <w:rsid w:val="0BFA175C"/>
    <w:rsid w:val="0C543221"/>
    <w:rsid w:val="0CA454B8"/>
    <w:rsid w:val="0CD049D4"/>
    <w:rsid w:val="0D301238"/>
    <w:rsid w:val="0D3A899E"/>
    <w:rsid w:val="0F44F506"/>
    <w:rsid w:val="0FFB2D46"/>
    <w:rsid w:val="1010EAB0"/>
    <w:rsid w:val="10B5375E"/>
    <w:rsid w:val="11385786"/>
    <w:rsid w:val="11511F56"/>
    <w:rsid w:val="12429A1E"/>
    <w:rsid w:val="13A567D8"/>
    <w:rsid w:val="154156FC"/>
    <w:rsid w:val="15F0BD99"/>
    <w:rsid w:val="16FB368D"/>
    <w:rsid w:val="176B9F20"/>
    <w:rsid w:val="182084FB"/>
    <w:rsid w:val="189C2BFB"/>
    <w:rsid w:val="189CA93B"/>
    <w:rsid w:val="18A5A003"/>
    <w:rsid w:val="18B59589"/>
    <w:rsid w:val="1920403E"/>
    <w:rsid w:val="1AB8615A"/>
    <w:rsid w:val="1AE2CCE6"/>
    <w:rsid w:val="1AFF7785"/>
    <w:rsid w:val="1CAC5E66"/>
    <w:rsid w:val="1CF424B5"/>
    <w:rsid w:val="1E197B9C"/>
    <w:rsid w:val="1EB491D9"/>
    <w:rsid w:val="1EBF587F"/>
    <w:rsid w:val="1ECECD4C"/>
    <w:rsid w:val="1FA42DC6"/>
    <w:rsid w:val="1FBC419B"/>
    <w:rsid w:val="1FF4F2DE"/>
    <w:rsid w:val="20B2D0BB"/>
    <w:rsid w:val="20C20434"/>
    <w:rsid w:val="210C698C"/>
    <w:rsid w:val="21AD99CE"/>
    <w:rsid w:val="21B48DB7"/>
    <w:rsid w:val="2269AC18"/>
    <w:rsid w:val="22B501BA"/>
    <w:rsid w:val="22C3E649"/>
    <w:rsid w:val="22CEB7B0"/>
    <w:rsid w:val="24B5D74F"/>
    <w:rsid w:val="26AC5CAC"/>
    <w:rsid w:val="26E510E9"/>
    <w:rsid w:val="272B5216"/>
    <w:rsid w:val="27C65FBE"/>
    <w:rsid w:val="27F21AA2"/>
    <w:rsid w:val="27F76C55"/>
    <w:rsid w:val="295CD451"/>
    <w:rsid w:val="2A103D53"/>
    <w:rsid w:val="2A3DE714"/>
    <w:rsid w:val="2AD60974"/>
    <w:rsid w:val="2D09B8A3"/>
    <w:rsid w:val="2D48ECF4"/>
    <w:rsid w:val="2E44D916"/>
    <w:rsid w:val="3044E459"/>
    <w:rsid w:val="30C734CD"/>
    <w:rsid w:val="3130F9C5"/>
    <w:rsid w:val="31FA7A8A"/>
    <w:rsid w:val="320B07A1"/>
    <w:rsid w:val="3217D1F9"/>
    <w:rsid w:val="322ED56E"/>
    <w:rsid w:val="3253874C"/>
    <w:rsid w:val="32ECE4FC"/>
    <w:rsid w:val="33C44FFA"/>
    <w:rsid w:val="33D74BA3"/>
    <w:rsid w:val="34D34075"/>
    <w:rsid w:val="35BDF8B0"/>
    <w:rsid w:val="361C6C17"/>
    <w:rsid w:val="364CEE94"/>
    <w:rsid w:val="36B55D42"/>
    <w:rsid w:val="3802B53C"/>
    <w:rsid w:val="3883462D"/>
    <w:rsid w:val="38C0C0D1"/>
    <w:rsid w:val="3A091AEB"/>
    <w:rsid w:val="3A1E0BBB"/>
    <w:rsid w:val="3A98A413"/>
    <w:rsid w:val="3ADDCF13"/>
    <w:rsid w:val="3C324849"/>
    <w:rsid w:val="3C61A06E"/>
    <w:rsid w:val="3D3CEBF7"/>
    <w:rsid w:val="3D5E8B84"/>
    <w:rsid w:val="3F83A3F9"/>
    <w:rsid w:val="3FC5E860"/>
    <w:rsid w:val="40200270"/>
    <w:rsid w:val="4052B42D"/>
    <w:rsid w:val="40D12B2D"/>
    <w:rsid w:val="42C2851D"/>
    <w:rsid w:val="432E92FD"/>
    <w:rsid w:val="43CDDB33"/>
    <w:rsid w:val="454E5A57"/>
    <w:rsid w:val="458F5A4A"/>
    <w:rsid w:val="45998F56"/>
    <w:rsid w:val="45F6A224"/>
    <w:rsid w:val="4675581A"/>
    <w:rsid w:val="47A4A730"/>
    <w:rsid w:val="47B539EC"/>
    <w:rsid w:val="48EF2967"/>
    <w:rsid w:val="4AD8FB7A"/>
    <w:rsid w:val="4BA124FC"/>
    <w:rsid w:val="4BE72552"/>
    <w:rsid w:val="4DAE3AF9"/>
    <w:rsid w:val="4DE658A9"/>
    <w:rsid w:val="4E3156C0"/>
    <w:rsid w:val="4EAA3BDB"/>
    <w:rsid w:val="50DC4296"/>
    <w:rsid w:val="50FA2749"/>
    <w:rsid w:val="51ACFCA0"/>
    <w:rsid w:val="51B484E5"/>
    <w:rsid w:val="51FF0279"/>
    <w:rsid w:val="5208E522"/>
    <w:rsid w:val="520F6E5A"/>
    <w:rsid w:val="52501A3B"/>
    <w:rsid w:val="529678C1"/>
    <w:rsid w:val="52F1BDD9"/>
    <w:rsid w:val="52F94F25"/>
    <w:rsid w:val="536DA66E"/>
    <w:rsid w:val="540C5581"/>
    <w:rsid w:val="5410F342"/>
    <w:rsid w:val="545272DF"/>
    <w:rsid w:val="54B1CB48"/>
    <w:rsid w:val="5507AA80"/>
    <w:rsid w:val="556D2E22"/>
    <w:rsid w:val="55A9246D"/>
    <w:rsid w:val="561CB09D"/>
    <w:rsid w:val="564ACAC4"/>
    <w:rsid w:val="56901330"/>
    <w:rsid w:val="581B0477"/>
    <w:rsid w:val="596CE422"/>
    <w:rsid w:val="599C8C86"/>
    <w:rsid w:val="5A29962A"/>
    <w:rsid w:val="5A669C7D"/>
    <w:rsid w:val="5A91E366"/>
    <w:rsid w:val="5AA50646"/>
    <w:rsid w:val="5AFF2F46"/>
    <w:rsid w:val="5B58EC53"/>
    <w:rsid w:val="5BB636DA"/>
    <w:rsid w:val="5CDE7F62"/>
    <w:rsid w:val="5D034D83"/>
    <w:rsid w:val="5D227FD8"/>
    <w:rsid w:val="5E012485"/>
    <w:rsid w:val="5E183F3D"/>
    <w:rsid w:val="5EA53E98"/>
    <w:rsid w:val="5EDEA079"/>
    <w:rsid w:val="5EF68E04"/>
    <w:rsid w:val="5F6FBDD6"/>
    <w:rsid w:val="5F7F1F8E"/>
    <w:rsid w:val="5FF30E63"/>
    <w:rsid w:val="60E3D509"/>
    <w:rsid w:val="614A854E"/>
    <w:rsid w:val="61D89889"/>
    <w:rsid w:val="624DEECA"/>
    <w:rsid w:val="62B823C2"/>
    <w:rsid w:val="63188FA8"/>
    <w:rsid w:val="63BF6DD9"/>
    <w:rsid w:val="63CB84AD"/>
    <w:rsid w:val="64025DF0"/>
    <w:rsid w:val="643D1B39"/>
    <w:rsid w:val="644D494B"/>
    <w:rsid w:val="663CB47B"/>
    <w:rsid w:val="6688DDDE"/>
    <w:rsid w:val="66AEF662"/>
    <w:rsid w:val="66EC3232"/>
    <w:rsid w:val="6749A9B3"/>
    <w:rsid w:val="67917F7F"/>
    <w:rsid w:val="67E22B60"/>
    <w:rsid w:val="67FE9AB5"/>
    <w:rsid w:val="698B20CA"/>
    <w:rsid w:val="69AA1F44"/>
    <w:rsid w:val="6A104954"/>
    <w:rsid w:val="6B059583"/>
    <w:rsid w:val="6B2E7DA6"/>
    <w:rsid w:val="6C04D155"/>
    <w:rsid w:val="6C536814"/>
    <w:rsid w:val="6C750D10"/>
    <w:rsid w:val="6CDF5296"/>
    <w:rsid w:val="6DC35F02"/>
    <w:rsid w:val="6F2DD4F7"/>
    <w:rsid w:val="700A9CB2"/>
    <w:rsid w:val="70390D81"/>
    <w:rsid w:val="703E476F"/>
    <w:rsid w:val="71456CB2"/>
    <w:rsid w:val="7155C69B"/>
    <w:rsid w:val="7183A2E8"/>
    <w:rsid w:val="718FB0F3"/>
    <w:rsid w:val="729E5343"/>
    <w:rsid w:val="72F0375C"/>
    <w:rsid w:val="73E6BBF8"/>
    <w:rsid w:val="74200F4E"/>
    <w:rsid w:val="74352A62"/>
    <w:rsid w:val="74F28BA9"/>
    <w:rsid w:val="75698731"/>
    <w:rsid w:val="7575AD63"/>
    <w:rsid w:val="75BD418D"/>
    <w:rsid w:val="76A99C89"/>
    <w:rsid w:val="76AD380B"/>
    <w:rsid w:val="7708B137"/>
    <w:rsid w:val="77CDAE6F"/>
    <w:rsid w:val="77E92AFC"/>
    <w:rsid w:val="781A92F2"/>
    <w:rsid w:val="784A7623"/>
    <w:rsid w:val="788E449E"/>
    <w:rsid w:val="78A6988B"/>
    <w:rsid w:val="78D036DF"/>
    <w:rsid w:val="793329C3"/>
    <w:rsid w:val="794FC72B"/>
    <w:rsid w:val="7A568CFC"/>
    <w:rsid w:val="7A58D753"/>
    <w:rsid w:val="7A7B7254"/>
    <w:rsid w:val="7BE90D70"/>
    <w:rsid w:val="7C72B387"/>
    <w:rsid w:val="7C949898"/>
    <w:rsid w:val="7D36C07F"/>
    <w:rsid w:val="7E76530B"/>
    <w:rsid w:val="7F3E613F"/>
    <w:rsid w:val="7F8362D1"/>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fillcolor="white">
      <v:fill color="white"/>
    </o:shapedefaults>
    <o:shapelayout v:ext="edit">
      <o:idmap v:ext="edit" data="2"/>
    </o:shapelayout>
  </w:shapeDefaults>
  <w:decimalSymbol w:val="."/>
  <w:listSeparator w:val=","/>
  <w14:docId w14:val="6ECABB25"/>
  <w15:docId w15:val="{2CFBA34C-6D23-41FC-A8E7-0482ECDF567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SimSun" w:hAnsi="Calibri"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qFormat="1"/>
    <w:lsdException w:name="annotation text" w:semiHidden="1" w:uiPriority="99"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qFormat="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qFormat="1"/>
    <w:lsdException w:name="Emphasis" w:qFormat="1"/>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qFormat="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5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E03AC5"/>
    <w:pPr>
      <w:spacing w:after="60"/>
      <w:jc w:val="both"/>
    </w:pPr>
    <w:rPr>
      <w:szCs w:val="24"/>
    </w:rPr>
  </w:style>
  <w:style w:type="paragraph" w:styleId="Heading1">
    <w:name w:val="heading 1"/>
    <w:basedOn w:val="Normal"/>
    <w:next w:val="Normal"/>
    <w:link w:val="Heading1Char"/>
    <w:qFormat/>
    <w:rsid w:val="00901804"/>
    <w:pPr>
      <w:keepNext/>
      <w:numPr>
        <w:numId w:val="1"/>
      </w:numPr>
      <w:pBdr>
        <w:top w:val="single" w:sz="4" w:space="1" w:color="auto"/>
      </w:pBdr>
      <w:suppressAutoHyphens/>
      <w:spacing w:before="104" w:after="226"/>
      <w:outlineLvl w:val="0"/>
    </w:pPr>
    <w:rPr>
      <w:rFonts w:asciiTheme="majorHAnsi" w:hAnsiTheme="majorHAnsi"/>
      <w:b/>
      <w:smallCaps/>
      <w:spacing w:val="-2"/>
      <w:sz w:val="28"/>
      <w:szCs w:val="20"/>
    </w:rPr>
  </w:style>
  <w:style w:type="paragraph" w:styleId="Heading2">
    <w:name w:val="heading 2"/>
    <w:basedOn w:val="Normal"/>
    <w:next w:val="Normal"/>
    <w:link w:val="Heading2Char1"/>
    <w:qFormat/>
    <w:rsid w:val="00E93DC1"/>
    <w:pPr>
      <w:keepNext/>
      <w:ind w:left="720"/>
      <w:outlineLvl w:val="1"/>
    </w:pPr>
    <w:rPr>
      <w:rFonts w:ascii="Arial Narrow" w:hAnsi="Arial Narrow"/>
      <w:b/>
      <w:bCs/>
    </w:rPr>
  </w:style>
  <w:style w:type="paragraph" w:styleId="Heading3">
    <w:name w:val="heading 3"/>
    <w:basedOn w:val="Normal"/>
    <w:next w:val="Normal"/>
    <w:link w:val="Heading3Char"/>
    <w:qFormat/>
    <w:rsid w:val="00E93DC1"/>
    <w:pPr>
      <w:keepNext/>
      <w:widowControl w:val="0"/>
      <w:tabs>
        <w:tab w:val="left" w:pos="2160"/>
        <w:tab w:val="left" w:pos="9360"/>
      </w:tabs>
      <w:outlineLvl w:val="2"/>
    </w:pPr>
    <w:rPr>
      <w:rFonts w:ascii="Courier" w:hAnsi="Courier"/>
      <w:b/>
      <w:sz w:val="28"/>
      <w:szCs w:val="20"/>
    </w:rPr>
  </w:style>
  <w:style w:type="paragraph" w:styleId="Heading4">
    <w:name w:val="heading 4"/>
    <w:basedOn w:val="Normal"/>
    <w:next w:val="Normal"/>
    <w:link w:val="Heading4Char"/>
    <w:qFormat/>
    <w:rsid w:val="00E93DC1"/>
    <w:pPr>
      <w:keepNext/>
      <w:widowControl w:val="0"/>
      <w:spacing w:after="540"/>
      <w:ind w:left="116"/>
      <w:outlineLvl w:val="3"/>
    </w:pPr>
    <w:rPr>
      <w:b/>
      <w:spacing w:val="15"/>
      <w:sz w:val="28"/>
    </w:rPr>
  </w:style>
  <w:style w:type="paragraph" w:styleId="Heading5">
    <w:name w:val="heading 5"/>
    <w:basedOn w:val="Normal"/>
    <w:next w:val="Normal"/>
    <w:link w:val="Heading5Char"/>
    <w:qFormat/>
    <w:rsid w:val="00525831"/>
    <w:pPr>
      <w:keepNext/>
      <w:pBdr>
        <w:top w:val="single" w:sz="4" w:space="1" w:color="auto"/>
        <w:left w:val="single" w:sz="4" w:space="4" w:color="auto"/>
        <w:bottom w:val="single" w:sz="4" w:space="1" w:color="auto"/>
        <w:right w:val="single" w:sz="4" w:space="4" w:color="auto"/>
      </w:pBdr>
      <w:spacing w:before="120" w:after="120"/>
      <w:jc w:val="center"/>
      <w:outlineLvl w:val="4"/>
    </w:pPr>
    <w:rPr>
      <w:b/>
      <w:bCs/>
      <w:sz w:val="24"/>
    </w:rPr>
  </w:style>
  <w:style w:type="paragraph" w:styleId="Heading8">
    <w:name w:val="heading 8"/>
    <w:basedOn w:val="Normal"/>
    <w:next w:val="Normal"/>
    <w:link w:val="Heading8Char"/>
    <w:semiHidden/>
    <w:unhideWhenUsed/>
    <w:qFormat/>
    <w:rsid w:val="000923DC"/>
    <w:pPr>
      <w:spacing w:before="240"/>
      <w:outlineLvl w:val="7"/>
    </w:pPr>
    <w:rPr>
      <w:i/>
      <w:iCs/>
      <w:sz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semiHidden/>
    <w:rsid w:val="00D260B0"/>
    <w:rPr>
      <w:rFonts w:ascii="Tahoma" w:hAnsi="Tahoma" w:cs="Tahoma"/>
      <w:sz w:val="16"/>
      <w:szCs w:val="16"/>
    </w:rPr>
  </w:style>
  <w:style w:type="character" w:customStyle="1" w:styleId="Heading1Char">
    <w:name w:val="Heading 1 Char"/>
    <w:link w:val="Heading1"/>
    <w:locked/>
    <w:rsid w:val="00901804"/>
    <w:rPr>
      <w:rFonts w:asciiTheme="majorHAnsi" w:hAnsiTheme="majorHAnsi"/>
      <w:b/>
      <w:smallCaps/>
      <w:spacing w:val="-2"/>
      <w:sz w:val="28"/>
    </w:rPr>
  </w:style>
  <w:style w:type="character" w:customStyle="1" w:styleId="Heading2Char1">
    <w:name w:val="Heading 2 Char1"/>
    <w:link w:val="Heading2"/>
    <w:locked/>
    <w:rsid w:val="00CB0802"/>
    <w:rPr>
      <w:rFonts w:ascii="Cambria" w:hAnsi="Cambria" w:cs="Times New Roman"/>
      <w:b/>
      <w:bCs/>
      <w:i/>
      <w:iCs/>
      <w:sz w:val="28"/>
      <w:szCs w:val="28"/>
      <w:lang w:val="en-GB"/>
    </w:rPr>
  </w:style>
  <w:style w:type="character" w:customStyle="1" w:styleId="Heading3Char">
    <w:name w:val="Heading 3 Char"/>
    <w:link w:val="Heading3"/>
    <w:locked/>
    <w:rsid w:val="00CB0802"/>
    <w:rPr>
      <w:rFonts w:ascii="Cambria" w:hAnsi="Cambria" w:cs="Times New Roman"/>
      <w:b/>
      <w:bCs/>
      <w:sz w:val="26"/>
      <w:szCs w:val="26"/>
      <w:lang w:val="en-GB"/>
    </w:rPr>
  </w:style>
  <w:style w:type="character" w:customStyle="1" w:styleId="Heading4Char">
    <w:name w:val="Heading 4 Char"/>
    <w:link w:val="Heading4"/>
    <w:locked/>
    <w:rsid w:val="00CB0802"/>
    <w:rPr>
      <w:rFonts w:ascii="Calibri" w:hAnsi="Calibri" w:cs="Times New Roman"/>
      <w:b/>
      <w:bCs/>
      <w:sz w:val="28"/>
      <w:szCs w:val="28"/>
      <w:lang w:val="en-GB"/>
    </w:rPr>
  </w:style>
  <w:style w:type="character" w:customStyle="1" w:styleId="Heading5Char">
    <w:name w:val="Heading 5 Char"/>
    <w:link w:val="Heading5"/>
    <w:locked/>
    <w:rsid w:val="00CB0802"/>
    <w:rPr>
      <w:rFonts w:ascii="Calibri" w:hAnsi="Calibri" w:cs="Times New Roman"/>
      <w:b/>
      <w:bCs/>
      <w:i/>
      <w:iCs/>
      <w:sz w:val="26"/>
      <w:szCs w:val="26"/>
      <w:lang w:val="en-GB"/>
    </w:rPr>
  </w:style>
  <w:style w:type="paragraph" w:styleId="Header">
    <w:name w:val="header"/>
    <w:basedOn w:val="Normal"/>
    <w:link w:val="HeaderChar"/>
    <w:uiPriority w:val="99"/>
    <w:rsid w:val="00E93DC1"/>
    <w:pPr>
      <w:tabs>
        <w:tab w:val="center" w:pos="4153"/>
        <w:tab w:val="right" w:pos="8306"/>
      </w:tabs>
    </w:pPr>
  </w:style>
  <w:style w:type="character" w:customStyle="1" w:styleId="HeaderChar">
    <w:name w:val="Header Char"/>
    <w:link w:val="Header"/>
    <w:uiPriority w:val="99"/>
    <w:locked/>
    <w:rsid w:val="00CB0802"/>
    <w:rPr>
      <w:rFonts w:ascii="Arial" w:hAnsi="Arial" w:cs="Times New Roman"/>
      <w:sz w:val="24"/>
      <w:szCs w:val="24"/>
      <w:lang w:val="en-GB"/>
    </w:rPr>
  </w:style>
  <w:style w:type="paragraph" w:styleId="Footer">
    <w:name w:val="footer"/>
    <w:basedOn w:val="Normal"/>
    <w:link w:val="FooterChar"/>
    <w:uiPriority w:val="99"/>
    <w:rsid w:val="00E93DC1"/>
    <w:pPr>
      <w:tabs>
        <w:tab w:val="center" w:pos="4153"/>
        <w:tab w:val="right" w:pos="8306"/>
      </w:tabs>
    </w:pPr>
  </w:style>
  <w:style w:type="character" w:customStyle="1" w:styleId="FooterChar">
    <w:name w:val="Footer Char"/>
    <w:link w:val="Footer"/>
    <w:uiPriority w:val="99"/>
    <w:locked/>
    <w:rsid w:val="00CB0802"/>
    <w:rPr>
      <w:rFonts w:ascii="Arial" w:hAnsi="Arial" w:cs="Times New Roman"/>
      <w:sz w:val="24"/>
      <w:szCs w:val="24"/>
      <w:lang w:val="en-GB"/>
    </w:rPr>
  </w:style>
  <w:style w:type="character" w:styleId="PageNumber">
    <w:name w:val="page number"/>
    <w:rsid w:val="00E93DC1"/>
    <w:rPr>
      <w:rFonts w:cs="Times New Roman"/>
    </w:rPr>
  </w:style>
  <w:style w:type="paragraph" w:styleId="FootnoteText">
    <w:name w:val="footnote text"/>
    <w:aliases w:val="Geneva 9,Font: Geneva 9,Boston 10,f,single space,footnote text,Footnote,otnote Text,Footnote Text Char Char Char,Footnote Text Char Char Char Char Char Char Char,Footnote Text Char Char Char Char Char,Footnotes,Footnote Text Char Char1,fn"/>
    <w:basedOn w:val="Normal"/>
    <w:link w:val="FootnoteTextChar1"/>
    <w:uiPriority w:val="99"/>
    <w:qFormat/>
    <w:rsid w:val="00901804"/>
    <w:pPr>
      <w:widowControl w:val="0"/>
      <w:spacing w:after="0"/>
    </w:pPr>
    <w:rPr>
      <w:rFonts w:asciiTheme="minorHAnsi" w:hAnsiTheme="minorHAnsi"/>
      <w:sz w:val="18"/>
      <w:szCs w:val="20"/>
    </w:rPr>
  </w:style>
  <w:style w:type="character" w:customStyle="1" w:styleId="FootnoteTextChar1">
    <w:name w:val="Footnote Text Char1"/>
    <w:aliases w:val="Geneva 9 Char,Font: Geneva 9 Char,Boston 10 Char,f Char,single space Char,footnote text Char,Footnote Char,otnote Text Char,Footnote Text Char Char Char Char1,Footnote Text Char Char Char Char Char Char Char Char1,Footnotes Char"/>
    <w:link w:val="FootnoteText"/>
    <w:uiPriority w:val="99"/>
    <w:locked/>
    <w:rsid w:val="00901804"/>
    <w:rPr>
      <w:rFonts w:asciiTheme="minorHAnsi" w:hAnsiTheme="minorHAnsi"/>
      <w:sz w:val="18"/>
    </w:rPr>
  </w:style>
  <w:style w:type="paragraph" w:styleId="BodyText3">
    <w:name w:val="Body Text 3"/>
    <w:basedOn w:val="Normal"/>
    <w:link w:val="BodyText3Char"/>
    <w:rsid w:val="00E93DC1"/>
    <w:rPr>
      <w:szCs w:val="20"/>
    </w:rPr>
  </w:style>
  <w:style w:type="character" w:customStyle="1" w:styleId="BodyText3Char">
    <w:name w:val="Body Text 3 Char"/>
    <w:link w:val="BodyText3"/>
    <w:locked/>
    <w:rsid w:val="00CB0802"/>
    <w:rPr>
      <w:rFonts w:ascii="Arial" w:hAnsi="Arial" w:cs="Times New Roman"/>
      <w:sz w:val="16"/>
      <w:szCs w:val="16"/>
      <w:lang w:val="en-GB"/>
    </w:rPr>
  </w:style>
  <w:style w:type="paragraph" w:styleId="BodyTextIndent">
    <w:name w:val="Body Text Indent"/>
    <w:basedOn w:val="Normal"/>
    <w:link w:val="BodyTextIndentChar"/>
    <w:rsid w:val="00E93DC1"/>
    <w:pPr>
      <w:tabs>
        <w:tab w:val="left" w:pos="360"/>
      </w:tabs>
    </w:pPr>
    <w:rPr>
      <w:b/>
      <w:i/>
      <w:sz w:val="28"/>
      <w:szCs w:val="20"/>
    </w:rPr>
  </w:style>
  <w:style w:type="character" w:customStyle="1" w:styleId="BodyTextIndentChar">
    <w:name w:val="Body Text Indent Char"/>
    <w:link w:val="BodyTextIndent"/>
    <w:locked/>
    <w:rsid w:val="00CB0802"/>
    <w:rPr>
      <w:rFonts w:ascii="Arial" w:hAnsi="Arial" w:cs="Times New Roman"/>
      <w:sz w:val="24"/>
      <w:szCs w:val="24"/>
      <w:lang w:val="en-GB"/>
    </w:rPr>
  </w:style>
  <w:style w:type="character" w:styleId="Hyperlink">
    <w:name w:val="Hyperlink"/>
    <w:uiPriority w:val="99"/>
    <w:rsid w:val="00E93DC1"/>
    <w:rPr>
      <w:rFonts w:cs="Times New Roman"/>
      <w:color w:val="0000FF"/>
      <w:u w:val="single"/>
    </w:rPr>
  </w:style>
  <w:style w:type="character" w:styleId="FollowedHyperlink">
    <w:name w:val="FollowedHyperlink"/>
    <w:uiPriority w:val="99"/>
    <w:rsid w:val="00E93DC1"/>
    <w:rPr>
      <w:rFonts w:cs="Times New Roman"/>
      <w:color w:val="800080"/>
      <w:u w:val="single"/>
    </w:rPr>
  </w:style>
  <w:style w:type="paragraph" w:styleId="BodyText">
    <w:name w:val="Body Text"/>
    <w:basedOn w:val="Normal"/>
    <w:link w:val="BodyTextChar"/>
    <w:rsid w:val="00E93DC1"/>
    <w:pPr>
      <w:pBdr>
        <w:bottom w:val="single" w:sz="4" w:space="1" w:color="auto"/>
      </w:pBdr>
    </w:pPr>
    <w:rPr>
      <w:rFonts w:ascii="Arial Narrow" w:hAnsi="Arial Narrow"/>
      <w:i/>
      <w:iCs/>
    </w:rPr>
  </w:style>
  <w:style w:type="character" w:customStyle="1" w:styleId="BodyTextChar">
    <w:name w:val="Body Text Char"/>
    <w:link w:val="BodyText"/>
    <w:locked/>
    <w:rsid w:val="00CB0802"/>
    <w:rPr>
      <w:rFonts w:ascii="Arial" w:hAnsi="Arial" w:cs="Times New Roman"/>
      <w:sz w:val="24"/>
      <w:szCs w:val="24"/>
      <w:lang w:val="en-GB"/>
    </w:rPr>
  </w:style>
  <w:style w:type="paragraph" w:styleId="BodyText2">
    <w:name w:val="Body Text 2"/>
    <w:basedOn w:val="Normal"/>
    <w:link w:val="BodyText2Char"/>
    <w:rsid w:val="00E93DC1"/>
    <w:pPr>
      <w:spacing w:before="120" w:after="120"/>
    </w:pPr>
    <w:rPr>
      <w:rFonts w:ascii="Arial Narrow" w:hAnsi="Arial Narrow"/>
    </w:rPr>
  </w:style>
  <w:style w:type="character" w:customStyle="1" w:styleId="BodyText2Char">
    <w:name w:val="Body Text 2 Char"/>
    <w:link w:val="BodyText2"/>
    <w:locked/>
    <w:rsid w:val="00CB0802"/>
    <w:rPr>
      <w:rFonts w:ascii="Arial" w:hAnsi="Arial" w:cs="Times New Roman"/>
      <w:sz w:val="24"/>
      <w:szCs w:val="24"/>
      <w:lang w:val="en-GB"/>
    </w:rPr>
  </w:style>
  <w:style w:type="character" w:customStyle="1" w:styleId="BalloonTextChar">
    <w:name w:val="Balloon Text Char"/>
    <w:link w:val="BalloonText"/>
    <w:uiPriority w:val="99"/>
    <w:semiHidden/>
    <w:locked/>
    <w:rsid w:val="00CB0802"/>
    <w:rPr>
      <w:rFonts w:cs="Times New Roman"/>
      <w:sz w:val="2"/>
      <w:lang w:val="en-GB"/>
    </w:rPr>
  </w:style>
  <w:style w:type="character" w:styleId="CommentReference">
    <w:name w:val="annotation reference"/>
    <w:uiPriority w:val="99"/>
    <w:rsid w:val="00EF6275"/>
    <w:rPr>
      <w:rFonts w:cs="Times New Roman"/>
      <w:sz w:val="16"/>
      <w:szCs w:val="16"/>
    </w:rPr>
  </w:style>
  <w:style w:type="paragraph" w:styleId="CommentText">
    <w:name w:val="annotation text"/>
    <w:basedOn w:val="Normal"/>
    <w:link w:val="CommentTextChar"/>
    <w:uiPriority w:val="99"/>
    <w:rsid w:val="00EF6275"/>
    <w:rPr>
      <w:szCs w:val="20"/>
    </w:rPr>
  </w:style>
  <w:style w:type="character" w:customStyle="1" w:styleId="CommentTextChar">
    <w:name w:val="Comment Text Char"/>
    <w:link w:val="CommentText"/>
    <w:uiPriority w:val="99"/>
    <w:locked/>
    <w:rsid w:val="00CB0802"/>
    <w:rPr>
      <w:rFonts w:ascii="Arial" w:hAnsi="Arial" w:cs="Times New Roman"/>
      <w:lang w:val="en-GB"/>
    </w:rPr>
  </w:style>
  <w:style w:type="paragraph" w:styleId="CommentSubject">
    <w:name w:val="annotation subject"/>
    <w:basedOn w:val="CommentText"/>
    <w:next w:val="CommentText"/>
    <w:link w:val="CommentSubjectChar"/>
    <w:uiPriority w:val="99"/>
    <w:semiHidden/>
    <w:rsid w:val="00EF6275"/>
    <w:rPr>
      <w:b/>
      <w:bCs/>
    </w:rPr>
  </w:style>
  <w:style w:type="character" w:customStyle="1" w:styleId="CommentSubjectChar">
    <w:name w:val="Comment Subject Char"/>
    <w:link w:val="CommentSubject"/>
    <w:uiPriority w:val="99"/>
    <w:semiHidden/>
    <w:locked/>
    <w:rsid w:val="00CB0802"/>
    <w:rPr>
      <w:rFonts w:ascii="Arial" w:hAnsi="Arial" w:cs="Times New Roman"/>
      <w:b/>
      <w:bCs/>
      <w:lang w:val="en-GB"/>
    </w:rPr>
  </w:style>
  <w:style w:type="table" w:styleId="TableGrid">
    <w:name w:val="Table Grid"/>
    <w:basedOn w:val="TableNormal"/>
    <w:uiPriority w:val="59"/>
    <w:rsid w:val="00233370"/>
    <w:tblPr/>
  </w:style>
  <w:style w:type="paragraph" w:styleId="NormalWeb">
    <w:name w:val="Normal (Web)"/>
    <w:aliases w:val=" webb,webb"/>
    <w:basedOn w:val="Normal"/>
    <w:uiPriority w:val="99"/>
    <w:qFormat/>
    <w:rsid w:val="00E663CF"/>
    <w:pPr>
      <w:spacing w:before="100" w:beforeAutospacing="1" w:after="100" w:afterAutospacing="1"/>
    </w:pPr>
    <w:rPr>
      <w:rFonts w:ascii="Times New Roman" w:hAnsi="Times New Roman"/>
      <w:sz w:val="24"/>
    </w:rPr>
  </w:style>
  <w:style w:type="character" w:styleId="Emphasis">
    <w:name w:val="Emphasis"/>
    <w:qFormat/>
    <w:rsid w:val="00F30150"/>
    <w:rPr>
      <w:rFonts w:cs="Times New Roman"/>
      <w:i/>
      <w:iCs/>
    </w:rPr>
  </w:style>
  <w:style w:type="character" w:styleId="FootnoteReference">
    <w:name w:val="footnote reference"/>
    <w:aliases w:val="16 Point,Superscript 6 Point,Superscript 6 Point + 11 pt,ftref,Footnote Reference Number,SUPERS,SUPERS1,SUPERS2,SUPERS3,BVI fnr,BVI fnr Car Car,BVI fnr Car,BVI fnr Car Car Car Car,FNRefe Char Char Char,BVI fnr Char Char Char,fr,headin"/>
    <w:link w:val="CharCharCharCharCarChar"/>
    <w:uiPriority w:val="99"/>
    <w:qFormat/>
    <w:rsid w:val="00BF50E7"/>
    <w:rPr>
      <w:rFonts w:ascii="Arial" w:hAnsi="Arial" w:cs="Times New Roman"/>
      <w:sz w:val="18"/>
      <w:vertAlign w:val="superscript"/>
    </w:rPr>
  </w:style>
  <w:style w:type="paragraph" w:customStyle="1" w:styleId="Char">
    <w:name w:val="Char"/>
    <w:basedOn w:val="Heading2"/>
    <w:rsid w:val="00912142"/>
    <w:pPr>
      <w:pageBreakBefore/>
      <w:tabs>
        <w:tab w:val="left" w:pos="850"/>
        <w:tab w:val="left" w:pos="1191"/>
        <w:tab w:val="left" w:pos="1531"/>
      </w:tabs>
      <w:ind w:left="0"/>
      <w:jc w:val="center"/>
    </w:pPr>
    <w:rPr>
      <w:rFonts w:ascii="Tahoma" w:hAnsi="Tahoma" w:cs="Tahoma"/>
      <w:bCs w:val="0"/>
      <w:color w:val="FFFFFF"/>
      <w:spacing w:val="20"/>
      <w:szCs w:val="22"/>
      <w:lang w:eastAsia="zh-CN"/>
    </w:rPr>
  </w:style>
  <w:style w:type="paragraph" w:styleId="ListParagraph">
    <w:name w:val="List Paragraph"/>
    <w:aliases w:val="List Paragraph1,Project Profile name,Paragraphe de liste1,Numbered paragraph,Paragraphe de liste,Medium Grid 1 - Accent 21,List Paragraph (numbered (a)),Numbered List Paragraph,References,ReferencesCxSpLast,Table/Figure Heading,En tête 1"/>
    <w:basedOn w:val="Normal"/>
    <w:link w:val="ListParagraphChar"/>
    <w:uiPriority w:val="34"/>
    <w:qFormat/>
    <w:rsid w:val="00DB520F"/>
    <w:pPr>
      <w:spacing w:after="0"/>
      <w:ind w:left="720"/>
      <w:jc w:val="left"/>
    </w:pPr>
    <w:rPr>
      <w:rFonts w:ascii="Times New Roman" w:hAnsi="Times New Roman"/>
      <w:sz w:val="24"/>
    </w:rPr>
  </w:style>
  <w:style w:type="paragraph" w:styleId="Title">
    <w:name w:val="Title"/>
    <w:basedOn w:val="Normal"/>
    <w:link w:val="TitleChar"/>
    <w:qFormat/>
    <w:rsid w:val="00700D7C"/>
    <w:pPr>
      <w:pBdr>
        <w:top w:val="single" w:sz="4" w:space="1" w:color="auto"/>
        <w:left w:val="single" w:sz="4" w:space="4" w:color="auto"/>
        <w:bottom w:val="single" w:sz="4" w:space="1" w:color="auto"/>
        <w:right w:val="single" w:sz="4" w:space="4" w:color="auto"/>
      </w:pBdr>
      <w:spacing w:before="240"/>
      <w:jc w:val="center"/>
      <w:outlineLvl w:val="0"/>
    </w:pPr>
    <w:rPr>
      <w:rFonts w:cs="Arial"/>
      <w:b/>
      <w:bCs/>
      <w:kern w:val="28"/>
      <w:sz w:val="32"/>
      <w:szCs w:val="32"/>
    </w:rPr>
  </w:style>
  <w:style w:type="character" w:customStyle="1" w:styleId="TitleChar">
    <w:name w:val="Title Char"/>
    <w:link w:val="Title"/>
    <w:locked/>
    <w:rsid w:val="00CB0802"/>
    <w:rPr>
      <w:rFonts w:ascii="Cambria" w:hAnsi="Cambria" w:cs="Times New Roman"/>
      <w:b/>
      <w:bCs/>
      <w:kern w:val="28"/>
      <w:sz w:val="32"/>
      <w:szCs w:val="32"/>
      <w:lang w:val="en-GB"/>
    </w:rPr>
  </w:style>
  <w:style w:type="paragraph" w:customStyle="1" w:styleId="CharCharChar1">
    <w:name w:val="Char Char Char1"/>
    <w:basedOn w:val="Normal"/>
    <w:uiPriority w:val="99"/>
    <w:rsid w:val="00340E23"/>
    <w:pPr>
      <w:spacing w:after="160" w:line="240" w:lineRule="exact"/>
      <w:jc w:val="left"/>
    </w:pPr>
    <w:rPr>
      <w:rFonts w:cs="Arial"/>
      <w:szCs w:val="20"/>
    </w:rPr>
  </w:style>
  <w:style w:type="paragraph" w:customStyle="1" w:styleId="JFHeading3">
    <w:name w:val="JF Heading 3"/>
    <w:basedOn w:val="Heading3"/>
    <w:rsid w:val="0015737E"/>
    <w:pPr>
      <w:keepNext w:val="0"/>
      <w:widowControl/>
      <w:pBdr>
        <w:bottom w:val="dotted" w:sz="4" w:space="2" w:color="666666"/>
      </w:pBdr>
      <w:tabs>
        <w:tab w:val="clear" w:pos="2160"/>
        <w:tab w:val="clear" w:pos="9360"/>
      </w:tabs>
      <w:spacing w:after="0"/>
      <w:jc w:val="left"/>
    </w:pPr>
    <w:rPr>
      <w:rFonts w:ascii="Times New Roman" w:eastAsia="MS Mincho" w:hAnsi="Times New Roman"/>
      <w:b w:val="0"/>
      <w:i/>
      <w:sz w:val="22"/>
      <w:szCs w:val="22"/>
      <w:lang w:eastAsia="ja-JP"/>
    </w:rPr>
  </w:style>
  <w:style w:type="character" w:styleId="Strong">
    <w:name w:val="Strong"/>
    <w:uiPriority w:val="22"/>
    <w:qFormat/>
    <w:rsid w:val="00724288"/>
    <w:rPr>
      <w:rFonts w:cs="Times New Roman"/>
      <w:b/>
      <w:bCs/>
    </w:rPr>
  </w:style>
  <w:style w:type="paragraph" w:customStyle="1" w:styleId="Default">
    <w:name w:val="Default"/>
    <w:rsid w:val="00724288"/>
    <w:pPr>
      <w:autoSpaceDE w:val="0"/>
      <w:autoSpaceDN w:val="0"/>
      <w:adjustRightInd w:val="0"/>
    </w:pPr>
    <w:rPr>
      <w:rFonts w:ascii="Arial" w:eastAsia="MS Mincho" w:hAnsi="Arial" w:cs="Arial"/>
      <w:color w:val="000000"/>
      <w:sz w:val="24"/>
      <w:szCs w:val="24"/>
      <w:lang w:eastAsia="ja-JP"/>
    </w:rPr>
  </w:style>
  <w:style w:type="paragraph" w:customStyle="1" w:styleId="bodyfont">
    <w:name w:val="bodyfont"/>
    <w:basedOn w:val="Normal"/>
    <w:rsid w:val="00724288"/>
    <w:pPr>
      <w:spacing w:before="100" w:beforeAutospacing="1" w:after="100" w:afterAutospacing="1"/>
      <w:jc w:val="left"/>
    </w:pPr>
    <w:rPr>
      <w:rFonts w:eastAsia="MS Mincho" w:cs="Arial"/>
      <w:sz w:val="12"/>
      <w:szCs w:val="12"/>
      <w:lang w:eastAsia="ja-JP"/>
    </w:rPr>
  </w:style>
  <w:style w:type="paragraph" w:customStyle="1" w:styleId="JFHeading1">
    <w:name w:val="JF Heading 1"/>
    <w:basedOn w:val="Heading1"/>
    <w:rsid w:val="00724288"/>
    <w:pPr>
      <w:pBdr>
        <w:top w:val="none" w:sz="0" w:space="0" w:color="auto"/>
      </w:pBdr>
      <w:suppressAutoHyphens w:val="0"/>
      <w:spacing w:before="240" w:after="60"/>
      <w:jc w:val="left"/>
    </w:pPr>
    <w:rPr>
      <w:rFonts w:ascii="Times New Roman" w:hAnsi="Times New Roman" w:cs="Arial"/>
      <w:bCs/>
      <w:smallCaps w:val="0"/>
      <w:spacing w:val="0"/>
      <w:kern w:val="32"/>
      <w:sz w:val="24"/>
      <w:szCs w:val="32"/>
      <w:u w:val="single"/>
    </w:rPr>
  </w:style>
  <w:style w:type="paragraph" w:customStyle="1" w:styleId="Pa2">
    <w:name w:val="Pa2"/>
    <w:basedOn w:val="Default"/>
    <w:next w:val="Default"/>
    <w:rsid w:val="00D37FAF"/>
    <w:pPr>
      <w:spacing w:line="191" w:lineRule="atLeast"/>
    </w:pPr>
    <w:rPr>
      <w:rFonts w:ascii="Adobe Garamond Pro" w:hAnsi="Adobe Garamond Pro" w:cs="Times New Roman"/>
      <w:color w:val="auto"/>
    </w:rPr>
  </w:style>
  <w:style w:type="character" w:customStyle="1" w:styleId="bodytag3">
    <w:name w:val="bodytag3"/>
    <w:rsid w:val="00D37FAF"/>
    <w:rPr>
      <w:rFonts w:ascii="Trebuchet MS" w:hAnsi="Trebuchet MS" w:cs="Times New Roman"/>
      <w:sz w:val="15"/>
      <w:szCs w:val="15"/>
    </w:rPr>
  </w:style>
  <w:style w:type="paragraph" w:styleId="EndnoteText">
    <w:name w:val="endnote text"/>
    <w:aliases w:val=" Char"/>
    <w:basedOn w:val="Normal"/>
    <w:link w:val="EndnoteTextChar"/>
    <w:semiHidden/>
    <w:rsid w:val="00D37FAF"/>
    <w:pPr>
      <w:spacing w:after="0"/>
      <w:jc w:val="left"/>
    </w:pPr>
    <w:rPr>
      <w:rFonts w:eastAsia="MS Mincho"/>
      <w:szCs w:val="20"/>
      <w:lang w:eastAsia="ja-JP"/>
    </w:rPr>
  </w:style>
  <w:style w:type="character" w:customStyle="1" w:styleId="EndnoteTextChar">
    <w:name w:val="Endnote Text Char"/>
    <w:aliases w:val=" Char Char"/>
    <w:link w:val="EndnoteText"/>
    <w:semiHidden/>
    <w:locked/>
    <w:rsid w:val="00CB0802"/>
    <w:rPr>
      <w:rFonts w:ascii="Arial" w:hAnsi="Arial" w:cs="Times New Roman"/>
      <w:lang w:val="en-GB"/>
    </w:rPr>
  </w:style>
  <w:style w:type="character" w:styleId="EndnoteReference">
    <w:name w:val="endnote reference"/>
    <w:semiHidden/>
    <w:rsid w:val="00D37FAF"/>
    <w:rPr>
      <w:rFonts w:cs="Times New Roman"/>
      <w:vertAlign w:val="superscript"/>
    </w:rPr>
  </w:style>
  <w:style w:type="character" w:customStyle="1" w:styleId="mw-headline">
    <w:name w:val="mw-headline"/>
    <w:rsid w:val="00AF7267"/>
    <w:rPr>
      <w:rFonts w:cs="Times New Roman"/>
    </w:rPr>
  </w:style>
  <w:style w:type="paragraph" w:customStyle="1" w:styleId="CharCharCharCharCharCharChar">
    <w:name w:val="Char Char Char Char Char Char Char"/>
    <w:basedOn w:val="Heading2"/>
    <w:rsid w:val="00BC22BB"/>
    <w:pPr>
      <w:pageBreakBefore/>
      <w:tabs>
        <w:tab w:val="left" w:pos="850"/>
        <w:tab w:val="left" w:pos="1191"/>
        <w:tab w:val="left" w:pos="1531"/>
      </w:tabs>
      <w:spacing w:before="120" w:after="120"/>
      <w:ind w:left="0"/>
      <w:jc w:val="center"/>
    </w:pPr>
    <w:rPr>
      <w:rFonts w:ascii="Tahoma" w:eastAsia="MS Mincho" w:hAnsi="Tahoma" w:cs="Tahoma"/>
      <w:bCs w:val="0"/>
      <w:color w:val="FFFFFF"/>
      <w:spacing w:val="20"/>
      <w:szCs w:val="22"/>
      <w:lang w:eastAsia="zh-CN"/>
    </w:rPr>
  </w:style>
  <w:style w:type="paragraph" w:customStyle="1" w:styleId="CarCar">
    <w:name w:val="Car Car"/>
    <w:basedOn w:val="Heading2"/>
    <w:rsid w:val="00AE562C"/>
    <w:pPr>
      <w:pageBreakBefore/>
      <w:tabs>
        <w:tab w:val="left" w:pos="850"/>
        <w:tab w:val="left" w:pos="1191"/>
        <w:tab w:val="left" w:pos="1531"/>
      </w:tabs>
      <w:spacing w:before="120" w:after="120"/>
      <w:ind w:left="0"/>
      <w:jc w:val="center"/>
    </w:pPr>
    <w:rPr>
      <w:rFonts w:ascii="Tahoma" w:eastAsia="MS Mincho" w:hAnsi="Tahoma" w:cs="Tahoma"/>
      <w:bCs w:val="0"/>
      <w:color w:val="FFFFFF"/>
      <w:spacing w:val="20"/>
      <w:szCs w:val="22"/>
      <w:lang w:eastAsia="zh-CN"/>
    </w:rPr>
  </w:style>
  <w:style w:type="paragraph" w:customStyle="1" w:styleId="Arial">
    <w:name w:val="Arial"/>
    <w:basedOn w:val="Normal"/>
    <w:rsid w:val="00544099"/>
    <w:pPr>
      <w:spacing w:after="0"/>
    </w:pPr>
    <w:rPr>
      <w:rFonts w:ascii="Arial Narrow" w:hAnsi="Arial Narrow" w:cs="Arial"/>
      <w:szCs w:val="20"/>
    </w:rPr>
  </w:style>
  <w:style w:type="paragraph" w:customStyle="1" w:styleId="Paragraph">
    <w:name w:val="Paragraph"/>
    <w:basedOn w:val="Normal"/>
    <w:link w:val="ParagraphChar"/>
    <w:qFormat/>
    <w:rsid w:val="000D00F9"/>
    <w:pPr>
      <w:numPr>
        <w:numId w:val="2"/>
      </w:numPr>
      <w:spacing w:after="240"/>
      <w:jc w:val="left"/>
    </w:pPr>
    <w:rPr>
      <w:rFonts w:ascii="Times New Roman" w:hAnsi="Times New Roman" w:cs="Angsana New"/>
      <w:noProof/>
      <w:szCs w:val="22"/>
    </w:rPr>
  </w:style>
  <w:style w:type="character" w:customStyle="1" w:styleId="ParagraphChar">
    <w:name w:val="Paragraph Char"/>
    <w:link w:val="Paragraph"/>
    <w:rsid w:val="000D00F9"/>
    <w:rPr>
      <w:rFonts w:ascii="Times New Roman" w:hAnsi="Times New Roman" w:cs="Angsana New"/>
      <w:noProof/>
      <w:szCs w:val="22"/>
    </w:rPr>
  </w:style>
  <w:style w:type="paragraph" w:customStyle="1" w:styleId="Bullets">
    <w:name w:val="Bullets"/>
    <w:basedOn w:val="Paragraph"/>
    <w:link w:val="BulletsChar"/>
    <w:qFormat/>
    <w:rsid w:val="000D00F9"/>
    <w:pPr>
      <w:numPr>
        <w:numId w:val="3"/>
      </w:numPr>
      <w:spacing w:before="60" w:after="0"/>
    </w:pPr>
  </w:style>
  <w:style w:type="character" w:customStyle="1" w:styleId="BulletsChar">
    <w:name w:val="Bullets Char"/>
    <w:link w:val="Bullets"/>
    <w:rsid w:val="000D00F9"/>
    <w:rPr>
      <w:rFonts w:ascii="Times New Roman" w:hAnsi="Times New Roman" w:cs="Angsana New"/>
      <w:noProof/>
      <w:szCs w:val="22"/>
    </w:rPr>
  </w:style>
  <w:style w:type="paragraph" w:styleId="TOC2">
    <w:name w:val="toc 2"/>
    <w:basedOn w:val="Normal"/>
    <w:next w:val="Normal"/>
    <w:autoRedefine/>
    <w:uiPriority w:val="39"/>
    <w:locked/>
    <w:rsid w:val="0082267F"/>
    <w:pPr>
      <w:ind w:left="220"/>
    </w:pPr>
  </w:style>
  <w:style w:type="paragraph" w:styleId="TOC1">
    <w:name w:val="toc 1"/>
    <w:basedOn w:val="Normal"/>
    <w:next w:val="Normal"/>
    <w:autoRedefine/>
    <w:uiPriority w:val="39"/>
    <w:locked/>
    <w:rsid w:val="0017277D"/>
    <w:pPr>
      <w:tabs>
        <w:tab w:val="left" w:pos="540"/>
        <w:tab w:val="right" w:leader="dot" w:pos="9304"/>
      </w:tabs>
    </w:pPr>
  </w:style>
  <w:style w:type="character" w:customStyle="1" w:styleId="Heading2Char">
    <w:name w:val="Heading 2 Char"/>
    <w:semiHidden/>
    <w:locked/>
    <w:rsid w:val="00720790"/>
    <w:rPr>
      <w:rFonts w:ascii="Cambria" w:hAnsi="Cambria" w:cs="Times New Roman"/>
      <w:b/>
      <w:bCs/>
      <w:i/>
      <w:iCs/>
      <w:sz w:val="28"/>
      <w:szCs w:val="28"/>
      <w:lang w:val="en-GB"/>
    </w:rPr>
  </w:style>
  <w:style w:type="character" w:customStyle="1" w:styleId="FootnoteTextChar">
    <w:name w:val="Footnote Text Char"/>
    <w:aliases w:val="Footnote Text Char Char Char Char,Footnote Text Char Char Char Char Char Char Char Char,Footnote Text Char Char Char Char Char Char1,Footnote Text Char Char Char Char Char Char Char1,Footnote Text Char Char Char Char Ch Char Char"/>
    <w:uiPriority w:val="99"/>
    <w:locked/>
    <w:rsid w:val="00720790"/>
    <w:rPr>
      <w:rFonts w:ascii="Arial" w:hAnsi="Arial" w:cs="Times New Roman"/>
      <w:lang w:val="en-GB"/>
    </w:rPr>
  </w:style>
  <w:style w:type="paragraph" w:customStyle="1" w:styleId="Normalbullets">
    <w:name w:val="Normal bullets"/>
    <w:basedOn w:val="Normal"/>
    <w:rsid w:val="003847E4"/>
    <w:pPr>
      <w:numPr>
        <w:numId w:val="4"/>
      </w:numPr>
    </w:pPr>
  </w:style>
  <w:style w:type="paragraph" w:customStyle="1" w:styleId="Text">
    <w:name w:val="Text"/>
    <w:basedOn w:val="Normal"/>
    <w:rsid w:val="00C26FEC"/>
    <w:pPr>
      <w:spacing w:before="240" w:after="0" w:line="252" w:lineRule="auto"/>
    </w:pPr>
    <w:rPr>
      <w:rFonts w:ascii="Times New Roman" w:hAnsi="Times New Roman"/>
      <w:szCs w:val="20"/>
    </w:rPr>
  </w:style>
  <w:style w:type="paragraph" w:customStyle="1" w:styleId="CharCharChar11">
    <w:name w:val="Char Char Char11"/>
    <w:basedOn w:val="Normal"/>
    <w:rsid w:val="00B27E19"/>
    <w:pPr>
      <w:spacing w:after="160" w:line="240" w:lineRule="exact"/>
      <w:jc w:val="left"/>
    </w:pPr>
    <w:rPr>
      <w:rFonts w:cs="Arial"/>
      <w:szCs w:val="20"/>
    </w:rPr>
  </w:style>
  <w:style w:type="paragraph" w:customStyle="1" w:styleId="BodyText23">
    <w:name w:val="Body Text 23"/>
    <w:basedOn w:val="Normal"/>
    <w:rsid w:val="00B27E19"/>
    <w:pPr>
      <w:widowControl w:val="0"/>
      <w:tabs>
        <w:tab w:val="left" w:pos="547"/>
      </w:tabs>
      <w:spacing w:after="0"/>
      <w:jc w:val="left"/>
    </w:pPr>
    <w:rPr>
      <w:rFonts w:ascii="Times New Roman" w:hAnsi="Times New Roman"/>
      <w:snapToGrid w:val="0"/>
      <w:szCs w:val="20"/>
    </w:rPr>
  </w:style>
  <w:style w:type="paragraph" w:styleId="Caption">
    <w:name w:val="caption"/>
    <w:basedOn w:val="Normal"/>
    <w:next w:val="Normal"/>
    <w:qFormat/>
    <w:rsid w:val="0070606B"/>
    <w:pPr>
      <w:spacing w:after="0"/>
      <w:jc w:val="left"/>
    </w:pPr>
    <w:rPr>
      <w:rFonts w:ascii="Times New Roman" w:hAnsi="Times New Roman"/>
      <w:b/>
      <w:bCs/>
      <w:sz w:val="28"/>
    </w:rPr>
  </w:style>
  <w:style w:type="paragraph" w:customStyle="1" w:styleId="TableT">
    <w:name w:val="TableT"/>
    <w:basedOn w:val="Normal"/>
    <w:autoRedefine/>
    <w:rsid w:val="00550BAE"/>
    <w:pPr>
      <w:jc w:val="left"/>
    </w:pPr>
    <w:rPr>
      <w:rFonts w:ascii="Times New Roman" w:hAnsi="Times New Roman"/>
      <w:noProof/>
      <w:szCs w:val="20"/>
    </w:rPr>
  </w:style>
  <w:style w:type="paragraph" w:customStyle="1" w:styleId="ParaCharChar">
    <w:name w:val="Para Char Char"/>
    <w:basedOn w:val="Normal"/>
    <w:link w:val="ParaCharCharChar"/>
    <w:autoRedefine/>
    <w:rsid w:val="00597DEC"/>
    <w:pPr>
      <w:tabs>
        <w:tab w:val="left" w:pos="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s>
      <w:spacing w:before="120" w:after="0"/>
      <w:ind w:right="-7"/>
      <w:jc w:val="left"/>
    </w:pPr>
    <w:rPr>
      <w:rFonts w:eastAsia="Arial Unicode MS" w:cs="Arial"/>
      <w:szCs w:val="20"/>
    </w:rPr>
  </w:style>
  <w:style w:type="character" w:customStyle="1" w:styleId="ParaCharCharChar">
    <w:name w:val="Para Char Char Char"/>
    <w:link w:val="ParaCharChar"/>
    <w:rsid w:val="00597DEC"/>
    <w:rPr>
      <w:rFonts w:ascii="Calibri" w:eastAsia="Arial Unicode MS" w:hAnsi="Calibri" w:cs="Arial"/>
      <w:lang w:val="en-GB"/>
    </w:rPr>
  </w:style>
  <w:style w:type="paragraph" w:customStyle="1" w:styleId="TableHCharCharChar">
    <w:name w:val="TableH Char Char Char"/>
    <w:basedOn w:val="Normal"/>
    <w:link w:val="TableHCharCharCharChar"/>
    <w:autoRedefine/>
    <w:rsid w:val="00E43E88"/>
    <w:pPr>
      <w:spacing w:before="240"/>
      <w:jc w:val="left"/>
    </w:pPr>
    <w:rPr>
      <w:rFonts w:ascii="Times New Roman" w:hAnsi="Times New Roman"/>
      <w:b/>
      <w:sz w:val="21"/>
      <w:szCs w:val="22"/>
    </w:rPr>
  </w:style>
  <w:style w:type="character" w:customStyle="1" w:styleId="TableHCharCharCharChar">
    <w:name w:val="TableH Char Char Char Char"/>
    <w:link w:val="TableHCharCharChar"/>
    <w:rsid w:val="00E43E88"/>
    <w:rPr>
      <w:b/>
      <w:sz w:val="21"/>
      <w:szCs w:val="22"/>
    </w:rPr>
  </w:style>
  <w:style w:type="character" w:customStyle="1" w:styleId="Heading8Char">
    <w:name w:val="Heading 8 Char"/>
    <w:link w:val="Heading8"/>
    <w:semiHidden/>
    <w:rsid w:val="000923DC"/>
    <w:rPr>
      <w:rFonts w:ascii="Calibri" w:eastAsia="Times New Roman" w:hAnsi="Calibri" w:cs="Times New Roman"/>
      <w:i/>
      <w:iCs/>
      <w:sz w:val="24"/>
      <w:szCs w:val="24"/>
      <w:lang w:val="en-GB"/>
    </w:rPr>
  </w:style>
  <w:style w:type="character" w:customStyle="1" w:styleId="highlighttext">
    <w:name w:val="highlighttext"/>
    <w:rsid w:val="00CA725C"/>
    <w:rPr>
      <w:rFonts w:ascii="Times New Roman" w:hAnsi="Times New Roman"/>
      <w:sz w:val="22"/>
      <w:bdr w:val="none" w:sz="0" w:space="0" w:color="auto"/>
      <w:shd w:val="clear" w:color="auto" w:fill="B3B3B3"/>
    </w:rPr>
  </w:style>
  <w:style w:type="paragraph" w:customStyle="1" w:styleId="steptext">
    <w:name w:val="steptext"/>
    <w:basedOn w:val="Normal"/>
    <w:rsid w:val="00CA725C"/>
    <w:pPr>
      <w:spacing w:after="0"/>
      <w:jc w:val="left"/>
    </w:pPr>
    <w:rPr>
      <w:rFonts w:ascii="Times New Roman" w:hAnsi="Times New Roman"/>
    </w:rPr>
  </w:style>
  <w:style w:type="paragraph" w:customStyle="1" w:styleId="NumberedList2">
    <w:name w:val="Numbered List 2"/>
    <w:aliases w:val="nl2"/>
    <w:basedOn w:val="Normal"/>
    <w:rsid w:val="00CA725C"/>
    <w:pPr>
      <w:spacing w:after="0" w:line="240" w:lineRule="atLeast"/>
      <w:ind w:hanging="360"/>
      <w:jc w:val="left"/>
    </w:pPr>
    <w:rPr>
      <w:rFonts w:ascii="Arial Unicode MS" w:hAnsi="Arial Unicode MS"/>
      <w:szCs w:val="22"/>
    </w:rPr>
  </w:style>
  <w:style w:type="paragraph" w:customStyle="1" w:styleId="CharChar">
    <w:name w:val="Char Char Знак Знак"/>
    <w:basedOn w:val="Normal"/>
    <w:rsid w:val="00E61BB0"/>
    <w:pPr>
      <w:spacing w:after="160" w:line="240" w:lineRule="exact"/>
      <w:jc w:val="left"/>
    </w:pPr>
    <w:rPr>
      <w:rFonts w:ascii="Times New Roman" w:hAnsi="Times New Roman" w:cs="Arial"/>
      <w:szCs w:val="20"/>
      <w:lang w:val="de-CH" w:eastAsia="de-CH"/>
    </w:rPr>
  </w:style>
  <w:style w:type="paragraph" w:styleId="PlainText">
    <w:name w:val="Plain Text"/>
    <w:basedOn w:val="Normal"/>
    <w:link w:val="PlainTextChar"/>
    <w:uiPriority w:val="99"/>
    <w:unhideWhenUsed/>
    <w:rsid w:val="00FC1F80"/>
    <w:pPr>
      <w:spacing w:after="0"/>
      <w:jc w:val="left"/>
    </w:pPr>
    <w:rPr>
      <w:rFonts w:ascii="Consolas" w:eastAsia="Calibri" w:hAnsi="Consolas"/>
      <w:sz w:val="21"/>
      <w:szCs w:val="21"/>
    </w:rPr>
  </w:style>
  <w:style w:type="character" w:customStyle="1" w:styleId="PlainTextChar">
    <w:name w:val="Plain Text Char"/>
    <w:link w:val="PlainText"/>
    <w:uiPriority w:val="99"/>
    <w:rsid w:val="00FC1F80"/>
    <w:rPr>
      <w:rFonts w:ascii="Consolas" w:eastAsia="Calibri" w:hAnsi="Consolas"/>
      <w:sz w:val="21"/>
      <w:szCs w:val="21"/>
    </w:rPr>
  </w:style>
  <w:style w:type="paragraph" w:styleId="TOCHeading">
    <w:name w:val="TOC Heading"/>
    <w:basedOn w:val="Heading1"/>
    <w:next w:val="Normal"/>
    <w:uiPriority w:val="39"/>
    <w:unhideWhenUsed/>
    <w:qFormat/>
    <w:rsid w:val="006B67FA"/>
    <w:pPr>
      <w:keepLines/>
      <w:numPr>
        <w:numId w:val="0"/>
      </w:numPr>
      <w:pBdr>
        <w:top w:val="none" w:sz="0" w:space="0" w:color="auto"/>
      </w:pBdr>
      <w:suppressAutoHyphens w:val="0"/>
      <w:spacing w:before="480" w:after="0" w:line="276" w:lineRule="auto"/>
      <w:jc w:val="left"/>
      <w:outlineLvl w:val="9"/>
    </w:pPr>
    <w:rPr>
      <w:rFonts w:ascii="Cambria" w:hAnsi="Cambria"/>
      <w:bCs/>
      <w:smallCaps w:val="0"/>
      <w:color w:val="365F91"/>
      <w:spacing w:val="0"/>
      <w:szCs w:val="28"/>
    </w:rPr>
  </w:style>
  <w:style w:type="paragraph" w:styleId="NoSpacing">
    <w:name w:val="No Spacing"/>
    <w:link w:val="NoSpacingChar"/>
    <w:uiPriority w:val="1"/>
    <w:qFormat/>
    <w:rsid w:val="004C454A"/>
    <w:rPr>
      <w:rFonts w:ascii="Times" w:eastAsia="Times" w:hAnsi="Times"/>
      <w:sz w:val="24"/>
      <w:szCs w:val="24"/>
    </w:rPr>
  </w:style>
  <w:style w:type="character" w:customStyle="1" w:styleId="NoSpacingChar">
    <w:name w:val="No Spacing Char"/>
    <w:link w:val="NoSpacing"/>
    <w:uiPriority w:val="1"/>
    <w:rsid w:val="004C454A"/>
    <w:rPr>
      <w:rFonts w:ascii="Times" w:eastAsia="Times" w:hAnsi="Times"/>
      <w:sz w:val="24"/>
    </w:rPr>
  </w:style>
  <w:style w:type="character" w:customStyle="1" w:styleId="ListParagraphChar">
    <w:name w:val="List Paragraph Char"/>
    <w:aliases w:val="List Paragraph1 Char,Project Profile name Char,Paragraphe de liste1 Char,Numbered paragraph Char,Paragraphe de liste Char,Medium Grid 1 - Accent 21 Char,List Paragraph (numbered (a)) Char,Numbered List Paragraph Char,References Char"/>
    <w:link w:val="ListParagraph"/>
    <w:uiPriority w:val="34"/>
    <w:qFormat/>
    <w:rsid w:val="00881F0F"/>
    <w:rPr>
      <w:sz w:val="24"/>
      <w:szCs w:val="24"/>
    </w:rPr>
  </w:style>
  <w:style w:type="character" w:customStyle="1" w:styleId="PlainTextChar1">
    <w:name w:val="Plain Text Char1"/>
    <w:uiPriority w:val="99"/>
    <w:locked/>
    <w:rsid w:val="00666A76"/>
    <w:rPr>
      <w:rFonts w:ascii="Consolas" w:eastAsia="Times New Roman" w:hAnsi="Consolas" w:cs="Times New Roman"/>
      <w:sz w:val="20"/>
      <w:szCs w:val="20"/>
    </w:rPr>
  </w:style>
  <w:style w:type="character" w:styleId="IntenseReference">
    <w:name w:val="Intense Reference"/>
    <w:uiPriority w:val="32"/>
    <w:qFormat/>
    <w:rsid w:val="00DA4B58"/>
    <w:rPr>
      <w:b/>
      <w:bCs/>
      <w:smallCaps/>
      <w:color w:val="C0504D"/>
      <w:spacing w:val="5"/>
      <w:u w:val="single"/>
    </w:rPr>
  </w:style>
  <w:style w:type="character" w:customStyle="1" w:styleId="StyleHeading2NotBoldChar">
    <w:name w:val="Style Heading 2 + Not Bold Char"/>
    <w:rsid w:val="00DA4B58"/>
    <w:rPr>
      <w:rFonts w:ascii="Book Antiqua" w:hAnsi="Book Antiqua" w:cs="Arial"/>
      <w:b/>
      <w:i/>
      <w:sz w:val="22"/>
      <w:szCs w:val="28"/>
      <w:lang w:val="en-US" w:eastAsia="ar-SA"/>
    </w:rPr>
  </w:style>
  <w:style w:type="character" w:customStyle="1" w:styleId="apple-converted-space">
    <w:name w:val="apple-converted-space"/>
    <w:basedOn w:val="DefaultParagraphFont"/>
    <w:rsid w:val="00655B9D"/>
  </w:style>
  <w:style w:type="paragraph" w:customStyle="1" w:styleId="Normal1">
    <w:name w:val="Normal1"/>
    <w:basedOn w:val="Normal"/>
    <w:next w:val="Normal"/>
    <w:rsid w:val="00901804"/>
    <w:pPr>
      <w:numPr>
        <w:numId w:val="7"/>
      </w:numPr>
      <w:spacing w:after="0"/>
      <w:jc w:val="left"/>
    </w:pPr>
    <w:rPr>
      <w:rFonts w:eastAsia="Times New Roman"/>
      <w:noProof/>
      <w:lang w:eastAsia="ja-JP"/>
    </w:rPr>
  </w:style>
  <w:style w:type="character" w:customStyle="1" w:styleId="ColorfulList-Accent1Char">
    <w:name w:val="Colorful List - Accent 1 Char"/>
    <w:link w:val="ColorfulList-Accent12"/>
    <w:uiPriority w:val="34"/>
    <w:locked/>
    <w:rsid w:val="00007B01"/>
  </w:style>
  <w:style w:type="paragraph" w:customStyle="1" w:styleId="ColorfulList-Accent12">
    <w:name w:val="Colorful List - Accent 12"/>
    <w:basedOn w:val="Normal"/>
    <w:link w:val="ColorfulList-Accent1Char"/>
    <w:uiPriority w:val="34"/>
    <w:rsid w:val="00007B01"/>
    <w:pPr>
      <w:spacing w:after="0"/>
      <w:ind w:left="720"/>
      <w:jc w:val="left"/>
    </w:pPr>
    <w:rPr>
      <w:szCs w:val="20"/>
    </w:rPr>
  </w:style>
  <w:style w:type="paragraph" w:styleId="TOC3">
    <w:name w:val="toc 3"/>
    <w:basedOn w:val="Normal"/>
    <w:next w:val="Normal"/>
    <w:autoRedefine/>
    <w:uiPriority w:val="39"/>
    <w:unhideWhenUsed/>
    <w:rsid w:val="00285A51"/>
    <w:pPr>
      <w:tabs>
        <w:tab w:val="right" w:leader="dot" w:pos="9350"/>
      </w:tabs>
      <w:ind w:left="400"/>
    </w:pPr>
    <w:rPr>
      <w:rFonts w:asciiTheme="majorHAnsi" w:eastAsia="MS Gothic" w:hAnsiTheme="majorHAnsi" w:cstheme="majorHAnsi"/>
      <w:b/>
      <w:bCs/>
      <w:noProof/>
      <w:lang w:eastAsia="ja-JP"/>
    </w:rPr>
  </w:style>
  <w:style w:type="paragraph" w:customStyle="1" w:styleId="CharCharCharCharCarChar">
    <w:name w:val="Char Char Char Char Car Char"/>
    <w:aliases w:val="Char Char Char Char Car Char Char1 Char Char Char Char1 Char,Char Char Char1 Char Char Char Char1 Char,Char Char Char Char Car Char Char1 Char Char"/>
    <w:basedOn w:val="Normal"/>
    <w:link w:val="FootnoteReference"/>
    <w:uiPriority w:val="99"/>
    <w:rsid w:val="00872F38"/>
    <w:pPr>
      <w:spacing w:after="160" w:line="240" w:lineRule="exact"/>
    </w:pPr>
    <w:rPr>
      <w:rFonts w:ascii="Arial" w:hAnsi="Arial"/>
      <w:sz w:val="18"/>
      <w:szCs w:val="20"/>
      <w:vertAlign w:val="superscript"/>
    </w:rPr>
  </w:style>
  <w:style w:type="character" w:styleId="Mention">
    <w:name w:val="Mention"/>
    <w:uiPriority w:val="99"/>
    <w:unhideWhenUsed/>
    <w:rsid w:val="00254E0E"/>
    <w:rPr>
      <w:color w:val="2B579A"/>
      <w:shd w:val="clear" w:color="auto" w:fill="E6E6E6"/>
    </w:rPr>
  </w:style>
  <w:style w:type="paragraph" w:customStyle="1" w:styleId="xmsonormal">
    <w:name w:val="x_msonormal"/>
    <w:basedOn w:val="Normal"/>
    <w:rsid w:val="00564787"/>
    <w:pPr>
      <w:spacing w:before="100" w:beforeAutospacing="1" w:after="100" w:afterAutospacing="1"/>
      <w:jc w:val="left"/>
    </w:pPr>
    <w:rPr>
      <w:rFonts w:ascii="Times New Roman" w:eastAsia="Times New Roman" w:hAnsi="Times New Roman"/>
      <w:sz w:val="24"/>
      <w:lang w:val="es-ES" w:eastAsia="es-ES"/>
    </w:rPr>
  </w:style>
  <w:style w:type="character" w:styleId="UnresolvedMention">
    <w:name w:val="Unresolved Mention"/>
    <w:uiPriority w:val="99"/>
    <w:unhideWhenUsed/>
    <w:rsid w:val="00871632"/>
    <w:rPr>
      <w:color w:val="605E5C"/>
      <w:shd w:val="clear" w:color="auto" w:fill="E1DFDD"/>
    </w:rPr>
  </w:style>
  <w:style w:type="paragraph" w:customStyle="1" w:styleId="GEFQuestion">
    <w:name w:val="GEF Question"/>
    <w:basedOn w:val="Normal"/>
    <w:next w:val="Normal"/>
    <w:qFormat/>
    <w:rsid w:val="00E349BA"/>
    <w:pPr>
      <w:spacing w:after="0"/>
      <w:ind w:left="-720"/>
      <w:jc w:val="left"/>
    </w:pPr>
    <w:rPr>
      <w:rFonts w:ascii="Times New Roman" w:eastAsia="Times New Roman" w:hAnsi="Times New Roman"/>
      <w:sz w:val="22"/>
    </w:rPr>
  </w:style>
  <w:style w:type="character" w:customStyle="1" w:styleId="GEFFieldtoFilloutChar">
    <w:name w:val="GEF Field to Fill out Char"/>
    <w:link w:val="GEFFieldtoFillout"/>
    <w:locked/>
    <w:rsid w:val="00E349BA"/>
    <w:rPr>
      <w:rFonts w:ascii="Times New Roman" w:eastAsia="Times New Roman" w:hAnsi="Times New Roman"/>
      <w:color w:val="000000"/>
      <w:sz w:val="22"/>
      <w:szCs w:val="22"/>
    </w:rPr>
  </w:style>
  <w:style w:type="paragraph" w:customStyle="1" w:styleId="GEFFieldtoFillout">
    <w:name w:val="GEF Field to Fill out"/>
    <w:basedOn w:val="Normal"/>
    <w:link w:val="GEFFieldtoFilloutChar"/>
    <w:qFormat/>
    <w:rsid w:val="00E349BA"/>
    <w:pPr>
      <w:spacing w:after="0"/>
      <w:ind w:left="-720"/>
      <w:jc w:val="left"/>
    </w:pPr>
    <w:rPr>
      <w:rFonts w:ascii="Times New Roman" w:eastAsia="Times New Roman" w:hAnsi="Times New Roman"/>
      <w:color w:val="000000"/>
      <w:sz w:val="22"/>
      <w:szCs w:val="22"/>
    </w:rPr>
  </w:style>
  <w:style w:type="numbering" w:customStyle="1" w:styleId="NoList1">
    <w:name w:val="No List1"/>
    <w:next w:val="NoList"/>
    <w:uiPriority w:val="99"/>
    <w:semiHidden/>
    <w:unhideWhenUsed/>
    <w:rsid w:val="007F5638"/>
  </w:style>
  <w:style w:type="paragraph" w:customStyle="1" w:styleId="GEFTableHeading">
    <w:name w:val="GEF Table Heading"/>
    <w:basedOn w:val="Normal"/>
    <w:next w:val="Normal"/>
    <w:qFormat/>
    <w:rsid w:val="007F5638"/>
    <w:pPr>
      <w:spacing w:after="0"/>
      <w:ind w:left="-720"/>
      <w:jc w:val="left"/>
    </w:pPr>
    <w:rPr>
      <w:rFonts w:ascii="Times New Roman Bold" w:eastAsia="Times New Roman" w:hAnsi="Times New Roman Bold"/>
      <w:b/>
      <w:bCs/>
      <w:smallCaps/>
      <w:color w:val="000000"/>
      <w:sz w:val="22"/>
      <w:szCs w:val="22"/>
    </w:rPr>
  </w:style>
  <w:style w:type="paragraph" w:customStyle="1" w:styleId="GEFInstruction">
    <w:name w:val="GEF Instruction"/>
    <w:basedOn w:val="Normal"/>
    <w:next w:val="Normal"/>
    <w:qFormat/>
    <w:rsid w:val="007F5638"/>
    <w:pPr>
      <w:spacing w:after="0"/>
      <w:ind w:left="-540"/>
      <w:jc w:val="left"/>
    </w:pPr>
    <w:rPr>
      <w:rFonts w:ascii="Times New Roman" w:eastAsia="Times New Roman" w:hAnsi="Times New Roman"/>
    </w:rPr>
  </w:style>
  <w:style w:type="table" w:customStyle="1" w:styleId="TableGrid1">
    <w:name w:val="Table Grid1"/>
    <w:basedOn w:val="TableNormal"/>
    <w:next w:val="TableGrid"/>
    <w:uiPriority w:val="39"/>
    <w:rsid w:val="007F5638"/>
    <w:rPr>
      <w:rFonts w:asciiTheme="minorHAnsi" w:eastAsiaTheme="minorHAnsi" w:hAnsiTheme="minorHAnsi" w:cstheme="minorBidi"/>
      <w:sz w:val="22"/>
      <w:szCs w:val="22"/>
    </w:rPr>
    <w:tblPr/>
  </w:style>
  <w:style w:type="paragraph" w:customStyle="1" w:styleId="bodybullets">
    <w:name w:val="body bullets"/>
    <w:basedOn w:val="Normal"/>
    <w:next w:val="Normal"/>
    <w:qFormat/>
    <w:rsid w:val="00470E9A"/>
    <w:pPr>
      <w:spacing w:before="60" w:line="260" w:lineRule="exact"/>
      <w:ind w:left="720" w:hanging="360"/>
      <w:jc w:val="left"/>
    </w:pPr>
    <w:rPr>
      <w:rFonts w:eastAsia="Times New Roman"/>
      <w:lang w:eastAsia="ja-JP"/>
    </w:rPr>
  </w:style>
  <w:style w:type="table" w:styleId="TableGridLight">
    <w:name w:val="Grid Table Light"/>
    <w:basedOn w:val="TableNormal"/>
    <w:uiPriority w:val="40"/>
    <w:rsid w:val="00550E99"/>
    <w:tblPr/>
  </w:style>
  <w:style w:type="paragraph" w:styleId="Revision">
    <w:name w:val="Revision"/>
    <w:hidden/>
    <w:uiPriority w:val="99"/>
    <w:semiHidden/>
    <w:rsid w:val="008A28BE"/>
    <w:rPr>
      <w:szCs w:val="24"/>
    </w:rPr>
  </w:style>
  <w:style w:type="table" w:customStyle="1" w:styleId="TableGrid2">
    <w:name w:val="Table Grid2"/>
    <w:basedOn w:val="TableNormal"/>
    <w:next w:val="TableGrid"/>
    <w:rsid w:val="00991DEA"/>
    <w:rPr>
      <w:rFonts w:asciiTheme="minorHAnsi" w:hAnsiTheme="minorHAnsi" w:cstheme="minorBidi"/>
      <w:sz w:val="24"/>
      <w:szCs w:val="24"/>
    </w:rPr>
    <w:tblPr/>
  </w:style>
  <w:style w:type="table" w:customStyle="1" w:styleId="TableGrid3">
    <w:name w:val="Table Grid3"/>
    <w:basedOn w:val="TableNormal"/>
    <w:next w:val="TableGrid"/>
    <w:rsid w:val="00991DEA"/>
    <w:rPr>
      <w:rFonts w:asciiTheme="minorHAnsi" w:hAnsiTheme="minorHAnsi" w:cstheme="minorBidi"/>
      <w:sz w:val="24"/>
      <w:szCs w:val="24"/>
    </w:rPr>
    <w:tblPr/>
  </w:style>
  <w:style w:type="character" w:customStyle="1" w:styleId="FootnoteTextChar2">
    <w:name w:val="Footnote Text Char2"/>
    <w:aliases w:val="Geneva 9 Char1,Font: Geneva 9 Char1,Boston 10 Char1,f Char1,single space Char1,footnote text Char1,Footnote Char1,otnote Text Char1,Footnote Text Char Char Char Char2,Footnote Text Char Char Char Char Char Char Char Char2,fn Char"/>
    <w:basedOn w:val="DefaultParagraphFont"/>
    <w:uiPriority w:val="99"/>
    <w:semiHidden/>
    <w:rsid w:val="00FB18A7"/>
    <w:rPr>
      <w:sz w:val="20"/>
      <w:szCs w:val="20"/>
    </w:rPr>
  </w:style>
  <w:style w:type="table" w:customStyle="1" w:styleId="TableGrid6">
    <w:name w:val="Table Grid6"/>
    <w:basedOn w:val="TableNormal"/>
    <w:next w:val="TableGrid"/>
    <w:uiPriority w:val="39"/>
    <w:rsid w:val="000D3FB8"/>
    <w:rPr>
      <w:rFonts w:ascii="Times New Roman" w:eastAsia="Times New Roman" w:hAnsi="Times New Roman"/>
    </w:rPr>
    <w:tblPr/>
  </w:style>
  <w:style w:type="paragraph" w:customStyle="1" w:styleId="msonormal0">
    <w:name w:val="msonormal"/>
    <w:basedOn w:val="Normal"/>
    <w:rsid w:val="00414911"/>
    <w:pPr>
      <w:spacing w:before="100" w:beforeAutospacing="1" w:after="100" w:afterAutospacing="1"/>
      <w:jc w:val="left"/>
    </w:pPr>
    <w:rPr>
      <w:rFonts w:ascii="Times New Roman" w:eastAsia="Times New Roman" w:hAnsi="Times New Roman"/>
      <w:sz w:val="24"/>
    </w:rPr>
  </w:style>
  <w:style w:type="paragraph" w:customStyle="1" w:styleId="paragraph0">
    <w:name w:val="paragraph"/>
    <w:basedOn w:val="Normal"/>
    <w:rsid w:val="00414911"/>
    <w:pPr>
      <w:spacing w:before="100" w:beforeAutospacing="1" w:after="100" w:afterAutospacing="1"/>
      <w:jc w:val="left"/>
    </w:pPr>
    <w:rPr>
      <w:rFonts w:ascii="Times New Roman" w:eastAsia="Times New Roman" w:hAnsi="Times New Roman"/>
      <w:sz w:val="24"/>
    </w:rPr>
  </w:style>
  <w:style w:type="character" w:customStyle="1" w:styleId="textrun">
    <w:name w:val="textrun"/>
    <w:basedOn w:val="DefaultParagraphFont"/>
    <w:rsid w:val="00414911"/>
  </w:style>
  <w:style w:type="character" w:customStyle="1" w:styleId="normaltextrun">
    <w:name w:val="normaltextrun"/>
    <w:basedOn w:val="DefaultParagraphFont"/>
    <w:rsid w:val="00414911"/>
  </w:style>
  <w:style w:type="character" w:customStyle="1" w:styleId="eop">
    <w:name w:val="eop"/>
    <w:basedOn w:val="DefaultParagraphFont"/>
    <w:rsid w:val="00414911"/>
  </w:style>
  <w:style w:type="paragraph" w:customStyle="1" w:styleId="outlineelement">
    <w:name w:val="outlineelement"/>
    <w:basedOn w:val="Normal"/>
    <w:rsid w:val="00414911"/>
    <w:pPr>
      <w:spacing w:before="100" w:beforeAutospacing="1" w:after="100" w:afterAutospacing="1"/>
      <w:jc w:val="left"/>
    </w:pPr>
    <w:rPr>
      <w:rFonts w:ascii="Times New Roman" w:eastAsia="Times New Roman" w:hAnsi="Times New Roman"/>
      <w:sz w:val="24"/>
    </w:rPr>
  </w:style>
  <w:style w:type="character" w:customStyle="1" w:styleId="pagebreakblob">
    <w:name w:val="pagebreakblob"/>
    <w:basedOn w:val="DefaultParagraphFont"/>
    <w:rsid w:val="00414911"/>
  </w:style>
  <w:style w:type="character" w:customStyle="1" w:styleId="pagebreaktextspan">
    <w:name w:val="pagebreaktextspan"/>
    <w:basedOn w:val="DefaultParagraphFont"/>
    <w:rsid w:val="00414911"/>
  </w:style>
  <w:style w:type="character" w:customStyle="1" w:styleId="pagebreakborderspan">
    <w:name w:val="pagebreakborderspan"/>
    <w:basedOn w:val="DefaultParagraphFont"/>
    <w:rsid w:val="00414911"/>
  </w:style>
  <w:style w:type="character" w:customStyle="1" w:styleId="tabrun">
    <w:name w:val="tabrun"/>
    <w:basedOn w:val="DefaultParagraphFont"/>
    <w:rsid w:val="00414911"/>
  </w:style>
  <w:style w:type="character" w:customStyle="1" w:styleId="tabchar">
    <w:name w:val="tabchar"/>
    <w:basedOn w:val="DefaultParagraphFont"/>
    <w:rsid w:val="00414911"/>
  </w:style>
  <w:style w:type="numbering" w:customStyle="1" w:styleId="NoList2">
    <w:name w:val="No List2"/>
    <w:next w:val="NoList"/>
    <w:uiPriority w:val="99"/>
    <w:semiHidden/>
    <w:unhideWhenUsed/>
    <w:rsid w:val="00414911"/>
  </w:style>
  <w:style w:type="paragraph" w:styleId="Subtitle">
    <w:name w:val="Subtitle"/>
    <w:basedOn w:val="Normal"/>
    <w:next w:val="Normal"/>
    <w:link w:val="SubtitleChar"/>
    <w:qFormat/>
    <w:rsid w:val="00414911"/>
    <w:pPr>
      <w:numPr>
        <w:ilvl w:val="1"/>
      </w:numPr>
      <w:spacing w:after="160"/>
    </w:pPr>
    <w:rPr>
      <w:rFonts w:asciiTheme="minorHAnsi" w:eastAsiaTheme="minorEastAsia" w:hAnsiTheme="minorHAnsi" w:cstheme="minorBidi"/>
      <w:color w:val="5A5A5A" w:themeColor="text1" w:themeTint="A5"/>
      <w:spacing w:val="15"/>
      <w:sz w:val="22"/>
      <w:szCs w:val="22"/>
    </w:rPr>
  </w:style>
  <w:style w:type="character" w:customStyle="1" w:styleId="SubtitleChar">
    <w:name w:val="Subtitle Char"/>
    <w:basedOn w:val="DefaultParagraphFont"/>
    <w:link w:val="Subtitle"/>
    <w:rsid w:val="00414911"/>
    <w:rPr>
      <w:rFonts w:asciiTheme="minorHAnsi" w:eastAsiaTheme="minorEastAsia" w:hAnsiTheme="minorHAnsi" w:cstheme="minorBidi"/>
      <w:color w:val="5A5A5A" w:themeColor="text1" w:themeTint="A5"/>
      <w:spacing w:val="15"/>
      <w:sz w:val="22"/>
      <w:szCs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
      <w:marLeft w:val="0"/>
      <w:marRight w:val="0"/>
      <w:marTop w:val="0"/>
      <w:marBottom w:val="0"/>
      <w:divBdr>
        <w:top w:val="none" w:sz="0" w:space="0" w:color="auto"/>
        <w:left w:val="none" w:sz="0" w:space="0" w:color="auto"/>
        <w:bottom w:val="none" w:sz="0" w:space="0" w:color="auto"/>
        <w:right w:val="none" w:sz="0" w:space="0" w:color="auto"/>
      </w:divBdr>
    </w:div>
    <w:div w:id="2">
      <w:marLeft w:val="0"/>
      <w:marRight w:val="0"/>
      <w:marTop w:val="0"/>
      <w:marBottom w:val="0"/>
      <w:divBdr>
        <w:top w:val="none" w:sz="0" w:space="0" w:color="auto"/>
        <w:left w:val="none" w:sz="0" w:space="0" w:color="auto"/>
        <w:bottom w:val="none" w:sz="0" w:space="0" w:color="auto"/>
        <w:right w:val="none" w:sz="0" w:space="0" w:color="auto"/>
      </w:divBdr>
    </w:div>
    <w:div w:id="3">
      <w:marLeft w:val="0"/>
      <w:marRight w:val="0"/>
      <w:marTop w:val="0"/>
      <w:marBottom w:val="0"/>
      <w:divBdr>
        <w:top w:val="none" w:sz="0" w:space="0" w:color="auto"/>
        <w:left w:val="none" w:sz="0" w:space="0" w:color="auto"/>
        <w:bottom w:val="none" w:sz="0" w:space="0" w:color="auto"/>
        <w:right w:val="none" w:sz="0" w:space="0" w:color="auto"/>
      </w:divBdr>
      <w:divsChild>
        <w:div w:id="8">
          <w:marLeft w:val="0"/>
          <w:marRight w:val="0"/>
          <w:marTop w:val="0"/>
          <w:marBottom w:val="0"/>
          <w:divBdr>
            <w:top w:val="none" w:sz="0" w:space="0" w:color="auto"/>
            <w:left w:val="none" w:sz="0" w:space="0" w:color="auto"/>
            <w:bottom w:val="none" w:sz="0" w:space="0" w:color="auto"/>
            <w:right w:val="none" w:sz="0" w:space="0" w:color="auto"/>
          </w:divBdr>
        </w:div>
      </w:divsChild>
    </w:div>
    <w:div w:id="5">
      <w:marLeft w:val="0"/>
      <w:marRight w:val="0"/>
      <w:marTop w:val="0"/>
      <w:marBottom w:val="0"/>
      <w:divBdr>
        <w:top w:val="none" w:sz="0" w:space="0" w:color="auto"/>
        <w:left w:val="none" w:sz="0" w:space="0" w:color="auto"/>
        <w:bottom w:val="none" w:sz="0" w:space="0" w:color="auto"/>
        <w:right w:val="none" w:sz="0" w:space="0" w:color="auto"/>
      </w:divBdr>
    </w:div>
    <w:div w:id="6">
      <w:marLeft w:val="0"/>
      <w:marRight w:val="0"/>
      <w:marTop w:val="0"/>
      <w:marBottom w:val="0"/>
      <w:divBdr>
        <w:top w:val="none" w:sz="0" w:space="0" w:color="auto"/>
        <w:left w:val="none" w:sz="0" w:space="0" w:color="auto"/>
        <w:bottom w:val="none" w:sz="0" w:space="0" w:color="auto"/>
        <w:right w:val="none" w:sz="0" w:space="0" w:color="auto"/>
      </w:divBdr>
    </w:div>
    <w:div w:id="7">
      <w:marLeft w:val="0"/>
      <w:marRight w:val="0"/>
      <w:marTop w:val="0"/>
      <w:marBottom w:val="0"/>
      <w:divBdr>
        <w:top w:val="none" w:sz="0" w:space="0" w:color="auto"/>
        <w:left w:val="none" w:sz="0" w:space="0" w:color="auto"/>
        <w:bottom w:val="none" w:sz="0" w:space="0" w:color="auto"/>
        <w:right w:val="none" w:sz="0" w:space="0" w:color="auto"/>
      </w:divBdr>
    </w:div>
    <w:div w:id="9">
      <w:marLeft w:val="0"/>
      <w:marRight w:val="0"/>
      <w:marTop w:val="0"/>
      <w:marBottom w:val="0"/>
      <w:divBdr>
        <w:top w:val="none" w:sz="0" w:space="0" w:color="auto"/>
        <w:left w:val="none" w:sz="0" w:space="0" w:color="auto"/>
        <w:bottom w:val="none" w:sz="0" w:space="0" w:color="auto"/>
        <w:right w:val="none" w:sz="0" w:space="0" w:color="auto"/>
      </w:divBdr>
    </w:div>
    <w:div w:id="10">
      <w:marLeft w:val="0"/>
      <w:marRight w:val="0"/>
      <w:marTop w:val="0"/>
      <w:marBottom w:val="0"/>
      <w:divBdr>
        <w:top w:val="none" w:sz="0" w:space="0" w:color="auto"/>
        <w:left w:val="none" w:sz="0" w:space="0" w:color="auto"/>
        <w:bottom w:val="none" w:sz="0" w:space="0" w:color="auto"/>
        <w:right w:val="none" w:sz="0" w:space="0" w:color="auto"/>
      </w:divBdr>
    </w:div>
    <w:div w:id="11">
      <w:marLeft w:val="0"/>
      <w:marRight w:val="0"/>
      <w:marTop w:val="0"/>
      <w:marBottom w:val="0"/>
      <w:divBdr>
        <w:top w:val="none" w:sz="0" w:space="0" w:color="auto"/>
        <w:left w:val="none" w:sz="0" w:space="0" w:color="auto"/>
        <w:bottom w:val="none" w:sz="0" w:space="0" w:color="auto"/>
        <w:right w:val="none" w:sz="0" w:space="0" w:color="auto"/>
      </w:divBdr>
    </w:div>
    <w:div w:id="13">
      <w:marLeft w:val="0"/>
      <w:marRight w:val="0"/>
      <w:marTop w:val="0"/>
      <w:marBottom w:val="0"/>
      <w:divBdr>
        <w:top w:val="none" w:sz="0" w:space="0" w:color="auto"/>
        <w:left w:val="none" w:sz="0" w:space="0" w:color="auto"/>
        <w:bottom w:val="none" w:sz="0" w:space="0" w:color="auto"/>
        <w:right w:val="none" w:sz="0" w:space="0" w:color="auto"/>
      </w:divBdr>
      <w:divsChild>
        <w:div w:id="4">
          <w:marLeft w:val="0"/>
          <w:marRight w:val="0"/>
          <w:marTop w:val="0"/>
          <w:marBottom w:val="0"/>
          <w:divBdr>
            <w:top w:val="none" w:sz="0" w:space="0" w:color="auto"/>
            <w:left w:val="none" w:sz="0" w:space="0" w:color="auto"/>
            <w:bottom w:val="none" w:sz="0" w:space="0" w:color="auto"/>
            <w:right w:val="none" w:sz="0" w:space="0" w:color="auto"/>
          </w:divBdr>
        </w:div>
        <w:div w:id="12">
          <w:marLeft w:val="0"/>
          <w:marRight w:val="0"/>
          <w:marTop w:val="0"/>
          <w:marBottom w:val="0"/>
          <w:divBdr>
            <w:top w:val="none" w:sz="0" w:space="0" w:color="auto"/>
            <w:left w:val="none" w:sz="0" w:space="0" w:color="auto"/>
            <w:bottom w:val="none" w:sz="0" w:space="0" w:color="auto"/>
            <w:right w:val="none" w:sz="0" w:space="0" w:color="auto"/>
          </w:divBdr>
        </w:div>
      </w:divsChild>
    </w:div>
    <w:div w:id="14">
      <w:marLeft w:val="0"/>
      <w:marRight w:val="0"/>
      <w:marTop w:val="0"/>
      <w:marBottom w:val="0"/>
      <w:divBdr>
        <w:top w:val="none" w:sz="0" w:space="0" w:color="auto"/>
        <w:left w:val="none" w:sz="0" w:space="0" w:color="auto"/>
        <w:bottom w:val="none" w:sz="0" w:space="0" w:color="auto"/>
        <w:right w:val="none" w:sz="0" w:space="0" w:color="auto"/>
      </w:divBdr>
    </w:div>
    <w:div w:id="15">
      <w:marLeft w:val="0"/>
      <w:marRight w:val="0"/>
      <w:marTop w:val="0"/>
      <w:marBottom w:val="0"/>
      <w:divBdr>
        <w:top w:val="none" w:sz="0" w:space="0" w:color="auto"/>
        <w:left w:val="none" w:sz="0" w:space="0" w:color="auto"/>
        <w:bottom w:val="none" w:sz="0" w:space="0" w:color="auto"/>
        <w:right w:val="none" w:sz="0" w:space="0" w:color="auto"/>
      </w:divBdr>
    </w:div>
    <w:div w:id="16">
      <w:marLeft w:val="0"/>
      <w:marRight w:val="0"/>
      <w:marTop w:val="0"/>
      <w:marBottom w:val="0"/>
      <w:divBdr>
        <w:top w:val="none" w:sz="0" w:space="0" w:color="auto"/>
        <w:left w:val="none" w:sz="0" w:space="0" w:color="auto"/>
        <w:bottom w:val="none" w:sz="0" w:space="0" w:color="auto"/>
        <w:right w:val="none" w:sz="0" w:space="0" w:color="auto"/>
      </w:divBdr>
    </w:div>
    <w:div w:id="1052386">
      <w:bodyDiv w:val="1"/>
      <w:marLeft w:val="0"/>
      <w:marRight w:val="0"/>
      <w:marTop w:val="0"/>
      <w:marBottom w:val="0"/>
      <w:divBdr>
        <w:top w:val="none" w:sz="0" w:space="0" w:color="auto"/>
        <w:left w:val="none" w:sz="0" w:space="0" w:color="auto"/>
        <w:bottom w:val="none" w:sz="0" w:space="0" w:color="auto"/>
        <w:right w:val="none" w:sz="0" w:space="0" w:color="auto"/>
      </w:divBdr>
    </w:div>
    <w:div w:id="34163184">
      <w:bodyDiv w:val="1"/>
      <w:marLeft w:val="0"/>
      <w:marRight w:val="0"/>
      <w:marTop w:val="0"/>
      <w:marBottom w:val="0"/>
      <w:divBdr>
        <w:top w:val="none" w:sz="0" w:space="0" w:color="auto"/>
        <w:left w:val="none" w:sz="0" w:space="0" w:color="auto"/>
        <w:bottom w:val="none" w:sz="0" w:space="0" w:color="auto"/>
        <w:right w:val="none" w:sz="0" w:space="0" w:color="auto"/>
      </w:divBdr>
    </w:div>
    <w:div w:id="37704355">
      <w:bodyDiv w:val="1"/>
      <w:marLeft w:val="0"/>
      <w:marRight w:val="0"/>
      <w:marTop w:val="0"/>
      <w:marBottom w:val="0"/>
      <w:divBdr>
        <w:top w:val="none" w:sz="0" w:space="0" w:color="auto"/>
        <w:left w:val="none" w:sz="0" w:space="0" w:color="auto"/>
        <w:bottom w:val="none" w:sz="0" w:space="0" w:color="auto"/>
        <w:right w:val="none" w:sz="0" w:space="0" w:color="auto"/>
      </w:divBdr>
    </w:div>
    <w:div w:id="44304205">
      <w:bodyDiv w:val="1"/>
      <w:marLeft w:val="0"/>
      <w:marRight w:val="0"/>
      <w:marTop w:val="0"/>
      <w:marBottom w:val="0"/>
      <w:divBdr>
        <w:top w:val="none" w:sz="0" w:space="0" w:color="auto"/>
        <w:left w:val="none" w:sz="0" w:space="0" w:color="auto"/>
        <w:bottom w:val="none" w:sz="0" w:space="0" w:color="auto"/>
        <w:right w:val="none" w:sz="0" w:space="0" w:color="auto"/>
      </w:divBdr>
    </w:div>
    <w:div w:id="45102973">
      <w:bodyDiv w:val="1"/>
      <w:marLeft w:val="0"/>
      <w:marRight w:val="0"/>
      <w:marTop w:val="0"/>
      <w:marBottom w:val="0"/>
      <w:divBdr>
        <w:top w:val="none" w:sz="0" w:space="0" w:color="auto"/>
        <w:left w:val="none" w:sz="0" w:space="0" w:color="auto"/>
        <w:bottom w:val="none" w:sz="0" w:space="0" w:color="auto"/>
        <w:right w:val="none" w:sz="0" w:space="0" w:color="auto"/>
      </w:divBdr>
    </w:div>
    <w:div w:id="53285900">
      <w:bodyDiv w:val="1"/>
      <w:marLeft w:val="0"/>
      <w:marRight w:val="0"/>
      <w:marTop w:val="0"/>
      <w:marBottom w:val="0"/>
      <w:divBdr>
        <w:top w:val="none" w:sz="0" w:space="0" w:color="auto"/>
        <w:left w:val="none" w:sz="0" w:space="0" w:color="auto"/>
        <w:bottom w:val="none" w:sz="0" w:space="0" w:color="auto"/>
        <w:right w:val="none" w:sz="0" w:space="0" w:color="auto"/>
      </w:divBdr>
    </w:div>
    <w:div w:id="73862000">
      <w:bodyDiv w:val="1"/>
      <w:marLeft w:val="0"/>
      <w:marRight w:val="0"/>
      <w:marTop w:val="0"/>
      <w:marBottom w:val="0"/>
      <w:divBdr>
        <w:top w:val="none" w:sz="0" w:space="0" w:color="auto"/>
        <w:left w:val="none" w:sz="0" w:space="0" w:color="auto"/>
        <w:bottom w:val="none" w:sz="0" w:space="0" w:color="auto"/>
        <w:right w:val="none" w:sz="0" w:space="0" w:color="auto"/>
      </w:divBdr>
    </w:div>
    <w:div w:id="92746878">
      <w:bodyDiv w:val="1"/>
      <w:marLeft w:val="0"/>
      <w:marRight w:val="0"/>
      <w:marTop w:val="0"/>
      <w:marBottom w:val="0"/>
      <w:divBdr>
        <w:top w:val="none" w:sz="0" w:space="0" w:color="auto"/>
        <w:left w:val="none" w:sz="0" w:space="0" w:color="auto"/>
        <w:bottom w:val="none" w:sz="0" w:space="0" w:color="auto"/>
        <w:right w:val="none" w:sz="0" w:space="0" w:color="auto"/>
      </w:divBdr>
    </w:div>
    <w:div w:id="103237673">
      <w:bodyDiv w:val="1"/>
      <w:marLeft w:val="0"/>
      <w:marRight w:val="0"/>
      <w:marTop w:val="0"/>
      <w:marBottom w:val="0"/>
      <w:divBdr>
        <w:top w:val="none" w:sz="0" w:space="0" w:color="auto"/>
        <w:left w:val="none" w:sz="0" w:space="0" w:color="auto"/>
        <w:bottom w:val="none" w:sz="0" w:space="0" w:color="auto"/>
        <w:right w:val="none" w:sz="0" w:space="0" w:color="auto"/>
      </w:divBdr>
    </w:div>
    <w:div w:id="104540175">
      <w:bodyDiv w:val="1"/>
      <w:marLeft w:val="0"/>
      <w:marRight w:val="0"/>
      <w:marTop w:val="0"/>
      <w:marBottom w:val="0"/>
      <w:divBdr>
        <w:top w:val="none" w:sz="0" w:space="0" w:color="auto"/>
        <w:left w:val="none" w:sz="0" w:space="0" w:color="auto"/>
        <w:bottom w:val="none" w:sz="0" w:space="0" w:color="auto"/>
        <w:right w:val="none" w:sz="0" w:space="0" w:color="auto"/>
      </w:divBdr>
      <w:divsChild>
        <w:div w:id="1724863918">
          <w:marLeft w:val="0"/>
          <w:marRight w:val="0"/>
          <w:marTop w:val="0"/>
          <w:marBottom w:val="0"/>
          <w:divBdr>
            <w:top w:val="none" w:sz="0" w:space="0" w:color="auto"/>
            <w:left w:val="none" w:sz="0" w:space="0" w:color="auto"/>
            <w:bottom w:val="none" w:sz="0" w:space="0" w:color="auto"/>
            <w:right w:val="none" w:sz="0" w:space="0" w:color="auto"/>
          </w:divBdr>
          <w:divsChild>
            <w:div w:id="1793597999">
              <w:marLeft w:val="0"/>
              <w:marRight w:val="0"/>
              <w:marTop w:val="0"/>
              <w:marBottom w:val="0"/>
              <w:divBdr>
                <w:top w:val="none" w:sz="0" w:space="0" w:color="auto"/>
                <w:left w:val="none" w:sz="0" w:space="0" w:color="auto"/>
                <w:bottom w:val="none" w:sz="0" w:space="0" w:color="auto"/>
                <w:right w:val="none" w:sz="0" w:space="0" w:color="auto"/>
              </w:divBdr>
              <w:divsChild>
                <w:div w:id="6690183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3179794">
      <w:bodyDiv w:val="1"/>
      <w:marLeft w:val="0"/>
      <w:marRight w:val="0"/>
      <w:marTop w:val="0"/>
      <w:marBottom w:val="0"/>
      <w:divBdr>
        <w:top w:val="none" w:sz="0" w:space="0" w:color="auto"/>
        <w:left w:val="none" w:sz="0" w:space="0" w:color="auto"/>
        <w:bottom w:val="none" w:sz="0" w:space="0" w:color="auto"/>
        <w:right w:val="none" w:sz="0" w:space="0" w:color="auto"/>
      </w:divBdr>
    </w:div>
    <w:div w:id="159080579">
      <w:bodyDiv w:val="1"/>
      <w:marLeft w:val="0"/>
      <w:marRight w:val="0"/>
      <w:marTop w:val="0"/>
      <w:marBottom w:val="0"/>
      <w:divBdr>
        <w:top w:val="none" w:sz="0" w:space="0" w:color="auto"/>
        <w:left w:val="none" w:sz="0" w:space="0" w:color="auto"/>
        <w:bottom w:val="none" w:sz="0" w:space="0" w:color="auto"/>
        <w:right w:val="none" w:sz="0" w:space="0" w:color="auto"/>
      </w:divBdr>
    </w:div>
    <w:div w:id="173300664">
      <w:bodyDiv w:val="1"/>
      <w:marLeft w:val="0"/>
      <w:marRight w:val="0"/>
      <w:marTop w:val="0"/>
      <w:marBottom w:val="0"/>
      <w:divBdr>
        <w:top w:val="none" w:sz="0" w:space="0" w:color="auto"/>
        <w:left w:val="none" w:sz="0" w:space="0" w:color="auto"/>
        <w:bottom w:val="none" w:sz="0" w:space="0" w:color="auto"/>
        <w:right w:val="none" w:sz="0" w:space="0" w:color="auto"/>
      </w:divBdr>
    </w:div>
    <w:div w:id="183790793">
      <w:bodyDiv w:val="1"/>
      <w:marLeft w:val="0"/>
      <w:marRight w:val="0"/>
      <w:marTop w:val="0"/>
      <w:marBottom w:val="0"/>
      <w:divBdr>
        <w:top w:val="none" w:sz="0" w:space="0" w:color="auto"/>
        <w:left w:val="none" w:sz="0" w:space="0" w:color="auto"/>
        <w:bottom w:val="none" w:sz="0" w:space="0" w:color="auto"/>
        <w:right w:val="none" w:sz="0" w:space="0" w:color="auto"/>
      </w:divBdr>
    </w:div>
    <w:div w:id="196160112">
      <w:bodyDiv w:val="1"/>
      <w:marLeft w:val="0"/>
      <w:marRight w:val="0"/>
      <w:marTop w:val="0"/>
      <w:marBottom w:val="0"/>
      <w:divBdr>
        <w:top w:val="none" w:sz="0" w:space="0" w:color="auto"/>
        <w:left w:val="none" w:sz="0" w:space="0" w:color="auto"/>
        <w:bottom w:val="none" w:sz="0" w:space="0" w:color="auto"/>
        <w:right w:val="none" w:sz="0" w:space="0" w:color="auto"/>
      </w:divBdr>
    </w:div>
    <w:div w:id="226651027">
      <w:bodyDiv w:val="1"/>
      <w:marLeft w:val="0"/>
      <w:marRight w:val="0"/>
      <w:marTop w:val="0"/>
      <w:marBottom w:val="0"/>
      <w:divBdr>
        <w:top w:val="none" w:sz="0" w:space="0" w:color="auto"/>
        <w:left w:val="none" w:sz="0" w:space="0" w:color="auto"/>
        <w:bottom w:val="none" w:sz="0" w:space="0" w:color="auto"/>
        <w:right w:val="none" w:sz="0" w:space="0" w:color="auto"/>
      </w:divBdr>
    </w:div>
    <w:div w:id="235478770">
      <w:bodyDiv w:val="1"/>
      <w:marLeft w:val="0"/>
      <w:marRight w:val="0"/>
      <w:marTop w:val="0"/>
      <w:marBottom w:val="0"/>
      <w:divBdr>
        <w:top w:val="none" w:sz="0" w:space="0" w:color="auto"/>
        <w:left w:val="none" w:sz="0" w:space="0" w:color="auto"/>
        <w:bottom w:val="none" w:sz="0" w:space="0" w:color="auto"/>
        <w:right w:val="none" w:sz="0" w:space="0" w:color="auto"/>
      </w:divBdr>
      <w:divsChild>
        <w:div w:id="720207020">
          <w:marLeft w:val="0"/>
          <w:marRight w:val="0"/>
          <w:marTop w:val="0"/>
          <w:marBottom w:val="326"/>
          <w:divBdr>
            <w:top w:val="none" w:sz="0" w:space="0" w:color="auto"/>
            <w:left w:val="none" w:sz="0" w:space="0" w:color="auto"/>
            <w:bottom w:val="none" w:sz="0" w:space="0" w:color="auto"/>
            <w:right w:val="none" w:sz="0" w:space="0" w:color="auto"/>
          </w:divBdr>
        </w:div>
      </w:divsChild>
    </w:div>
    <w:div w:id="238103554">
      <w:bodyDiv w:val="1"/>
      <w:marLeft w:val="0"/>
      <w:marRight w:val="0"/>
      <w:marTop w:val="0"/>
      <w:marBottom w:val="0"/>
      <w:divBdr>
        <w:top w:val="none" w:sz="0" w:space="0" w:color="auto"/>
        <w:left w:val="none" w:sz="0" w:space="0" w:color="auto"/>
        <w:bottom w:val="none" w:sz="0" w:space="0" w:color="auto"/>
        <w:right w:val="none" w:sz="0" w:space="0" w:color="auto"/>
      </w:divBdr>
    </w:div>
    <w:div w:id="238711211">
      <w:bodyDiv w:val="1"/>
      <w:marLeft w:val="0"/>
      <w:marRight w:val="0"/>
      <w:marTop w:val="0"/>
      <w:marBottom w:val="0"/>
      <w:divBdr>
        <w:top w:val="none" w:sz="0" w:space="0" w:color="auto"/>
        <w:left w:val="none" w:sz="0" w:space="0" w:color="auto"/>
        <w:bottom w:val="none" w:sz="0" w:space="0" w:color="auto"/>
        <w:right w:val="none" w:sz="0" w:space="0" w:color="auto"/>
      </w:divBdr>
    </w:div>
    <w:div w:id="238950778">
      <w:bodyDiv w:val="1"/>
      <w:marLeft w:val="0"/>
      <w:marRight w:val="0"/>
      <w:marTop w:val="0"/>
      <w:marBottom w:val="0"/>
      <w:divBdr>
        <w:top w:val="none" w:sz="0" w:space="0" w:color="auto"/>
        <w:left w:val="none" w:sz="0" w:space="0" w:color="auto"/>
        <w:bottom w:val="none" w:sz="0" w:space="0" w:color="auto"/>
        <w:right w:val="none" w:sz="0" w:space="0" w:color="auto"/>
      </w:divBdr>
    </w:div>
    <w:div w:id="251205500">
      <w:bodyDiv w:val="1"/>
      <w:marLeft w:val="0"/>
      <w:marRight w:val="0"/>
      <w:marTop w:val="0"/>
      <w:marBottom w:val="0"/>
      <w:divBdr>
        <w:top w:val="none" w:sz="0" w:space="0" w:color="auto"/>
        <w:left w:val="none" w:sz="0" w:space="0" w:color="auto"/>
        <w:bottom w:val="none" w:sz="0" w:space="0" w:color="auto"/>
        <w:right w:val="none" w:sz="0" w:space="0" w:color="auto"/>
      </w:divBdr>
    </w:div>
    <w:div w:id="257294794">
      <w:bodyDiv w:val="1"/>
      <w:marLeft w:val="0"/>
      <w:marRight w:val="0"/>
      <w:marTop w:val="0"/>
      <w:marBottom w:val="0"/>
      <w:divBdr>
        <w:top w:val="none" w:sz="0" w:space="0" w:color="auto"/>
        <w:left w:val="none" w:sz="0" w:space="0" w:color="auto"/>
        <w:bottom w:val="none" w:sz="0" w:space="0" w:color="auto"/>
        <w:right w:val="none" w:sz="0" w:space="0" w:color="auto"/>
      </w:divBdr>
    </w:div>
    <w:div w:id="259801023">
      <w:bodyDiv w:val="1"/>
      <w:marLeft w:val="0"/>
      <w:marRight w:val="0"/>
      <w:marTop w:val="0"/>
      <w:marBottom w:val="0"/>
      <w:divBdr>
        <w:top w:val="none" w:sz="0" w:space="0" w:color="auto"/>
        <w:left w:val="none" w:sz="0" w:space="0" w:color="auto"/>
        <w:bottom w:val="none" w:sz="0" w:space="0" w:color="auto"/>
        <w:right w:val="none" w:sz="0" w:space="0" w:color="auto"/>
      </w:divBdr>
    </w:div>
    <w:div w:id="338242090">
      <w:bodyDiv w:val="1"/>
      <w:marLeft w:val="0"/>
      <w:marRight w:val="0"/>
      <w:marTop w:val="0"/>
      <w:marBottom w:val="0"/>
      <w:divBdr>
        <w:top w:val="none" w:sz="0" w:space="0" w:color="auto"/>
        <w:left w:val="none" w:sz="0" w:space="0" w:color="auto"/>
        <w:bottom w:val="none" w:sz="0" w:space="0" w:color="auto"/>
        <w:right w:val="none" w:sz="0" w:space="0" w:color="auto"/>
      </w:divBdr>
    </w:div>
    <w:div w:id="362830702">
      <w:bodyDiv w:val="1"/>
      <w:marLeft w:val="0"/>
      <w:marRight w:val="0"/>
      <w:marTop w:val="0"/>
      <w:marBottom w:val="0"/>
      <w:divBdr>
        <w:top w:val="none" w:sz="0" w:space="0" w:color="auto"/>
        <w:left w:val="none" w:sz="0" w:space="0" w:color="auto"/>
        <w:bottom w:val="none" w:sz="0" w:space="0" w:color="auto"/>
        <w:right w:val="none" w:sz="0" w:space="0" w:color="auto"/>
      </w:divBdr>
    </w:div>
    <w:div w:id="363336824">
      <w:bodyDiv w:val="1"/>
      <w:marLeft w:val="0"/>
      <w:marRight w:val="0"/>
      <w:marTop w:val="0"/>
      <w:marBottom w:val="0"/>
      <w:divBdr>
        <w:top w:val="none" w:sz="0" w:space="0" w:color="auto"/>
        <w:left w:val="none" w:sz="0" w:space="0" w:color="auto"/>
        <w:bottom w:val="none" w:sz="0" w:space="0" w:color="auto"/>
        <w:right w:val="none" w:sz="0" w:space="0" w:color="auto"/>
      </w:divBdr>
      <w:divsChild>
        <w:div w:id="612975257">
          <w:marLeft w:val="0"/>
          <w:marRight w:val="0"/>
          <w:marTop w:val="0"/>
          <w:marBottom w:val="0"/>
          <w:divBdr>
            <w:top w:val="none" w:sz="0" w:space="0" w:color="auto"/>
            <w:left w:val="none" w:sz="0" w:space="0" w:color="auto"/>
            <w:bottom w:val="none" w:sz="0" w:space="0" w:color="auto"/>
            <w:right w:val="none" w:sz="0" w:space="0" w:color="auto"/>
          </w:divBdr>
        </w:div>
      </w:divsChild>
    </w:div>
    <w:div w:id="387413365">
      <w:bodyDiv w:val="1"/>
      <w:marLeft w:val="0"/>
      <w:marRight w:val="0"/>
      <w:marTop w:val="0"/>
      <w:marBottom w:val="0"/>
      <w:divBdr>
        <w:top w:val="none" w:sz="0" w:space="0" w:color="auto"/>
        <w:left w:val="none" w:sz="0" w:space="0" w:color="auto"/>
        <w:bottom w:val="none" w:sz="0" w:space="0" w:color="auto"/>
        <w:right w:val="none" w:sz="0" w:space="0" w:color="auto"/>
      </w:divBdr>
    </w:div>
    <w:div w:id="429358591">
      <w:bodyDiv w:val="1"/>
      <w:marLeft w:val="0"/>
      <w:marRight w:val="0"/>
      <w:marTop w:val="0"/>
      <w:marBottom w:val="0"/>
      <w:divBdr>
        <w:top w:val="none" w:sz="0" w:space="0" w:color="auto"/>
        <w:left w:val="none" w:sz="0" w:space="0" w:color="auto"/>
        <w:bottom w:val="none" w:sz="0" w:space="0" w:color="auto"/>
        <w:right w:val="none" w:sz="0" w:space="0" w:color="auto"/>
      </w:divBdr>
    </w:div>
    <w:div w:id="452408144">
      <w:bodyDiv w:val="1"/>
      <w:marLeft w:val="0"/>
      <w:marRight w:val="0"/>
      <w:marTop w:val="0"/>
      <w:marBottom w:val="0"/>
      <w:divBdr>
        <w:top w:val="none" w:sz="0" w:space="0" w:color="auto"/>
        <w:left w:val="none" w:sz="0" w:space="0" w:color="auto"/>
        <w:bottom w:val="none" w:sz="0" w:space="0" w:color="auto"/>
        <w:right w:val="none" w:sz="0" w:space="0" w:color="auto"/>
      </w:divBdr>
    </w:div>
    <w:div w:id="453913622">
      <w:bodyDiv w:val="1"/>
      <w:marLeft w:val="0"/>
      <w:marRight w:val="0"/>
      <w:marTop w:val="0"/>
      <w:marBottom w:val="0"/>
      <w:divBdr>
        <w:top w:val="none" w:sz="0" w:space="0" w:color="auto"/>
        <w:left w:val="none" w:sz="0" w:space="0" w:color="auto"/>
        <w:bottom w:val="none" w:sz="0" w:space="0" w:color="auto"/>
        <w:right w:val="none" w:sz="0" w:space="0" w:color="auto"/>
      </w:divBdr>
    </w:div>
    <w:div w:id="471141121">
      <w:bodyDiv w:val="1"/>
      <w:marLeft w:val="0"/>
      <w:marRight w:val="0"/>
      <w:marTop w:val="0"/>
      <w:marBottom w:val="0"/>
      <w:divBdr>
        <w:top w:val="none" w:sz="0" w:space="0" w:color="auto"/>
        <w:left w:val="none" w:sz="0" w:space="0" w:color="auto"/>
        <w:bottom w:val="none" w:sz="0" w:space="0" w:color="auto"/>
        <w:right w:val="none" w:sz="0" w:space="0" w:color="auto"/>
      </w:divBdr>
      <w:divsChild>
        <w:div w:id="276106700">
          <w:marLeft w:val="446"/>
          <w:marRight w:val="0"/>
          <w:marTop w:val="0"/>
          <w:marBottom w:val="0"/>
          <w:divBdr>
            <w:top w:val="none" w:sz="0" w:space="0" w:color="auto"/>
            <w:left w:val="none" w:sz="0" w:space="0" w:color="auto"/>
            <w:bottom w:val="none" w:sz="0" w:space="0" w:color="auto"/>
            <w:right w:val="none" w:sz="0" w:space="0" w:color="auto"/>
          </w:divBdr>
        </w:div>
        <w:div w:id="402602391">
          <w:marLeft w:val="446"/>
          <w:marRight w:val="0"/>
          <w:marTop w:val="0"/>
          <w:marBottom w:val="0"/>
          <w:divBdr>
            <w:top w:val="none" w:sz="0" w:space="0" w:color="auto"/>
            <w:left w:val="none" w:sz="0" w:space="0" w:color="auto"/>
            <w:bottom w:val="none" w:sz="0" w:space="0" w:color="auto"/>
            <w:right w:val="none" w:sz="0" w:space="0" w:color="auto"/>
          </w:divBdr>
        </w:div>
        <w:div w:id="980890985">
          <w:marLeft w:val="446"/>
          <w:marRight w:val="0"/>
          <w:marTop w:val="0"/>
          <w:marBottom w:val="0"/>
          <w:divBdr>
            <w:top w:val="none" w:sz="0" w:space="0" w:color="auto"/>
            <w:left w:val="none" w:sz="0" w:space="0" w:color="auto"/>
            <w:bottom w:val="none" w:sz="0" w:space="0" w:color="auto"/>
            <w:right w:val="none" w:sz="0" w:space="0" w:color="auto"/>
          </w:divBdr>
        </w:div>
        <w:div w:id="1566910374">
          <w:marLeft w:val="446"/>
          <w:marRight w:val="0"/>
          <w:marTop w:val="0"/>
          <w:marBottom w:val="0"/>
          <w:divBdr>
            <w:top w:val="none" w:sz="0" w:space="0" w:color="auto"/>
            <w:left w:val="none" w:sz="0" w:space="0" w:color="auto"/>
            <w:bottom w:val="none" w:sz="0" w:space="0" w:color="auto"/>
            <w:right w:val="none" w:sz="0" w:space="0" w:color="auto"/>
          </w:divBdr>
        </w:div>
      </w:divsChild>
    </w:div>
    <w:div w:id="475531819">
      <w:bodyDiv w:val="1"/>
      <w:marLeft w:val="0"/>
      <w:marRight w:val="0"/>
      <w:marTop w:val="0"/>
      <w:marBottom w:val="0"/>
      <w:divBdr>
        <w:top w:val="none" w:sz="0" w:space="0" w:color="auto"/>
        <w:left w:val="none" w:sz="0" w:space="0" w:color="auto"/>
        <w:bottom w:val="none" w:sz="0" w:space="0" w:color="auto"/>
        <w:right w:val="none" w:sz="0" w:space="0" w:color="auto"/>
      </w:divBdr>
    </w:div>
    <w:div w:id="490172939">
      <w:bodyDiv w:val="1"/>
      <w:marLeft w:val="0"/>
      <w:marRight w:val="0"/>
      <w:marTop w:val="0"/>
      <w:marBottom w:val="0"/>
      <w:divBdr>
        <w:top w:val="none" w:sz="0" w:space="0" w:color="auto"/>
        <w:left w:val="none" w:sz="0" w:space="0" w:color="auto"/>
        <w:bottom w:val="none" w:sz="0" w:space="0" w:color="auto"/>
        <w:right w:val="none" w:sz="0" w:space="0" w:color="auto"/>
      </w:divBdr>
    </w:div>
    <w:div w:id="493254710">
      <w:bodyDiv w:val="1"/>
      <w:marLeft w:val="0"/>
      <w:marRight w:val="0"/>
      <w:marTop w:val="0"/>
      <w:marBottom w:val="0"/>
      <w:divBdr>
        <w:top w:val="none" w:sz="0" w:space="0" w:color="auto"/>
        <w:left w:val="none" w:sz="0" w:space="0" w:color="auto"/>
        <w:bottom w:val="none" w:sz="0" w:space="0" w:color="auto"/>
        <w:right w:val="none" w:sz="0" w:space="0" w:color="auto"/>
      </w:divBdr>
    </w:div>
    <w:div w:id="496582801">
      <w:bodyDiv w:val="1"/>
      <w:marLeft w:val="0"/>
      <w:marRight w:val="0"/>
      <w:marTop w:val="0"/>
      <w:marBottom w:val="0"/>
      <w:divBdr>
        <w:top w:val="none" w:sz="0" w:space="0" w:color="auto"/>
        <w:left w:val="none" w:sz="0" w:space="0" w:color="auto"/>
        <w:bottom w:val="none" w:sz="0" w:space="0" w:color="auto"/>
        <w:right w:val="none" w:sz="0" w:space="0" w:color="auto"/>
      </w:divBdr>
      <w:divsChild>
        <w:div w:id="96028367">
          <w:marLeft w:val="0"/>
          <w:marRight w:val="0"/>
          <w:marTop w:val="0"/>
          <w:marBottom w:val="0"/>
          <w:divBdr>
            <w:top w:val="none" w:sz="0" w:space="0" w:color="auto"/>
            <w:left w:val="none" w:sz="0" w:space="0" w:color="auto"/>
            <w:bottom w:val="none" w:sz="0" w:space="0" w:color="auto"/>
            <w:right w:val="none" w:sz="0" w:space="0" w:color="auto"/>
          </w:divBdr>
        </w:div>
        <w:div w:id="910431587">
          <w:marLeft w:val="0"/>
          <w:marRight w:val="0"/>
          <w:marTop w:val="0"/>
          <w:marBottom w:val="0"/>
          <w:divBdr>
            <w:top w:val="none" w:sz="0" w:space="0" w:color="auto"/>
            <w:left w:val="none" w:sz="0" w:space="0" w:color="auto"/>
            <w:bottom w:val="none" w:sz="0" w:space="0" w:color="auto"/>
            <w:right w:val="none" w:sz="0" w:space="0" w:color="auto"/>
          </w:divBdr>
        </w:div>
      </w:divsChild>
    </w:div>
    <w:div w:id="536506268">
      <w:bodyDiv w:val="1"/>
      <w:marLeft w:val="0"/>
      <w:marRight w:val="0"/>
      <w:marTop w:val="0"/>
      <w:marBottom w:val="0"/>
      <w:divBdr>
        <w:top w:val="none" w:sz="0" w:space="0" w:color="auto"/>
        <w:left w:val="none" w:sz="0" w:space="0" w:color="auto"/>
        <w:bottom w:val="none" w:sz="0" w:space="0" w:color="auto"/>
        <w:right w:val="none" w:sz="0" w:space="0" w:color="auto"/>
      </w:divBdr>
    </w:div>
    <w:div w:id="541595640">
      <w:bodyDiv w:val="1"/>
      <w:marLeft w:val="0"/>
      <w:marRight w:val="0"/>
      <w:marTop w:val="0"/>
      <w:marBottom w:val="0"/>
      <w:divBdr>
        <w:top w:val="none" w:sz="0" w:space="0" w:color="auto"/>
        <w:left w:val="none" w:sz="0" w:space="0" w:color="auto"/>
        <w:bottom w:val="none" w:sz="0" w:space="0" w:color="auto"/>
        <w:right w:val="none" w:sz="0" w:space="0" w:color="auto"/>
      </w:divBdr>
    </w:div>
    <w:div w:id="566962460">
      <w:bodyDiv w:val="1"/>
      <w:marLeft w:val="0"/>
      <w:marRight w:val="0"/>
      <w:marTop w:val="0"/>
      <w:marBottom w:val="0"/>
      <w:divBdr>
        <w:top w:val="none" w:sz="0" w:space="0" w:color="auto"/>
        <w:left w:val="none" w:sz="0" w:space="0" w:color="auto"/>
        <w:bottom w:val="none" w:sz="0" w:space="0" w:color="auto"/>
        <w:right w:val="none" w:sz="0" w:space="0" w:color="auto"/>
      </w:divBdr>
    </w:div>
    <w:div w:id="616721489">
      <w:bodyDiv w:val="1"/>
      <w:marLeft w:val="0"/>
      <w:marRight w:val="0"/>
      <w:marTop w:val="0"/>
      <w:marBottom w:val="0"/>
      <w:divBdr>
        <w:top w:val="none" w:sz="0" w:space="0" w:color="auto"/>
        <w:left w:val="none" w:sz="0" w:space="0" w:color="auto"/>
        <w:bottom w:val="none" w:sz="0" w:space="0" w:color="auto"/>
        <w:right w:val="none" w:sz="0" w:space="0" w:color="auto"/>
      </w:divBdr>
    </w:div>
    <w:div w:id="618608496">
      <w:bodyDiv w:val="1"/>
      <w:marLeft w:val="0"/>
      <w:marRight w:val="0"/>
      <w:marTop w:val="0"/>
      <w:marBottom w:val="0"/>
      <w:divBdr>
        <w:top w:val="none" w:sz="0" w:space="0" w:color="auto"/>
        <w:left w:val="none" w:sz="0" w:space="0" w:color="auto"/>
        <w:bottom w:val="none" w:sz="0" w:space="0" w:color="auto"/>
        <w:right w:val="none" w:sz="0" w:space="0" w:color="auto"/>
      </w:divBdr>
    </w:div>
    <w:div w:id="638337560">
      <w:bodyDiv w:val="1"/>
      <w:marLeft w:val="0"/>
      <w:marRight w:val="0"/>
      <w:marTop w:val="0"/>
      <w:marBottom w:val="0"/>
      <w:divBdr>
        <w:top w:val="none" w:sz="0" w:space="0" w:color="auto"/>
        <w:left w:val="none" w:sz="0" w:space="0" w:color="auto"/>
        <w:bottom w:val="none" w:sz="0" w:space="0" w:color="auto"/>
        <w:right w:val="none" w:sz="0" w:space="0" w:color="auto"/>
      </w:divBdr>
      <w:divsChild>
        <w:div w:id="85272079">
          <w:marLeft w:val="0"/>
          <w:marRight w:val="0"/>
          <w:marTop w:val="0"/>
          <w:marBottom w:val="326"/>
          <w:divBdr>
            <w:top w:val="none" w:sz="0" w:space="0" w:color="auto"/>
            <w:left w:val="none" w:sz="0" w:space="0" w:color="auto"/>
            <w:bottom w:val="none" w:sz="0" w:space="0" w:color="auto"/>
            <w:right w:val="none" w:sz="0" w:space="0" w:color="auto"/>
          </w:divBdr>
        </w:div>
      </w:divsChild>
    </w:div>
    <w:div w:id="640964802">
      <w:bodyDiv w:val="1"/>
      <w:marLeft w:val="0"/>
      <w:marRight w:val="0"/>
      <w:marTop w:val="0"/>
      <w:marBottom w:val="0"/>
      <w:divBdr>
        <w:top w:val="none" w:sz="0" w:space="0" w:color="auto"/>
        <w:left w:val="none" w:sz="0" w:space="0" w:color="auto"/>
        <w:bottom w:val="none" w:sz="0" w:space="0" w:color="auto"/>
        <w:right w:val="none" w:sz="0" w:space="0" w:color="auto"/>
      </w:divBdr>
      <w:divsChild>
        <w:div w:id="1991403131">
          <w:marLeft w:val="0"/>
          <w:marRight w:val="0"/>
          <w:marTop w:val="0"/>
          <w:marBottom w:val="326"/>
          <w:divBdr>
            <w:top w:val="none" w:sz="0" w:space="0" w:color="auto"/>
            <w:left w:val="none" w:sz="0" w:space="0" w:color="auto"/>
            <w:bottom w:val="none" w:sz="0" w:space="0" w:color="auto"/>
            <w:right w:val="none" w:sz="0" w:space="0" w:color="auto"/>
          </w:divBdr>
        </w:div>
      </w:divsChild>
    </w:div>
    <w:div w:id="653723425">
      <w:bodyDiv w:val="1"/>
      <w:marLeft w:val="0"/>
      <w:marRight w:val="0"/>
      <w:marTop w:val="0"/>
      <w:marBottom w:val="0"/>
      <w:divBdr>
        <w:top w:val="none" w:sz="0" w:space="0" w:color="auto"/>
        <w:left w:val="none" w:sz="0" w:space="0" w:color="auto"/>
        <w:bottom w:val="none" w:sz="0" w:space="0" w:color="auto"/>
        <w:right w:val="none" w:sz="0" w:space="0" w:color="auto"/>
      </w:divBdr>
    </w:div>
    <w:div w:id="657080796">
      <w:bodyDiv w:val="1"/>
      <w:marLeft w:val="0"/>
      <w:marRight w:val="0"/>
      <w:marTop w:val="0"/>
      <w:marBottom w:val="0"/>
      <w:divBdr>
        <w:top w:val="none" w:sz="0" w:space="0" w:color="auto"/>
        <w:left w:val="none" w:sz="0" w:space="0" w:color="auto"/>
        <w:bottom w:val="none" w:sz="0" w:space="0" w:color="auto"/>
        <w:right w:val="none" w:sz="0" w:space="0" w:color="auto"/>
      </w:divBdr>
    </w:div>
    <w:div w:id="664748230">
      <w:bodyDiv w:val="1"/>
      <w:marLeft w:val="0"/>
      <w:marRight w:val="0"/>
      <w:marTop w:val="0"/>
      <w:marBottom w:val="0"/>
      <w:divBdr>
        <w:top w:val="none" w:sz="0" w:space="0" w:color="auto"/>
        <w:left w:val="none" w:sz="0" w:space="0" w:color="auto"/>
        <w:bottom w:val="none" w:sz="0" w:space="0" w:color="auto"/>
        <w:right w:val="none" w:sz="0" w:space="0" w:color="auto"/>
      </w:divBdr>
    </w:div>
    <w:div w:id="674189950">
      <w:bodyDiv w:val="1"/>
      <w:marLeft w:val="0"/>
      <w:marRight w:val="0"/>
      <w:marTop w:val="0"/>
      <w:marBottom w:val="0"/>
      <w:divBdr>
        <w:top w:val="none" w:sz="0" w:space="0" w:color="auto"/>
        <w:left w:val="none" w:sz="0" w:space="0" w:color="auto"/>
        <w:bottom w:val="none" w:sz="0" w:space="0" w:color="auto"/>
        <w:right w:val="none" w:sz="0" w:space="0" w:color="auto"/>
      </w:divBdr>
    </w:div>
    <w:div w:id="694187765">
      <w:bodyDiv w:val="1"/>
      <w:marLeft w:val="0"/>
      <w:marRight w:val="0"/>
      <w:marTop w:val="0"/>
      <w:marBottom w:val="0"/>
      <w:divBdr>
        <w:top w:val="none" w:sz="0" w:space="0" w:color="auto"/>
        <w:left w:val="none" w:sz="0" w:space="0" w:color="auto"/>
        <w:bottom w:val="none" w:sz="0" w:space="0" w:color="auto"/>
        <w:right w:val="none" w:sz="0" w:space="0" w:color="auto"/>
      </w:divBdr>
    </w:div>
    <w:div w:id="712388232">
      <w:bodyDiv w:val="1"/>
      <w:marLeft w:val="0"/>
      <w:marRight w:val="0"/>
      <w:marTop w:val="0"/>
      <w:marBottom w:val="0"/>
      <w:divBdr>
        <w:top w:val="none" w:sz="0" w:space="0" w:color="auto"/>
        <w:left w:val="none" w:sz="0" w:space="0" w:color="auto"/>
        <w:bottom w:val="none" w:sz="0" w:space="0" w:color="auto"/>
        <w:right w:val="none" w:sz="0" w:space="0" w:color="auto"/>
      </w:divBdr>
    </w:div>
    <w:div w:id="716973235">
      <w:bodyDiv w:val="1"/>
      <w:marLeft w:val="0"/>
      <w:marRight w:val="0"/>
      <w:marTop w:val="0"/>
      <w:marBottom w:val="0"/>
      <w:divBdr>
        <w:top w:val="none" w:sz="0" w:space="0" w:color="auto"/>
        <w:left w:val="none" w:sz="0" w:space="0" w:color="auto"/>
        <w:bottom w:val="none" w:sz="0" w:space="0" w:color="auto"/>
        <w:right w:val="none" w:sz="0" w:space="0" w:color="auto"/>
      </w:divBdr>
    </w:div>
    <w:div w:id="723600151">
      <w:bodyDiv w:val="1"/>
      <w:marLeft w:val="0"/>
      <w:marRight w:val="0"/>
      <w:marTop w:val="0"/>
      <w:marBottom w:val="0"/>
      <w:divBdr>
        <w:top w:val="none" w:sz="0" w:space="0" w:color="auto"/>
        <w:left w:val="none" w:sz="0" w:space="0" w:color="auto"/>
        <w:bottom w:val="none" w:sz="0" w:space="0" w:color="auto"/>
        <w:right w:val="none" w:sz="0" w:space="0" w:color="auto"/>
      </w:divBdr>
    </w:div>
    <w:div w:id="735129098">
      <w:bodyDiv w:val="1"/>
      <w:marLeft w:val="0"/>
      <w:marRight w:val="0"/>
      <w:marTop w:val="0"/>
      <w:marBottom w:val="0"/>
      <w:divBdr>
        <w:top w:val="none" w:sz="0" w:space="0" w:color="auto"/>
        <w:left w:val="none" w:sz="0" w:space="0" w:color="auto"/>
        <w:bottom w:val="none" w:sz="0" w:space="0" w:color="auto"/>
        <w:right w:val="none" w:sz="0" w:space="0" w:color="auto"/>
      </w:divBdr>
    </w:div>
    <w:div w:id="758404727">
      <w:bodyDiv w:val="1"/>
      <w:marLeft w:val="0"/>
      <w:marRight w:val="0"/>
      <w:marTop w:val="0"/>
      <w:marBottom w:val="0"/>
      <w:divBdr>
        <w:top w:val="none" w:sz="0" w:space="0" w:color="auto"/>
        <w:left w:val="none" w:sz="0" w:space="0" w:color="auto"/>
        <w:bottom w:val="none" w:sz="0" w:space="0" w:color="auto"/>
        <w:right w:val="none" w:sz="0" w:space="0" w:color="auto"/>
      </w:divBdr>
    </w:div>
    <w:div w:id="761871919">
      <w:bodyDiv w:val="1"/>
      <w:marLeft w:val="0"/>
      <w:marRight w:val="0"/>
      <w:marTop w:val="0"/>
      <w:marBottom w:val="0"/>
      <w:divBdr>
        <w:top w:val="none" w:sz="0" w:space="0" w:color="auto"/>
        <w:left w:val="none" w:sz="0" w:space="0" w:color="auto"/>
        <w:bottom w:val="none" w:sz="0" w:space="0" w:color="auto"/>
        <w:right w:val="none" w:sz="0" w:space="0" w:color="auto"/>
      </w:divBdr>
    </w:div>
    <w:div w:id="771897606">
      <w:bodyDiv w:val="1"/>
      <w:marLeft w:val="0"/>
      <w:marRight w:val="0"/>
      <w:marTop w:val="0"/>
      <w:marBottom w:val="0"/>
      <w:divBdr>
        <w:top w:val="none" w:sz="0" w:space="0" w:color="auto"/>
        <w:left w:val="none" w:sz="0" w:space="0" w:color="auto"/>
        <w:bottom w:val="none" w:sz="0" w:space="0" w:color="auto"/>
        <w:right w:val="none" w:sz="0" w:space="0" w:color="auto"/>
      </w:divBdr>
    </w:div>
    <w:div w:id="782767706">
      <w:bodyDiv w:val="1"/>
      <w:marLeft w:val="0"/>
      <w:marRight w:val="0"/>
      <w:marTop w:val="0"/>
      <w:marBottom w:val="0"/>
      <w:divBdr>
        <w:top w:val="none" w:sz="0" w:space="0" w:color="auto"/>
        <w:left w:val="none" w:sz="0" w:space="0" w:color="auto"/>
        <w:bottom w:val="none" w:sz="0" w:space="0" w:color="auto"/>
        <w:right w:val="none" w:sz="0" w:space="0" w:color="auto"/>
      </w:divBdr>
    </w:div>
    <w:div w:id="788627240">
      <w:bodyDiv w:val="1"/>
      <w:marLeft w:val="0"/>
      <w:marRight w:val="0"/>
      <w:marTop w:val="0"/>
      <w:marBottom w:val="0"/>
      <w:divBdr>
        <w:top w:val="none" w:sz="0" w:space="0" w:color="auto"/>
        <w:left w:val="none" w:sz="0" w:space="0" w:color="auto"/>
        <w:bottom w:val="none" w:sz="0" w:space="0" w:color="auto"/>
        <w:right w:val="none" w:sz="0" w:space="0" w:color="auto"/>
      </w:divBdr>
    </w:div>
    <w:div w:id="820462788">
      <w:bodyDiv w:val="1"/>
      <w:marLeft w:val="0"/>
      <w:marRight w:val="0"/>
      <w:marTop w:val="0"/>
      <w:marBottom w:val="0"/>
      <w:divBdr>
        <w:top w:val="none" w:sz="0" w:space="0" w:color="auto"/>
        <w:left w:val="none" w:sz="0" w:space="0" w:color="auto"/>
        <w:bottom w:val="none" w:sz="0" w:space="0" w:color="auto"/>
        <w:right w:val="none" w:sz="0" w:space="0" w:color="auto"/>
      </w:divBdr>
      <w:divsChild>
        <w:div w:id="1862706">
          <w:marLeft w:val="0"/>
          <w:marRight w:val="0"/>
          <w:marTop w:val="77"/>
          <w:marBottom w:val="0"/>
          <w:divBdr>
            <w:top w:val="none" w:sz="0" w:space="0" w:color="auto"/>
            <w:left w:val="none" w:sz="0" w:space="0" w:color="auto"/>
            <w:bottom w:val="none" w:sz="0" w:space="0" w:color="auto"/>
            <w:right w:val="none" w:sz="0" w:space="0" w:color="auto"/>
          </w:divBdr>
        </w:div>
        <w:div w:id="18817870">
          <w:marLeft w:val="0"/>
          <w:marRight w:val="0"/>
          <w:marTop w:val="77"/>
          <w:marBottom w:val="0"/>
          <w:divBdr>
            <w:top w:val="none" w:sz="0" w:space="0" w:color="auto"/>
            <w:left w:val="none" w:sz="0" w:space="0" w:color="auto"/>
            <w:bottom w:val="none" w:sz="0" w:space="0" w:color="auto"/>
            <w:right w:val="none" w:sz="0" w:space="0" w:color="auto"/>
          </w:divBdr>
        </w:div>
        <w:div w:id="42951994">
          <w:marLeft w:val="0"/>
          <w:marRight w:val="0"/>
          <w:marTop w:val="77"/>
          <w:marBottom w:val="0"/>
          <w:divBdr>
            <w:top w:val="none" w:sz="0" w:space="0" w:color="auto"/>
            <w:left w:val="none" w:sz="0" w:space="0" w:color="auto"/>
            <w:bottom w:val="none" w:sz="0" w:space="0" w:color="auto"/>
            <w:right w:val="none" w:sz="0" w:space="0" w:color="auto"/>
          </w:divBdr>
        </w:div>
        <w:div w:id="46269441">
          <w:marLeft w:val="0"/>
          <w:marRight w:val="0"/>
          <w:marTop w:val="77"/>
          <w:marBottom w:val="0"/>
          <w:divBdr>
            <w:top w:val="none" w:sz="0" w:space="0" w:color="auto"/>
            <w:left w:val="none" w:sz="0" w:space="0" w:color="auto"/>
            <w:bottom w:val="none" w:sz="0" w:space="0" w:color="auto"/>
            <w:right w:val="none" w:sz="0" w:space="0" w:color="auto"/>
          </w:divBdr>
        </w:div>
        <w:div w:id="247083944">
          <w:marLeft w:val="0"/>
          <w:marRight w:val="0"/>
          <w:marTop w:val="77"/>
          <w:marBottom w:val="0"/>
          <w:divBdr>
            <w:top w:val="none" w:sz="0" w:space="0" w:color="auto"/>
            <w:left w:val="none" w:sz="0" w:space="0" w:color="auto"/>
            <w:bottom w:val="none" w:sz="0" w:space="0" w:color="auto"/>
            <w:right w:val="none" w:sz="0" w:space="0" w:color="auto"/>
          </w:divBdr>
        </w:div>
        <w:div w:id="253320122">
          <w:marLeft w:val="0"/>
          <w:marRight w:val="0"/>
          <w:marTop w:val="77"/>
          <w:marBottom w:val="0"/>
          <w:divBdr>
            <w:top w:val="none" w:sz="0" w:space="0" w:color="auto"/>
            <w:left w:val="none" w:sz="0" w:space="0" w:color="auto"/>
            <w:bottom w:val="none" w:sz="0" w:space="0" w:color="auto"/>
            <w:right w:val="none" w:sz="0" w:space="0" w:color="auto"/>
          </w:divBdr>
        </w:div>
        <w:div w:id="287398702">
          <w:marLeft w:val="0"/>
          <w:marRight w:val="0"/>
          <w:marTop w:val="77"/>
          <w:marBottom w:val="0"/>
          <w:divBdr>
            <w:top w:val="none" w:sz="0" w:space="0" w:color="auto"/>
            <w:left w:val="none" w:sz="0" w:space="0" w:color="auto"/>
            <w:bottom w:val="none" w:sz="0" w:space="0" w:color="auto"/>
            <w:right w:val="none" w:sz="0" w:space="0" w:color="auto"/>
          </w:divBdr>
        </w:div>
        <w:div w:id="375466505">
          <w:marLeft w:val="0"/>
          <w:marRight w:val="0"/>
          <w:marTop w:val="77"/>
          <w:marBottom w:val="0"/>
          <w:divBdr>
            <w:top w:val="none" w:sz="0" w:space="0" w:color="auto"/>
            <w:left w:val="none" w:sz="0" w:space="0" w:color="auto"/>
            <w:bottom w:val="none" w:sz="0" w:space="0" w:color="auto"/>
            <w:right w:val="none" w:sz="0" w:space="0" w:color="auto"/>
          </w:divBdr>
        </w:div>
        <w:div w:id="545142906">
          <w:marLeft w:val="0"/>
          <w:marRight w:val="0"/>
          <w:marTop w:val="77"/>
          <w:marBottom w:val="0"/>
          <w:divBdr>
            <w:top w:val="none" w:sz="0" w:space="0" w:color="auto"/>
            <w:left w:val="none" w:sz="0" w:space="0" w:color="auto"/>
            <w:bottom w:val="none" w:sz="0" w:space="0" w:color="auto"/>
            <w:right w:val="none" w:sz="0" w:space="0" w:color="auto"/>
          </w:divBdr>
        </w:div>
        <w:div w:id="565996709">
          <w:marLeft w:val="0"/>
          <w:marRight w:val="0"/>
          <w:marTop w:val="77"/>
          <w:marBottom w:val="0"/>
          <w:divBdr>
            <w:top w:val="none" w:sz="0" w:space="0" w:color="auto"/>
            <w:left w:val="none" w:sz="0" w:space="0" w:color="auto"/>
            <w:bottom w:val="none" w:sz="0" w:space="0" w:color="auto"/>
            <w:right w:val="none" w:sz="0" w:space="0" w:color="auto"/>
          </w:divBdr>
        </w:div>
        <w:div w:id="570431907">
          <w:marLeft w:val="0"/>
          <w:marRight w:val="0"/>
          <w:marTop w:val="77"/>
          <w:marBottom w:val="0"/>
          <w:divBdr>
            <w:top w:val="none" w:sz="0" w:space="0" w:color="auto"/>
            <w:left w:val="none" w:sz="0" w:space="0" w:color="auto"/>
            <w:bottom w:val="none" w:sz="0" w:space="0" w:color="auto"/>
            <w:right w:val="none" w:sz="0" w:space="0" w:color="auto"/>
          </w:divBdr>
        </w:div>
        <w:div w:id="591815486">
          <w:marLeft w:val="0"/>
          <w:marRight w:val="0"/>
          <w:marTop w:val="77"/>
          <w:marBottom w:val="0"/>
          <w:divBdr>
            <w:top w:val="none" w:sz="0" w:space="0" w:color="auto"/>
            <w:left w:val="none" w:sz="0" w:space="0" w:color="auto"/>
            <w:bottom w:val="none" w:sz="0" w:space="0" w:color="auto"/>
            <w:right w:val="none" w:sz="0" w:space="0" w:color="auto"/>
          </w:divBdr>
        </w:div>
        <w:div w:id="706760376">
          <w:marLeft w:val="0"/>
          <w:marRight w:val="0"/>
          <w:marTop w:val="77"/>
          <w:marBottom w:val="0"/>
          <w:divBdr>
            <w:top w:val="none" w:sz="0" w:space="0" w:color="auto"/>
            <w:left w:val="none" w:sz="0" w:space="0" w:color="auto"/>
            <w:bottom w:val="none" w:sz="0" w:space="0" w:color="auto"/>
            <w:right w:val="none" w:sz="0" w:space="0" w:color="auto"/>
          </w:divBdr>
        </w:div>
        <w:div w:id="814565160">
          <w:marLeft w:val="0"/>
          <w:marRight w:val="0"/>
          <w:marTop w:val="77"/>
          <w:marBottom w:val="0"/>
          <w:divBdr>
            <w:top w:val="none" w:sz="0" w:space="0" w:color="auto"/>
            <w:left w:val="none" w:sz="0" w:space="0" w:color="auto"/>
            <w:bottom w:val="none" w:sz="0" w:space="0" w:color="auto"/>
            <w:right w:val="none" w:sz="0" w:space="0" w:color="auto"/>
          </w:divBdr>
        </w:div>
        <w:div w:id="964509765">
          <w:marLeft w:val="0"/>
          <w:marRight w:val="0"/>
          <w:marTop w:val="77"/>
          <w:marBottom w:val="0"/>
          <w:divBdr>
            <w:top w:val="none" w:sz="0" w:space="0" w:color="auto"/>
            <w:left w:val="none" w:sz="0" w:space="0" w:color="auto"/>
            <w:bottom w:val="none" w:sz="0" w:space="0" w:color="auto"/>
            <w:right w:val="none" w:sz="0" w:space="0" w:color="auto"/>
          </w:divBdr>
        </w:div>
        <w:div w:id="1066342660">
          <w:marLeft w:val="0"/>
          <w:marRight w:val="0"/>
          <w:marTop w:val="77"/>
          <w:marBottom w:val="0"/>
          <w:divBdr>
            <w:top w:val="none" w:sz="0" w:space="0" w:color="auto"/>
            <w:left w:val="none" w:sz="0" w:space="0" w:color="auto"/>
            <w:bottom w:val="none" w:sz="0" w:space="0" w:color="auto"/>
            <w:right w:val="none" w:sz="0" w:space="0" w:color="auto"/>
          </w:divBdr>
        </w:div>
        <w:div w:id="1210607413">
          <w:marLeft w:val="0"/>
          <w:marRight w:val="0"/>
          <w:marTop w:val="77"/>
          <w:marBottom w:val="0"/>
          <w:divBdr>
            <w:top w:val="none" w:sz="0" w:space="0" w:color="auto"/>
            <w:left w:val="none" w:sz="0" w:space="0" w:color="auto"/>
            <w:bottom w:val="none" w:sz="0" w:space="0" w:color="auto"/>
            <w:right w:val="none" w:sz="0" w:space="0" w:color="auto"/>
          </w:divBdr>
        </w:div>
        <w:div w:id="1250695589">
          <w:marLeft w:val="0"/>
          <w:marRight w:val="0"/>
          <w:marTop w:val="77"/>
          <w:marBottom w:val="0"/>
          <w:divBdr>
            <w:top w:val="none" w:sz="0" w:space="0" w:color="auto"/>
            <w:left w:val="none" w:sz="0" w:space="0" w:color="auto"/>
            <w:bottom w:val="none" w:sz="0" w:space="0" w:color="auto"/>
            <w:right w:val="none" w:sz="0" w:space="0" w:color="auto"/>
          </w:divBdr>
        </w:div>
        <w:div w:id="1399130559">
          <w:marLeft w:val="0"/>
          <w:marRight w:val="0"/>
          <w:marTop w:val="77"/>
          <w:marBottom w:val="0"/>
          <w:divBdr>
            <w:top w:val="none" w:sz="0" w:space="0" w:color="auto"/>
            <w:left w:val="none" w:sz="0" w:space="0" w:color="auto"/>
            <w:bottom w:val="none" w:sz="0" w:space="0" w:color="auto"/>
            <w:right w:val="none" w:sz="0" w:space="0" w:color="auto"/>
          </w:divBdr>
        </w:div>
        <w:div w:id="1460414549">
          <w:marLeft w:val="0"/>
          <w:marRight w:val="0"/>
          <w:marTop w:val="77"/>
          <w:marBottom w:val="0"/>
          <w:divBdr>
            <w:top w:val="none" w:sz="0" w:space="0" w:color="auto"/>
            <w:left w:val="none" w:sz="0" w:space="0" w:color="auto"/>
            <w:bottom w:val="none" w:sz="0" w:space="0" w:color="auto"/>
            <w:right w:val="none" w:sz="0" w:space="0" w:color="auto"/>
          </w:divBdr>
        </w:div>
        <w:div w:id="1461069198">
          <w:marLeft w:val="0"/>
          <w:marRight w:val="0"/>
          <w:marTop w:val="77"/>
          <w:marBottom w:val="0"/>
          <w:divBdr>
            <w:top w:val="none" w:sz="0" w:space="0" w:color="auto"/>
            <w:left w:val="none" w:sz="0" w:space="0" w:color="auto"/>
            <w:bottom w:val="none" w:sz="0" w:space="0" w:color="auto"/>
            <w:right w:val="none" w:sz="0" w:space="0" w:color="auto"/>
          </w:divBdr>
        </w:div>
        <w:div w:id="1595700393">
          <w:marLeft w:val="0"/>
          <w:marRight w:val="0"/>
          <w:marTop w:val="77"/>
          <w:marBottom w:val="0"/>
          <w:divBdr>
            <w:top w:val="none" w:sz="0" w:space="0" w:color="auto"/>
            <w:left w:val="none" w:sz="0" w:space="0" w:color="auto"/>
            <w:bottom w:val="none" w:sz="0" w:space="0" w:color="auto"/>
            <w:right w:val="none" w:sz="0" w:space="0" w:color="auto"/>
          </w:divBdr>
        </w:div>
        <w:div w:id="1600479340">
          <w:marLeft w:val="0"/>
          <w:marRight w:val="0"/>
          <w:marTop w:val="77"/>
          <w:marBottom w:val="0"/>
          <w:divBdr>
            <w:top w:val="none" w:sz="0" w:space="0" w:color="auto"/>
            <w:left w:val="none" w:sz="0" w:space="0" w:color="auto"/>
            <w:bottom w:val="none" w:sz="0" w:space="0" w:color="auto"/>
            <w:right w:val="none" w:sz="0" w:space="0" w:color="auto"/>
          </w:divBdr>
        </w:div>
        <w:div w:id="1642733307">
          <w:marLeft w:val="0"/>
          <w:marRight w:val="0"/>
          <w:marTop w:val="77"/>
          <w:marBottom w:val="0"/>
          <w:divBdr>
            <w:top w:val="none" w:sz="0" w:space="0" w:color="auto"/>
            <w:left w:val="none" w:sz="0" w:space="0" w:color="auto"/>
            <w:bottom w:val="none" w:sz="0" w:space="0" w:color="auto"/>
            <w:right w:val="none" w:sz="0" w:space="0" w:color="auto"/>
          </w:divBdr>
        </w:div>
        <w:div w:id="1801799363">
          <w:marLeft w:val="0"/>
          <w:marRight w:val="0"/>
          <w:marTop w:val="77"/>
          <w:marBottom w:val="0"/>
          <w:divBdr>
            <w:top w:val="none" w:sz="0" w:space="0" w:color="auto"/>
            <w:left w:val="none" w:sz="0" w:space="0" w:color="auto"/>
            <w:bottom w:val="none" w:sz="0" w:space="0" w:color="auto"/>
            <w:right w:val="none" w:sz="0" w:space="0" w:color="auto"/>
          </w:divBdr>
        </w:div>
        <w:div w:id="1821270670">
          <w:marLeft w:val="0"/>
          <w:marRight w:val="0"/>
          <w:marTop w:val="77"/>
          <w:marBottom w:val="0"/>
          <w:divBdr>
            <w:top w:val="none" w:sz="0" w:space="0" w:color="auto"/>
            <w:left w:val="none" w:sz="0" w:space="0" w:color="auto"/>
            <w:bottom w:val="none" w:sz="0" w:space="0" w:color="auto"/>
            <w:right w:val="none" w:sz="0" w:space="0" w:color="auto"/>
          </w:divBdr>
        </w:div>
        <w:div w:id="1947233439">
          <w:marLeft w:val="0"/>
          <w:marRight w:val="0"/>
          <w:marTop w:val="77"/>
          <w:marBottom w:val="0"/>
          <w:divBdr>
            <w:top w:val="none" w:sz="0" w:space="0" w:color="auto"/>
            <w:left w:val="none" w:sz="0" w:space="0" w:color="auto"/>
            <w:bottom w:val="none" w:sz="0" w:space="0" w:color="auto"/>
            <w:right w:val="none" w:sz="0" w:space="0" w:color="auto"/>
          </w:divBdr>
        </w:div>
        <w:div w:id="1995716799">
          <w:marLeft w:val="0"/>
          <w:marRight w:val="0"/>
          <w:marTop w:val="77"/>
          <w:marBottom w:val="0"/>
          <w:divBdr>
            <w:top w:val="none" w:sz="0" w:space="0" w:color="auto"/>
            <w:left w:val="none" w:sz="0" w:space="0" w:color="auto"/>
            <w:bottom w:val="none" w:sz="0" w:space="0" w:color="auto"/>
            <w:right w:val="none" w:sz="0" w:space="0" w:color="auto"/>
          </w:divBdr>
        </w:div>
      </w:divsChild>
    </w:div>
    <w:div w:id="830221940">
      <w:bodyDiv w:val="1"/>
      <w:marLeft w:val="0"/>
      <w:marRight w:val="0"/>
      <w:marTop w:val="0"/>
      <w:marBottom w:val="0"/>
      <w:divBdr>
        <w:top w:val="none" w:sz="0" w:space="0" w:color="auto"/>
        <w:left w:val="none" w:sz="0" w:space="0" w:color="auto"/>
        <w:bottom w:val="none" w:sz="0" w:space="0" w:color="auto"/>
        <w:right w:val="none" w:sz="0" w:space="0" w:color="auto"/>
      </w:divBdr>
      <w:divsChild>
        <w:div w:id="39012371">
          <w:marLeft w:val="0"/>
          <w:marRight w:val="0"/>
          <w:marTop w:val="77"/>
          <w:marBottom w:val="0"/>
          <w:divBdr>
            <w:top w:val="none" w:sz="0" w:space="0" w:color="auto"/>
            <w:left w:val="none" w:sz="0" w:space="0" w:color="auto"/>
            <w:bottom w:val="none" w:sz="0" w:space="0" w:color="auto"/>
            <w:right w:val="none" w:sz="0" w:space="0" w:color="auto"/>
          </w:divBdr>
        </w:div>
        <w:div w:id="205531433">
          <w:marLeft w:val="0"/>
          <w:marRight w:val="0"/>
          <w:marTop w:val="77"/>
          <w:marBottom w:val="0"/>
          <w:divBdr>
            <w:top w:val="none" w:sz="0" w:space="0" w:color="auto"/>
            <w:left w:val="none" w:sz="0" w:space="0" w:color="auto"/>
            <w:bottom w:val="none" w:sz="0" w:space="0" w:color="auto"/>
            <w:right w:val="none" w:sz="0" w:space="0" w:color="auto"/>
          </w:divBdr>
        </w:div>
        <w:div w:id="239413552">
          <w:marLeft w:val="0"/>
          <w:marRight w:val="0"/>
          <w:marTop w:val="77"/>
          <w:marBottom w:val="0"/>
          <w:divBdr>
            <w:top w:val="none" w:sz="0" w:space="0" w:color="auto"/>
            <w:left w:val="none" w:sz="0" w:space="0" w:color="auto"/>
            <w:bottom w:val="none" w:sz="0" w:space="0" w:color="auto"/>
            <w:right w:val="none" w:sz="0" w:space="0" w:color="auto"/>
          </w:divBdr>
        </w:div>
        <w:div w:id="338387469">
          <w:marLeft w:val="0"/>
          <w:marRight w:val="0"/>
          <w:marTop w:val="77"/>
          <w:marBottom w:val="0"/>
          <w:divBdr>
            <w:top w:val="none" w:sz="0" w:space="0" w:color="auto"/>
            <w:left w:val="none" w:sz="0" w:space="0" w:color="auto"/>
            <w:bottom w:val="none" w:sz="0" w:space="0" w:color="auto"/>
            <w:right w:val="none" w:sz="0" w:space="0" w:color="auto"/>
          </w:divBdr>
        </w:div>
        <w:div w:id="413937195">
          <w:marLeft w:val="0"/>
          <w:marRight w:val="0"/>
          <w:marTop w:val="77"/>
          <w:marBottom w:val="0"/>
          <w:divBdr>
            <w:top w:val="none" w:sz="0" w:space="0" w:color="auto"/>
            <w:left w:val="none" w:sz="0" w:space="0" w:color="auto"/>
            <w:bottom w:val="none" w:sz="0" w:space="0" w:color="auto"/>
            <w:right w:val="none" w:sz="0" w:space="0" w:color="auto"/>
          </w:divBdr>
        </w:div>
        <w:div w:id="454560537">
          <w:marLeft w:val="0"/>
          <w:marRight w:val="0"/>
          <w:marTop w:val="77"/>
          <w:marBottom w:val="0"/>
          <w:divBdr>
            <w:top w:val="none" w:sz="0" w:space="0" w:color="auto"/>
            <w:left w:val="none" w:sz="0" w:space="0" w:color="auto"/>
            <w:bottom w:val="none" w:sz="0" w:space="0" w:color="auto"/>
            <w:right w:val="none" w:sz="0" w:space="0" w:color="auto"/>
          </w:divBdr>
        </w:div>
        <w:div w:id="595407014">
          <w:marLeft w:val="0"/>
          <w:marRight w:val="0"/>
          <w:marTop w:val="77"/>
          <w:marBottom w:val="0"/>
          <w:divBdr>
            <w:top w:val="none" w:sz="0" w:space="0" w:color="auto"/>
            <w:left w:val="none" w:sz="0" w:space="0" w:color="auto"/>
            <w:bottom w:val="none" w:sz="0" w:space="0" w:color="auto"/>
            <w:right w:val="none" w:sz="0" w:space="0" w:color="auto"/>
          </w:divBdr>
        </w:div>
        <w:div w:id="611673165">
          <w:marLeft w:val="0"/>
          <w:marRight w:val="0"/>
          <w:marTop w:val="77"/>
          <w:marBottom w:val="0"/>
          <w:divBdr>
            <w:top w:val="none" w:sz="0" w:space="0" w:color="auto"/>
            <w:left w:val="none" w:sz="0" w:space="0" w:color="auto"/>
            <w:bottom w:val="none" w:sz="0" w:space="0" w:color="auto"/>
            <w:right w:val="none" w:sz="0" w:space="0" w:color="auto"/>
          </w:divBdr>
        </w:div>
        <w:div w:id="622227635">
          <w:marLeft w:val="0"/>
          <w:marRight w:val="0"/>
          <w:marTop w:val="77"/>
          <w:marBottom w:val="0"/>
          <w:divBdr>
            <w:top w:val="none" w:sz="0" w:space="0" w:color="auto"/>
            <w:left w:val="none" w:sz="0" w:space="0" w:color="auto"/>
            <w:bottom w:val="none" w:sz="0" w:space="0" w:color="auto"/>
            <w:right w:val="none" w:sz="0" w:space="0" w:color="auto"/>
          </w:divBdr>
        </w:div>
        <w:div w:id="711080371">
          <w:marLeft w:val="0"/>
          <w:marRight w:val="0"/>
          <w:marTop w:val="77"/>
          <w:marBottom w:val="0"/>
          <w:divBdr>
            <w:top w:val="none" w:sz="0" w:space="0" w:color="auto"/>
            <w:left w:val="none" w:sz="0" w:space="0" w:color="auto"/>
            <w:bottom w:val="none" w:sz="0" w:space="0" w:color="auto"/>
            <w:right w:val="none" w:sz="0" w:space="0" w:color="auto"/>
          </w:divBdr>
        </w:div>
        <w:div w:id="800540430">
          <w:marLeft w:val="0"/>
          <w:marRight w:val="0"/>
          <w:marTop w:val="77"/>
          <w:marBottom w:val="0"/>
          <w:divBdr>
            <w:top w:val="none" w:sz="0" w:space="0" w:color="auto"/>
            <w:left w:val="none" w:sz="0" w:space="0" w:color="auto"/>
            <w:bottom w:val="none" w:sz="0" w:space="0" w:color="auto"/>
            <w:right w:val="none" w:sz="0" w:space="0" w:color="auto"/>
          </w:divBdr>
        </w:div>
        <w:div w:id="828860800">
          <w:marLeft w:val="0"/>
          <w:marRight w:val="0"/>
          <w:marTop w:val="77"/>
          <w:marBottom w:val="0"/>
          <w:divBdr>
            <w:top w:val="none" w:sz="0" w:space="0" w:color="auto"/>
            <w:left w:val="none" w:sz="0" w:space="0" w:color="auto"/>
            <w:bottom w:val="none" w:sz="0" w:space="0" w:color="auto"/>
            <w:right w:val="none" w:sz="0" w:space="0" w:color="auto"/>
          </w:divBdr>
        </w:div>
        <w:div w:id="858860078">
          <w:marLeft w:val="0"/>
          <w:marRight w:val="0"/>
          <w:marTop w:val="77"/>
          <w:marBottom w:val="0"/>
          <w:divBdr>
            <w:top w:val="none" w:sz="0" w:space="0" w:color="auto"/>
            <w:left w:val="none" w:sz="0" w:space="0" w:color="auto"/>
            <w:bottom w:val="none" w:sz="0" w:space="0" w:color="auto"/>
            <w:right w:val="none" w:sz="0" w:space="0" w:color="auto"/>
          </w:divBdr>
        </w:div>
        <w:div w:id="868294985">
          <w:marLeft w:val="0"/>
          <w:marRight w:val="0"/>
          <w:marTop w:val="77"/>
          <w:marBottom w:val="0"/>
          <w:divBdr>
            <w:top w:val="none" w:sz="0" w:space="0" w:color="auto"/>
            <w:left w:val="none" w:sz="0" w:space="0" w:color="auto"/>
            <w:bottom w:val="none" w:sz="0" w:space="0" w:color="auto"/>
            <w:right w:val="none" w:sz="0" w:space="0" w:color="auto"/>
          </w:divBdr>
        </w:div>
        <w:div w:id="912423555">
          <w:marLeft w:val="0"/>
          <w:marRight w:val="0"/>
          <w:marTop w:val="77"/>
          <w:marBottom w:val="0"/>
          <w:divBdr>
            <w:top w:val="none" w:sz="0" w:space="0" w:color="auto"/>
            <w:left w:val="none" w:sz="0" w:space="0" w:color="auto"/>
            <w:bottom w:val="none" w:sz="0" w:space="0" w:color="auto"/>
            <w:right w:val="none" w:sz="0" w:space="0" w:color="auto"/>
          </w:divBdr>
        </w:div>
        <w:div w:id="924415192">
          <w:marLeft w:val="0"/>
          <w:marRight w:val="0"/>
          <w:marTop w:val="77"/>
          <w:marBottom w:val="0"/>
          <w:divBdr>
            <w:top w:val="none" w:sz="0" w:space="0" w:color="auto"/>
            <w:left w:val="none" w:sz="0" w:space="0" w:color="auto"/>
            <w:bottom w:val="none" w:sz="0" w:space="0" w:color="auto"/>
            <w:right w:val="none" w:sz="0" w:space="0" w:color="auto"/>
          </w:divBdr>
        </w:div>
        <w:div w:id="992369512">
          <w:marLeft w:val="0"/>
          <w:marRight w:val="0"/>
          <w:marTop w:val="77"/>
          <w:marBottom w:val="0"/>
          <w:divBdr>
            <w:top w:val="none" w:sz="0" w:space="0" w:color="auto"/>
            <w:left w:val="none" w:sz="0" w:space="0" w:color="auto"/>
            <w:bottom w:val="none" w:sz="0" w:space="0" w:color="auto"/>
            <w:right w:val="none" w:sz="0" w:space="0" w:color="auto"/>
          </w:divBdr>
        </w:div>
        <w:div w:id="1000811561">
          <w:marLeft w:val="0"/>
          <w:marRight w:val="0"/>
          <w:marTop w:val="77"/>
          <w:marBottom w:val="0"/>
          <w:divBdr>
            <w:top w:val="none" w:sz="0" w:space="0" w:color="auto"/>
            <w:left w:val="none" w:sz="0" w:space="0" w:color="auto"/>
            <w:bottom w:val="none" w:sz="0" w:space="0" w:color="auto"/>
            <w:right w:val="none" w:sz="0" w:space="0" w:color="auto"/>
          </w:divBdr>
        </w:div>
        <w:div w:id="1046299460">
          <w:marLeft w:val="0"/>
          <w:marRight w:val="0"/>
          <w:marTop w:val="77"/>
          <w:marBottom w:val="0"/>
          <w:divBdr>
            <w:top w:val="none" w:sz="0" w:space="0" w:color="auto"/>
            <w:left w:val="none" w:sz="0" w:space="0" w:color="auto"/>
            <w:bottom w:val="none" w:sz="0" w:space="0" w:color="auto"/>
            <w:right w:val="none" w:sz="0" w:space="0" w:color="auto"/>
          </w:divBdr>
        </w:div>
        <w:div w:id="1065253494">
          <w:marLeft w:val="0"/>
          <w:marRight w:val="0"/>
          <w:marTop w:val="77"/>
          <w:marBottom w:val="0"/>
          <w:divBdr>
            <w:top w:val="none" w:sz="0" w:space="0" w:color="auto"/>
            <w:left w:val="none" w:sz="0" w:space="0" w:color="auto"/>
            <w:bottom w:val="none" w:sz="0" w:space="0" w:color="auto"/>
            <w:right w:val="none" w:sz="0" w:space="0" w:color="auto"/>
          </w:divBdr>
        </w:div>
        <w:div w:id="1136336305">
          <w:marLeft w:val="0"/>
          <w:marRight w:val="0"/>
          <w:marTop w:val="77"/>
          <w:marBottom w:val="0"/>
          <w:divBdr>
            <w:top w:val="none" w:sz="0" w:space="0" w:color="auto"/>
            <w:left w:val="none" w:sz="0" w:space="0" w:color="auto"/>
            <w:bottom w:val="none" w:sz="0" w:space="0" w:color="auto"/>
            <w:right w:val="none" w:sz="0" w:space="0" w:color="auto"/>
          </w:divBdr>
        </w:div>
        <w:div w:id="1155296362">
          <w:marLeft w:val="0"/>
          <w:marRight w:val="0"/>
          <w:marTop w:val="77"/>
          <w:marBottom w:val="0"/>
          <w:divBdr>
            <w:top w:val="none" w:sz="0" w:space="0" w:color="auto"/>
            <w:left w:val="none" w:sz="0" w:space="0" w:color="auto"/>
            <w:bottom w:val="none" w:sz="0" w:space="0" w:color="auto"/>
            <w:right w:val="none" w:sz="0" w:space="0" w:color="auto"/>
          </w:divBdr>
        </w:div>
        <w:div w:id="1398283160">
          <w:marLeft w:val="0"/>
          <w:marRight w:val="0"/>
          <w:marTop w:val="77"/>
          <w:marBottom w:val="0"/>
          <w:divBdr>
            <w:top w:val="none" w:sz="0" w:space="0" w:color="auto"/>
            <w:left w:val="none" w:sz="0" w:space="0" w:color="auto"/>
            <w:bottom w:val="none" w:sz="0" w:space="0" w:color="auto"/>
            <w:right w:val="none" w:sz="0" w:space="0" w:color="auto"/>
          </w:divBdr>
        </w:div>
        <w:div w:id="1444612794">
          <w:marLeft w:val="0"/>
          <w:marRight w:val="0"/>
          <w:marTop w:val="77"/>
          <w:marBottom w:val="0"/>
          <w:divBdr>
            <w:top w:val="none" w:sz="0" w:space="0" w:color="auto"/>
            <w:left w:val="none" w:sz="0" w:space="0" w:color="auto"/>
            <w:bottom w:val="none" w:sz="0" w:space="0" w:color="auto"/>
            <w:right w:val="none" w:sz="0" w:space="0" w:color="auto"/>
          </w:divBdr>
        </w:div>
        <w:div w:id="1511291965">
          <w:marLeft w:val="0"/>
          <w:marRight w:val="0"/>
          <w:marTop w:val="77"/>
          <w:marBottom w:val="0"/>
          <w:divBdr>
            <w:top w:val="none" w:sz="0" w:space="0" w:color="auto"/>
            <w:left w:val="none" w:sz="0" w:space="0" w:color="auto"/>
            <w:bottom w:val="none" w:sz="0" w:space="0" w:color="auto"/>
            <w:right w:val="none" w:sz="0" w:space="0" w:color="auto"/>
          </w:divBdr>
        </w:div>
        <w:div w:id="1694306683">
          <w:marLeft w:val="0"/>
          <w:marRight w:val="0"/>
          <w:marTop w:val="77"/>
          <w:marBottom w:val="0"/>
          <w:divBdr>
            <w:top w:val="none" w:sz="0" w:space="0" w:color="auto"/>
            <w:left w:val="none" w:sz="0" w:space="0" w:color="auto"/>
            <w:bottom w:val="none" w:sz="0" w:space="0" w:color="auto"/>
            <w:right w:val="none" w:sz="0" w:space="0" w:color="auto"/>
          </w:divBdr>
        </w:div>
        <w:div w:id="1773548902">
          <w:marLeft w:val="0"/>
          <w:marRight w:val="0"/>
          <w:marTop w:val="77"/>
          <w:marBottom w:val="0"/>
          <w:divBdr>
            <w:top w:val="none" w:sz="0" w:space="0" w:color="auto"/>
            <w:left w:val="none" w:sz="0" w:space="0" w:color="auto"/>
            <w:bottom w:val="none" w:sz="0" w:space="0" w:color="auto"/>
            <w:right w:val="none" w:sz="0" w:space="0" w:color="auto"/>
          </w:divBdr>
        </w:div>
        <w:div w:id="2104370774">
          <w:marLeft w:val="0"/>
          <w:marRight w:val="0"/>
          <w:marTop w:val="77"/>
          <w:marBottom w:val="0"/>
          <w:divBdr>
            <w:top w:val="none" w:sz="0" w:space="0" w:color="auto"/>
            <w:left w:val="none" w:sz="0" w:space="0" w:color="auto"/>
            <w:bottom w:val="none" w:sz="0" w:space="0" w:color="auto"/>
            <w:right w:val="none" w:sz="0" w:space="0" w:color="auto"/>
          </w:divBdr>
        </w:div>
      </w:divsChild>
    </w:div>
    <w:div w:id="834144831">
      <w:bodyDiv w:val="1"/>
      <w:marLeft w:val="0"/>
      <w:marRight w:val="0"/>
      <w:marTop w:val="0"/>
      <w:marBottom w:val="0"/>
      <w:divBdr>
        <w:top w:val="none" w:sz="0" w:space="0" w:color="auto"/>
        <w:left w:val="none" w:sz="0" w:space="0" w:color="auto"/>
        <w:bottom w:val="none" w:sz="0" w:space="0" w:color="auto"/>
        <w:right w:val="none" w:sz="0" w:space="0" w:color="auto"/>
      </w:divBdr>
    </w:div>
    <w:div w:id="835650473">
      <w:bodyDiv w:val="1"/>
      <w:marLeft w:val="0"/>
      <w:marRight w:val="0"/>
      <w:marTop w:val="0"/>
      <w:marBottom w:val="0"/>
      <w:divBdr>
        <w:top w:val="none" w:sz="0" w:space="0" w:color="auto"/>
        <w:left w:val="none" w:sz="0" w:space="0" w:color="auto"/>
        <w:bottom w:val="none" w:sz="0" w:space="0" w:color="auto"/>
        <w:right w:val="none" w:sz="0" w:space="0" w:color="auto"/>
      </w:divBdr>
    </w:div>
    <w:div w:id="862859895">
      <w:bodyDiv w:val="1"/>
      <w:marLeft w:val="0"/>
      <w:marRight w:val="0"/>
      <w:marTop w:val="0"/>
      <w:marBottom w:val="0"/>
      <w:divBdr>
        <w:top w:val="none" w:sz="0" w:space="0" w:color="auto"/>
        <w:left w:val="none" w:sz="0" w:space="0" w:color="auto"/>
        <w:bottom w:val="none" w:sz="0" w:space="0" w:color="auto"/>
        <w:right w:val="none" w:sz="0" w:space="0" w:color="auto"/>
      </w:divBdr>
    </w:div>
    <w:div w:id="873931428">
      <w:bodyDiv w:val="1"/>
      <w:marLeft w:val="0"/>
      <w:marRight w:val="0"/>
      <w:marTop w:val="0"/>
      <w:marBottom w:val="0"/>
      <w:divBdr>
        <w:top w:val="none" w:sz="0" w:space="0" w:color="auto"/>
        <w:left w:val="none" w:sz="0" w:space="0" w:color="auto"/>
        <w:bottom w:val="none" w:sz="0" w:space="0" w:color="auto"/>
        <w:right w:val="none" w:sz="0" w:space="0" w:color="auto"/>
      </w:divBdr>
    </w:div>
    <w:div w:id="874274303">
      <w:bodyDiv w:val="1"/>
      <w:marLeft w:val="0"/>
      <w:marRight w:val="0"/>
      <w:marTop w:val="0"/>
      <w:marBottom w:val="0"/>
      <w:divBdr>
        <w:top w:val="none" w:sz="0" w:space="0" w:color="auto"/>
        <w:left w:val="none" w:sz="0" w:space="0" w:color="auto"/>
        <w:bottom w:val="none" w:sz="0" w:space="0" w:color="auto"/>
        <w:right w:val="none" w:sz="0" w:space="0" w:color="auto"/>
      </w:divBdr>
    </w:div>
    <w:div w:id="911424087">
      <w:bodyDiv w:val="1"/>
      <w:marLeft w:val="0"/>
      <w:marRight w:val="0"/>
      <w:marTop w:val="0"/>
      <w:marBottom w:val="0"/>
      <w:divBdr>
        <w:top w:val="none" w:sz="0" w:space="0" w:color="auto"/>
        <w:left w:val="none" w:sz="0" w:space="0" w:color="auto"/>
        <w:bottom w:val="none" w:sz="0" w:space="0" w:color="auto"/>
        <w:right w:val="none" w:sz="0" w:space="0" w:color="auto"/>
      </w:divBdr>
    </w:div>
    <w:div w:id="912810161">
      <w:bodyDiv w:val="1"/>
      <w:marLeft w:val="0"/>
      <w:marRight w:val="0"/>
      <w:marTop w:val="0"/>
      <w:marBottom w:val="0"/>
      <w:divBdr>
        <w:top w:val="none" w:sz="0" w:space="0" w:color="auto"/>
        <w:left w:val="none" w:sz="0" w:space="0" w:color="auto"/>
        <w:bottom w:val="none" w:sz="0" w:space="0" w:color="auto"/>
        <w:right w:val="none" w:sz="0" w:space="0" w:color="auto"/>
      </w:divBdr>
    </w:div>
    <w:div w:id="916749253">
      <w:bodyDiv w:val="1"/>
      <w:marLeft w:val="0"/>
      <w:marRight w:val="0"/>
      <w:marTop w:val="0"/>
      <w:marBottom w:val="0"/>
      <w:divBdr>
        <w:top w:val="none" w:sz="0" w:space="0" w:color="auto"/>
        <w:left w:val="none" w:sz="0" w:space="0" w:color="auto"/>
        <w:bottom w:val="none" w:sz="0" w:space="0" w:color="auto"/>
        <w:right w:val="none" w:sz="0" w:space="0" w:color="auto"/>
      </w:divBdr>
    </w:div>
    <w:div w:id="916787646">
      <w:bodyDiv w:val="1"/>
      <w:marLeft w:val="0"/>
      <w:marRight w:val="0"/>
      <w:marTop w:val="0"/>
      <w:marBottom w:val="0"/>
      <w:divBdr>
        <w:top w:val="none" w:sz="0" w:space="0" w:color="auto"/>
        <w:left w:val="none" w:sz="0" w:space="0" w:color="auto"/>
        <w:bottom w:val="none" w:sz="0" w:space="0" w:color="auto"/>
        <w:right w:val="none" w:sz="0" w:space="0" w:color="auto"/>
      </w:divBdr>
      <w:divsChild>
        <w:div w:id="1708093796">
          <w:marLeft w:val="0"/>
          <w:marRight w:val="0"/>
          <w:marTop w:val="0"/>
          <w:marBottom w:val="326"/>
          <w:divBdr>
            <w:top w:val="none" w:sz="0" w:space="0" w:color="auto"/>
            <w:left w:val="none" w:sz="0" w:space="0" w:color="auto"/>
            <w:bottom w:val="none" w:sz="0" w:space="0" w:color="auto"/>
            <w:right w:val="none" w:sz="0" w:space="0" w:color="auto"/>
          </w:divBdr>
        </w:div>
      </w:divsChild>
    </w:div>
    <w:div w:id="934558066">
      <w:bodyDiv w:val="1"/>
      <w:marLeft w:val="0"/>
      <w:marRight w:val="0"/>
      <w:marTop w:val="0"/>
      <w:marBottom w:val="0"/>
      <w:divBdr>
        <w:top w:val="none" w:sz="0" w:space="0" w:color="auto"/>
        <w:left w:val="none" w:sz="0" w:space="0" w:color="auto"/>
        <w:bottom w:val="none" w:sz="0" w:space="0" w:color="auto"/>
        <w:right w:val="none" w:sz="0" w:space="0" w:color="auto"/>
      </w:divBdr>
    </w:div>
    <w:div w:id="942112759">
      <w:bodyDiv w:val="1"/>
      <w:marLeft w:val="0"/>
      <w:marRight w:val="0"/>
      <w:marTop w:val="0"/>
      <w:marBottom w:val="0"/>
      <w:divBdr>
        <w:top w:val="none" w:sz="0" w:space="0" w:color="auto"/>
        <w:left w:val="none" w:sz="0" w:space="0" w:color="auto"/>
        <w:bottom w:val="none" w:sz="0" w:space="0" w:color="auto"/>
        <w:right w:val="none" w:sz="0" w:space="0" w:color="auto"/>
      </w:divBdr>
    </w:div>
    <w:div w:id="959383194">
      <w:bodyDiv w:val="1"/>
      <w:marLeft w:val="0"/>
      <w:marRight w:val="0"/>
      <w:marTop w:val="0"/>
      <w:marBottom w:val="0"/>
      <w:divBdr>
        <w:top w:val="none" w:sz="0" w:space="0" w:color="auto"/>
        <w:left w:val="none" w:sz="0" w:space="0" w:color="auto"/>
        <w:bottom w:val="none" w:sz="0" w:space="0" w:color="auto"/>
        <w:right w:val="none" w:sz="0" w:space="0" w:color="auto"/>
      </w:divBdr>
    </w:div>
    <w:div w:id="970667850">
      <w:bodyDiv w:val="1"/>
      <w:marLeft w:val="0"/>
      <w:marRight w:val="0"/>
      <w:marTop w:val="0"/>
      <w:marBottom w:val="0"/>
      <w:divBdr>
        <w:top w:val="none" w:sz="0" w:space="0" w:color="auto"/>
        <w:left w:val="none" w:sz="0" w:space="0" w:color="auto"/>
        <w:bottom w:val="none" w:sz="0" w:space="0" w:color="auto"/>
        <w:right w:val="none" w:sz="0" w:space="0" w:color="auto"/>
      </w:divBdr>
    </w:div>
    <w:div w:id="977222725">
      <w:bodyDiv w:val="1"/>
      <w:marLeft w:val="0"/>
      <w:marRight w:val="0"/>
      <w:marTop w:val="0"/>
      <w:marBottom w:val="0"/>
      <w:divBdr>
        <w:top w:val="none" w:sz="0" w:space="0" w:color="auto"/>
        <w:left w:val="none" w:sz="0" w:space="0" w:color="auto"/>
        <w:bottom w:val="none" w:sz="0" w:space="0" w:color="auto"/>
        <w:right w:val="none" w:sz="0" w:space="0" w:color="auto"/>
      </w:divBdr>
    </w:div>
    <w:div w:id="993533996">
      <w:bodyDiv w:val="1"/>
      <w:marLeft w:val="0"/>
      <w:marRight w:val="0"/>
      <w:marTop w:val="0"/>
      <w:marBottom w:val="0"/>
      <w:divBdr>
        <w:top w:val="none" w:sz="0" w:space="0" w:color="auto"/>
        <w:left w:val="none" w:sz="0" w:space="0" w:color="auto"/>
        <w:bottom w:val="none" w:sz="0" w:space="0" w:color="auto"/>
        <w:right w:val="none" w:sz="0" w:space="0" w:color="auto"/>
      </w:divBdr>
      <w:divsChild>
        <w:div w:id="1574974848">
          <w:marLeft w:val="677"/>
          <w:marRight w:val="0"/>
          <w:marTop w:val="0"/>
          <w:marBottom w:val="0"/>
          <w:divBdr>
            <w:top w:val="none" w:sz="0" w:space="0" w:color="auto"/>
            <w:left w:val="none" w:sz="0" w:space="0" w:color="auto"/>
            <w:bottom w:val="none" w:sz="0" w:space="0" w:color="auto"/>
            <w:right w:val="none" w:sz="0" w:space="0" w:color="auto"/>
          </w:divBdr>
        </w:div>
        <w:div w:id="1707874878">
          <w:marLeft w:val="677"/>
          <w:marRight w:val="0"/>
          <w:marTop w:val="0"/>
          <w:marBottom w:val="0"/>
          <w:divBdr>
            <w:top w:val="none" w:sz="0" w:space="0" w:color="auto"/>
            <w:left w:val="none" w:sz="0" w:space="0" w:color="auto"/>
            <w:bottom w:val="none" w:sz="0" w:space="0" w:color="auto"/>
            <w:right w:val="none" w:sz="0" w:space="0" w:color="auto"/>
          </w:divBdr>
        </w:div>
        <w:div w:id="2131196604">
          <w:marLeft w:val="677"/>
          <w:marRight w:val="0"/>
          <w:marTop w:val="0"/>
          <w:marBottom w:val="0"/>
          <w:divBdr>
            <w:top w:val="none" w:sz="0" w:space="0" w:color="auto"/>
            <w:left w:val="none" w:sz="0" w:space="0" w:color="auto"/>
            <w:bottom w:val="none" w:sz="0" w:space="0" w:color="auto"/>
            <w:right w:val="none" w:sz="0" w:space="0" w:color="auto"/>
          </w:divBdr>
        </w:div>
      </w:divsChild>
    </w:div>
    <w:div w:id="999849443">
      <w:bodyDiv w:val="1"/>
      <w:marLeft w:val="0"/>
      <w:marRight w:val="0"/>
      <w:marTop w:val="0"/>
      <w:marBottom w:val="0"/>
      <w:divBdr>
        <w:top w:val="none" w:sz="0" w:space="0" w:color="auto"/>
        <w:left w:val="none" w:sz="0" w:space="0" w:color="auto"/>
        <w:bottom w:val="none" w:sz="0" w:space="0" w:color="auto"/>
        <w:right w:val="none" w:sz="0" w:space="0" w:color="auto"/>
      </w:divBdr>
    </w:div>
    <w:div w:id="1012488060">
      <w:bodyDiv w:val="1"/>
      <w:marLeft w:val="0"/>
      <w:marRight w:val="0"/>
      <w:marTop w:val="0"/>
      <w:marBottom w:val="0"/>
      <w:divBdr>
        <w:top w:val="none" w:sz="0" w:space="0" w:color="auto"/>
        <w:left w:val="none" w:sz="0" w:space="0" w:color="auto"/>
        <w:bottom w:val="none" w:sz="0" w:space="0" w:color="auto"/>
        <w:right w:val="none" w:sz="0" w:space="0" w:color="auto"/>
      </w:divBdr>
    </w:div>
    <w:div w:id="1047223707">
      <w:bodyDiv w:val="1"/>
      <w:marLeft w:val="0"/>
      <w:marRight w:val="0"/>
      <w:marTop w:val="0"/>
      <w:marBottom w:val="0"/>
      <w:divBdr>
        <w:top w:val="none" w:sz="0" w:space="0" w:color="auto"/>
        <w:left w:val="none" w:sz="0" w:space="0" w:color="auto"/>
        <w:bottom w:val="none" w:sz="0" w:space="0" w:color="auto"/>
        <w:right w:val="none" w:sz="0" w:space="0" w:color="auto"/>
      </w:divBdr>
    </w:div>
    <w:div w:id="1066757831">
      <w:bodyDiv w:val="1"/>
      <w:marLeft w:val="0"/>
      <w:marRight w:val="0"/>
      <w:marTop w:val="0"/>
      <w:marBottom w:val="0"/>
      <w:divBdr>
        <w:top w:val="none" w:sz="0" w:space="0" w:color="auto"/>
        <w:left w:val="none" w:sz="0" w:space="0" w:color="auto"/>
        <w:bottom w:val="none" w:sz="0" w:space="0" w:color="auto"/>
        <w:right w:val="none" w:sz="0" w:space="0" w:color="auto"/>
      </w:divBdr>
    </w:div>
    <w:div w:id="1077939224">
      <w:bodyDiv w:val="1"/>
      <w:marLeft w:val="0"/>
      <w:marRight w:val="0"/>
      <w:marTop w:val="0"/>
      <w:marBottom w:val="0"/>
      <w:divBdr>
        <w:top w:val="none" w:sz="0" w:space="0" w:color="auto"/>
        <w:left w:val="none" w:sz="0" w:space="0" w:color="auto"/>
        <w:bottom w:val="none" w:sz="0" w:space="0" w:color="auto"/>
        <w:right w:val="none" w:sz="0" w:space="0" w:color="auto"/>
      </w:divBdr>
    </w:div>
    <w:div w:id="1124812609">
      <w:bodyDiv w:val="1"/>
      <w:marLeft w:val="0"/>
      <w:marRight w:val="0"/>
      <w:marTop w:val="0"/>
      <w:marBottom w:val="0"/>
      <w:divBdr>
        <w:top w:val="none" w:sz="0" w:space="0" w:color="auto"/>
        <w:left w:val="none" w:sz="0" w:space="0" w:color="auto"/>
        <w:bottom w:val="none" w:sz="0" w:space="0" w:color="auto"/>
        <w:right w:val="none" w:sz="0" w:space="0" w:color="auto"/>
      </w:divBdr>
    </w:div>
    <w:div w:id="1146897954">
      <w:bodyDiv w:val="1"/>
      <w:marLeft w:val="0"/>
      <w:marRight w:val="0"/>
      <w:marTop w:val="0"/>
      <w:marBottom w:val="0"/>
      <w:divBdr>
        <w:top w:val="none" w:sz="0" w:space="0" w:color="auto"/>
        <w:left w:val="none" w:sz="0" w:space="0" w:color="auto"/>
        <w:bottom w:val="none" w:sz="0" w:space="0" w:color="auto"/>
        <w:right w:val="none" w:sz="0" w:space="0" w:color="auto"/>
      </w:divBdr>
    </w:div>
    <w:div w:id="1156800547">
      <w:bodyDiv w:val="1"/>
      <w:marLeft w:val="0"/>
      <w:marRight w:val="0"/>
      <w:marTop w:val="0"/>
      <w:marBottom w:val="0"/>
      <w:divBdr>
        <w:top w:val="none" w:sz="0" w:space="0" w:color="auto"/>
        <w:left w:val="none" w:sz="0" w:space="0" w:color="auto"/>
        <w:bottom w:val="none" w:sz="0" w:space="0" w:color="auto"/>
        <w:right w:val="none" w:sz="0" w:space="0" w:color="auto"/>
      </w:divBdr>
    </w:div>
    <w:div w:id="1159687010">
      <w:bodyDiv w:val="1"/>
      <w:marLeft w:val="0"/>
      <w:marRight w:val="0"/>
      <w:marTop w:val="0"/>
      <w:marBottom w:val="0"/>
      <w:divBdr>
        <w:top w:val="none" w:sz="0" w:space="0" w:color="auto"/>
        <w:left w:val="none" w:sz="0" w:space="0" w:color="auto"/>
        <w:bottom w:val="none" w:sz="0" w:space="0" w:color="auto"/>
        <w:right w:val="none" w:sz="0" w:space="0" w:color="auto"/>
      </w:divBdr>
    </w:div>
    <w:div w:id="1167289591">
      <w:bodyDiv w:val="1"/>
      <w:marLeft w:val="0"/>
      <w:marRight w:val="0"/>
      <w:marTop w:val="0"/>
      <w:marBottom w:val="0"/>
      <w:divBdr>
        <w:top w:val="none" w:sz="0" w:space="0" w:color="auto"/>
        <w:left w:val="none" w:sz="0" w:space="0" w:color="auto"/>
        <w:bottom w:val="none" w:sz="0" w:space="0" w:color="auto"/>
        <w:right w:val="none" w:sz="0" w:space="0" w:color="auto"/>
      </w:divBdr>
    </w:div>
    <w:div w:id="1171144443">
      <w:bodyDiv w:val="1"/>
      <w:marLeft w:val="0"/>
      <w:marRight w:val="0"/>
      <w:marTop w:val="0"/>
      <w:marBottom w:val="0"/>
      <w:divBdr>
        <w:top w:val="none" w:sz="0" w:space="0" w:color="auto"/>
        <w:left w:val="none" w:sz="0" w:space="0" w:color="auto"/>
        <w:bottom w:val="none" w:sz="0" w:space="0" w:color="auto"/>
        <w:right w:val="none" w:sz="0" w:space="0" w:color="auto"/>
      </w:divBdr>
      <w:divsChild>
        <w:div w:id="366609737">
          <w:marLeft w:val="0"/>
          <w:marRight w:val="0"/>
          <w:marTop w:val="0"/>
          <w:marBottom w:val="0"/>
          <w:divBdr>
            <w:top w:val="none" w:sz="0" w:space="0" w:color="auto"/>
            <w:left w:val="none" w:sz="0" w:space="0" w:color="auto"/>
            <w:bottom w:val="none" w:sz="0" w:space="0" w:color="auto"/>
            <w:right w:val="none" w:sz="0" w:space="0" w:color="auto"/>
          </w:divBdr>
          <w:divsChild>
            <w:div w:id="139152097">
              <w:marLeft w:val="0"/>
              <w:marRight w:val="0"/>
              <w:marTop w:val="0"/>
              <w:marBottom w:val="0"/>
              <w:divBdr>
                <w:top w:val="none" w:sz="0" w:space="0" w:color="auto"/>
                <w:left w:val="none" w:sz="0" w:space="0" w:color="auto"/>
                <w:bottom w:val="none" w:sz="0" w:space="0" w:color="auto"/>
                <w:right w:val="none" w:sz="0" w:space="0" w:color="auto"/>
              </w:divBdr>
            </w:div>
            <w:div w:id="198592198">
              <w:marLeft w:val="0"/>
              <w:marRight w:val="0"/>
              <w:marTop w:val="0"/>
              <w:marBottom w:val="0"/>
              <w:divBdr>
                <w:top w:val="none" w:sz="0" w:space="0" w:color="auto"/>
                <w:left w:val="none" w:sz="0" w:space="0" w:color="auto"/>
                <w:bottom w:val="none" w:sz="0" w:space="0" w:color="auto"/>
                <w:right w:val="none" w:sz="0" w:space="0" w:color="auto"/>
              </w:divBdr>
            </w:div>
            <w:div w:id="214858676">
              <w:marLeft w:val="0"/>
              <w:marRight w:val="0"/>
              <w:marTop w:val="0"/>
              <w:marBottom w:val="0"/>
              <w:divBdr>
                <w:top w:val="none" w:sz="0" w:space="0" w:color="auto"/>
                <w:left w:val="none" w:sz="0" w:space="0" w:color="auto"/>
                <w:bottom w:val="none" w:sz="0" w:space="0" w:color="auto"/>
                <w:right w:val="none" w:sz="0" w:space="0" w:color="auto"/>
              </w:divBdr>
            </w:div>
            <w:div w:id="1139154884">
              <w:marLeft w:val="0"/>
              <w:marRight w:val="0"/>
              <w:marTop w:val="0"/>
              <w:marBottom w:val="0"/>
              <w:divBdr>
                <w:top w:val="none" w:sz="0" w:space="0" w:color="auto"/>
                <w:left w:val="none" w:sz="0" w:space="0" w:color="auto"/>
                <w:bottom w:val="none" w:sz="0" w:space="0" w:color="auto"/>
                <w:right w:val="none" w:sz="0" w:space="0" w:color="auto"/>
              </w:divBdr>
            </w:div>
            <w:div w:id="1440443583">
              <w:marLeft w:val="0"/>
              <w:marRight w:val="0"/>
              <w:marTop w:val="0"/>
              <w:marBottom w:val="0"/>
              <w:divBdr>
                <w:top w:val="none" w:sz="0" w:space="0" w:color="auto"/>
                <w:left w:val="none" w:sz="0" w:space="0" w:color="auto"/>
                <w:bottom w:val="none" w:sz="0" w:space="0" w:color="auto"/>
                <w:right w:val="none" w:sz="0" w:space="0" w:color="auto"/>
              </w:divBdr>
            </w:div>
            <w:div w:id="1479686707">
              <w:marLeft w:val="0"/>
              <w:marRight w:val="0"/>
              <w:marTop w:val="0"/>
              <w:marBottom w:val="0"/>
              <w:divBdr>
                <w:top w:val="none" w:sz="0" w:space="0" w:color="auto"/>
                <w:left w:val="none" w:sz="0" w:space="0" w:color="auto"/>
                <w:bottom w:val="none" w:sz="0" w:space="0" w:color="auto"/>
                <w:right w:val="none" w:sz="0" w:space="0" w:color="auto"/>
              </w:divBdr>
            </w:div>
            <w:div w:id="1562328638">
              <w:marLeft w:val="0"/>
              <w:marRight w:val="0"/>
              <w:marTop w:val="0"/>
              <w:marBottom w:val="0"/>
              <w:divBdr>
                <w:top w:val="none" w:sz="0" w:space="0" w:color="auto"/>
                <w:left w:val="none" w:sz="0" w:space="0" w:color="auto"/>
                <w:bottom w:val="none" w:sz="0" w:space="0" w:color="auto"/>
                <w:right w:val="none" w:sz="0" w:space="0" w:color="auto"/>
              </w:divBdr>
            </w:div>
            <w:div w:id="1683773467">
              <w:marLeft w:val="0"/>
              <w:marRight w:val="0"/>
              <w:marTop w:val="0"/>
              <w:marBottom w:val="0"/>
              <w:divBdr>
                <w:top w:val="none" w:sz="0" w:space="0" w:color="auto"/>
                <w:left w:val="none" w:sz="0" w:space="0" w:color="auto"/>
                <w:bottom w:val="none" w:sz="0" w:space="0" w:color="auto"/>
                <w:right w:val="none" w:sz="0" w:space="0" w:color="auto"/>
              </w:divBdr>
            </w:div>
            <w:div w:id="20522603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01094906">
      <w:bodyDiv w:val="1"/>
      <w:marLeft w:val="0"/>
      <w:marRight w:val="0"/>
      <w:marTop w:val="0"/>
      <w:marBottom w:val="0"/>
      <w:divBdr>
        <w:top w:val="none" w:sz="0" w:space="0" w:color="auto"/>
        <w:left w:val="none" w:sz="0" w:space="0" w:color="auto"/>
        <w:bottom w:val="none" w:sz="0" w:space="0" w:color="auto"/>
        <w:right w:val="none" w:sz="0" w:space="0" w:color="auto"/>
      </w:divBdr>
    </w:div>
    <w:div w:id="1203247996">
      <w:bodyDiv w:val="1"/>
      <w:marLeft w:val="0"/>
      <w:marRight w:val="0"/>
      <w:marTop w:val="0"/>
      <w:marBottom w:val="0"/>
      <w:divBdr>
        <w:top w:val="none" w:sz="0" w:space="0" w:color="auto"/>
        <w:left w:val="none" w:sz="0" w:space="0" w:color="auto"/>
        <w:bottom w:val="none" w:sz="0" w:space="0" w:color="auto"/>
        <w:right w:val="none" w:sz="0" w:space="0" w:color="auto"/>
      </w:divBdr>
    </w:div>
    <w:div w:id="1210416686">
      <w:bodyDiv w:val="1"/>
      <w:marLeft w:val="0"/>
      <w:marRight w:val="0"/>
      <w:marTop w:val="0"/>
      <w:marBottom w:val="0"/>
      <w:divBdr>
        <w:top w:val="none" w:sz="0" w:space="0" w:color="auto"/>
        <w:left w:val="none" w:sz="0" w:space="0" w:color="auto"/>
        <w:bottom w:val="none" w:sz="0" w:space="0" w:color="auto"/>
        <w:right w:val="none" w:sz="0" w:space="0" w:color="auto"/>
      </w:divBdr>
    </w:div>
    <w:div w:id="1213151822">
      <w:bodyDiv w:val="1"/>
      <w:marLeft w:val="0"/>
      <w:marRight w:val="0"/>
      <w:marTop w:val="0"/>
      <w:marBottom w:val="0"/>
      <w:divBdr>
        <w:top w:val="none" w:sz="0" w:space="0" w:color="auto"/>
        <w:left w:val="none" w:sz="0" w:space="0" w:color="auto"/>
        <w:bottom w:val="none" w:sz="0" w:space="0" w:color="auto"/>
        <w:right w:val="none" w:sz="0" w:space="0" w:color="auto"/>
      </w:divBdr>
      <w:divsChild>
        <w:div w:id="1860701443">
          <w:marLeft w:val="0"/>
          <w:marRight w:val="0"/>
          <w:marTop w:val="0"/>
          <w:marBottom w:val="326"/>
          <w:divBdr>
            <w:top w:val="none" w:sz="0" w:space="0" w:color="auto"/>
            <w:left w:val="none" w:sz="0" w:space="0" w:color="auto"/>
            <w:bottom w:val="none" w:sz="0" w:space="0" w:color="auto"/>
            <w:right w:val="none" w:sz="0" w:space="0" w:color="auto"/>
          </w:divBdr>
        </w:div>
      </w:divsChild>
    </w:div>
    <w:div w:id="1225330629">
      <w:bodyDiv w:val="1"/>
      <w:marLeft w:val="0"/>
      <w:marRight w:val="0"/>
      <w:marTop w:val="0"/>
      <w:marBottom w:val="0"/>
      <w:divBdr>
        <w:top w:val="none" w:sz="0" w:space="0" w:color="auto"/>
        <w:left w:val="none" w:sz="0" w:space="0" w:color="auto"/>
        <w:bottom w:val="none" w:sz="0" w:space="0" w:color="auto"/>
        <w:right w:val="none" w:sz="0" w:space="0" w:color="auto"/>
      </w:divBdr>
    </w:div>
    <w:div w:id="1231188289">
      <w:bodyDiv w:val="1"/>
      <w:marLeft w:val="0"/>
      <w:marRight w:val="0"/>
      <w:marTop w:val="0"/>
      <w:marBottom w:val="0"/>
      <w:divBdr>
        <w:top w:val="none" w:sz="0" w:space="0" w:color="auto"/>
        <w:left w:val="none" w:sz="0" w:space="0" w:color="auto"/>
        <w:bottom w:val="none" w:sz="0" w:space="0" w:color="auto"/>
        <w:right w:val="none" w:sz="0" w:space="0" w:color="auto"/>
      </w:divBdr>
    </w:div>
    <w:div w:id="1243568317">
      <w:bodyDiv w:val="1"/>
      <w:marLeft w:val="0"/>
      <w:marRight w:val="0"/>
      <w:marTop w:val="0"/>
      <w:marBottom w:val="0"/>
      <w:divBdr>
        <w:top w:val="none" w:sz="0" w:space="0" w:color="auto"/>
        <w:left w:val="none" w:sz="0" w:space="0" w:color="auto"/>
        <w:bottom w:val="none" w:sz="0" w:space="0" w:color="auto"/>
        <w:right w:val="none" w:sz="0" w:space="0" w:color="auto"/>
      </w:divBdr>
    </w:div>
    <w:div w:id="1265647245">
      <w:bodyDiv w:val="1"/>
      <w:marLeft w:val="0"/>
      <w:marRight w:val="0"/>
      <w:marTop w:val="0"/>
      <w:marBottom w:val="0"/>
      <w:divBdr>
        <w:top w:val="none" w:sz="0" w:space="0" w:color="auto"/>
        <w:left w:val="none" w:sz="0" w:space="0" w:color="auto"/>
        <w:bottom w:val="none" w:sz="0" w:space="0" w:color="auto"/>
        <w:right w:val="none" w:sz="0" w:space="0" w:color="auto"/>
      </w:divBdr>
    </w:div>
    <w:div w:id="1268854466">
      <w:bodyDiv w:val="1"/>
      <w:marLeft w:val="0"/>
      <w:marRight w:val="0"/>
      <w:marTop w:val="0"/>
      <w:marBottom w:val="0"/>
      <w:divBdr>
        <w:top w:val="none" w:sz="0" w:space="0" w:color="auto"/>
        <w:left w:val="none" w:sz="0" w:space="0" w:color="auto"/>
        <w:bottom w:val="none" w:sz="0" w:space="0" w:color="auto"/>
        <w:right w:val="none" w:sz="0" w:space="0" w:color="auto"/>
      </w:divBdr>
    </w:div>
    <w:div w:id="1281454181">
      <w:bodyDiv w:val="1"/>
      <w:marLeft w:val="0"/>
      <w:marRight w:val="0"/>
      <w:marTop w:val="0"/>
      <w:marBottom w:val="0"/>
      <w:divBdr>
        <w:top w:val="none" w:sz="0" w:space="0" w:color="auto"/>
        <w:left w:val="none" w:sz="0" w:space="0" w:color="auto"/>
        <w:bottom w:val="none" w:sz="0" w:space="0" w:color="auto"/>
        <w:right w:val="none" w:sz="0" w:space="0" w:color="auto"/>
      </w:divBdr>
    </w:div>
    <w:div w:id="1294680514">
      <w:bodyDiv w:val="1"/>
      <w:marLeft w:val="0"/>
      <w:marRight w:val="0"/>
      <w:marTop w:val="0"/>
      <w:marBottom w:val="0"/>
      <w:divBdr>
        <w:top w:val="none" w:sz="0" w:space="0" w:color="auto"/>
        <w:left w:val="none" w:sz="0" w:space="0" w:color="auto"/>
        <w:bottom w:val="none" w:sz="0" w:space="0" w:color="auto"/>
        <w:right w:val="none" w:sz="0" w:space="0" w:color="auto"/>
      </w:divBdr>
    </w:div>
    <w:div w:id="1297298899">
      <w:bodyDiv w:val="1"/>
      <w:marLeft w:val="0"/>
      <w:marRight w:val="0"/>
      <w:marTop w:val="0"/>
      <w:marBottom w:val="0"/>
      <w:divBdr>
        <w:top w:val="none" w:sz="0" w:space="0" w:color="auto"/>
        <w:left w:val="none" w:sz="0" w:space="0" w:color="auto"/>
        <w:bottom w:val="none" w:sz="0" w:space="0" w:color="auto"/>
        <w:right w:val="none" w:sz="0" w:space="0" w:color="auto"/>
      </w:divBdr>
    </w:div>
    <w:div w:id="1297374487">
      <w:bodyDiv w:val="1"/>
      <w:marLeft w:val="0"/>
      <w:marRight w:val="0"/>
      <w:marTop w:val="0"/>
      <w:marBottom w:val="0"/>
      <w:divBdr>
        <w:top w:val="none" w:sz="0" w:space="0" w:color="auto"/>
        <w:left w:val="none" w:sz="0" w:space="0" w:color="auto"/>
        <w:bottom w:val="none" w:sz="0" w:space="0" w:color="auto"/>
        <w:right w:val="none" w:sz="0" w:space="0" w:color="auto"/>
      </w:divBdr>
    </w:div>
    <w:div w:id="1308051709">
      <w:bodyDiv w:val="1"/>
      <w:marLeft w:val="0"/>
      <w:marRight w:val="0"/>
      <w:marTop w:val="0"/>
      <w:marBottom w:val="0"/>
      <w:divBdr>
        <w:top w:val="none" w:sz="0" w:space="0" w:color="auto"/>
        <w:left w:val="none" w:sz="0" w:space="0" w:color="auto"/>
        <w:bottom w:val="none" w:sz="0" w:space="0" w:color="auto"/>
        <w:right w:val="none" w:sz="0" w:space="0" w:color="auto"/>
      </w:divBdr>
    </w:div>
    <w:div w:id="1314797885">
      <w:bodyDiv w:val="1"/>
      <w:marLeft w:val="0"/>
      <w:marRight w:val="0"/>
      <w:marTop w:val="0"/>
      <w:marBottom w:val="0"/>
      <w:divBdr>
        <w:top w:val="none" w:sz="0" w:space="0" w:color="auto"/>
        <w:left w:val="none" w:sz="0" w:space="0" w:color="auto"/>
        <w:bottom w:val="none" w:sz="0" w:space="0" w:color="auto"/>
        <w:right w:val="none" w:sz="0" w:space="0" w:color="auto"/>
      </w:divBdr>
      <w:divsChild>
        <w:div w:id="1181504747">
          <w:marLeft w:val="0"/>
          <w:marRight w:val="0"/>
          <w:marTop w:val="0"/>
          <w:marBottom w:val="326"/>
          <w:divBdr>
            <w:top w:val="none" w:sz="0" w:space="0" w:color="auto"/>
            <w:left w:val="none" w:sz="0" w:space="0" w:color="auto"/>
            <w:bottom w:val="none" w:sz="0" w:space="0" w:color="auto"/>
            <w:right w:val="none" w:sz="0" w:space="0" w:color="auto"/>
          </w:divBdr>
        </w:div>
      </w:divsChild>
    </w:div>
    <w:div w:id="1322150846">
      <w:bodyDiv w:val="1"/>
      <w:marLeft w:val="0"/>
      <w:marRight w:val="0"/>
      <w:marTop w:val="0"/>
      <w:marBottom w:val="0"/>
      <w:divBdr>
        <w:top w:val="none" w:sz="0" w:space="0" w:color="auto"/>
        <w:left w:val="none" w:sz="0" w:space="0" w:color="auto"/>
        <w:bottom w:val="none" w:sz="0" w:space="0" w:color="auto"/>
        <w:right w:val="none" w:sz="0" w:space="0" w:color="auto"/>
      </w:divBdr>
    </w:div>
    <w:div w:id="1322270829">
      <w:bodyDiv w:val="1"/>
      <w:marLeft w:val="0"/>
      <w:marRight w:val="0"/>
      <w:marTop w:val="0"/>
      <w:marBottom w:val="0"/>
      <w:divBdr>
        <w:top w:val="none" w:sz="0" w:space="0" w:color="auto"/>
        <w:left w:val="none" w:sz="0" w:space="0" w:color="auto"/>
        <w:bottom w:val="none" w:sz="0" w:space="0" w:color="auto"/>
        <w:right w:val="none" w:sz="0" w:space="0" w:color="auto"/>
      </w:divBdr>
    </w:div>
    <w:div w:id="1333333761">
      <w:bodyDiv w:val="1"/>
      <w:marLeft w:val="0"/>
      <w:marRight w:val="0"/>
      <w:marTop w:val="0"/>
      <w:marBottom w:val="0"/>
      <w:divBdr>
        <w:top w:val="none" w:sz="0" w:space="0" w:color="auto"/>
        <w:left w:val="none" w:sz="0" w:space="0" w:color="auto"/>
        <w:bottom w:val="none" w:sz="0" w:space="0" w:color="auto"/>
        <w:right w:val="none" w:sz="0" w:space="0" w:color="auto"/>
      </w:divBdr>
    </w:div>
    <w:div w:id="1346207338">
      <w:bodyDiv w:val="1"/>
      <w:marLeft w:val="0"/>
      <w:marRight w:val="0"/>
      <w:marTop w:val="0"/>
      <w:marBottom w:val="0"/>
      <w:divBdr>
        <w:top w:val="none" w:sz="0" w:space="0" w:color="auto"/>
        <w:left w:val="none" w:sz="0" w:space="0" w:color="auto"/>
        <w:bottom w:val="none" w:sz="0" w:space="0" w:color="auto"/>
        <w:right w:val="none" w:sz="0" w:space="0" w:color="auto"/>
      </w:divBdr>
      <w:divsChild>
        <w:div w:id="592518505">
          <w:marLeft w:val="0"/>
          <w:marRight w:val="0"/>
          <w:marTop w:val="0"/>
          <w:marBottom w:val="326"/>
          <w:divBdr>
            <w:top w:val="none" w:sz="0" w:space="0" w:color="auto"/>
            <w:left w:val="none" w:sz="0" w:space="0" w:color="auto"/>
            <w:bottom w:val="none" w:sz="0" w:space="0" w:color="auto"/>
            <w:right w:val="none" w:sz="0" w:space="0" w:color="auto"/>
          </w:divBdr>
        </w:div>
      </w:divsChild>
    </w:div>
    <w:div w:id="1349213658">
      <w:bodyDiv w:val="1"/>
      <w:marLeft w:val="0"/>
      <w:marRight w:val="0"/>
      <w:marTop w:val="0"/>
      <w:marBottom w:val="0"/>
      <w:divBdr>
        <w:top w:val="none" w:sz="0" w:space="0" w:color="auto"/>
        <w:left w:val="none" w:sz="0" w:space="0" w:color="auto"/>
        <w:bottom w:val="none" w:sz="0" w:space="0" w:color="auto"/>
        <w:right w:val="none" w:sz="0" w:space="0" w:color="auto"/>
      </w:divBdr>
      <w:divsChild>
        <w:div w:id="864637056">
          <w:marLeft w:val="0"/>
          <w:marRight w:val="0"/>
          <w:marTop w:val="0"/>
          <w:marBottom w:val="326"/>
          <w:divBdr>
            <w:top w:val="none" w:sz="0" w:space="0" w:color="auto"/>
            <w:left w:val="none" w:sz="0" w:space="0" w:color="auto"/>
            <w:bottom w:val="none" w:sz="0" w:space="0" w:color="auto"/>
            <w:right w:val="none" w:sz="0" w:space="0" w:color="auto"/>
          </w:divBdr>
        </w:div>
      </w:divsChild>
    </w:div>
    <w:div w:id="1393118061">
      <w:bodyDiv w:val="1"/>
      <w:marLeft w:val="204"/>
      <w:marRight w:val="204"/>
      <w:marTop w:val="204"/>
      <w:marBottom w:val="204"/>
      <w:divBdr>
        <w:top w:val="none" w:sz="0" w:space="0" w:color="auto"/>
        <w:left w:val="none" w:sz="0" w:space="0" w:color="auto"/>
        <w:bottom w:val="none" w:sz="0" w:space="0" w:color="auto"/>
        <w:right w:val="none" w:sz="0" w:space="0" w:color="auto"/>
      </w:divBdr>
      <w:divsChild>
        <w:div w:id="1215579280">
          <w:marLeft w:val="0"/>
          <w:marRight w:val="0"/>
          <w:marTop w:val="0"/>
          <w:marBottom w:val="326"/>
          <w:divBdr>
            <w:top w:val="none" w:sz="0" w:space="0" w:color="auto"/>
            <w:left w:val="none" w:sz="0" w:space="0" w:color="auto"/>
            <w:bottom w:val="none" w:sz="0" w:space="0" w:color="auto"/>
            <w:right w:val="none" w:sz="0" w:space="0" w:color="auto"/>
          </w:divBdr>
        </w:div>
      </w:divsChild>
    </w:div>
    <w:div w:id="1404329505">
      <w:bodyDiv w:val="1"/>
      <w:marLeft w:val="0"/>
      <w:marRight w:val="0"/>
      <w:marTop w:val="0"/>
      <w:marBottom w:val="0"/>
      <w:divBdr>
        <w:top w:val="none" w:sz="0" w:space="0" w:color="auto"/>
        <w:left w:val="none" w:sz="0" w:space="0" w:color="auto"/>
        <w:bottom w:val="none" w:sz="0" w:space="0" w:color="auto"/>
        <w:right w:val="none" w:sz="0" w:space="0" w:color="auto"/>
      </w:divBdr>
    </w:div>
    <w:div w:id="1417284991">
      <w:bodyDiv w:val="1"/>
      <w:marLeft w:val="0"/>
      <w:marRight w:val="0"/>
      <w:marTop w:val="0"/>
      <w:marBottom w:val="0"/>
      <w:divBdr>
        <w:top w:val="none" w:sz="0" w:space="0" w:color="auto"/>
        <w:left w:val="none" w:sz="0" w:space="0" w:color="auto"/>
        <w:bottom w:val="none" w:sz="0" w:space="0" w:color="auto"/>
        <w:right w:val="none" w:sz="0" w:space="0" w:color="auto"/>
      </w:divBdr>
    </w:div>
    <w:div w:id="1431699516">
      <w:bodyDiv w:val="1"/>
      <w:marLeft w:val="0"/>
      <w:marRight w:val="0"/>
      <w:marTop w:val="0"/>
      <w:marBottom w:val="0"/>
      <w:divBdr>
        <w:top w:val="none" w:sz="0" w:space="0" w:color="auto"/>
        <w:left w:val="none" w:sz="0" w:space="0" w:color="auto"/>
        <w:bottom w:val="none" w:sz="0" w:space="0" w:color="auto"/>
        <w:right w:val="none" w:sz="0" w:space="0" w:color="auto"/>
      </w:divBdr>
      <w:divsChild>
        <w:div w:id="1893997048">
          <w:marLeft w:val="0"/>
          <w:marRight w:val="0"/>
          <w:marTop w:val="0"/>
          <w:marBottom w:val="326"/>
          <w:divBdr>
            <w:top w:val="none" w:sz="0" w:space="0" w:color="auto"/>
            <w:left w:val="none" w:sz="0" w:space="0" w:color="auto"/>
            <w:bottom w:val="none" w:sz="0" w:space="0" w:color="auto"/>
            <w:right w:val="none" w:sz="0" w:space="0" w:color="auto"/>
          </w:divBdr>
        </w:div>
      </w:divsChild>
    </w:div>
    <w:div w:id="1449472499">
      <w:bodyDiv w:val="1"/>
      <w:marLeft w:val="0"/>
      <w:marRight w:val="0"/>
      <w:marTop w:val="0"/>
      <w:marBottom w:val="0"/>
      <w:divBdr>
        <w:top w:val="none" w:sz="0" w:space="0" w:color="auto"/>
        <w:left w:val="none" w:sz="0" w:space="0" w:color="auto"/>
        <w:bottom w:val="none" w:sz="0" w:space="0" w:color="auto"/>
        <w:right w:val="none" w:sz="0" w:space="0" w:color="auto"/>
      </w:divBdr>
    </w:div>
    <w:div w:id="1449616587">
      <w:bodyDiv w:val="1"/>
      <w:marLeft w:val="0"/>
      <w:marRight w:val="0"/>
      <w:marTop w:val="0"/>
      <w:marBottom w:val="0"/>
      <w:divBdr>
        <w:top w:val="none" w:sz="0" w:space="0" w:color="auto"/>
        <w:left w:val="none" w:sz="0" w:space="0" w:color="auto"/>
        <w:bottom w:val="none" w:sz="0" w:space="0" w:color="auto"/>
        <w:right w:val="none" w:sz="0" w:space="0" w:color="auto"/>
      </w:divBdr>
      <w:divsChild>
        <w:div w:id="31199749">
          <w:marLeft w:val="0"/>
          <w:marRight w:val="0"/>
          <w:marTop w:val="0"/>
          <w:marBottom w:val="0"/>
          <w:divBdr>
            <w:top w:val="none" w:sz="0" w:space="0" w:color="auto"/>
            <w:left w:val="none" w:sz="0" w:space="0" w:color="auto"/>
            <w:bottom w:val="none" w:sz="0" w:space="0" w:color="auto"/>
            <w:right w:val="none" w:sz="0" w:space="0" w:color="auto"/>
          </w:divBdr>
        </w:div>
      </w:divsChild>
    </w:div>
    <w:div w:id="1453594000">
      <w:bodyDiv w:val="1"/>
      <w:marLeft w:val="0"/>
      <w:marRight w:val="0"/>
      <w:marTop w:val="0"/>
      <w:marBottom w:val="0"/>
      <w:divBdr>
        <w:top w:val="none" w:sz="0" w:space="0" w:color="auto"/>
        <w:left w:val="none" w:sz="0" w:space="0" w:color="auto"/>
        <w:bottom w:val="none" w:sz="0" w:space="0" w:color="auto"/>
        <w:right w:val="none" w:sz="0" w:space="0" w:color="auto"/>
      </w:divBdr>
    </w:div>
    <w:div w:id="1455640787">
      <w:bodyDiv w:val="1"/>
      <w:marLeft w:val="0"/>
      <w:marRight w:val="0"/>
      <w:marTop w:val="0"/>
      <w:marBottom w:val="0"/>
      <w:divBdr>
        <w:top w:val="none" w:sz="0" w:space="0" w:color="auto"/>
        <w:left w:val="none" w:sz="0" w:space="0" w:color="auto"/>
        <w:bottom w:val="none" w:sz="0" w:space="0" w:color="auto"/>
        <w:right w:val="none" w:sz="0" w:space="0" w:color="auto"/>
      </w:divBdr>
    </w:div>
    <w:div w:id="1461220419">
      <w:bodyDiv w:val="1"/>
      <w:marLeft w:val="0"/>
      <w:marRight w:val="0"/>
      <w:marTop w:val="0"/>
      <w:marBottom w:val="0"/>
      <w:divBdr>
        <w:top w:val="none" w:sz="0" w:space="0" w:color="auto"/>
        <w:left w:val="none" w:sz="0" w:space="0" w:color="auto"/>
        <w:bottom w:val="none" w:sz="0" w:space="0" w:color="auto"/>
        <w:right w:val="none" w:sz="0" w:space="0" w:color="auto"/>
      </w:divBdr>
    </w:div>
    <w:div w:id="1478768646">
      <w:bodyDiv w:val="1"/>
      <w:marLeft w:val="0"/>
      <w:marRight w:val="0"/>
      <w:marTop w:val="0"/>
      <w:marBottom w:val="0"/>
      <w:divBdr>
        <w:top w:val="none" w:sz="0" w:space="0" w:color="auto"/>
        <w:left w:val="none" w:sz="0" w:space="0" w:color="auto"/>
        <w:bottom w:val="none" w:sz="0" w:space="0" w:color="auto"/>
        <w:right w:val="none" w:sz="0" w:space="0" w:color="auto"/>
      </w:divBdr>
      <w:divsChild>
        <w:div w:id="1953974016">
          <w:marLeft w:val="0"/>
          <w:marRight w:val="0"/>
          <w:marTop w:val="0"/>
          <w:marBottom w:val="326"/>
          <w:divBdr>
            <w:top w:val="none" w:sz="0" w:space="0" w:color="auto"/>
            <w:left w:val="none" w:sz="0" w:space="0" w:color="auto"/>
            <w:bottom w:val="none" w:sz="0" w:space="0" w:color="auto"/>
            <w:right w:val="none" w:sz="0" w:space="0" w:color="auto"/>
          </w:divBdr>
        </w:div>
      </w:divsChild>
    </w:div>
    <w:div w:id="1498620006">
      <w:bodyDiv w:val="1"/>
      <w:marLeft w:val="0"/>
      <w:marRight w:val="0"/>
      <w:marTop w:val="0"/>
      <w:marBottom w:val="0"/>
      <w:divBdr>
        <w:top w:val="none" w:sz="0" w:space="0" w:color="auto"/>
        <w:left w:val="none" w:sz="0" w:space="0" w:color="auto"/>
        <w:bottom w:val="none" w:sz="0" w:space="0" w:color="auto"/>
        <w:right w:val="none" w:sz="0" w:space="0" w:color="auto"/>
      </w:divBdr>
    </w:div>
    <w:div w:id="1515463200">
      <w:bodyDiv w:val="1"/>
      <w:marLeft w:val="0"/>
      <w:marRight w:val="0"/>
      <w:marTop w:val="0"/>
      <w:marBottom w:val="0"/>
      <w:divBdr>
        <w:top w:val="none" w:sz="0" w:space="0" w:color="auto"/>
        <w:left w:val="none" w:sz="0" w:space="0" w:color="auto"/>
        <w:bottom w:val="none" w:sz="0" w:space="0" w:color="auto"/>
        <w:right w:val="none" w:sz="0" w:space="0" w:color="auto"/>
      </w:divBdr>
    </w:div>
    <w:div w:id="1530221022">
      <w:bodyDiv w:val="1"/>
      <w:marLeft w:val="0"/>
      <w:marRight w:val="0"/>
      <w:marTop w:val="0"/>
      <w:marBottom w:val="0"/>
      <w:divBdr>
        <w:top w:val="none" w:sz="0" w:space="0" w:color="auto"/>
        <w:left w:val="none" w:sz="0" w:space="0" w:color="auto"/>
        <w:bottom w:val="none" w:sz="0" w:space="0" w:color="auto"/>
        <w:right w:val="none" w:sz="0" w:space="0" w:color="auto"/>
      </w:divBdr>
      <w:divsChild>
        <w:div w:id="1295915232">
          <w:marLeft w:val="0"/>
          <w:marRight w:val="0"/>
          <w:marTop w:val="0"/>
          <w:marBottom w:val="326"/>
          <w:divBdr>
            <w:top w:val="none" w:sz="0" w:space="0" w:color="auto"/>
            <w:left w:val="none" w:sz="0" w:space="0" w:color="auto"/>
            <w:bottom w:val="none" w:sz="0" w:space="0" w:color="auto"/>
            <w:right w:val="none" w:sz="0" w:space="0" w:color="auto"/>
          </w:divBdr>
        </w:div>
      </w:divsChild>
    </w:div>
    <w:div w:id="1535270136">
      <w:bodyDiv w:val="1"/>
      <w:marLeft w:val="0"/>
      <w:marRight w:val="0"/>
      <w:marTop w:val="0"/>
      <w:marBottom w:val="0"/>
      <w:divBdr>
        <w:top w:val="none" w:sz="0" w:space="0" w:color="auto"/>
        <w:left w:val="none" w:sz="0" w:space="0" w:color="auto"/>
        <w:bottom w:val="none" w:sz="0" w:space="0" w:color="auto"/>
        <w:right w:val="none" w:sz="0" w:space="0" w:color="auto"/>
      </w:divBdr>
    </w:div>
    <w:div w:id="1551073115">
      <w:bodyDiv w:val="1"/>
      <w:marLeft w:val="0"/>
      <w:marRight w:val="0"/>
      <w:marTop w:val="0"/>
      <w:marBottom w:val="0"/>
      <w:divBdr>
        <w:top w:val="none" w:sz="0" w:space="0" w:color="auto"/>
        <w:left w:val="none" w:sz="0" w:space="0" w:color="auto"/>
        <w:bottom w:val="none" w:sz="0" w:space="0" w:color="auto"/>
        <w:right w:val="none" w:sz="0" w:space="0" w:color="auto"/>
      </w:divBdr>
    </w:div>
    <w:div w:id="1558122405">
      <w:bodyDiv w:val="1"/>
      <w:marLeft w:val="0"/>
      <w:marRight w:val="0"/>
      <w:marTop w:val="0"/>
      <w:marBottom w:val="0"/>
      <w:divBdr>
        <w:top w:val="none" w:sz="0" w:space="0" w:color="auto"/>
        <w:left w:val="none" w:sz="0" w:space="0" w:color="auto"/>
        <w:bottom w:val="none" w:sz="0" w:space="0" w:color="auto"/>
        <w:right w:val="none" w:sz="0" w:space="0" w:color="auto"/>
      </w:divBdr>
      <w:divsChild>
        <w:div w:id="1414281262">
          <w:marLeft w:val="0"/>
          <w:marRight w:val="0"/>
          <w:marTop w:val="0"/>
          <w:marBottom w:val="0"/>
          <w:divBdr>
            <w:top w:val="none" w:sz="0" w:space="0" w:color="auto"/>
            <w:left w:val="none" w:sz="0" w:space="0" w:color="auto"/>
            <w:bottom w:val="none" w:sz="0" w:space="0" w:color="auto"/>
            <w:right w:val="none" w:sz="0" w:space="0" w:color="auto"/>
          </w:divBdr>
        </w:div>
      </w:divsChild>
    </w:div>
    <w:div w:id="1564684182">
      <w:bodyDiv w:val="1"/>
      <w:marLeft w:val="0"/>
      <w:marRight w:val="0"/>
      <w:marTop w:val="0"/>
      <w:marBottom w:val="0"/>
      <w:divBdr>
        <w:top w:val="none" w:sz="0" w:space="0" w:color="auto"/>
        <w:left w:val="none" w:sz="0" w:space="0" w:color="auto"/>
        <w:bottom w:val="none" w:sz="0" w:space="0" w:color="auto"/>
        <w:right w:val="none" w:sz="0" w:space="0" w:color="auto"/>
      </w:divBdr>
    </w:div>
    <w:div w:id="1575310163">
      <w:bodyDiv w:val="1"/>
      <w:marLeft w:val="0"/>
      <w:marRight w:val="0"/>
      <w:marTop w:val="0"/>
      <w:marBottom w:val="0"/>
      <w:divBdr>
        <w:top w:val="none" w:sz="0" w:space="0" w:color="auto"/>
        <w:left w:val="none" w:sz="0" w:space="0" w:color="auto"/>
        <w:bottom w:val="none" w:sz="0" w:space="0" w:color="auto"/>
        <w:right w:val="none" w:sz="0" w:space="0" w:color="auto"/>
      </w:divBdr>
    </w:div>
    <w:div w:id="1581914691">
      <w:bodyDiv w:val="1"/>
      <w:marLeft w:val="0"/>
      <w:marRight w:val="0"/>
      <w:marTop w:val="0"/>
      <w:marBottom w:val="0"/>
      <w:divBdr>
        <w:top w:val="none" w:sz="0" w:space="0" w:color="auto"/>
        <w:left w:val="none" w:sz="0" w:space="0" w:color="auto"/>
        <w:bottom w:val="none" w:sz="0" w:space="0" w:color="auto"/>
        <w:right w:val="none" w:sz="0" w:space="0" w:color="auto"/>
      </w:divBdr>
    </w:div>
    <w:div w:id="1603807236">
      <w:bodyDiv w:val="1"/>
      <w:marLeft w:val="0"/>
      <w:marRight w:val="0"/>
      <w:marTop w:val="0"/>
      <w:marBottom w:val="0"/>
      <w:divBdr>
        <w:top w:val="none" w:sz="0" w:space="0" w:color="auto"/>
        <w:left w:val="none" w:sz="0" w:space="0" w:color="auto"/>
        <w:bottom w:val="none" w:sz="0" w:space="0" w:color="auto"/>
        <w:right w:val="none" w:sz="0" w:space="0" w:color="auto"/>
      </w:divBdr>
    </w:div>
    <w:div w:id="1604072733">
      <w:bodyDiv w:val="1"/>
      <w:marLeft w:val="0"/>
      <w:marRight w:val="0"/>
      <w:marTop w:val="0"/>
      <w:marBottom w:val="0"/>
      <w:divBdr>
        <w:top w:val="none" w:sz="0" w:space="0" w:color="auto"/>
        <w:left w:val="none" w:sz="0" w:space="0" w:color="auto"/>
        <w:bottom w:val="none" w:sz="0" w:space="0" w:color="auto"/>
        <w:right w:val="none" w:sz="0" w:space="0" w:color="auto"/>
      </w:divBdr>
    </w:div>
    <w:div w:id="1610158108">
      <w:bodyDiv w:val="1"/>
      <w:marLeft w:val="0"/>
      <w:marRight w:val="0"/>
      <w:marTop w:val="0"/>
      <w:marBottom w:val="0"/>
      <w:divBdr>
        <w:top w:val="none" w:sz="0" w:space="0" w:color="auto"/>
        <w:left w:val="none" w:sz="0" w:space="0" w:color="auto"/>
        <w:bottom w:val="none" w:sz="0" w:space="0" w:color="auto"/>
        <w:right w:val="none" w:sz="0" w:space="0" w:color="auto"/>
      </w:divBdr>
      <w:divsChild>
        <w:div w:id="1745830899">
          <w:marLeft w:val="0"/>
          <w:marRight w:val="0"/>
          <w:marTop w:val="0"/>
          <w:marBottom w:val="326"/>
          <w:divBdr>
            <w:top w:val="none" w:sz="0" w:space="0" w:color="auto"/>
            <w:left w:val="none" w:sz="0" w:space="0" w:color="auto"/>
            <w:bottom w:val="none" w:sz="0" w:space="0" w:color="auto"/>
            <w:right w:val="none" w:sz="0" w:space="0" w:color="auto"/>
          </w:divBdr>
        </w:div>
      </w:divsChild>
    </w:div>
    <w:div w:id="1618562845">
      <w:bodyDiv w:val="1"/>
      <w:marLeft w:val="0"/>
      <w:marRight w:val="0"/>
      <w:marTop w:val="0"/>
      <w:marBottom w:val="0"/>
      <w:divBdr>
        <w:top w:val="none" w:sz="0" w:space="0" w:color="auto"/>
        <w:left w:val="none" w:sz="0" w:space="0" w:color="auto"/>
        <w:bottom w:val="none" w:sz="0" w:space="0" w:color="auto"/>
        <w:right w:val="none" w:sz="0" w:space="0" w:color="auto"/>
      </w:divBdr>
    </w:div>
    <w:div w:id="1618677159">
      <w:bodyDiv w:val="1"/>
      <w:marLeft w:val="0"/>
      <w:marRight w:val="0"/>
      <w:marTop w:val="0"/>
      <w:marBottom w:val="0"/>
      <w:divBdr>
        <w:top w:val="none" w:sz="0" w:space="0" w:color="auto"/>
        <w:left w:val="none" w:sz="0" w:space="0" w:color="auto"/>
        <w:bottom w:val="none" w:sz="0" w:space="0" w:color="auto"/>
        <w:right w:val="none" w:sz="0" w:space="0" w:color="auto"/>
      </w:divBdr>
    </w:div>
    <w:div w:id="1626690139">
      <w:bodyDiv w:val="1"/>
      <w:marLeft w:val="0"/>
      <w:marRight w:val="0"/>
      <w:marTop w:val="0"/>
      <w:marBottom w:val="0"/>
      <w:divBdr>
        <w:top w:val="none" w:sz="0" w:space="0" w:color="auto"/>
        <w:left w:val="none" w:sz="0" w:space="0" w:color="auto"/>
        <w:bottom w:val="none" w:sz="0" w:space="0" w:color="auto"/>
        <w:right w:val="none" w:sz="0" w:space="0" w:color="auto"/>
      </w:divBdr>
    </w:div>
    <w:div w:id="1633515365">
      <w:bodyDiv w:val="1"/>
      <w:marLeft w:val="0"/>
      <w:marRight w:val="0"/>
      <w:marTop w:val="0"/>
      <w:marBottom w:val="0"/>
      <w:divBdr>
        <w:top w:val="none" w:sz="0" w:space="0" w:color="auto"/>
        <w:left w:val="none" w:sz="0" w:space="0" w:color="auto"/>
        <w:bottom w:val="none" w:sz="0" w:space="0" w:color="auto"/>
        <w:right w:val="none" w:sz="0" w:space="0" w:color="auto"/>
      </w:divBdr>
    </w:div>
    <w:div w:id="1640577304">
      <w:bodyDiv w:val="1"/>
      <w:marLeft w:val="0"/>
      <w:marRight w:val="0"/>
      <w:marTop w:val="0"/>
      <w:marBottom w:val="0"/>
      <w:divBdr>
        <w:top w:val="none" w:sz="0" w:space="0" w:color="auto"/>
        <w:left w:val="none" w:sz="0" w:space="0" w:color="auto"/>
        <w:bottom w:val="none" w:sz="0" w:space="0" w:color="auto"/>
        <w:right w:val="none" w:sz="0" w:space="0" w:color="auto"/>
      </w:divBdr>
    </w:div>
    <w:div w:id="1665477790">
      <w:bodyDiv w:val="1"/>
      <w:marLeft w:val="0"/>
      <w:marRight w:val="0"/>
      <w:marTop w:val="0"/>
      <w:marBottom w:val="0"/>
      <w:divBdr>
        <w:top w:val="none" w:sz="0" w:space="0" w:color="auto"/>
        <w:left w:val="none" w:sz="0" w:space="0" w:color="auto"/>
        <w:bottom w:val="none" w:sz="0" w:space="0" w:color="auto"/>
        <w:right w:val="none" w:sz="0" w:space="0" w:color="auto"/>
      </w:divBdr>
    </w:div>
    <w:div w:id="1666589668">
      <w:bodyDiv w:val="1"/>
      <w:marLeft w:val="0"/>
      <w:marRight w:val="0"/>
      <w:marTop w:val="0"/>
      <w:marBottom w:val="0"/>
      <w:divBdr>
        <w:top w:val="none" w:sz="0" w:space="0" w:color="auto"/>
        <w:left w:val="none" w:sz="0" w:space="0" w:color="auto"/>
        <w:bottom w:val="none" w:sz="0" w:space="0" w:color="auto"/>
        <w:right w:val="none" w:sz="0" w:space="0" w:color="auto"/>
      </w:divBdr>
    </w:div>
    <w:div w:id="1674262078">
      <w:bodyDiv w:val="1"/>
      <w:marLeft w:val="0"/>
      <w:marRight w:val="0"/>
      <w:marTop w:val="0"/>
      <w:marBottom w:val="0"/>
      <w:divBdr>
        <w:top w:val="none" w:sz="0" w:space="0" w:color="auto"/>
        <w:left w:val="none" w:sz="0" w:space="0" w:color="auto"/>
        <w:bottom w:val="none" w:sz="0" w:space="0" w:color="auto"/>
        <w:right w:val="none" w:sz="0" w:space="0" w:color="auto"/>
      </w:divBdr>
    </w:div>
    <w:div w:id="1679766790">
      <w:bodyDiv w:val="1"/>
      <w:marLeft w:val="0"/>
      <w:marRight w:val="0"/>
      <w:marTop w:val="0"/>
      <w:marBottom w:val="0"/>
      <w:divBdr>
        <w:top w:val="none" w:sz="0" w:space="0" w:color="auto"/>
        <w:left w:val="none" w:sz="0" w:space="0" w:color="auto"/>
        <w:bottom w:val="none" w:sz="0" w:space="0" w:color="auto"/>
        <w:right w:val="none" w:sz="0" w:space="0" w:color="auto"/>
      </w:divBdr>
    </w:div>
    <w:div w:id="1680429390">
      <w:bodyDiv w:val="1"/>
      <w:marLeft w:val="0"/>
      <w:marRight w:val="0"/>
      <w:marTop w:val="0"/>
      <w:marBottom w:val="0"/>
      <w:divBdr>
        <w:top w:val="none" w:sz="0" w:space="0" w:color="auto"/>
        <w:left w:val="none" w:sz="0" w:space="0" w:color="auto"/>
        <w:bottom w:val="none" w:sz="0" w:space="0" w:color="auto"/>
        <w:right w:val="none" w:sz="0" w:space="0" w:color="auto"/>
      </w:divBdr>
    </w:div>
    <w:div w:id="1703286832">
      <w:bodyDiv w:val="1"/>
      <w:marLeft w:val="0"/>
      <w:marRight w:val="0"/>
      <w:marTop w:val="0"/>
      <w:marBottom w:val="0"/>
      <w:divBdr>
        <w:top w:val="none" w:sz="0" w:space="0" w:color="auto"/>
        <w:left w:val="none" w:sz="0" w:space="0" w:color="auto"/>
        <w:bottom w:val="none" w:sz="0" w:space="0" w:color="auto"/>
        <w:right w:val="none" w:sz="0" w:space="0" w:color="auto"/>
      </w:divBdr>
      <w:divsChild>
        <w:div w:id="199166534">
          <w:marLeft w:val="547"/>
          <w:marRight w:val="0"/>
          <w:marTop w:val="0"/>
          <w:marBottom w:val="0"/>
          <w:divBdr>
            <w:top w:val="none" w:sz="0" w:space="0" w:color="auto"/>
            <w:left w:val="none" w:sz="0" w:space="0" w:color="auto"/>
            <w:bottom w:val="none" w:sz="0" w:space="0" w:color="auto"/>
            <w:right w:val="none" w:sz="0" w:space="0" w:color="auto"/>
          </w:divBdr>
        </w:div>
        <w:div w:id="541751993">
          <w:marLeft w:val="547"/>
          <w:marRight w:val="0"/>
          <w:marTop w:val="0"/>
          <w:marBottom w:val="0"/>
          <w:divBdr>
            <w:top w:val="none" w:sz="0" w:space="0" w:color="auto"/>
            <w:left w:val="none" w:sz="0" w:space="0" w:color="auto"/>
            <w:bottom w:val="none" w:sz="0" w:space="0" w:color="auto"/>
            <w:right w:val="none" w:sz="0" w:space="0" w:color="auto"/>
          </w:divBdr>
        </w:div>
        <w:div w:id="751393917">
          <w:marLeft w:val="547"/>
          <w:marRight w:val="0"/>
          <w:marTop w:val="0"/>
          <w:marBottom w:val="0"/>
          <w:divBdr>
            <w:top w:val="none" w:sz="0" w:space="0" w:color="auto"/>
            <w:left w:val="none" w:sz="0" w:space="0" w:color="auto"/>
            <w:bottom w:val="none" w:sz="0" w:space="0" w:color="auto"/>
            <w:right w:val="none" w:sz="0" w:space="0" w:color="auto"/>
          </w:divBdr>
        </w:div>
        <w:div w:id="1254044808">
          <w:marLeft w:val="547"/>
          <w:marRight w:val="0"/>
          <w:marTop w:val="0"/>
          <w:marBottom w:val="0"/>
          <w:divBdr>
            <w:top w:val="none" w:sz="0" w:space="0" w:color="auto"/>
            <w:left w:val="none" w:sz="0" w:space="0" w:color="auto"/>
            <w:bottom w:val="none" w:sz="0" w:space="0" w:color="auto"/>
            <w:right w:val="none" w:sz="0" w:space="0" w:color="auto"/>
          </w:divBdr>
        </w:div>
        <w:div w:id="1476334152">
          <w:marLeft w:val="547"/>
          <w:marRight w:val="0"/>
          <w:marTop w:val="0"/>
          <w:marBottom w:val="0"/>
          <w:divBdr>
            <w:top w:val="none" w:sz="0" w:space="0" w:color="auto"/>
            <w:left w:val="none" w:sz="0" w:space="0" w:color="auto"/>
            <w:bottom w:val="none" w:sz="0" w:space="0" w:color="auto"/>
            <w:right w:val="none" w:sz="0" w:space="0" w:color="auto"/>
          </w:divBdr>
        </w:div>
        <w:div w:id="1630359685">
          <w:marLeft w:val="547"/>
          <w:marRight w:val="0"/>
          <w:marTop w:val="0"/>
          <w:marBottom w:val="0"/>
          <w:divBdr>
            <w:top w:val="none" w:sz="0" w:space="0" w:color="auto"/>
            <w:left w:val="none" w:sz="0" w:space="0" w:color="auto"/>
            <w:bottom w:val="none" w:sz="0" w:space="0" w:color="auto"/>
            <w:right w:val="none" w:sz="0" w:space="0" w:color="auto"/>
          </w:divBdr>
        </w:div>
      </w:divsChild>
    </w:div>
    <w:div w:id="1727949751">
      <w:bodyDiv w:val="1"/>
      <w:marLeft w:val="0"/>
      <w:marRight w:val="0"/>
      <w:marTop w:val="0"/>
      <w:marBottom w:val="0"/>
      <w:divBdr>
        <w:top w:val="none" w:sz="0" w:space="0" w:color="auto"/>
        <w:left w:val="none" w:sz="0" w:space="0" w:color="auto"/>
        <w:bottom w:val="none" w:sz="0" w:space="0" w:color="auto"/>
        <w:right w:val="none" w:sz="0" w:space="0" w:color="auto"/>
      </w:divBdr>
    </w:div>
    <w:div w:id="1734162452">
      <w:bodyDiv w:val="1"/>
      <w:marLeft w:val="0"/>
      <w:marRight w:val="0"/>
      <w:marTop w:val="0"/>
      <w:marBottom w:val="0"/>
      <w:divBdr>
        <w:top w:val="none" w:sz="0" w:space="0" w:color="auto"/>
        <w:left w:val="none" w:sz="0" w:space="0" w:color="auto"/>
        <w:bottom w:val="none" w:sz="0" w:space="0" w:color="auto"/>
        <w:right w:val="none" w:sz="0" w:space="0" w:color="auto"/>
      </w:divBdr>
    </w:div>
    <w:div w:id="1734890787">
      <w:bodyDiv w:val="1"/>
      <w:marLeft w:val="0"/>
      <w:marRight w:val="0"/>
      <w:marTop w:val="0"/>
      <w:marBottom w:val="0"/>
      <w:divBdr>
        <w:top w:val="none" w:sz="0" w:space="0" w:color="auto"/>
        <w:left w:val="none" w:sz="0" w:space="0" w:color="auto"/>
        <w:bottom w:val="none" w:sz="0" w:space="0" w:color="auto"/>
        <w:right w:val="none" w:sz="0" w:space="0" w:color="auto"/>
      </w:divBdr>
    </w:div>
    <w:div w:id="1736273304">
      <w:bodyDiv w:val="1"/>
      <w:marLeft w:val="0"/>
      <w:marRight w:val="0"/>
      <w:marTop w:val="0"/>
      <w:marBottom w:val="0"/>
      <w:divBdr>
        <w:top w:val="none" w:sz="0" w:space="0" w:color="auto"/>
        <w:left w:val="none" w:sz="0" w:space="0" w:color="auto"/>
        <w:bottom w:val="none" w:sz="0" w:space="0" w:color="auto"/>
        <w:right w:val="none" w:sz="0" w:space="0" w:color="auto"/>
      </w:divBdr>
    </w:div>
    <w:div w:id="1746415178">
      <w:bodyDiv w:val="1"/>
      <w:marLeft w:val="0"/>
      <w:marRight w:val="0"/>
      <w:marTop w:val="0"/>
      <w:marBottom w:val="0"/>
      <w:divBdr>
        <w:top w:val="none" w:sz="0" w:space="0" w:color="auto"/>
        <w:left w:val="none" w:sz="0" w:space="0" w:color="auto"/>
        <w:bottom w:val="none" w:sz="0" w:space="0" w:color="auto"/>
        <w:right w:val="none" w:sz="0" w:space="0" w:color="auto"/>
      </w:divBdr>
      <w:divsChild>
        <w:div w:id="2017613302">
          <w:marLeft w:val="0"/>
          <w:marRight w:val="0"/>
          <w:marTop w:val="0"/>
          <w:marBottom w:val="0"/>
          <w:divBdr>
            <w:top w:val="none" w:sz="0" w:space="0" w:color="auto"/>
            <w:left w:val="none" w:sz="0" w:space="0" w:color="auto"/>
            <w:bottom w:val="none" w:sz="0" w:space="0" w:color="auto"/>
            <w:right w:val="none" w:sz="0" w:space="0" w:color="auto"/>
          </w:divBdr>
        </w:div>
      </w:divsChild>
    </w:div>
    <w:div w:id="1748304789">
      <w:bodyDiv w:val="1"/>
      <w:marLeft w:val="0"/>
      <w:marRight w:val="0"/>
      <w:marTop w:val="0"/>
      <w:marBottom w:val="0"/>
      <w:divBdr>
        <w:top w:val="none" w:sz="0" w:space="0" w:color="auto"/>
        <w:left w:val="none" w:sz="0" w:space="0" w:color="auto"/>
        <w:bottom w:val="none" w:sz="0" w:space="0" w:color="auto"/>
        <w:right w:val="none" w:sz="0" w:space="0" w:color="auto"/>
      </w:divBdr>
      <w:divsChild>
        <w:div w:id="170605561">
          <w:marLeft w:val="0"/>
          <w:marRight w:val="0"/>
          <w:marTop w:val="0"/>
          <w:marBottom w:val="0"/>
          <w:divBdr>
            <w:top w:val="none" w:sz="0" w:space="0" w:color="auto"/>
            <w:left w:val="none" w:sz="0" w:space="0" w:color="auto"/>
            <w:bottom w:val="none" w:sz="0" w:space="0" w:color="auto"/>
            <w:right w:val="none" w:sz="0" w:space="0" w:color="auto"/>
          </w:divBdr>
          <w:divsChild>
            <w:div w:id="1652902053">
              <w:marLeft w:val="0"/>
              <w:marRight w:val="0"/>
              <w:marTop w:val="0"/>
              <w:marBottom w:val="0"/>
              <w:divBdr>
                <w:top w:val="single" w:sz="6" w:space="0" w:color="C0C0C0"/>
                <w:left w:val="single" w:sz="6" w:space="0" w:color="C0C0C0"/>
                <w:bottom w:val="single" w:sz="6" w:space="0" w:color="C0C0C0"/>
                <w:right w:val="single" w:sz="6" w:space="0" w:color="C0C0C0"/>
              </w:divBdr>
            </w:div>
          </w:divsChild>
        </w:div>
      </w:divsChild>
    </w:div>
    <w:div w:id="1756703116">
      <w:bodyDiv w:val="1"/>
      <w:marLeft w:val="0"/>
      <w:marRight w:val="0"/>
      <w:marTop w:val="0"/>
      <w:marBottom w:val="0"/>
      <w:divBdr>
        <w:top w:val="none" w:sz="0" w:space="0" w:color="auto"/>
        <w:left w:val="none" w:sz="0" w:space="0" w:color="auto"/>
        <w:bottom w:val="none" w:sz="0" w:space="0" w:color="auto"/>
        <w:right w:val="none" w:sz="0" w:space="0" w:color="auto"/>
      </w:divBdr>
    </w:div>
    <w:div w:id="1757752072">
      <w:bodyDiv w:val="1"/>
      <w:marLeft w:val="0"/>
      <w:marRight w:val="0"/>
      <w:marTop w:val="0"/>
      <w:marBottom w:val="0"/>
      <w:divBdr>
        <w:top w:val="none" w:sz="0" w:space="0" w:color="auto"/>
        <w:left w:val="none" w:sz="0" w:space="0" w:color="auto"/>
        <w:bottom w:val="none" w:sz="0" w:space="0" w:color="auto"/>
        <w:right w:val="none" w:sz="0" w:space="0" w:color="auto"/>
      </w:divBdr>
    </w:div>
    <w:div w:id="1764641833">
      <w:bodyDiv w:val="1"/>
      <w:marLeft w:val="0"/>
      <w:marRight w:val="0"/>
      <w:marTop w:val="0"/>
      <w:marBottom w:val="0"/>
      <w:divBdr>
        <w:top w:val="none" w:sz="0" w:space="0" w:color="auto"/>
        <w:left w:val="none" w:sz="0" w:space="0" w:color="auto"/>
        <w:bottom w:val="none" w:sz="0" w:space="0" w:color="auto"/>
        <w:right w:val="none" w:sz="0" w:space="0" w:color="auto"/>
      </w:divBdr>
      <w:divsChild>
        <w:div w:id="33847110">
          <w:marLeft w:val="0"/>
          <w:marRight w:val="0"/>
          <w:marTop w:val="0"/>
          <w:marBottom w:val="0"/>
          <w:divBdr>
            <w:top w:val="none" w:sz="0" w:space="0" w:color="auto"/>
            <w:left w:val="none" w:sz="0" w:space="0" w:color="auto"/>
            <w:bottom w:val="none" w:sz="0" w:space="0" w:color="auto"/>
            <w:right w:val="none" w:sz="0" w:space="0" w:color="auto"/>
          </w:divBdr>
        </w:div>
      </w:divsChild>
    </w:div>
    <w:div w:id="1773233987">
      <w:bodyDiv w:val="1"/>
      <w:marLeft w:val="0"/>
      <w:marRight w:val="0"/>
      <w:marTop w:val="0"/>
      <w:marBottom w:val="0"/>
      <w:divBdr>
        <w:top w:val="none" w:sz="0" w:space="0" w:color="auto"/>
        <w:left w:val="none" w:sz="0" w:space="0" w:color="auto"/>
        <w:bottom w:val="none" w:sz="0" w:space="0" w:color="auto"/>
        <w:right w:val="none" w:sz="0" w:space="0" w:color="auto"/>
      </w:divBdr>
      <w:divsChild>
        <w:div w:id="951866070">
          <w:marLeft w:val="0"/>
          <w:marRight w:val="0"/>
          <w:marTop w:val="0"/>
          <w:marBottom w:val="326"/>
          <w:divBdr>
            <w:top w:val="none" w:sz="0" w:space="0" w:color="auto"/>
            <w:left w:val="none" w:sz="0" w:space="0" w:color="auto"/>
            <w:bottom w:val="none" w:sz="0" w:space="0" w:color="auto"/>
            <w:right w:val="none" w:sz="0" w:space="0" w:color="auto"/>
          </w:divBdr>
          <w:divsChild>
            <w:div w:id="70084646">
              <w:blockQuote w:val="1"/>
              <w:marLeft w:val="720"/>
              <w:marRight w:val="720"/>
              <w:marTop w:val="100"/>
              <w:marBottom w:val="100"/>
              <w:divBdr>
                <w:top w:val="none" w:sz="0" w:space="0" w:color="auto"/>
                <w:left w:val="none" w:sz="0" w:space="0" w:color="auto"/>
                <w:bottom w:val="none" w:sz="0" w:space="0" w:color="auto"/>
                <w:right w:val="none" w:sz="0" w:space="0" w:color="auto"/>
              </w:divBdr>
            </w:div>
            <w:div w:id="128323559">
              <w:blockQuote w:val="1"/>
              <w:marLeft w:val="720"/>
              <w:marRight w:val="720"/>
              <w:marTop w:val="100"/>
              <w:marBottom w:val="100"/>
              <w:divBdr>
                <w:top w:val="none" w:sz="0" w:space="0" w:color="auto"/>
                <w:left w:val="none" w:sz="0" w:space="0" w:color="auto"/>
                <w:bottom w:val="none" w:sz="0" w:space="0" w:color="auto"/>
                <w:right w:val="none" w:sz="0" w:space="0" w:color="auto"/>
              </w:divBdr>
            </w:div>
            <w:div w:id="997271758">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 w:id="1774667389">
      <w:bodyDiv w:val="1"/>
      <w:marLeft w:val="0"/>
      <w:marRight w:val="0"/>
      <w:marTop w:val="0"/>
      <w:marBottom w:val="0"/>
      <w:divBdr>
        <w:top w:val="none" w:sz="0" w:space="0" w:color="auto"/>
        <w:left w:val="none" w:sz="0" w:space="0" w:color="auto"/>
        <w:bottom w:val="none" w:sz="0" w:space="0" w:color="auto"/>
        <w:right w:val="none" w:sz="0" w:space="0" w:color="auto"/>
      </w:divBdr>
    </w:div>
    <w:div w:id="1778717030">
      <w:bodyDiv w:val="1"/>
      <w:marLeft w:val="0"/>
      <w:marRight w:val="0"/>
      <w:marTop w:val="0"/>
      <w:marBottom w:val="0"/>
      <w:divBdr>
        <w:top w:val="none" w:sz="0" w:space="0" w:color="auto"/>
        <w:left w:val="none" w:sz="0" w:space="0" w:color="auto"/>
        <w:bottom w:val="none" w:sz="0" w:space="0" w:color="auto"/>
        <w:right w:val="none" w:sz="0" w:space="0" w:color="auto"/>
      </w:divBdr>
    </w:div>
    <w:div w:id="1799177773">
      <w:bodyDiv w:val="1"/>
      <w:marLeft w:val="0"/>
      <w:marRight w:val="0"/>
      <w:marTop w:val="0"/>
      <w:marBottom w:val="0"/>
      <w:divBdr>
        <w:top w:val="none" w:sz="0" w:space="0" w:color="auto"/>
        <w:left w:val="none" w:sz="0" w:space="0" w:color="auto"/>
        <w:bottom w:val="none" w:sz="0" w:space="0" w:color="auto"/>
        <w:right w:val="none" w:sz="0" w:space="0" w:color="auto"/>
      </w:divBdr>
    </w:div>
    <w:div w:id="1808163701">
      <w:bodyDiv w:val="1"/>
      <w:marLeft w:val="0"/>
      <w:marRight w:val="0"/>
      <w:marTop w:val="0"/>
      <w:marBottom w:val="0"/>
      <w:divBdr>
        <w:top w:val="none" w:sz="0" w:space="0" w:color="auto"/>
        <w:left w:val="none" w:sz="0" w:space="0" w:color="auto"/>
        <w:bottom w:val="none" w:sz="0" w:space="0" w:color="auto"/>
        <w:right w:val="none" w:sz="0" w:space="0" w:color="auto"/>
      </w:divBdr>
    </w:div>
    <w:div w:id="1810974027">
      <w:bodyDiv w:val="1"/>
      <w:marLeft w:val="0"/>
      <w:marRight w:val="0"/>
      <w:marTop w:val="0"/>
      <w:marBottom w:val="0"/>
      <w:divBdr>
        <w:top w:val="none" w:sz="0" w:space="0" w:color="auto"/>
        <w:left w:val="none" w:sz="0" w:space="0" w:color="auto"/>
        <w:bottom w:val="none" w:sz="0" w:space="0" w:color="auto"/>
        <w:right w:val="none" w:sz="0" w:space="0" w:color="auto"/>
      </w:divBdr>
    </w:div>
    <w:div w:id="1811899637">
      <w:bodyDiv w:val="1"/>
      <w:marLeft w:val="0"/>
      <w:marRight w:val="0"/>
      <w:marTop w:val="0"/>
      <w:marBottom w:val="0"/>
      <w:divBdr>
        <w:top w:val="none" w:sz="0" w:space="0" w:color="auto"/>
        <w:left w:val="none" w:sz="0" w:space="0" w:color="auto"/>
        <w:bottom w:val="none" w:sz="0" w:space="0" w:color="auto"/>
        <w:right w:val="none" w:sz="0" w:space="0" w:color="auto"/>
      </w:divBdr>
    </w:div>
    <w:div w:id="1835073939">
      <w:bodyDiv w:val="1"/>
      <w:marLeft w:val="0"/>
      <w:marRight w:val="0"/>
      <w:marTop w:val="0"/>
      <w:marBottom w:val="0"/>
      <w:divBdr>
        <w:top w:val="none" w:sz="0" w:space="0" w:color="auto"/>
        <w:left w:val="none" w:sz="0" w:space="0" w:color="auto"/>
        <w:bottom w:val="none" w:sz="0" w:space="0" w:color="auto"/>
        <w:right w:val="none" w:sz="0" w:space="0" w:color="auto"/>
      </w:divBdr>
    </w:div>
    <w:div w:id="1855420535">
      <w:bodyDiv w:val="1"/>
      <w:marLeft w:val="0"/>
      <w:marRight w:val="0"/>
      <w:marTop w:val="0"/>
      <w:marBottom w:val="0"/>
      <w:divBdr>
        <w:top w:val="none" w:sz="0" w:space="0" w:color="auto"/>
        <w:left w:val="none" w:sz="0" w:space="0" w:color="auto"/>
        <w:bottom w:val="none" w:sz="0" w:space="0" w:color="auto"/>
        <w:right w:val="none" w:sz="0" w:space="0" w:color="auto"/>
      </w:divBdr>
    </w:div>
    <w:div w:id="1860313184">
      <w:bodyDiv w:val="1"/>
      <w:marLeft w:val="0"/>
      <w:marRight w:val="0"/>
      <w:marTop w:val="0"/>
      <w:marBottom w:val="0"/>
      <w:divBdr>
        <w:top w:val="none" w:sz="0" w:space="0" w:color="auto"/>
        <w:left w:val="none" w:sz="0" w:space="0" w:color="auto"/>
        <w:bottom w:val="none" w:sz="0" w:space="0" w:color="auto"/>
        <w:right w:val="none" w:sz="0" w:space="0" w:color="auto"/>
      </w:divBdr>
    </w:div>
    <w:div w:id="1870141628">
      <w:bodyDiv w:val="1"/>
      <w:marLeft w:val="0"/>
      <w:marRight w:val="0"/>
      <w:marTop w:val="0"/>
      <w:marBottom w:val="0"/>
      <w:divBdr>
        <w:top w:val="none" w:sz="0" w:space="0" w:color="auto"/>
        <w:left w:val="none" w:sz="0" w:space="0" w:color="auto"/>
        <w:bottom w:val="none" w:sz="0" w:space="0" w:color="auto"/>
        <w:right w:val="none" w:sz="0" w:space="0" w:color="auto"/>
      </w:divBdr>
      <w:divsChild>
        <w:div w:id="180045999">
          <w:marLeft w:val="0"/>
          <w:marRight w:val="0"/>
          <w:marTop w:val="0"/>
          <w:marBottom w:val="326"/>
          <w:divBdr>
            <w:top w:val="none" w:sz="0" w:space="0" w:color="auto"/>
            <w:left w:val="none" w:sz="0" w:space="0" w:color="auto"/>
            <w:bottom w:val="none" w:sz="0" w:space="0" w:color="auto"/>
            <w:right w:val="none" w:sz="0" w:space="0" w:color="auto"/>
          </w:divBdr>
        </w:div>
      </w:divsChild>
    </w:div>
    <w:div w:id="1888301364">
      <w:bodyDiv w:val="1"/>
      <w:marLeft w:val="0"/>
      <w:marRight w:val="0"/>
      <w:marTop w:val="0"/>
      <w:marBottom w:val="0"/>
      <w:divBdr>
        <w:top w:val="none" w:sz="0" w:space="0" w:color="auto"/>
        <w:left w:val="none" w:sz="0" w:space="0" w:color="auto"/>
        <w:bottom w:val="none" w:sz="0" w:space="0" w:color="auto"/>
        <w:right w:val="none" w:sz="0" w:space="0" w:color="auto"/>
      </w:divBdr>
    </w:div>
    <w:div w:id="1891651429">
      <w:bodyDiv w:val="1"/>
      <w:marLeft w:val="0"/>
      <w:marRight w:val="0"/>
      <w:marTop w:val="0"/>
      <w:marBottom w:val="0"/>
      <w:divBdr>
        <w:top w:val="none" w:sz="0" w:space="0" w:color="auto"/>
        <w:left w:val="none" w:sz="0" w:space="0" w:color="auto"/>
        <w:bottom w:val="none" w:sz="0" w:space="0" w:color="auto"/>
        <w:right w:val="none" w:sz="0" w:space="0" w:color="auto"/>
      </w:divBdr>
    </w:div>
    <w:div w:id="1893152811">
      <w:bodyDiv w:val="1"/>
      <w:marLeft w:val="0"/>
      <w:marRight w:val="0"/>
      <w:marTop w:val="0"/>
      <w:marBottom w:val="0"/>
      <w:divBdr>
        <w:top w:val="none" w:sz="0" w:space="0" w:color="auto"/>
        <w:left w:val="none" w:sz="0" w:space="0" w:color="auto"/>
        <w:bottom w:val="none" w:sz="0" w:space="0" w:color="auto"/>
        <w:right w:val="none" w:sz="0" w:space="0" w:color="auto"/>
      </w:divBdr>
    </w:div>
    <w:div w:id="1900045067">
      <w:bodyDiv w:val="1"/>
      <w:marLeft w:val="0"/>
      <w:marRight w:val="0"/>
      <w:marTop w:val="0"/>
      <w:marBottom w:val="0"/>
      <w:divBdr>
        <w:top w:val="none" w:sz="0" w:space="0" w:color="auto"/>
        <w:left w:val="none" w:sz="0" w:space="0" w:color="auto"/>
        <w:bottom w:val="none" w:sz="0" w:space="0" w:color="auto"/>
        <w:right w:val="none" w:sz="0" w:space="0" w:color="auto"/>
      </w:divBdr>
    </w:div>
    <w:div w:id="1904750336">
      <w:bodyDiv w:val="1"/>
      <w:marLeft w:val="0"/>
      <w:marRight w:val="0"/>
      <w:marTop w:val="0"/>
      <w:marBottom w:val="0"/>
      <w:divBdr>
        <w:top w:val="none" w:sz="0" w:space="0" w:color="auto"/>
        <w:left w:val="none" w:sz="0" w:space="0" w:color="auto"/>
        <w:bottom w:val="none" w:sz="0" w:space="0" w:color="auto"/>
        <w:right w:val="none" w:sz="0" w:space="0" w:color="auto"/>
      </w:divBdr>
    </w:div>
    <w:div w:id="1913808346">
      <w:bodyDiv w:val="1"/>
      <w:marLeft w:val="0"/>
      <w:marRight w:val="0"/>
      <w:marTop w:val="0"/>
      <w:marBottom w:val="0"/>
      <w:divBdr>
        <w:top w:val="none" w:sz="0" w:space="0" w:color="auto"/>
        <w:left w:val="none" w:sz="0" w:space="0" w:color="auto"/>
        <w:bottom w:val="none" w:sz="0" w:space="0" w:color="auto"/>
        <w:right w:val="none" w:sz="0" w:space="0" w:color="auto"/>
      </w:divBdr>
    </w:div>
    <w:div w:id="1929270291">
      <w:bodyDiv w:val="1"/>
      <w:marLeft w:val="0"/>
      <w:marRight w:val="0"/>
      <w:marTop w:val="0"/>
      <w:marBottom w:val="0"/>
      <w:divBdr>
        <w:top w:val="none" w:sz="0" w:space="0" w:color="auto"/>
        <w:left w:val="none" w:sz="0" w:space="0" w:color="auto"/>
        <w:bottom w:val="none" w:sz="0" w:space="0" w:color="auto"/>
        <w:right w:val="none" w:sz="0" w:space="0" w:color="auto"/>
      </w:divBdr>
    </w:div>
    <w:div w:id="1946040032">
      <w:bodyDiv w:val="1"/>
      <w:marLeft w:val="0"/>
      <w:marRight w:val="0"/>
      <w:marTop w:val="0"/>
      <w:marBottom w:val="0"/>
      <w:divBdr>
        <w:top w:val="none" w:sz="0" w:space="0" w:color="auto"/>
        <w:left w:val="none" w:sz="0" w:space="0" w:color="auto"/>
        <w:bottom w:val="none" w:sz="0" w:space="0" w:color="auto"/>
        <w:right w:val="none" w:sz="0" w:space="0" w:color="auto"/>
      </w:divBdr>
    </w:div>
    <w:div w:id="1957634333">
      <w:bodyDiv w:val="1"/>
      <w:marLeft w:val="0"/>
      <w:marRight w:val="0"/>
      <w:marTop w:val="0"/>
      <w:marBottom w:val="0"/>
      <w:divBdr>
        <w:top w:val="none" w:sz="0" w:space="0" w:color="auto"/>
        <w:left w:val="none" w:sz="0" w:space="0" w:color="auto"/>
        <w:bottom w:val="none" w:sz="0" w:space="0" w:color="auto"/>
        <w:right w:val="none" w:sz="0" w:space="0" w:color="auto"/>
      </w:divBdr>
    </w:div>
    <w:div w:id="1961036242">
      <w:bodyDiv w:val="1"/>
      <w:marLeft w:val="0"/>
      <w:marRight w:val="0"/>
      <w:marTop w:val="0"/>
      <w:marBottom w:val="0"/>
      <w:divBdr>
        <w:top w:val="none" w:sz="0" w:space="0" w:color="auto"/>
        <w:left w:val="none" w:sz="0" w:space="0" w:color="auto"/>
        <w:bottom w:val="none" w:sz="0" w:space="0" w:color="auto"/>
        <w:right w:val="none" w:sz="0" w:space="0" w:color="auto"/>
      </w:divBdr>
      <w:divsChild>
        <w:div w:id="1065178494">
          <w:marLeft w:val="0"/>
          <w:marRight w:val="0"/>
          <w:marTop w:val="0"/>
          <w:marBottom w:val="326"/>
          <w:divBdr>
            <w:top w:val="none" w:sz="0" w:space="0" w:color="auto"/>
            <w:left w:val="none" w:sz="0" w:space="0" w:color="auto"/>
            <w:bottom w:val="none" w:sz="0" w:space="0" w:color="auto"/>
            <w:right w:val="none" w:sz="0" w:space="0" w:color="auto"/>
          </w:divBdr>
        </w:div>
      </w:divsChild>
    </w:div>
    <w:div w:id="1962958257">
      <w:bodyDiv w:val="1"/>
      <w:marLeft w:val="0"/>
      <w:marRight w:val="0"/>
      <w:marTop w:val="0"/>
      <w:marBottom w:val="0"/>
      <w:divBdr>
        <w:top w:val="none" w:sz="0" w:space="0" w:color="auto"/>
        <w:left w:val="none" w:sz="0" w:space="0" w:color="auto"/>
        <w:bottom w:val="none" w:sz="0" w:space="0" w:color="auto"/>
        <w:right w:val="none" w:sz="0" w:space="0" w:color="auto"/>
      </w:divBdr>
    </w:div>
    <w:div w:id="2020346527">
      <w:bodyDiv w:val="1"/>
      <w:marLeft w:val="0"/>
      <w:marRight w:val="0"/>
      <w:marTop w:val="0"/>
      <w:marBottom w:val="0"/>
      <w:divBdr>
        <w:top w:val="none" w:sz="0" w:space="0" w:color="auto"/>
        <w:left w:val="none" w:sz="0" w:space="0" w:color="auto"/>
        <w:bottom w:val="none" w:sz="0" w:space="0" w:color="auto"/>
        <w:right w:val="none" w:sz="0" w:space="0" w:color="auto"/>
      </w:divBdr>
    </w:div>
    <w:div w:id="2027904812">
      <w:bodyDiv w:val="1"/>
      <w:marLeft w:val="0"/>
      <w:marRight w:val="0"/>
      <w:marTop w:val="0"/>
      <w:marBottom w:val="0"/>
      <w:divBdr>
        <w:top w:val="none" w:sz="0" w:space="0" w:color="auto"/>
        <w:left w:val="none" w:sz="0" w:space="0" w:color="auto"/>
        <w:bottom w:val="none" w:sz="0" w:space="0" w:color="auto"/>
        <w:right w:val="none" w:sz="0" w:space="0" w:color="auto"/>
      </w:divBdr>
    </w:div>
    <w:div w:id="2033527645">
      <w:bodyDiv w:val="1"/>
      <w:marLeft w:val="0"/>
      <w:marRight w:val="0"/>
      <w:marTop w:val="0"/>
      <w:marBottom w:val="0"/>
      <w:divBdr>
        <w:top w:val="none" w:sz="0" w:space="0" w:color="auto"/>
        <w:left w:val="none" w:sz="0" w:space="0" w:color="auto"/>
        <w:bottom w:val="none" w:sz="0" w:space="0" w:color="auto"/>
        <w:right w:val="none" w:sz="0" w:space="0" w:color="auto"/>
      </w:divBdr>
    </w:div>
    <w:div w:id="2049867224">
      <w:bodyDiv w:val="1"/>
      <w:marLeft w:val="0"/>
      <w:marRight w:val="0"/>
      <w:marTop w:val="0"/>
      <w:marBottom w:val="0"/>
      <w:divBdr>
        <w:top w:val="none" w:sz="0" w:space="0" w:color="auto"/>
        <w:left w:val="none" w:sz="0" w:space="0" w:color="auto"/>
        <w:bottom w:val="none" w:sz="0" w:space="0" w:color="auto"/>
        <w:right w:val="none" w:sz="0" w:space="0" w:color="auto"/>
      </w:divBdr>
    </w:div>
    <w:div w:id="2062365202">
      <w:bodyDiv w:val="1"/>
      <w:marLeft w:val="0"/>
      <w:marRight w:val="0"/>
      <w:marTop w:val="0"/>
      <w:marBottom w:val="0"/>
      <w:divBdr>
        <w:top w:val="none" w:sz="0" w:space="0" w:color="auto"/>
        <w:left w:val="none" w:sz="0" w:space="0" w:color="auto"/>
        <w:bottom w:val="none" w:sz="0" w:space="0" w:color="auto"/>
        <w:right w:val="none" w:sz="0" w:space="0" w:color="auto"/>
      </w:divBdr>
      <w:divsChild>
        <w:div w:id="1390032749">
          <w:marLeft w:val="0"/>
          <w:marRight w:val="0"/>
          <w:marTop w:val="0"/>
          <w:marBottom w:val="0"/>
          <w:divBdr>
            <w:top w:val="none" w:sz="0" w:space="0" w:color="auto"/>
            <w:left w:val="none" w:sz="0" w:space="0" w:color="auto"/>
            <w:bottom w:val="none" w:sz="0" w:space="0" w:color="auto"/>
            <w:right w:val="none" w:sz="0" w:space="0" w:color="auto"/>
          </w:divBdr>
          <w:divsChild>
            <w:div w:id="1283540849">
              <w:marLeft w:val="0"/>
              <w:marRight w:val="0"/>
              <w:marTop w:val="0"/>
              <w:marBottom w:val="0"/>
              <w:divBdr>
                <w:top w:val="none" w:sz="0" w:space="0" w:color="auto"/>
                <w:left w:val="none" w:sz="0" w:space="0" w:color="auto"/>
                <w:bottom w:val="none" w:sz="0" w:space="0" w:color="auto"/>
                <w:right w:val="none" w:sz="0" w:space="0" w:color="auto"/>
              </w:divBdr>
              <w:divsChild>
                <w:div w:id="504782336">
                  <w:marLeft w:val="0"/>
                  <w:marRight w:val="0"/>
                  <w:marTop w:val="0"/>
                  <w:marBottom w:val="0"/>
                  <w:divBdr>
                    <w:top w:val="none" w:sz="0" w:space="0" w:color="auto"/>
                    <w:left w:val="none" w:sz="0" w:space="0" w:color="auto"/>
                    <w:bottom w:val="none" w:sz="0" w:space="0" w:color="auto"/>
                    <w:right w:val="none" w:sz="0" w:space="0" w:color="auto"/>
                  </w:divBdr>
                  <w:divsChild>
                    <w:div w:id="1749379914">
                      <w:marLeft w:val="0"/>
                      <w:marRight w:val="0"/>
                      <w:marTop w:val="0"/>
                      <w:marBottom w:val="0"/>
                      <w:divBdr>
                        <w:top w:val="none" w:sz="0" w:space="0" w:color="auto"/>
                        <w:left w:val="none" w:sz="0" w:space="0" w:color="auto"/>
                        <w:bottom w:val="none" w:sz="0" w:space="0" w:color="auto"/>
                        <w:right w:val="none" w:sz="0" w:space="0" w:color="auto"/>
                      </w:divBdr>
                      <w:divsChild>
                        <w:div w:id="1587575669">
                          <w:marLeft w:val="0"/>
                          <w:marRight w:val="0"/>
                          <w:marTop w:val="0"/>
                          <w:marBottom w:val="0"/>
                          <w:divBdr>
                            <w:top w:val="none" w:sz="0" w:space="0" w:color="auto"/>
                            <w:left w:val="none" w:sz="0" w:space="0" w:color="auto"/>
                            <w:bottom w:val="none" w:sz="0" w:space="0" w:color="auto"/>
                            <w:right w:val="none" w:sz="0" w:space="0" w:color="auto"/>
                          </w:divBdr>
                          <w:divsChild>
                            <w:div w:id="294064575">
                              <w:marLeft w:val="0"/>
                              <w:marRight w:val="0"/>
                              <w:marTop w:val="0"/>
                              <w:marBottom w:val="225"/>
                              <w:divBdr>
                                <w:top w:val="none" w:sz="0" w:space="0" w:color="auto"/>
                                <w:left w:val="none" w:sz="0" w:space="0" w:color="auto"/>
                                <w:bottom w:val="none" w:sz="0" w:space="0" w:color="auto"/>
                                <w:right w:val="none" w:sz="0" w:space="0" w:color="auto"/>
                              </w:divBdr>
                              <w:divsChild>
                                <w:div w:id="1173640021">
                                  <w:marLeft w:val="0"/>
                                  <w:marRight w:val="0"/>
                                  <w:marTop w:val="15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2077897394">
      <w:bodyDiv w:val="1"/>
      <w:marLeft w:val="0"/>
      <w:marRight w:val="0"/>
      <w:marTop w:val="0"/>
      <w:marBottom w:val="0"/>
      <w:divBdr>
        <w:top w:val="none" w:sz="0" w:space="0" w:color="auto"/>
        <w:left w:val="none" w:sz="0" w:space="0" w:color="auto"/>
        <w:bottom w:val="none" w:sz="0" w:space="0" w:color="auto"/>
        <w:right w:val="none" w:sz="0" w:space="0" w:color="auto"/>
      </w:divBdr>
    </w:div>
    <w:div w:id="2085757331">
      <w:bodyDiv w:val="1"/>
      <w:marLeft w:val="0"/>
      <w:marRight w:val="0"/>
      <w:marTop w:val="0"/>
      <w:marBottom w:val="0"/>
      <w:divBdr>
        <w:top w:val="none" w:sz="0" w:space="0" w:color="auto"/>
        <w:left w:val="none" w:sz="0" w:space="0" w:color="auto"/>
        <w:bottom w:val="none" w:sz="0" w:space="0" w:color="auto"/>
        <w:right w:val="none" w:sz="0" w:space="0" w:color="auto"/>
      </w:divBdr>
    </w:div>
    <w:div w:id="2086103718">
      <w:bodyDiv w:val="1"/>
      <w:marLeft w:val="0"/>
      <w:marRight w:val="0"/>
      <w:marTop w:val="0"/>
      <w:marBottom w:val="0"/>
      <w:divBdr>
        <w:top w:val="none" w:sz="0" w:space="0" w:color="auto"/>
        <w:left w:val="none" w:sz="0" w:space="0" w:color="auto"/>
        <w:bottom w:val="none" w:sz="0" w:space="0" w:color="auto"/>
        <w:right w:val="none" w:sz="0" w:space="0" w:color="auto"/>
      </w:divBdr>
    </w:div>
    <w:div w:id="2093813341">
      <w:bodyDiv w:val="1"/>
      <w:marLeft w:val="0"/>
      <w:marRight w:val="0"/>
      <w:marTop w:val="0"/>
      <w:marBottom w:val="0"/>
      <w:divBdr>
        <w:top w:val="none" w:sz="0" w:space="0" w:color="auto"/>
        <w:left w:val="none" w:sz="0" w:space="0" w:color="auto"/>
        <w:bottom w:val="none" w:sz="0" w:space="0" w:color="auto"/>
        <w:right w:val="none" w:sz="0" w:space="0" w:color="auto"/>
      </w:divBdr>
    </w:div>
    <w:div w:id="2097550604">
      <w:bodyDiv w:val="1"/>
      <w:marLeft w:val="0"/>
      <w:marRight w:val="0"/>
      <w:marTop w:val="0"/>
      <w:marBottom w:val="0"/>
      <w:divBdr>
        <w:top w:val="none" w:sz="0" w:space="0" w:color="auto"/>
        <w:left w:val="none" w:sz="0" w:space="0" w:color="auto"/>
        <w:bottom w:val="none" w:sz="0" w:space="0" w:color="auto"/>
        <w:right w:val="none" w:sz="0" w:space="0" w:color="auto"/>
      </w:divBdr>
    </w:div>
    <w:div w:id="2117748912">
      <w:bodyDiv w:val="1"/>
      <w:marLeft w:val="0"/>
      <w:marRight w:val="0"/>
      <w:marTop w:val="0"/>
      <w:marBottom w:val="0"/>
      <w:divBdr>
        <w:top w:val="none" w:sz="0" w:space="0" w:color="auto"/>
        <w:left w:val="none" w:sz="0" w:space="0" w:color="auto"/>
        <w:bottom w:val="none" w:sz="0" w:space="0" w:color="auto"/>
        <w:right w:val="none" w:sz="0" w:space="0" w:color="auto"/>
      </w:divBdr>
    </w:div>
    <w:div w:id="2119250741">
      <w:bodyDiv w:val="1"/>
      <w:marLeft w:val="0"/>
      <w:marRight w:val="0"/>
      <w:marTop w:val="0"/>
      <w:marBottom w:val="0"/>
      <w:divBdr>
        <w:top w:val="none" w:sz="0" w:space="0" w:color="auto"/>
        <w:left w:val="none" w:sz="0" w:space="0" w:color="auto"/>
        <w:bottom w:val="none" w:sz="0" w:space="0" w:color="auto"/>
        <w:right w:val="none" w:sz="0" w:space="0" w:color="auto"/>
      </w:divBdr>
    </w:div>
    <w:div w:id="2135361587">
      <w:bodyDiv w:val="1"/>
      <w:marLeft w:val="0"/>
      <w:marRight w:val="0"/>
      <w:marTop w:val="0"/>
      <w:marBottom w:val="0"/>
      <w:divBdr>
        <w:top w:val="none" w:sz="0" w:space="0" w:color="auto"/>
        <w:left w:val="none" w:sz="0" w:space="0" w:color="auto"/>
        <w:bottom w:val="none" w:sz="0" w:space="0" w:color="auto"/>
        <w:right w:val="none" w:sz="0" w:space="0" w:color="auto"/>
      </w:divBdr>
      <w:divsChild>
        <w:div w:id="2129083656">
          <w:marLeft w:val="0"/>
          <w:marRight w:val="0"/>
          <w:marTop w:val="0"/>
          <w:marBottom w:val="326"/>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un.org/geospatial/mapsgeo" TargetMode="External"/><Relationship Id="rId117" Type="http://schemas.openxmlformats.org/officeDocument/2006/relationships/hyperlink" Target="https://popp.undp.org/policy-page/select-responsible-parties-and-grantees" TargetMode="External"/><Relationship Id="rId21" Type="http://schemas.openxmlformats.org/officeDocument/2006/relationships/hyperlink" Target="https://popp.undp.org/procurement" TargetMode="External"/><Relationship Id="rId42" Type="http://schemas.openxmlformats.org/officeDocument/2006/relationships/hyperlink" Target="https://intranet.undp.org/unit/bpps/gender/Gender%20Libary/Forms/AllItems.aspx" TargetMode="External"/><Relationship Id="rId47" Type="http://schemas.openxmlformats.org/officeDocument/2006/relationships/hyperlink" Target="https://www.thegef.org/sites/default/files/documents/Gender_Equality_Guidelines.pdf" TargetMode="External"/><Relationship Id="rId63" Type="http://schemas.openxmlformats.org/officeDocument/2006/relationships/hyperlink" Target="http://web.undp.org/evaluation/guidance.shtml" TargetMode="External"/><Relationship Id="rId68" Type="http://schemas.openxmlformats.org/officeDocument/2006/relationships/header" Target="header5.xml"/><Relationship Id="rId84" Type="http://schemas.openxmlformats.org/officeDocument/2006/relationships/footer" Target="footer3.xml"/><Relationship Id="rId89" Type="http://schemas.openxmlformats.org/officeDocument/2006/relationships/hyperlink" Target="file:///C:\node\4321" TargetMode="External"/><Relationship Id="rId112" Type="http://schemas.openxmlformats.org/officeDocument/2006/relationships/header" Target="header12.xml"/><Relationship Id="rId16" Type="http://schemas.openxmlformats.org/officeDocument/2006/relationships/hyperlink" Target="https://undp.sharepoint.com/teams/BPPS-Portal/SitePages/Vertical%20Fund%20Programme%20Support%20%26%20Oversight/What's-New.aspx" TargetMode="External"/><Relationship Id="rId107" Type="http://schemas.openxmlformats.org/officeDocument/2006/relationships/hyperlink" Target="https://www.un.org/geospatial/mapsgeo" TargetMode="External"/><Relationship Id="rId11" Type="http://schemas.openxmlformats.org/officeDocument/2006/relationships/endnotes" Target="endnotes.xml"/><Relationship Id="rId32" Type="http://schemas.openxmlformats.org/officeDocument/2006/relationships/hyperlink" Target="https://www.adaptation-fund.org/document/evaluation-policy-of-the-adaptation-fund-graphically-edited/" TargetMode="External"/><Relationship Id="rId37" Type="http://schemas.openxmlformats.org/officeDocument/2006/relationships/hyperlink" Target="https://popp.undp.org/procedure/select-implementing-partner" TargetMode="External"/><Relationship Id="rId53" Type="http://schemas.openxmlformats.org/officeDocument/2006/relationships/hyperlink" Target="https://www.adaptation-fund.org/wp-content/uploads/2019/10/Adaptation-Fund-Strategic-Results-Framework-Amended-in-March-2019-2.pdf" TargetMode="External"/><Relationship Id="rId58" Type="http://schemas.openxmlformats.org/officeDocument/2006/relationships/header" Target="header3.xml"/><Relationship Id="rId74" Type="http://schemas.openxmlformats.org/officeDocument/2006/relationships/image" Target="media/image4.png"/><Relationship Id="rId79" Type="http://schemas.openxmlformats.org/officeDocument/2006/relationships/image" Target="media/image9.png"/><Relationship Id="rId102" Type="http://schemas.openxmlformats.org/officeDocument/2006/relationships/hyperlink" Target="http://www.undp.org/ses" TargetMode="External"/><Relationship Id="rId5" Type="http://schemas.openxmlformats.org/officeDocument/2006/relationships/customXml" Target="../customXml/item5.xml"/><Relationship Id="rId90" Type="http://schemas.openxmlformats.org/officeDocument/2006/relationships/header" Target="header9.xml"/><Relationship Id="rId95" Type="http://schemas.openxmlformats.org/officeDocument/2006/relationships/hyperlink" Target="http://www.undp.org/ses" TargetMode="External"/><Relationship Id="rId22" Type="http://schemas.openxmlformats.org/officeDocument/2006/relationships/hyperlink" Target="https://undp.sharepoint.com/teams/BPPS-Portal/SitePages/Vertical%20Fund%20Programme%20Support%20%26%20Oversight/VF-Procurement.aspx" TargetMode="External"/><Relationship Id="rId27" Type="http://schemas.openxmlformats.org/officeDocument/2006/relationships/hyperlink" Target="https://www.adaptation-fund.org/apply-funding/policies-guidelines/" TargetMode="External"/><Relationship Id="rId43" Type="http://schemas.openxmlformats.org/officeDocument/2006/relationships/hyperlink" Target="https://www.adaptation-fund.org/wp-content/uploads/2023/05/Theory-of-Change_Logframe_EDA-Example.pdf" TargetMode="External"/><Relationship Id="rId48" Type="http://schemas.openxmlformats.org/officeDocument/2006/relationships/hyperlink" Target="https://www.adaptation-fund.org/document/updated-gender-guidance-document-for-implementing-entities-on-compliance-with-the-adaptation-fund-gender-policy-2/" TargetMode="External"/><Relationship Id="rId64" Type="http://schemas.openxmlformats.org/officeDocument/2006/relationships/hyperlink" Target="http://web.undp.org/evaluation/guidance.shtml" TargetMode="External"/><Relationship Id="rId69" Type="http://schemas.openxmlformats.org/officeDocument/2006/relationships/header" Target="header6.xml"/><Relationship Id="rId113" Type="http://schemas.openxmlformats.org/officeDocument/2006/relationships/header" Target="header13.xml"/><Relationship Id="rId118" Type="http://schemas.openxmlformats.org/officeDocument/2006/relationships/hyperlink" Target="https://popp.undp.org/document/undp-standard-terms-reference-tor-development-project-board-or-project-steering-committee" TargetMode="External"/><Relationship Id="rId80" Type="http://schemas.openxmlformats.org/officeDocument/2006/relationships/hyperlink" Target="https://popp.undp.org/policy-page/manage-change" TargetMode="External"/><Relationship Id="rId85" Type="http://schemas.openxmlformats.org/officeDocument/2006/relationships/header" Target="header8.xml"/><Relationship Id="rId12" Type="http://schemas.openxmlformats.org/officeDocument/2006/relationships/image" Target="media/image1.jpeg"/><Relationship Id="rId17" Type="http://schemas.openxmlformats.org/officeDocument/2006/relationships/hyperlink" Target="https://popp.undp.org/policy-page/appraise-and-approve" TargetMode="External"/><Relationship Id="rId33" Type="http://schemas.openxmlformats.org/officeDocument/2006/relationships/hyperlink" Target="https://www.adaptation-fund.org/wp-content/uploads/2015/03/OPG-ANNEX-4-3-Letter-of-Endorsement-by-Government.doc" TargetMode="External"/><Relationship Id="rId38" Type="http://schemas.openxmlformats.org/officeDocument/2006/relationships/hyperlink" Target="https://ses-toolkit.info.undp.org/" TargetMode="External"/><Relationship Id="rId59" Type="http://schemas.openxmlformats.org/officeDocument/2006/relationships/header" Target="header4.xml"/><Relationship Id="rId103" Type="http://schemas.openxmlformats.org/officeDocument/2006/relationships/hyperlink" Target="http://www.undp.org/secu-srm" TargetMode="External"/><Relationship Id="rId108" Type="http://schemas.openxmlformats.org/officeDocument/2006/relationships/footer" Target="footer4.xml"/><Relationship Id="rId54" Type="http://schemas.openxmlformats.org/officeDocument/2006/relationships/hyperlink" Target="https://www.adaptation-fund.org/wp-content/uploads/2025/09/AFB.B.45.8-Update-to-the-Strategic-Results-Framework_16Sep2025.pdf" TargetMode="External"/><Relationship Id="rId70" Type="http://schemas.openxmlformats.org/officeDocument/2006/relationships/hyperlink" Target="https://popp.undp.org/policy-page/select-responsible-parties-and-grantees" TargetMode="External"/><Relationship Id="rId75" Type="http://schemas.openxmlformats.org/officeDocument/2006/relationships/image" Target="media/image5.png"/><Relationship Id="rId91" Type="http://schemas.openxmlformats.org/officeDocument/2006/relationships/hyperlink" Target="https://undp.sharepoint.com/teams/OLS/Shared%20Documents/Forms/SBAA.aspx?FolderCTID=0x0120003A498069DDCE734E9C332AEA37697A58&amp;id=%2Fteams%2FOLS%2FShared%20Documents%2FStandard%20Basic%20Assistance%20Agreements" TargetMode="External"/><Relationship Id="rId96" Type="http://schemas.openxmlformats.org/officeDocument/2006/relationships/hyperlink" Target="http://www.undp.org/secu-srm" TargetMode="External"/><Relationship Id="rId1" Type="http://schemas.openxmlformats.org/officeDocument/2006/relationships/customXml" Target="../customXml/item1.xml"/><Relationship Id="rId6" Type="http://schemas.openxmlformats.org/officeDocument/2006/relationships/numbering" Target="numbering.xml"/><Relationship Id="rId23" Type="http://schemas.openxmlformats.org/officeDocument/2006/relationships/hyperlink" Target="https://www.unep.org/explore-topics/resource-efficiency/what-we-do/sustainable-public-procurement/sdg-127-target-and" TargetMode="External"/><Relationship Id="rId28" Type="http://schemas.openxmlformats.org/officeDocument/2006/relationships/hyperlink" Target="https://www.adaptation-fund.org/wp-content/uploads/2015/03/Approval-and-operations-procedures-5.12.pdf" TargetMode="External"/><Relationship Id="rId49" Type="http://schemas.openxmlformats.org/officeDocument/2006/relationships/header" Target="header1.xml"/><Relationship Id="rId114" Type="http://schemas.openxmlformats.org/officeDocument/2006/relationships/hyperlink" Target="https://info.undp.org/sites/bpps/SES_Toolkit/SES%20Document%20Library/Uploaded%20October%202016/UNDP%20Social%20and%20Environmental%20Screening%20Procedure_JULY2022_ENGLISH.pdf" TargetMode="External"/><Relationship Id="rId119" Type="http://schemas.openxmlformats.org/officeDocument/2006/relationships/header" Target="header14.xml"/><Relationship Id="rId44" Type="http://schemas.openxmlformats.org/officeDocument/2006/relationships/hyperlink" Target="https://rebrand.ly/DbDProjectGuideEN" TargetMode="External"/><Relationship Id="rId60" Type="http://schemas.openxmlformats.org/officeDocument/2006/relationships/hyperlink" Target="https://popp.undp.org" TargetMode="External"/><Relationship Id="rId65" Type="http://schemas.openxmlformats.org/officeDocument/2006/relationships/hyperlink" Target="https://www.adaptation-fund.org/generic/costs-and-fees/" TargetMode="External"/><Relationship Id="rId81" Type="http://schemas.openxmlformats.org/officeDocument/2006/relationships/hyperlink" Target="https://popp.undp.org/document/standard-operating-procedure-development-undp-management-actions-vertical-fund-projects" TargetMode="External"/><Relationship Id="rId86" Type="http://schemas.openxmlformats.org/officeDocument/2006/relationships/hyperlink" Target="https://undp.sharepoint.com/:x:/r/teams/BPPS-Portal/Shared%20Documents/Vertical%20Fund%20Programme%20Support%20%26%20Oversight/AF/AF%20TBWP%20template%20and%20guidance%20for%20Fully%20Developed%20Proposal_Dec%202025.xlsx?d=w03ce3b5730a249f081c1ffd92c130640&amp;csf=1&amp;web=1&amp;e=kw61SE&amp;isSPOFile=1&amp;xsdata=MDV8MDJ8amlzZW9uLnBhcmtAdW5kcC5vcmd8NTkxYTkzZjVkNTc5NGRkOGFmYjIwOGRlM2Q0N2Y1Njd8YjNlNWRiNWUyOTQ0NDgzNzk5ZjU3NDg4YWNlNTQzMTl8MHwwfDYzOTAxNTU3NjQxOTY0NzEzOXxVbmtub3dufFRXRnBiR1pzYjNkOGV5SkZiWEIwZVUxaGNHa2lPblJ5ZFdVc0lsWWlPaUl3TGpBdU1EQXdNQ0lzSWxBaU9pSlhhVzR6TWlJc0lrRk9Jam9pVFdGcGJDSXNJbGRVSWpveWZRPT18MHx8fA%3d%3d&amp;sdata=RnNIb3FqZUF3V3V6Vnc3RHJrSE42SHNSM08weVQyZGxid2dvRkZDZXVpbz0%3d" TargetMode="Externa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image" Target="media/image2.png"/><Relationship Id="rId18" Type="http://schemas.openxmlformats.org/officeDocument/2006/relationships/hyperlink" Target="https://popp.undp.org/procurement/construction-works" TargetMode="External"/><Relationship Id="rId39" Type="http://schemas.openxmlformats.org/officeDocument/2006/relationships/hyperlink" Target="https://www.undp.org/publications/investing-gender-equality-undp-gender-marker-tracking-gender-related-investments-and-expenditures-quantum" TargetMode="External"/><Relationship Id="rId109" Type="http://schemas.openxmlformats.org/officeDocument/2006/relationships/header" Target="header11.xml"/><Relationship Id="rId34" Type="http://schemas.openxmlformats.org/officeDocument/2006/relationships/hyperlink" Target="https://www.adaptation-fund.org/?post_type=af_document&amp;p=168778&amp;preview=true" TargetMode="External"/><Relationship Id="rId50" Type="http://schemas.openxmlformats.org/officeDocument/2006/relationships/footer" Target="footer1.xml"/><Relationship Id="rId55" Type="http://schemas.openxmlformats.org/officeDocument/2006/relationships/hyperlink" Target="https://www.adaptation-fund.org/document/updated-gender-guidance-document-for-implementing-entities-on-compliance-with-the-adaptation-fund-gender-policy-2/" TargetMode="External"/><Relationship Id="rId76" Type="http://schemas.openxmlformats.org/officeDocument/2006/relationships/image" Target="media/image6.png"/><Relationship Id="rId97" Type="http://schemas.openxmlformats.org/officeDocument/2006/relationships/hyperlink" Target="https://www.un.org/securitycouncil/content/un-sc-consolidated-list" TargetMode="External"/><Relationship Id="rId104" Type="http://schemas.openxmlformats.org/officeDocument/2006/relationships/hyperlink" Target="http://www.undp.org" TargetMode="External"/><Relationship Id="rId120" Type="http://schemas.openxmlformats.org/officeDocument/2006/relationships/fontTable" Target="fontTable.xml"/><Relationship Id="rId7" Type="http://schemas.openxmlformats.org/officeDocument/2006/relationships/styles" Target="styles.xml"/><Relationship Id="rId71" Type="http://schemas.openxmlformats.org/officeDocument/2006/relationships/hyperlink" Target="https://popp.undp.org/policy-page/harmonized-approach-cash-transfers-hact" TargetMode="External"/><Relationship Id="rId92" Type="http://schemas.openxmlformats.org/officeDocument/2006/relationships/hyperlink" Target="https://intranet.undp.org/global/documents/ppm/Supplemental.pdf" TargetMode="External"/><Relationship Id="rId2" Type="http://schemas.openxmlformats.org/officeDocument/2006/relationships/customXml" Target="../customXml/item2.xml"/><Relationship Id="rId29" Type="http://schemas.openxmlformats.org/officeDocument/2006/relationships/hyperlink" Target="https://www.adaptation-fund.org/wp-content/uploads/2015/03/Review-Criteria-5.12.pdf" TargetMode="External"/><Relationship Id="rId24" Type="http://schemas.openxmlformats.org/officeDocument/2006/relationships/hyperlink" Target="https://popp.undp.org/policy-page/sustainable-procurement" TargetMode="External"/><Relationship Id="rId40" Type="http://schemas.openxmlformats.org/officeDocument/2006/relationships/hyperlink" Target="https://www.adaptation-fund.org/about/evaluation/evaluation-resources/evaluation-policy/" TargetMode="External"/><Relationship Id="rId45" Type="http://schemas.openxmlformats.org/officeDocument/2006/relationships/hyperlink" Target="https://www.adaptation-fund.org/wp-content/uploads/2015/01/AFB.EFC_.12.5.Rev_.1%20Open%20Information%20Policy.pdf" TargetMode="External"/><Relationship Id="rId66" Type="http://schemas.openxmlformats.org/officeDocument/2006/relationships/hyperlink" Target="https://www.adaptation-fund.org/generic/costs-and-fees/" TargetMode="External"/><Relationship Id="rId87" Type="http://schemas.openxmlformats.org/officeDocument/2006/relationships/hyperlink" Target="https://www.adaptation-fund.org/generic/costs-and-fees/" TargetMode="External"/><Relationship Id="rId110" Type="http://schemas.openxmlformats.org/officeDocument/2006/relationships/footer" Target="footer5.xml"/><Relationship Id="rId115" Type="http://schemas.openxmlformats.org/officeDocument/2006/relationships/hyperlink" Target="https://info.undp.org/sites/bpps/SES_Toolkit/default.aspx" TargetMode="External"/><Relationship Id="rId61" Type="http://schemas.openxmlformats.org/officeDocument/2006/relationships/hyperlink" Target="https://popp.undp.org/document/evaluation-policy" TargetMode="External"/><Relationship Id="rId82" Type="http://schemas.openxmlformats.org/officeDocument/2006/relationships/hyperlink" Target="https://www.adaptation-fund.org/document/opg-annex-7-projectprogramme-implementation/" TargetMode="External"/><Relationship Id="rId19" Type="http://schemas.openxmlformats.org/officeDocument/2006/relationships/hyperlink" Target="https://popp.undp.org/document/request-approval-or-delegation-project-document-includes-construction-works" TargetMode="External"/><Relationship Id="rId14" Type="http://schemas.openxmlformats.org/officeDocument/2006/relationships/hyperlink" Target="https://popp.undp.org/policy-page/policy-due-diligence-and-partnerships-private-sector" TargetMode="External"/><Relationship Id="rId30" Type="http://schemas.openxmlformats.org/officeDocument/2006/relationships/hyperlink" Target="https://www.adaptation-fund.org/document/guidance-document-implementing-entities-compliance-adaptation-fund-environmental-social-policy/" TargetMode="External"/><Relationship Id="rId35" Type="http://schemas.openxmlformats.org/officeDocument/2006/relationships/hyperlink" Target="https://www.adaptation-fund.org/document/pfg-amount-calculator/" TargetMode="External"/><Relationship Id="rId56" Type="http://schemas.openxmlformats.org/officeDocument/2006/relationships/hyperlink" Target="https://www.adaptation-fund.org/document/methodologies-for-reporting-adaptation-fund-core-impact-indicators-march-2014/" TargetMode="External"/><Relationship Id="rId77" Type="http://schemas.openxmlformats.org/officeDocument/2006/relationships/image" Target="media/image7.png"/><Relationship Id="rId100" Type="http://schemas.openxmlformats.org/officeDocument/2006/relationships/hyperlink" Target="http://www.undp.org/secu-srm" TargetMode="External"/><Relationship Id="rId105" Type="http://schemas.openxmlformats.org/officeDocument/2006/relationships/header" Target="header10.xml"/><Relationship Id="rId8" Type="http://schemas.openxmlformats.org/officeDocument/2006/relationships/settings" Target="settings.xml"/><Relationship Id="rId51" Type="http://schemas.openxmlformats.org/officeDocument/2006/relationships/header" Target="header2.xml"/><Relationship Id="rId72" Type="http://schemas.openxmlformats.org/officeDocument/2006/relationships/image" Target="media/image3.png"/><Relationship Id="rId93" Type="http://schemas.openxmlformats.org/officeDocument/2006/relationships/hyperlink" Target="https://intranet.undp.org/global/documents/ppm/Supplemental.pdf" TargetMode="External"/><Relationship Id="rId98" Type="http://schemas.openxmlformats.org/officeDocument/2006/relationships/hyperlink" Target="https://www.un.org/securitycouncil/content/un-sc-consolidated-list" TargetMode="External"/><Relationship Id="rId121" Type="http://schemas.openxmlformats.org/officeDocument/2006/relationships/glossaryDocument" Target="glossary/document.xml"/><Relationship Id="rId3" Type="http://schemas.openxmlformats.org/officeDocument/2006/relationships/customXml" Target="../customXml/item3.xml"/><Relationship Id="rId25" Type="http://schemas.openxmlformats.org/officeDocument/2006/relationships/hyperlink" Target="https://www.undp.org/procurement/strategy" TargetMode="External"/><Relationship Id="rId46" Type="http://schemas.openxmlformats.org/officeDocument/2006/relationships/hyperlink" Target="https://info.undp.org/sites/bpps/SES_Toolkit/SES%20Document%20Library/Uploaded%20October%202016/Final%20UNDP%20SES%20Stakeholder%20Engagement%20GN_Oct2017.pdf" TargetMode="External"/><Relationship Id="rId67" Type="http://schemas.openxmlformats.org/officeDocument/2006/relationships/hyperlink" Target="https://www.adaptation-fund.org/generic/costs-and-fees/" TargetMode="External"/><Relationship Id="rId116" Type="http://schemas.openxmlformats.org/officeDocument/2006/relationships/hyperlink" Target="https://popp.undp.org/document/granting-provisions-applicable-non-undp-implementing-partner" TargetMode="External"/><Relationship Id="rId20" Type="http://schemas.openxmlformats.org/officeDocument/2006/relationships/hyperlink" Target="https://pims.undp.org/uploaded/1464/1794541/VF%20Cofinancing%20and%20SES%20Guidance%20-%20December%202021.pdf" TargetMode="External"/><Relationship Id="rId41" Type="http://schemas.openxmlformats.org/officeDocument/2006/relationships/hyperlink" Target="https://www.adaptation-fund.org/about/evaluation/evaluation-resources/evaluation-policy/" TargetMode="External"/><Relationship Id="rId62" Type="http://schemas.openxmlformats.org/officeDocument/2006/relationships/hyperlink" Target="https://www.adaptation-fund.org/wp-content/uploads/2022/07/New-Design-Evaluation-Policy.pdf" TargetMode="External"/><Relationship Id="rId83" Type="http://schemas.openxmlformats.org/officeDocument/2006/relationships/header" Target="header7.xml"/><Relationship Id="rId88" Type="http://schemas.openxmlformats.org/officeDocument/2006/relationships/hyperlink" Target="https://www.adaptation-fund.org/wp-content/uploads/2023/10/AFB.EFC_.32.7_Evaluation-Policy-Budget-Implication_clean.pdf" TargetMode="External"/><Relationship Id="rId111" Type="http://schemas.openxmlformats.org/officeDocument/2006/relationships/hyperlink" Target="https://popp.undp.org/document/project-risk-register-template" TargetMode="External"/><Relationship Id="rId15" Type="http://schemas.openxmlformats.org/officeDocument/2006/relationships/hyperlink" Target="https://popp.undp.org" TargetMode="External"/><Relationship Id="rId36" Type="http://schemas.openxmlformats.org/officeDocument/2006/relationships/hyperlink" Target="https://www.undp.org/content/undp/en/home/accountability/social-and-environmental-responsibility.html" TargetMode="External"/><Relationship Id="rId57" Type="http://schemas.openxmlformats.org/officeDocument/2006/relationships/hyperlink" Target="https://www.adaptation-fund.org/wp-content/uploads/2016/04/AF-Core-Indicator-Methodologies.pdf" TargetMode="External"/><Relationship Id="rId106" Type="http://schemas.openxmlformats.org/officeDocument/2006/relationships/hyperlink" Target="https://popp.undp.org/policy-page/harmonized-approach-cash-transfers-hact" TargetMode="External"/><Relationship Id="rId10" Type="http://schemas.openxmlformats.org/officeDocument/2006/relationships/footnotes" Target="footnotes.xml"/><Relationship Id="rId31" Type="http://schemas.openxmlformats.org/officeDocument/2006/relationships/hyperlink" Target="https://www.adaptation-fund.org/document/guidance-document-implementing-entities-compliance-adaptation-fund-gender-policy-2/" TargetMode="External"/><Relationship Id="rId52" Type="http://schemas.openxmlformats.org/officeDocument/2006/relationships/footer" Target="footer2.xml"/><Relationship Id="rId73" Type="http://schemas.openxmlformats.org/officeDocument/2006/relationships/hyperlink" Target="https://popp.undp.org/document/select-responsible-parties-and-grantees" TargetMode="External"/><Relationship Id="rId78" Type="http://schemas.openxmlformats.org/officeDocument/2006/relationships/image" Target="media/image8.png"/><Relationship Id="rId94" Type="http://schemas.openxmlformats.org/officeDocument/2006/relationships/hyperlink" Target="https://www.un.org/securitycouncil/content/un-sc-consolidated-list" TargetMode="External"/><Relationship Id="rId99" Type="http://schemas.openxmlformats.org/officeDocument/2006/relationships/hyperlink" Target="http://www.undp.org/ses" TargetMode="External"/><Relationship Id="rId101" Type="http://schemas.openxmlformats.org/officeDocument/2006/relationships/hyperlink" Target="https://www.un.org/securitycouncil/content/un-sc-consolidated-list" TargetMode="External"/><Relationship Id="rId122" Type="http://schemas.openxmlformats.org/officeDocument/2006/relationships/theme" Target="theme/theme1.xml"/></Relationships>
</file>

<file path=word/_rels/footnotes.xml.rels><?xml version="1.0" encoding="UTF-8" standalone="yes"?>
<Relationships xmlns="http://schemas.openxmlformats.org/package/2006/relationships"><Relationship Id="rId3" Type="http://schemas.openxmlformats.org/officeDocument/2006/relationships/hyperlink" Target="https://rebrand.ly/DbDProjectGuideEN" TargetMode="External"/><Relationship Id="rId2" Type="http://schemas.openxmlformats.org/officeDocument/2006/relationships/hyperlink" Target="https://panorama.solutions/en" TargetMode="External"/><Relationship Id="rId1" Type="http://schemas.openxmlformats.org/officeDocument/2006/relationships/hyperlink" Target="https://rebrand.ly/DbDProjectGuideEN" TargetMode="External"/><Relationship Id="rId5" Type="http://schemas.openxmlformats.org/officeDocument/2006/relationships/hyperlink" Target="https://popp.undp.org/procedure/close-and-transition-projects" TargetMode="External"/><Relationship Id="rId4" Type="http://schemas.openxmlformats.org/officeDocument/2006/relationships/hyperlink" Target="https://www.adaptation-fund.org/wp-content/uploads/2016/04/AF-Core-Indicator-Methodologies.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82739D41F1145E7831E0474E700509B"/>
        <w:category>
          <w:name w:val="General"/>
          <w:gallery w:val="placeholder"/>
        </w:category>
        <w:types>
          <w:type w:val="bbPlcHdr"/>
        </w:types>
        <w:behaviors>
          <w:behavior w:val="content"/>
        </w:behaviors>
        <w:guid w:val="{B99ABBAD-5530-4427-891C-BEBC51A5B5C9}"/>
      </w:docPartPr>
      <w:docPartBody>
        <w:p w:rsidR="004F3EAD" w:rsidRDefault="004C5A95" w:rsidP="004C5A95">
          <w:pPr>
            <w:pStyle w:val="282739D41F1145E7831E0474E700509B"/>
          </w:pPr>
          <w:r w:rsidRPr="00A07C84">
            <w:rPr>
              <w:rStyle w:val="PlaceholderText"/>
            </w:rPr>
            <w:t>Click or tap to enter a date.</w:t>
          </w:r>
        </w:p>
      </w:docPartBody>
    </w:docPart>
    <w:docPart>
      <w:docPartPr>
        <w:name w:val="27DB93BFEEC1460B8E900F8CD4426D44"/>
        <w:category>
          <w:name w:val="General"/>
          <w:gallery w:val="placeholder"/>
        </w:category>
        <w:types>
          <w:type w:val="bbPlcHdr"/>
        </w:types>
        <w:behaviors>
          <w:behavior w:val="content"/>
        </w:behaviors>
        <w:guid w:val="{C104CDC6-8E4C-47E8-AFF5-5F6F9D2F5671}"/>
      </w:docPartPr>
      <w:docPartBody>
        <w:p w:rsidR="004F3EAD" w:rsidRDefault="004C5A95" w:rsidP="004C5A95">
          <w:pPr>
            <w:pStyle w:val="27DB93BFEEC1460B8E900F8CD4426D44"/>
          </w:pPr>
          <w:r w:rsidRPr="00A07C84">
            <w:rPr>
              <w:rStyle w:val="PlaceholderText"/>
            </w:rPr>
            <w:t>Choose an item.</w:t>
          </w:r>
        </w:p>
      </w:docPartBody>
    </w:docPart>
    <w:docPart>
      <w:docPartPr>
        <w:name w:val="4218611E5A8C4682847CE3D5008CC1B1"/>
        <w:category>
          <w:name w:val="General"/>
          <w:gallery w:val="placeholder"/>
        </w:category>
        <w:types>
          <w:type w:val="bbPlcHdr"/>
        </w:types>
        <w:behaviors>
          <w:behavior w:val="content"/>
        </w:behaviors>
        <w:guid w:val="{38B48C45-3A66-4243-8632-C68F8A6B5E8C}"/>
      </w:docPartPr>
      <w:docPartBody>
        <w:p w:rsidR="004F3EAD" w:rsidRDefault="004C5A95" w:rsidP="004C5A95">
          <w:pPr>
            <w:pStyle w:val="4218611E5A8C4682847CE3D5008CC1B1"/>
          </w:pPr>
          <w:r w:rsidRPr="00A07C84">
            <w:rPr>
              <w:rStyle w:val="PlaceholderText"/>
            </w:rPr>
            <w:t>Choose an item.</w:t>
          </w:r>
        </w:p>
      </w:docPartBody>
    </w:docPart>
    <w:docPart>
      <w:docPartPr>
        <w:name w:val="EED230BEDBD2468E8D7009607FEFDF3E"/>
        <w:category>
          <w:name w:val="General"/>
          <w:gallery w:val="placeholder"/>
        </w:category>
        <w:types>
          <w:type w:val="bbPlcHdr"/>
        </w:types>
        <w:behaviors>
          <w:behavior w:val="content"/>
        </w:behaviors>
        <w:guid w:val="{D7288DAA-531F-4E35-83F6-B042C053C8CC}"/>
      </w:docPartPr>
      <w:docPartBody>
        <w:p w:rsidR="004F3EAD" w:rsidRDefault="004C5A95" w:rsidP="004C5A95">
          <w:pPr>
            <w:pStyle w:val="EED230BEDBD2468E8D7009607FEFDF3E"/>
          </w:pPr>
          <w:r w:rsidRPr="00A07C84">
            <w:rPr>
              <w:rStyle w:val="PlaceholderText"/>
            </w:rPr>
            <w:t>Click or tap to enter a date.</w:t>
          </w:r>
        </w:p>
      </w:docPartBody>
    </w:docPart>
    <w:docPart>
      <w:docPartPr>
        <w:name w:val="FF7525A25CDD499C934FB466DDCE536A"/>
        <w:category>
          <w:name w:val="General"/>
          <w:gallery w:val="placeholder"/>
        </w:category>
        <w:types>
          <w:type w:val="bbPlcHdr"/>
        </w:types>
        <w:behaviors>
          <w:behavior w:val="content"/>
        </w:behaviors>
        <w:guid w:val="{02E25B81-8640-4F76-A37A-D684D03A3FA1}"/>
      </w:docPartPr>
      <w:docPartBody>
        <w:p w:rsidR="004F3EAD" w:rsidRDefault="004C5A95" w:rsidP="004C5A95">
          <w:pPr>
            <w:pStyle w:val="FF7525A25CDD499C934FB466DDCE536A"/>
          </w:pPr>
          <w:r w:rsidRPr="00A07C84">
            <w:rPr>
              <w:rStyle w:val="PlaceholderText"/>
            </w:rPr>
            <w:t>Choose an item.</w:t>
          </w:r>
        </w:p>
      </w:docPartBody>
    </w:docPart>
    <w:docPart>
      <w:docPartPr>
        <w:name w:val="E6AEF79D3A4546DBA9116620600D0A35"/>
        <w:category>
          <w:name w:val="General"/>
          <w:gallery w:val="placeholder"/>
        </w:category>
        <w:types>
          <w:type w:val="bbPlcHdr"/>
        </w:types>
        <w:behaviors>
          <w:behavior w:val="content"/>
        </w:behaviors>
        <w:guid w:val="{931FF7CD-5759-4A98-A0C7-64415C4C3CDF}"/>
      </w:docPartPr>
      <w:docPartBody>
        <w:p w:rsidR="004F3EAD" w:rsidRDefault="004C5A95" w:rsidP="004C5A95">
          <w:pPr>
            <w:pStyle w:val="E6AEF79D3A4546DBA9116620600D0A35"/>
          </w:pPr>
          <w:r w:rsidRPr="00A07C84">
            <w:rPr>
              <w:rStyle w:val="PlaceholderText"/>
            </w:rPr>
            <w:t>Choose an item.</w:t>
          </w:r>
        </w:p>
      </w:docPartBody>
    </w:docPart>
    <w:docPart>
      <w:docPartPr>
        <w:name w:val="C75B45E20B8C4E3A97814F6D4267D133"/>
        <w:category>
          <w:name w:val="General"/>
          <w:gallery w:val="placeholder"/>
        </w:category>
        <w:types>
          <w:type w:val="bbPlcHdr"/>
        </w:types>
        <w:behaviors>
          <w:behavior w:val="content"/>
        </w:behaviors>
        <w:guid w:val="{62B8A0E1-E58D-4228-814F-8DF7D943CCB7}"/>
      </w:docPartPr>
      <w:docPartBody>
        <w:p w:rsidR="004F3EAD" w:rsidRDefault="004C5A95" w:rsidP="004C5A95">
          <w:pPr>
            <w:pStyle w:val="C75B45E20B8C4E3A97814F6D4267D133"/>
          </w:pPr>
          <w:r w:rsidRPr="00A07C84">
            <w:rPr>
              <w:rStyle w:val="PlaceholderText"/>
            </w:rPr>
            <w:t>Click or tap to enter a date.</w:t>
          </w:r>
        </w:p>
      </w:docPartBody>
    </w:docPart>
    <w:docPart>
      <w:docPartPr>
        <w:name w:val="84CB80EEC552424D909E02F197A2EF9F"/>
        <w:category>
          <w:name w:val="General"/>
          <w:gallery w:val="placeholder"/>
        </w:category>
        <w:types>
          <w:type w:val="bbPlcHdr"/>
        </w:types>
        <w:behaviors>
          <w:behavior w:val="content"/>
        </w:behaviors>
        <w:guid w:val="{5390E256-D92D-4A45-8E92-C08C621B2319}"/>
      </w:docPartPr>
      <w:docPartBody>
        <w:p w:rsidR="004F3EAD" w:rsidRDefault="004C5A95" w:rsidP="004C5A95">
          <w:pPr>
            <w:pStyle w:val="84CB80EEC552424D909E02F197A2EF9F"/>
          </w:pPr>
          <w:r w:rsidRPr="00A07C84">
            <w:rPr>
              <w:rStyle w:val="PlaceholderText"/>
            </w:rPr>
            <w:t>Choose an item.</w:t>
          </w:r>
        </w:p>
      </w:docPartBody>
    </w:docPart>
    <w:docPart>
      <w:docPartPr>
        <w:name w:val="D363A136D3DC4D17A9800A42869FE2DD"/>
        <w:category>
          <w:name w:val="General"/>
          <w:gallery w:val="placeholder"/>
        </w:category>
        <w:types>
          <w:type w:val="bbPlcHdr"/>
        </w:types>
        <w:behaviors>
          <w:behavior w:val="content"/>
        </w:behaviors>
        <w:guid w:val="{C3BE8CE1-41E7-462D-AF84-2945E71C045D}"/>
      </w:docPartPr>
      <w:docPartBody>
        <w:p w:rsidR="004F3EAD" w:rsidRDefault="004C5A95" w:rsidP="004C5A95">
          <w:pPr>
            <w:pStyle w:val="D363A136D3DC4D17A9800A42869FE2DD"/>
          </w:pPr>
          <w:r w:rsidRPr="00A07C84">
            <w:rPr>
              <w:rStyle w:val="PlaceholderText"/>
            </w:rPr>
            <w:t>Choose an item.</w:t>
          </w:r>
        </w:p>
      </w:docPartBody>
    </w:docPart>
    <w:docPart>
      <w:docPartPr>
        <w:name w:val="732D3F02884D46CD80461F9DBB2EB0FE"/>
        <w:category>
          <w:name w:val="General"/>
          <w:gallery w:val="placeholder"/>
        </w:category>
        <w:types>
          <w:type w:val="bbPlcHdr"/>
        </w:types>
        <w:behaviors>
          <w:behavior w:val="content"/>
        </w:behaviors>
        <w:guid w:val="{37423397-6F06-4152-9F27-F71920EE98D6}"/>
      </w:docPartPr>
      <w:docPartBody>
        <w:p w:rsidR="004F3EAD" w:rsidRDefault="004C5A95" w:rsidP="004C5A95">
          <w:pPr>
            <w:pStyle w:val="732D3F02884D46CD80461F9DBB2EB0FE"/>
          </w:pPr>
          <w:r w:rsidRPr="00A07C84">
            <w:rPr>
              <w:rStyle w:val="PlaceholderText"/>
            </w:rPr>
            <w:t>Click or tap to enter a date.</w:t>
          </w:r>
        </w:p>
      </w:docPartBody>
    </w:docPart>
    <w:docPart>
      <w:docPartPr>
        <w:name w:val="0ABB519E248A4222B377B534EF67E1C2"/>
        <w:category>
          <w:name w:val="General"/>
          <w:gallery w:val="placeholder"/>
        </w:category>
        <w:types>
          <w:type w:val="bbPlcHdr"/>
        </w:types>
        <w:behaviors>
          <w:behavior w:val="content"/>
        </w:behaviors>
        <w:guid w:val="{31EAF2E8-A7FD-40A7-8786-E2411DD6113A}"/>
      </w:docPartPr>
      <w:docPartBody>
        <w:p w:rsidR="004F3EAD" w:rsidRDefault="004C5A95" w:rsidP="004C5A95">
          <w:pPr>
            <w:pStyle w:val="0ABB519E248A4222B377B534EF67E1C2"/>
          </w:pPr>
          <w:r w:rsidRPr="00A07C84">
            <w:rPr>
              <w:rStyle w:val="PlaceholderText"/>
            </w:rPr>
            <w:t>Choose an item.</w:t>
          </w:r>
        </w:p>
      </w:docPartBody>
    </w:docPart>
    <w:docPart>
      <w:docPartPr>
        <w:name w:val="A9149282B0FF4112BD666BF48EE5162C"/>
        <w:category>
          <w:name w:val="General"/>
          <w:gallery w:val="placeholder"/>
        </w:category>
        <w:types>
          <w:type w:val="bbPlcHdr"/>
        </w:types>
        <w:behaviors>
          <w:behavior w:val="content"/>
        </w:behaviors>
        <w:guid w:val="{CAFDD67F-01C2-4C19-89F4-68FD95418E16}"/>
      </w:docPartPr>
      <w:docPartBody>
        <w:p w:rsidR="004F3EAD" w:rsidRDefault="004C5A95" w:rsidP="004C5A95">
          <w:pPr>
            <w:pStyle w:val="A9149282B0FF4112BD666BF48EE5162C"/>
          </w:pPr>
          <w:r w:rsidRPr="00A07C84">
            <w:rPr>
              <w:rStyle w:val="PlaceholderText"/>
            </w:rPr>
            <w:t>Choose an item.</w:t>
          </w:r>
        </w:p>
      </w:docPartBody>
    </w:docPart>
    <w:docPart>
      <w:docPartPr>
        <w:name w:val="4525DCAFB4A7411BBBCFDDC1DC79ACF6"/>
        <w:category>
          <w:name w:val="General"/>
          <w:gallery w:val="placeholder"/>
        </w:category>
        <w:types>
          <w:type w:val="bbPlcHdr"/>
        </w:types>
        <w:behaviors>
          <w:behavior w:val="content"/>
        </w:behaviors>
        <w:guid w:val="{237814D8-6477-478D-BE2F-AF93617ADC91}"/>
      </w:docPartPr>
      <w:docPartBody>
        <w:p w:rsidR="004F3EAD" w:rsidRDefault="004C5A95" w:rsidP="004C5A95">
          <w:pPr>
            <w:pStyle w:val="4525DCAFB4A7411BBBCFDDC1DC79ACF6"/>
          </w:pPr>
          <w:r w:rsidRPr="00A07C84">
            <w:rPr>
              <w:rStyle w:val="PlaceholderText"/>
            </w:rPr>
            <w:t>Click or tap to enter a date.</w:t>
          </w:r>
        </w:p>
      </w:docPartBody>
    </w:docPart>
    <w:docPart>
      <w:docPartPr>
        <w:name w:val="37883462757049F1AE94BDC02DDDF25B"/>
        <w:category>
          <w:name w:val="General"/>
          <w:gallery w:val="placeholder"/>
        </w:category>
        <w:types>
          <w:type w:val="bbPlcHdr"/>
        </w:types>
        <w:behaviors>
          <w:behavior w:val="content"/>
        </w:behaviors>
        <w:guid w:val="{FB3FD31C-C12B-4A92-94F1-64F9FDCB836A}"/>
      </w:docPartPr>
      <w:docPartBody>
        <w:p w:rsidR="004F3EAD" w:rsidRDefault="004C5A95" w:rsidP="004C5A95">
          <w:pPr>
            <w:pStyle w:val="37883462757049F1AE94BDC02DDDF25B"/>
          </w:pPr>
          <w:r w:rsidRPr="00A07C84">
            <w:rPr>
              <w:rStyle w:val="PlaceholderText"/>
            </w:rPr>
            <w:t>Choose an item.</w:t>
          </w:r>
        </w:p>
      </w:docPartBody>
    </w:docPart>
    <w:docPart>
      <w:docPartPr>
        <w:name w:val="90600CD6255F49BD9BF7F4DF6DC9C44C"/>
        <w:category>
          <w:name w:val="General"/>
          <w:gallery w:val="placeholder"/>
        </w:category>
        <w:types>
          <w:type w:val="bbPlcHdr"/>
        </w:types>
        <w:behaviors>
          <w:behavior w:val="content"/>
        </w:behaviors>
        <w:guid w:val="{4B63DC66-5DA8-403E-A3C3-102C7368CAF9}"/>
      </w:docPartPr>
      <w:docPartBody>
        <w:p w:rsidR="004F3EAD" w:rsidRDefault="004C5A95" w:rsidP="004C5A95">
          <w:pPr>
            <w:pStyle w:val="90600CD6255F49BD9BF7F4DF6DC9C44C"/>
          </w:pPr>
          <w:r w:rsidRPr="00A07C84">
            <w:rPr>
              <w:rStyle w:val="PlaceholderText"/>
            </w:rPr>
            <w:t>Choose an item.</w:t>
          </w:r>
        </w:p>
      </w:docPartBody>
    </w:docPart>
    <w:docPart>
      <w:docPartPr>
        <w:name w:val="CAE29D69E21A4769B9F90649099C4B8F"/>
        <w:category>
          <w:name w:val="General"/>
          <w:gallery w:val="placeholder"/>
        </w:category>
        <w:types>
          <w:type w:val="bbPlcHdr"/>
        </w:types>
        <w:behaviors>
          <w:behavior w:val="content"/>
        </w:behaviors>
        <w:guid w:val="{36BF831A-6452-49AF-A5C6-7DF5500F2961}"/>
      </w:docPartPr>
      <w:docPartBody>
        <w:p w:rsidR="004F3EAD" w:rsidRDefault="004C5A95" w:rsidP="004C5A95">
          <w:pPr>
            <w:pStyle w:val="CAE29D69E21A4769B9F90649099C4B8F"/>
          </w:pPr>
          <w:r w:rsidRPr="00A07C84">
            <w:rPr>
              <w:rStyle w:val="PlaceholderText"/>
            </w:rPr>
            <w:t>Click or tap to enter a date.</w:t>
          </w:r>
        </w:p>
      </w:docPartBody>
    </w:docPart>
    <w:docPart>
      <w:docPartPr>
        <w:name w:val="01E28E07538044B88BAC48998DC38845"/>
        <w:category>
          <w:name w:val="General"/>
          <w:gallery w:val="placeholder"/>
        </w:category>
        <w:types>
          <w:type w:val="bbPlcHdr"/>
        </w:types>
        <w:behaviors>
          <w:behavior w:val="content"/>
        </w:behaviors>
        <w:guid w:val="{BAA57EEC-E034-49A2-8094-F3AE0D83A526}"/>
      </w:docPartPr>
      <w:docPartBody>
        <w:p w:rsidR="004F3EAD" w:rsidRDefault="004C5A95" w:rsidP="004C5A95">
          <w:pPr>
            <w:pStyle w:val="01E28E07538044B88BAC48998DC38845"/>
          </w:pPr>
          <w:r w:rsidRPr="00A07C84">
            <w:rPr>
              <w:rStyle w:val="PlaceholderText"/>
            </w:rPr>
            <w:t>Choose an item.</w:t>
          </w:r>
        </w:p>
      </w:docPartBody>
    </w:docPart>
    <w:docPart>
      <w:docPartPr>
        <w:name w:val="342E386747DA4BEEAD7B2CF39E54AF5B"/>
        <w:category>
          <w:name w:val="General"/>
          <w:gallery w:val="placeholder"/>
        </w:category>
        <w:types>
          <w:type w:val="bbPlcHdr"/>
        </w:types>
        <w:behaviors>
          <w:behavior w:val="content"/>
        </w:behaviors>
        <w:guid w:val="{D79401A9-5279-4A5F-9730-91D124ACA24F}"/>
      </w:docPartPr>
      <w:docPartBody>
        <w:p w:rsidR="004F3EAD" w:rsidRDefault="004C5A95" w:rsidP="004C5A95">
          <w:pPr>
            <w:pStyle w:val="342E386747DA4BEEAD7B2CF39E54AF5B"/>
          </w:pPr>
          <w:r w:rsidRPr="00A07C84">
            <w:rPr>
              <w:rStyle w:val="PlaceholderText"/>
            </w:rPr>
            <w:t>Choose an item.</w:t>
          </w:r>
        </w:p>
      </w:docPartBody>
    </w:docPart>
    <w:docPart>
      <w:docPartPr>
        <w:name w:val="30F46DEDC6FD4820A5EED2D52E3C2B16"/>
        <w:category>
          <w:name w:val="General"/>
          <w:gallery w:val="placeholder"/>
        </w:category>
        <w:types>
          <w:type w:val="bbPlcHdr"/>
        </w:types>
        <w:behaviors>
          <w:behavior w:val="content"/>
        </w:behaviors>
        <w:guid w:val="{3196342D-1173-47B0-A060-8CFA2D4A73B8}"/>
      </w:docPartPr>
      <w:docPartBody>
        <w:p w:rsidR="004F3EAD" w:rsidRDefault="004C5A95" w:rsidP="004C5A95">
          <w:pPr>
            <w:pStyle w:val="30F46DEDC6FD4820A5EED2D52E3C2B16"/>
          </w:pPr>
          <w:r w:rsidRPr="00A07C84">
            <w:rPr>
              <w:rStyle w:val="PlaceholderText"/>
            </w:rPr>
            <w:t>Click or tap to enter a date.</w:t>
          </w:r>
        </w:p>
      </w:docPartBody>
    </w:docPart>
    <w:docPart>
      <w:docPartPr>
        <w:name w:val="5AE49E37A7D04CFBB156E52765EE4DA8"/>
        <w:category>
          <w:name w:val="General"/>
          <w:gallery w:val="placeholder"/>
        </w:category>
        <w:types>
          <w:type w:val="bbPlcHdr"/>
        </w:types>
        <w:behaviors>
          <w:behavior w:val="content"/>
        </w:behaviors>
        <w:guid w:val="{A8BD075E-84EA-47A3-BAA2-769190B714FD}"/>
      </w:docPartPr>
      <w:docPartBody>
        <w:p w:rsidR="004F3EAD" w:rsidRDefault="004C5A95" w:rsidP="004C5A95">
          <w:pPr>
            <w:pStyle w:val="5AE49E37A7D04CFBB156E52765EE4DA8"/>
          </w:pPr>
          <w:r w:rsidRPr="00A07C84">
            <w:rPr>
              <w:rStyle w:val="PlaceholderText"/>
            </w:rPr>
            <w:t>Choose an item.</w:t>
          </w:r>
        </w:p>
      </w:docPartBody>
    </w:docPart>
    <w:docPart>
      <w:docPartPr>
        <w:name w:val="90007970AA2448A091C02067F0CC9DB5"/>
        <w:category>
          <w:name w:val="General"/>
          <w:gallery w:val="placeholder"/>
        </w:category>
        <w:types>
          <w:type w:val="bbPlcHdr"/>
        </w:types>
        <w:behaviors>
          <w:behavior w:val="content"/>
        </w:behaviors>
        <w:guid w:val="{2B5A4FD2-E688-4CB3-8F68-2E0BBEAF13A4}"/>
      </w:docPartPr>
      <w:docPartBody>
        <w:p w:rsidR="004F3EAD" w:rsidRDefault="004C5A95" w:rsidP="004C5A95">
          <w:pPr>
            <w:pStyle w:val="90007970AA2448A091C02067F0CC9DB5"/>
          </w:pPr>
          <w:r w:rsidRPr="00A07C84">
            <w:rPr>
              <w:rStyle w:val="PlaceholderText"/>
            </w:rPr>
            <w:t>Choose an item.</w:t>
          </w:r>
        </w:p>
      </w:docPartBody>
    </w:docPart>
    <w:docPart>
      <w:docPartPr>
        <w:name w:val="6457608E80B94EA9A683174269D51D7D"/>
        <w:category>
          <w:name w:val="General"/>
          <w:gallery w:val="placeholder"/>
        </w:category>
        <w:types>
          <w:type w:val="bbPlcHdr"/>
        </w:types>
        <w:behaviors>
          <w:behavior w:val="content"/>
        </w:behaviors>
        <w:guid w:val="{92529B33-C40F-4180-9632-F6D15F295F79}"/>
      </w:docPartPr>
      <w:docPartBody>
        <w:p w:rsidR="004F3EAD" w:rsidRDefault="004C5A95" w:rsidP="004C5A95">
          <w:pPr>
            <w:pStyle w:val="6457608E80B94EA9A683174269D51D7D"/>
          </w:pPr>
          <w:r w:rsidRPr="00A07C84">
            <w:rPr>
              <w:rStyle w:val="PlaceholderText"/>
            </w:rPr>
            <w:t>Click or tap to enter a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Arial Narrow">
    <w:panose1 w:val="020B0606020202030204"/>
    <w:charset w:val="00"/>
    <w:family w:val="swiss"/>
    <w:pitch w:val="variable"/>
    <w:sig w:usb0="00000287" w:usb1="00000800" w:usb2="00000000" w:usb3="00000000" w:csb0="0000009F" w:csb1="00000000"/>
  </w:font>
  <w:font w:name="Courier">
    <w:altName w:val="Courier New"/>
    <w:panose1 w:val="02070409020205020404"/>
    <w:charset w:val="00"/>
    <w:family w:val="modern"/>
    <w:pitch w:val="fixed"/>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dobe Garamond Pro">
    <w:charset w:val="00"/>
    <w:family w:val="roman"/>
    <w:pitch w:val="variable"/>
    <w:sig w:usb0="800000AF" w:usb1="5000205B" w:usb2="00000000" w:usb3="00000000" w:csb0="0000009B" w:csb1="00000000"/>
  </w:font>
  <w:font w:name="Trebuchet MS">
    <w:panose1 w:val="020B0603020202020204"/>
    <w:charset w:val="00"/>
    <w:family w:val="swiss"/>
    <w:pitch w:val="variable"/>
    <w:sig w:usb0="00000687" w:usb1="00000000" w:usb2="00000000" w:usb3="00000000" w:csb0="0000009F" w:csb1="00000000"/>
  </w:font>
  <w:font w:name="Angsana New">
    <w:panose1 w:val="02020603050405020304"/>
    <w:charset w:val="DE"/>
    <w:family w:val="roman"/>
    <w:pitch w:val="variable"/>
    <w:sig w:usb0="81000003" w:usb1="00000000" w:usb2="00000000" w:usb3="00000000" w:csb0="00010001" w:csb1="00000000"/>
  </w:font>
  <w:font w:name="Arial Unicode MS">
    <w:panose1 w:val="020B0604020202020204"/>
    <w:charset w:val="00"/>
    <w:family w:val="roman"/>
    <w:pitch w:val="variable"/>
    <w:sig w:usb0="00000003" w:usb1="00000000" w:usb2="00000000" w:usb3="00000000" w:csb0="00000001" w:csb1="00000000"/>
  </w:font>
  <w:font w:name="Consolas">
    <w:panose1 w:val="020B0609020204030204"/>
    <w:charset w:val="00"/>
    <w:family w:val="modern"/>
    <w:pitch w:val="fixed"/>
    <w:sig w:usb0="E00006FF" w:usb1="0000FCFF" w:usb2="00000001" w:usb3="00000000" w:csb0="0000019F" w:csb1="00000000"/>
  </w:font>
  <w:font w:name="Times">
    <w:panose1 w:val="02020603050405020304"/>
    <w:charset w:val="00"/>
    <w:family w:val="roman"/>
    <w:pitch w:val="variable"/>
    <w:sig w:usb0="E0002EFF" w:usb1="C000785B" w:usb2="00000009" w:usb3="00000000" w:csb0="000001FF" w:csb1="00000000"/>
  </w:font>
  <w:font w:name="Book Antiqua">
    <w:panose1 w:val="02040602050305030304"/>
    <w:charset w:val="00"/>
    <w:family w:val="roman"/>
    <w:pitch w:val="variable"/>
    <w:sig w:usb0="0000028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Times New Roman Bold">
    <w:altName w:val="Times New Roman"/>
    <w:charset w:val="00"/>
    <w:family w:val="roman"/>
    <w:pitch w:val="default"/>
    <w:sig w:usb0="00000003" w:usb1="00000000" w:usb2="00000000" w:usb3="00000000" w:csb0="00000001" w:csb1="00000000"/>
  </w:font>
  <w:font w:name="Meiryo">
    <w:charset w:val="80"/>
    <w:family w:val="swiss"/>
    <w:pitch w:val="variable"/>
    <w:sig w:usb0="E00002FF" w:usb1="6AC7FFFF" w:usb2="08000012" w:usb3="00000000" w:csb0="0002009F" w:csb1="00000000"/>
  </w:font>
  <w:font w:name="Malgun Gothic">
    <w:panose1 w:val="020B0503020000020004"/>
    <w:charset w:val="81"/>
    <w:family w:val="swiss"/>
    <w:pitch w:val="variable"/>
    <w:sig w:usb0="9000002F" w:usb1="29D77CFB" w:usb2="00000012" w:usb3="00000000" w:csb0="00080001" w:csb1="00000000"/>
  </w:font>
  <w:font w:name="Segoe UI">
    <w:panose1 w:val="020B0502040204020203"/>
    <w:charset w:val="00"/>
    <w:family w:val="swiss"/>
    <w:pitch w:val="variable"/>
    <w:sig w:usb0="E4002EFF" w:usb1="C000E47F" w:usb2="00000009" w:usb3="00000000" w:csb0="000001FF" w:csb1="00000000"/>
  </w:font>
  <w:font w:name="Leelawadee UI">
    <w:panose1 w:val="020B0502040204020203"/>
    <w:charset w:val="00"/>
    <w:family w:val="swiss"/>
    <w:pitch w:val="variable"/>
    <w:sig w:usb0="A3000003" w:usb1="00000000" w:usb2="00010000" w:usb3="00000000" w:csb0="00010101" w:csb1="00000000"/>
  </w:font>
  <w:font w:name="Aptos Narrow">
    <w:charset w:val="00"/>
    <w:family w:val="swiss"/>
    <w:pitch w:val="variable"/>
    <w:sig w:usb0="20000287" w:usb1="00000003" w:usb2="00000000" w:usb3="00000000" w:csb0="000001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C5A95"/>
    <w:rsid w:val="00006C0E"/>
    <w:rsid w:val="00070C20"/>
    <w:rsid w:val="00074690"/>
    <w:rsid w:val="00077985"/>
    <w:rsid w:val="000D0B3E"/>
    <w:rsid w:val="000F5830"/>
    <w:rsid w:val="00180E00"/>
    <w:rsid w:val="001A082D"/>
    <w:rsid w:val="0027063D"/>
    <w:rsid w:val="00285E3A"/>
    <w:rsid w:val="002E5FC1"/>
    <w:rsid w:val="00306EFA"/>
    <w:rsid w:val="00314795"/>
    <w:rsid w:val="00321424"/>
    <w:rsid w:val="003442BA"/>
    <w:rsid w:val="003D3763"/>
    <w:rsid w:val="003E5016"/>
    <w:rsid w:val="00471042"/>
    <w:rsid w:val="004B108A"/>
    <w:rsid w:val="004C19D7"/>
    <w:rsid w:val="004C5A95"/>
    <w:rsid w:val="004D4BA2"/>
    <w:rsid w:val="004F3EAD"/>
    <w:rsid w:val="00536FBB"/>
    <w:rsid w:val="00544F82"/>
    <w:rsid w:val="005E5847"/>
    <w:rsid w:val="005F0CBC"/>
    <w:rsid w:val="005F426E"/>
    <w:rsid w:val="006B06CA"/>
    <w:rsid w:val="006C0882"/>
    <w:rsid w:val="00713E40"/>
    <w:rsid w:val="007213B9"/>
    <w:rsid w:val="0074569A"/>
    <w:rsid w:val="007D68AC"/>
    <w:rsid w:val="00850FCF"/>
    <w:rsid w:val="00863FB4"/>
    <w:rsid w:val="008B1FC0"/>
    <w:rsid w:val="00920A71"/>
    <w:rsid w:val="00997739"/>
    <w:rsid w:val="009B4163"/>
    <w:rsid w:val="009B6A9F"/>
    <w:rsid w:val="00A15109"/>
    <w:rsid w:val="00A52058"/>
    <w:rsid w:val="00B704D8"/>
    <w:rsid w:val="00BC5DAC"/>
    <w:rsid w:val="00C10930"/>
    <w:rsid w:val="00C345A2"/>
    <w:rsid w:val="00C708AE"/>
    <w:rsid w:val="00CC5B56"/>
    <w:rsid w:val="00D668C9"/>
    <w:rsid w:val="00E11521"/>
    <w:rsid w:val="00E832D0"/>
    <w:rsid w:val="00EB4AA9"/>
    <w:rsid w:val="00F201B4"/>
    <w:rsid w:val="00F203F3"/>
    <w:rsid w:val="00F23058"/>
    <w:rsid w:val="00F24500"/>
    <w:rsid w:val="00FA6D5F"/>
    <w:rsid w:val="00FC515A"/>
    <w:rsid w:val="00FE7236"/>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ja-JP"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4C5A95"/>
    <w:rPr>
      <w:color w:val="808080"/>
    </w:rPr>
  </w:style>
  <w:style w:type="paragraph" w:customStyle="1" w:styleId="282739D41F1145E7831E0474E700509B">
    <w:name w:val="282739D41F1145E7831E0474E700509B"/>
    <w:rsid w:val="004C5A95"/>
  </w:style>
  <w:style w:type="paragraph" w:customStyle="1" w:styleId="27DB93BFEEC1460B8E900F8CD4426D44">
    <w:name w:val="27DB93BFEEC1460B8E900F8CD4426D44"/>
    <w:rsid w:val="004C5A95"/>
  </w:style>
  <w:style w:type="paragraph" w:customStyle="1" w:styleId="4218611E5A8C4682847CE3D5008CC1B1">
    <w:name w:val="4218611E5A8C4682847CE3D5008CC1B1"/>
    <w:rsid w:val="004C5A95"/>
  </w:style>
  <w:style w:type="paragraph" w:customStyle="1" w:styleId="EED230BEDBD2468E8D7009607FEFDF3E">
    <w:name w:val="EED230BEDBD2468E8D7009607FEFDF3E"/>
    <w:rsid w:val="004C5A95"/>
  </w:style>
  <w:style w:type="paragraph" w:customStyle="1" w:styleId="FF7525A25CDD499C934FB466DDCE536A">
    <w:name w:val="FF7525A25CDD499C934FB466DDCE536A"/>
    <w:rsid w:val="004C5A95"/>
  </w:style>
  <w:style w:type="paragraph" w:customStyle="1" w:styleId="E6AEF79D3A4546DBA9116620600D0A35">
    <w:name w:val="E6AEF79D3A4546DBA9116620600D0A35"/>
    <w:rsid w:val="004C5A95"/>
  </w:style>
  <w:style w:type="paragraph" w:customStyle="1" w:styleId="C75B45E20B8C4E3A97814F6D4267D133">
    <w:name w:val="C75B45E20B8C4E3A97814F6D4267D133"/>
    <w:rsid w:val="004C5A95"/>
  </w:style>
  <w:style w:type="paragraph" w:customStyle="1" w:styleId="84CB80EEC552424D909E02F197A2EF9F">
    <w:name w:val="84CB80EEC552424D909E02F197A2EF9F"/>
    <w:rsid w:val="004C5A95"/>
  </w:style>
  <w:style w:type="paragraph" w:customStyle="1" w:styleId="D363A136D3DC4D17A9800A42869FE2DD">
    <w:name w:val="D363A136D3DC4D17A9800A42869FE2DD"/>
    <w:rsid w:val="004C5A95"/>
  </w:style>
  <w:style w:type="paragraph" w:customStyle="1" w:styleId="732D3F02884D46CD80461F9DBB2EB0FE">
    <w:name w:val="732D3F02884D46CD80461F9DBB2EB0FE"/>
    <w:rsid w:val="004C5A95"/>
  </w:style>
  <w:style w:type="paragraph" w:customStyle="1" w:styleId="0ABB519E248A4222B377B534EF67E1C2">
    <w:name w:val="0ABB519E248A4222B377B534EF67E1C2"/>
    <w:rsid w:val="004C5A95"/>
  </w:style>
  <w:style w:type="paragraph" w:customStyle="1" w:styleId="A9149282B0FF4112BD666BF48EE5162C">
    <w:name w:val="A9149282B0FF4112BD666BF48EE5162C"/>
    <w:rsid w:val="004C5A95"/>
  </w:style>
  <w:style w:type="paragraph" w:customStyle="1" w:styleId="4525DCAFB4A7411BBBCFDDC1DC79ACF6">
    <w:name w:val="4525DCAFB4A7411BBBCFDDC1DC79ACF6"/>
    <w:rsid w:val="004C5A95"/>
  </w:style>
  <w:style w:type="paragraph" w:customStyle="1" w:styleId="37883462757049F1AE94BDC02DDDF25B">
    <w:name w:val="37883462757049F1AE94BDC02DDDF25B"/>
    <w:rsid w:val="004C5A95"/>
  </w:style>
  <w:style w:type="paragraph" w:customStyle="1" w:styleId="90600CD6255F49BD9BF7F4DF6DC9C44C">
    <w:name w:val="90600CD6255F49BD9BF7F4DF6DC9C44C"/>
    <w:rsid w:val="004C5A95"/>
  </w:style>
  <w:style w:type="paragraph" w:customStyle="1" w:styleId="CAE29D69E21A4769B9F90649099C4B8F">
    <w:name w:val="CAE29D69E21A4769B9F90649099C4B8F"/>
    <w:rsid w:val="004C5A95"/>
  </w:style>
  <w:style w:type="paragraph" w:customStyle="1" w:styleId="01E28E07538044B88BAC48998DC38845">
    <w:name w:val="01E28E07538044B88BAC48998DC38845"/>
    <w:rsid w:val="004C5A95"/>
  </w:style>
  <w:style w:type="paragraph" w:customStyle="1" w:styleId="342E386747DA4BEEAD7B2CF39E54AF5B">
    <w:name w:val="342E386747DA4BEEAD7B2CF39E54AF5B"/>
    <w:rsid w:val="004C5A95"/>
  </w:style>
  <w:style w:type="paragraph" w:customStyle="1" w:styleId="30F46DEDC6FD4820A5EED2D52E3C2B16">
    <w:name w:val="30F46DEDC6FD4820A5EED2D52E3C2B16"/>
    <w:rsid w:val="004C5A95"/>
  </w:style>
  <w:style w:type="paragraph" w:customStyle="1" w:styleId="5AE49E37A7D04CFBB156E52765EE4DA8">
    <w:name w:val="5AE49E37A7D04CFBB156E52765EE4DA8"/>
    <w:rsid w:val="004C5A95"/>
  </w:style>
  <w:style w:type="paragraph" w:customStyle="1" w:styleId="90007970AA2448A091C02067F0CC9DB5">
    <w:name w:val="90007970AA2448A091C02067F0CC9DB5"/>
    <w:rsid w:val="004C5A95"/>
  </w:style>
  <w:style w:type="paragraph" w:customStyle="1" w:styleId="6457608E80B94EA9A683174269D51D7D">
    <w:name w:val="6457608E80B94EA9A683174269D51D7D"/>
    <w:rsid w:val="004C5A95"/>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LongProperties xmlns="http://schemas.microsoft.com/office/2006/metadata/longProperti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31194cb5-faeb-4885-bd18-8badeafeaad9">
      <Terms xmlns="http://schemas.microsoft.com/office/infopath/2007/PartnerControls"/>
    </lcf76f155ced4ddcb4097134ff3c332f>
    <TaxCatchAll xmlns="f967aeea-fa87-4306-b745-4e1c7a915b2a" xsi:nil="true"/>
  </documentManagement>
</p:properti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ct:contentTypeSchema xmlns:ct="http://schemas.microsoft.com/office/2006/metadata/contentType" xmlns:ma="http://schemas.microsoft.com/office/2006/metadata/properties/metaAttributes" ct:_="" ma:_="" ma:contentTypeName="Document" ma:contentTypeID="0x010100A01A9AADAD7C3F48B1204A8C1968BF46" ma:contentTypeVersion="13" ma:contentTypeDescription="Create a new document." ma:contentTypeScope="" ma:versionID="279eeaf07d218441d196d1ed75bce4a2">
  <xsd:schema xmlns:xsd="http://www.w3.org/2001/XMLSchema" xmlns:xs="http://www.w3.org/2001/XMLSchema" xmlns:p="http://schemas.microsoft.com/office/2006/metadata/properties" xmlns:ns2="31194cb5-faeb-4885-bd18-8badeafeaad9" xmlns:ns3="f967aeea-fa87-4306-b745-4e1c7a915b2a" targetNamespace="http://schemas.microsoft.com/office/2006/metadata/properties" ma:root="true" ma:fieldsID="49bf8d9fba831e7be79f560ba329c58b" ns2:_="" ns3:_="">
    <xsd:import namespace="31194cb5-faeb-4885-bd18-8badeafeaad9"/>
    <xsd:import namespace="f967aeea-fa87-4306-b745-4e1c7a915b2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194cb5-faeb-4885-bd18-8badeafeaad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f8ebb0a5-c57d-4c3a-bec7-8a38252dd05c"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967aeea-fa87-4306-b745-4e1c7a915b2a"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13180b2b-dbde-40c4-97a4-be3960e6fc18}" ma:internalName="TaxCatchAll" ma:showField="CatchAllData" ma:web="f967aeea-fa87-4306-b745-4e1c7a915b2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E7CB953-4BBD-4B78-BD76-050C868AE80F}">
  <ds:schemaRefs>
    <ds:schemaRef ds:uri="http://schemas.microsoft.com/sharepoint/v3/contenttype/forms"/>
  </ds:schemaRefs>
</ds:datastoreItem>
</file>

<file path=customXml/itemProps2.xml><?xml version="1.0" encoding="utf-8"?>
<ds:datastoreItem xmlns:ds="http://schemas.openxmlformats.org/officeDocument/2006/customXml" ds:itemID="{E3064EF3-4CD3-4BF1-A9FF-63FFD01E1887}">
  <ds:schemaRefs>
    <ds:schemaRef ds:uri="http://schemas.microsoft.com/office/2006/metadata/longProperties"/>
  </ds:schemaRefs>
</ds:datastoreItem>
</file>

<file path=customXml/itemProps3.xml><?xml version="1.0" encoding="utf-8"?>
<ds:datastoreItem xmlns:ds="http://schemas.openxmlformats.org/officeDocument/2006/customXml" ds:itemID="{BA2A93A5-6807-45B9-8F63-DB321E1A99CF}">
  <ds:schemaRefs>
    <ds:schemaRef ds:uri="http://schemas.microsoft.com/office/2006/metadata/properties"/>
    <ds:schemaRef ds:uri="http://schemas.microsoft.com/office/infopath/2007/PartnerControls"/>
    <ds:schemaRef ds:uri="31194cb5-faeb-4885-bd18-8badeafeaad9"/>
    <ds:schemaRef ds:uri="f967aeea-fa87-4306-b745-4e1c7a915b2a"/>
  </ds:schemaRefs>
</ds:datastoreItem>
</file>

<file path=customXml/itemProps4.xml><?xml version="1.0" encoding="utf-8"?>
<ds:datastoreItem xmlns:ds="http://schemas.openxmlformats.org/officeDocument/2006/customXml" ds:itemID="{5A33A864-3FF7-4E9B-A0F1-9D00CEB52778}">
  <ds:schemaRefs>
    <ds:schemaRef ds:uri="http://schemas.openxmlformats.org/officeDocument/2006/bibliography"/>
  </ds:schemaRefs>
</ds:datastoreItem>
</file>

<file path=customXml/itemProps5.xml><?xml version="1.0" encoding="utf-8"?>
<ds:datastoreItem xmlns:ds="http://schemas.openxmlformats.org/officeDocument/2006/customXml" ds:itemID="{B8F588FF-8DA5-43D8-A87C-3B12C8819F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194cb5-faeb-4885-bd18-8badeafeaad9"/>
    <ds:schemaRef ds:uri="f967aeea-fa87-4306-b745-4e1c7a915b2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2</TotalTime>
  <Pages>86</Pages>
  <Words>31709</Words>
  <Characters>179159</Characters>
  <Application>Microsoft Office Word</Application>
  <DocSecurity>0</DocSecurity>
  <Lines>4976</Lines>
  <Paragraphs>1916</Paragraphs>
  <ScaleCrop>false</ScaleCrop>
  <Company>Microsoft</Company>
  <LinksUpToDate>false</LinksUpToDate>
  <CharactersWithSpaces>208952</CharactersWithSpaces>
  <SharedDoc>false</SharedDoc>
  <HLinks>
    <vt:vector size="726" baseType="variant">
      <vt:variant>
        <vt:i4>5308487</vt:i4>
      </vt:variant>
      <vt:variant>
        <vt:i4>411</vt:i4>
      </vt:variant>
      <vt:variant>
        <vt:i4>0</vt:i4>
      </vt:variant>
      <vt:variant>
        <vt:i4>5</vt:i4>
      </vt:variant>
      <vt:variant>
        <vt:lpwstr>https://popp.undp.org/document/undp-standard-terms-reference-tor-development-project-board-or-project-steering-committee</vt:lpwstr>
      </vt:variant>
      <vt:variant>
        <vt:lpwstr/>
      </vt:variant>
      <vt:variant>
        <vt:i4>7209008</vt:i4>
      </vt:variant>
      <vt:variant>
        <vt:i4>408</vt:i4>
      </vt:variant>
      <vt:variant>
        <vt:i4>0</vt:i4>
      </vt:variant>
      <vt:variant>
        <vt:i4>5</vt:i4>
      </vt:variant>
      <vt:variant>
        <vt:lpwstr>C:\node\1446</vt:lpwstr>
      </vt:variant>
      <vt:variant>
        <vt:lpwstr/>
      </vt:variant>
      <vt:variant>
        <vt:i4>7143477</vt:i4>
      </vt:variant>
      <vt:variant>
        <vt:i4>405</vt:i4>
      </vt:variant>
      <vt:variant>
        <vt:i4>0</vt:i4>
      </vt:variant>
      <vt:variant>
        <vt:i4>5</vt:i4>
      </vt:variant>
      <vt:variant>
        <vt:lpwstr>C:\node\1011</vt:lpwstr>
      </vt:variant>
      <vt:variant>
        <vt:lpwstr/>
      </vt:variant>
      <vt:variant>
        <vt:i4>4456564</vt:i4>
      </vt:variant>
      <vt:variant>
        <vt:i4>402</vt:i4>
      </vt:variant>
      <vt:variant>
        <vt:i4>0</vt:i4>
      </vt:variant>
      <vt:variant>
        <vt:i4>5</vt:i4>
      </vt:variant>
      <vt:variant>
        <vt:lpwstr>https://info.undp.org/sites/bpps/SES_Toolkit/default.aspx</vt:lpwstr>
      </vt:variant>
      <vt:variant>
        <vt:lpwstr/>
      </vt:variant>
      <vt:variant>
        <vt:i4>4325413</vt:i4>
      </vt:variant>
      <vt:variant>
        <vt:i4>399</vt:i4>
      </vt:variant>
      <vt:variant>
        <vt:i4>0</vt:i4>
      </vt:variant>
      <vt:variant>
        <vt:i4>5</vt:i4>
      </vt:variant>
      <vt:variant>
        <vt:lpwstr>https://info.undp.org/sites/bpps/SES_Toolkit/SES Document Library/Uploaded October 2016/UNDP Social and Environmental Screening Procedure_JULY2022_ENGLISH.pdf</vt:lpwstr>
      </vt:variant>
      <vt:variant>
        <vt:lpwstr/>
      </vt:variant>
      <vt:variant>
        <vt:i4>5111901</vt:i4>
      </vt:variant>
      <vt:variant>
        <vt:i4>396</vt:i4>
      </vt:variant>
      <vt:variant>
        <vt:i4>0</vt:i4>
      </vt:variant>
      <vt:variant>
        <vt:i4>5</vt:i4>
      </vt:variant>
      <vt:variant>
        <vt:lpwstr>https://popp.undp.org/document/project-risk-register-template</vt:lpwstr>
      </vt:variant>
      <vt:variant>
        <vt:lpwstr/>
      </vt:variant>
      <vt:variant>
        <vt:i4>1769550</vt:i4>
      </vt:variant>
      <vt:variant>
        <vt:i4>393</vt:i4>
      </vt:variant>
      <vt:variant>
        <vt:i4>0</vt:i4>
      </vt:variant>
      <vt:variant>
        <vt:i4>5</vt:i4>
      </vt:variant>
      <vt:variant>
        <vt:lpwstr>https://www.un.org/geospatial/mapsgeo</vt:lpwstr>
      </vt:variant>
      <vt:variant>
        <vt:lpwstr/>
      </vt:variant>
      <vt:variant>
        <vt:i4>1376264</vt:i4>
      </vt:variant>
      <vt:variant>
        <vt:i4>390</vt:i4>
      </vt:variant>
      <vt:variant>
        <vt:i4>0</vt:i4>
      </vt:variant>
      <vt:variant>
        <vt:i4>5</vt:i4>
      </vt:variant>
      <vt:variant>
        <vt:lpwstr>https://popp.undp.org/policy-page/harmonized-approach-cash-transfers-hact</vt:lpwstr>
      </vt:variant>
      <vt:variant>
        <vt:lpwstr/>
      </vt:variant>
      <vt:variant>
        <vt:i4>4784198</vt:i4>
      </vt:variant>
      <vt:variant>
        <vt:i4>387</vt:i4>
      </vt:variant>
      <vt:variant>
        <vt:i4>0</vt:i4>
      </vt:variant>
      <vt:variant>
        <vt:i4>5</vt:i4>
      </vt:variant>
      <vt:variant>
        <vt:lpwstr>http://www.undp.org/</vt:lpwstr>
      </vt:variant>
      <vt:variant>
        <vt:lpwstr/>
      </vt:variant>
      <vt:variant>
        <vt:i4>4653065</vt:i4>
      </vt:variant>
      <vt:variant>
        <vt:i4>384</vt:i4>
      </vt:variant>
      <vt:variant>
        <vt:i4>0</vt:i4>
      </vt:variant>
      <vt:variant>
        <vt:i4>5</vt:i4>
      </vt:variant>
      <vt:variant>
        <vt:lpwstr>http://www.undp.org/secu-srm</vt:lpwstr>
      </vt:variant>
      <vt:variant>
        <vt:lpwstr/>
      </vt:variant>
      <vt:variant>
        <vt:i4>2883637</vt:i4>
      </vt:variant>
      <vt:variant>
        <vt:i4>381</vt:i4>
      </vt:variant>
      <vt:variant>
        <vt:i4>0</vt:i4>
      </vt:variant>
      <vt:variant>
        <vt:i4>5</vt:i4>
      </vt:variant>
      <vt:variant>
        <vt:lpwstr>http://www.undp.org/ses</vt:lpwstr>
      </vt:variant>
      <vt:variant>
        <vt:lpwstr/>
      </vt:variant>
      <vt:variant>
        <vt:i4>3735664</vt:i4>
      </vt:variant>
      <vt:variant>
        <vt:i4>378</vt:i4>
      </vt:variant>
      <vt:variant>
        <vt:i4>0</vt:i4>
      </vt:variant>
      <vt:variant>
        <vt:i4>5</vt:i4>
      </vt:variant>
      <vt:variant>
        <vt:lpwstr>https://www.un.org/securitycouncil/content/un-sc-consolidated-list</vt:lpwstr>
      </vt:variant>
      <vt:variant>
        <vt:lpwstr/>
      </vt:variant>
      <vt:variant>
        <vt:i4>4653065</vt:i4>
      </vt:variant>
      <vt:variant>
        <vt:i4>375</vt:i4>
      </vt:variant>
      <vt:variant>
        <vt:i4>0</vt:i4>
      </vt:variant>
      <vt:variant>
        <vt:i4>5</vt:i4>
      </vt:variant>
      <vt:variant>
        <vt:lpwstr>http://www.undp.org/secu-srm</vt:lpwstr>
      </vt:variant>
      <vt:variant>
        <vt:lpwstr/>
      </vt:variant>
      <vt:variant>
        <vt:i4>2883637</vt:i4>
      </vt:variant>
      <vt:variant>
        <vt:i4>372</vt:i4>
      </vt:variant>
      <vt:variant>
        <vt:i4>0</vt:i4>
      </vt:variant>
      <vt:variant>
        <vt:i4>5</vt:i4>
      </vt:variant>
      <vt:variant>
        <vt:lpwstr>http://www.undp.org/ses</vt:lpwstr>
      </vt:variant>
      <vt:variant>
        <vt:lpwstr/>
      </vt:variant>
      <vt:variant>
        <vt:i4>3735664</vt:i4>
      </vt:variant>
      <vt:variant>
        <vt:i4>369</vt:i4>
      </vt:variant>
      <vt:variant>
        <vt:i4>0</vt:i4>
      </vt:variant>
      <vt:variant>
        <vt:i4>5</vt:i4>
      </vt:variant>
      <vt:variant>
        <vt:lpwstr>https://www.un.org/securitycouncil/content/un-sc-consolidated-list</vt:lpwstr>
      </vt:variant>
      <vt:variant>
        <vt:lpwstr/>
      </vt:variant>
      <vt:variant>
        <vt:i4>3735664</vt:i4>
      </vt:variant>
      <vt:variant>
        <vt:i4>366</vt:i4>
      </vt:variant>
      <vt:variant>
        <vt:i4>0</vt:i4>
      </vt:variant>
      <vt:variant>
        <vt:i4>5</vt:i4>
      </vt:variant>
      <vt:variant>
        <vt:lpwstr>https://www.un.org/securitycouncil/content/un-sc-consolidated-list</vt:lpwstr>
      </vt:variant>
      <vt:variant>
        <vt:lpwstr/>
      </vt:variant>
      <vt:variant>
        <vt:i4>4653065</vt:i4>
      </vt:variant>
      <vt:variant>
        <vt:i4>363</vt:i4>
      </vt:variant>
      <vt:variant>
        <vt:i4>0</vt:i4>
      </vt:variant>
      <vt:variant>
        <vt:i4>5</vt:i4>
      </vt:variant>
      <vt:variant>
        <vt:lpwstr>http://www.undp.org/secu-srm</vt:lpwstr>
      </vt:variant>
      <vt:variant>
        <vt:lpwstr/>
      </vt:variant>
      <vt:variant>
        <vt:i4>2883637</vt:i4>
      </vt:variant>
      <vt:variant>
        <vt:i4>360</vt:i4>
      </vt:variant>
      <vt:variant>
        <vt:i4>0</vt:i4>
      </vt:variant>
      <vt:variant>
        <vt:i4>5</vt:i4>
      </vt:variant>
      <vt:variant>
        <vt:lpwstr>http://www.undp.org/ses</vt:lpwstr>
      </vt:variant>
      <vt:variant>
        <vt:lpwstr/>
      </vt:variant>
      <vt:variant>
        <vt:i4>3735664</vt:i4>
      </vt:variant>
      <vt:variant>
        <vt:i4>357</vt:i4>
      </vt:variant>
      <vt:variant>
        <vt:i4>0</vt:i4>
      </vt:variant>
      <vt:variant>
        <vt:i4>5</vt:i4>
      </vt:variant>
      <vt:variant>
        <vt:lpwstr>https://www.un.org/securitycouncil/content/un-sc-consolidated-list</vt:lpwstr>
      </vt:variant>
      <vt:variant>
        <vt:lpwstr/>
      </vt:variant>
      <vt:variant>
        <vt:i4>3801137</vt:i4>
      </vt:variant>
      <vt:variant>
        <vt:i4>354</vt:i4>
      </vt:variant>
      <vt:variant>
        <vt:i4>0</vt:i4>
      </vt:variant>
      <vt:variant>
        <vt:i4>5</vt:i4>
      </vt:variant>
      <vt:variant>
        <vt:lpwstr>https://intranet.undp.org/global/documents/ppm/Supplemental.pdf</vt:lpwstr>
      </vt:variant>
      <vt:variant>
        <vt:lpwstr/>
      </vt:variant>
      <vt:variant>
        <vt:i4>3801137</vt:i4>
      </vt:variant>
      <vt:variant>
        <vt:i4>351</vt:i4>
      </vt:variant>
      <vt:variant>
        <vt:i4>0</vt:i4>
      </vt:variant>
      <vt:variant>
        <vt:i4>5</vt:i4>
      </vt:variant>
      <vt:variant>
        <vt:lpwstr>https://intranet.undp.org/global/documents/ppm/Supplemental.pdf</vt:lpwstr>
      </vt:variant>
      <vt:variant>
        <vt:lpwstr/>
      </vt:variant>
      <vt:variant>
        <vt:i4>6619235</vt:i4>
      </vt:variant>
      <vt:variant>
        <vt:i4>348</vt:i4>
      </vt:variant>
      <vt:variant>
        <vt:i4>0</vt:i4>
      </vt:variant>
      <vt:variant>
        <vt:i4>5</vt:i4>
      </vt:variant>
      <vt:variant>
        <vt:lpwstr>https://undp.sharepoint.com/teams/OLS/Shared Documents/Forms/SBAA.aspx?FolderCTID=0x0120003A498069DDCE734E9C332AEA37697A58&amp;id=%2Fteams%2FOLS%2FShared%20Documents%2FStandard%20Basic%20Assistance%20Agreements</vt:lpwstr>
      </vt:variant>
      <vt:variant>
        <vt:lpwstr/>
      </vt:variant>
      <vt:variant>
        <vt:i4>6619235</vt:i4>
      </vt:variant>
      <vt:variant>
        <vt:i4>345</vt:i4>
      </vt:variant>
      <vt:variant>
        <vt:i4>0</vt:i4>
      </vt:variant>
      <vt:variant>
        <vt:i4>5</vt:i4>
      </vt:variant>
      <vt:variant>
        <vt:lpwstr>https://undp.sharepoint.com/teams/OLS/Shared Documents/Forms/SBAA.aspx?FolderCTID=0x0120003A498069DDCE734E9C332AEA37697A58&amp;id=%2Fteams%2FOLS%2FShared%20Documents%2FStandard%20Basic%20Assistance%20Agreements</vt:lpwstr>
      </vt:variant>
      <vt:variant>
        <vt:lpwstr/>
      </vt:variant>
      <vt:variant>
        <vt:i4>7209011</vt:i4>
      </vt:variant>
      <vt:variant>
        <vt:i4>342</vt:i4>
      </vt:variant>
      <vt:variant>
        <vt:i4>0</vt:i4>
      </vt:variant>
      <vt:variant>
        <vt:i4>5</vt:i4>
      </vt:variant>
      <vt:variant>
        <vt:lpwstr>C:\node\4321</vt:lpwstr>
      </vt:variant>
      <vt:variant>
        <vt:lpwstr/>
      </vt:variant>
      <vt:variant>
        <vt:i4>39</vt:i4>
      </vt:variant>
      <vt:variant>
        <vt:i4>339</vt:i4>
      </vt:variant>
      <vt:variant>
        <vt:i4>0</vt:i4>
      </vt:variant>
      <vt:variant>
        <vt:i4>5</vt:i4>
      </vt:variant>
      <vt:variant>
        <vt:lpwstr>https://www.adaptation-fund.org/wp-content/uploads/2023/10/AFB.EFC_.32.7_Evaluation-Policy-Budget-Implication_clean.pdf</vt:lpwstr>
      </vt:variant>
      <vt:variant>
        <vt:lpwstr/>
      </vt:variant>
      <vt:variant>
        <vt:i4>6553702</vt:i4>
      </vt:variant>
      <vt:variant>
        <vt:i4>336</vt:i4>
      </vt:variant>
      <vt:variant>
        <vt:i4>0</vt:i4>
      </vt:variant>
      <vt:variant>
        <vt:i4>5</vt:i4>
      </vt:variant>
      <vt:variant>
        <vt:lpwstr>https://www.adaptation-fund.org/generic/costs-and-fees/</vt:lpwstr>
      </vt:variant>
      <vt:variant>
        <vt:lpwstr/>
      </vt:variant>
      <vt:variant>
        <vt:i4>7471187</vt:i4>
      </vt:variant>
      <vt:variant>
        <vt:i4>333</vt:i4>
      </vt:variant>
      <vt:variant>
        <vt:i4>0</vt:i4>
      </vt:variant>
      <vt:variant>
        <vt:i4>5</vt:i4>
      </vt:variant>
      <vt:variant>
        <vt:lpwstr>https://undp.sharepoint.com/:x:/r/teams/BPPS-Portal/Shared Documents/Vertical Fund Programme Support %26 Oversight/AF/AF TBWP template and guidance for Fully Developed Proposal_Dec 2025.xlsx?d=w03ce3b5730a249f081c1ffd92c130640&amp;csf=1&amp;web=1&amp;e=kw61SE&amp;isSPOFile=1&amp;xsdata=MDV8MDJ8amlzZW9uLnBhcmtAdW5kcC5vcmd8NTkxYTkzZjVkNTc5NGRkOGFmYjIwOGRlM2Q0N2Y1Njd8YjNlNWRiNWUyOTQ0NDgzNzk5ZjU3NDg4YWNlNTQzMTl8MHwwfDYzOTAxNTU3NjQxOTY0NzEzOXxVbmtub3dufFRXRnBiR1pzYjNkOGV5SkZiWEIwZVUxaGNHa2lPblJ5ZFdVc0lsWWlPaUl3TGpBdU1EQXdNQ0lzSWxBaU9pSlhhVzR6TWlJc0lrRk9Jam9pVFdGcGJDSXNJbGRVSWpveWZRPT18MHx8fA%3d%3d&amp;sdata=RnNIb3FqZUF3V3V6Vnc3RHJrSE42SHNSM08weVQyZGxid2dvRkZDZXVpbz0%3d</vt:lpwstr>
      </vt:variant>
      <vt:variant>
        <vt:lpwstr/>
      </vt:variant>
      <vt:variant>
        <vt:i4>6029326</vt:i4>
      </vt:variant>
      <vt:variant>
        <vt:i4>330</vt:i4>
      </vt:variant>
      <vt:variant>
        <vt:i4>0</vt:i4>
      </vt:variant>
      <vt:variant>
        <vt:i4>5</vt:i4>
      </vt:variant>
      <vt:variant>
        <vt:lpwstr>https://www.adaptation-fund.org/document/opg-annex-7-projectprogramme-implementation/</vt:lpwstr>
      </vt:variant>
      <vt:variant>
        <vt:lpwstr/>
      </vt:variant>
      <vt:variant>
        <vt:i4>4063267</vt:i4>
      </vt:variant>
      <vt:variant>
        <vt:i4>327</vt:i4>
      </vt:variant>
      <vt:variant>
        <vt:i4>0</vt:i4>
      </vt:variant>
      <vt:variant>
        <vt:i4>5</vt:i4>
      </vt:variant>
      <vt:variant>
        <vt:lpwstr>https://popp.undp.org/document/standard-operating-procedure-development-undp-management-actions-vertical-fund-projects</vt:lpwstr>
      </vt:variant>
      <vt:variant>
        <vt:lpwstr/>
      </vt:variant>
      <vt:variant>
        <vt:i4>6553655</vt:i4>
      </vt:variant>
      <vt:variant>
        <vt:i4>324</vt:i4>
      </vt:variant>
      <vt:variant>
        <vt:i4>0</vt:i4>
      </vt:variant>
      <vt:variant>
        <vt:i4>5</vt:i4>
      </vt:variant>
      <vt:variant>
        <vt:lpwstr>C:\node\1931</vt:lpwstr>
      </vt:variant>
      <vt:variant>
        <vt:lpwstr/>
      </vt:variant>
      <vt:variant>
        <vt:i4>7405623</vt:i4>
      </vt:variant>
      <vt:variant>
        <vt:i4>321</vt:i4>
      </vt:variant>
      <vt:variant>
        <vt:i4>0</vt:i4>
      </vt:variant>
      <vt:variant>
        <vt:i4>5</vt:i4>
      </vt:variant>
      <vt:variant>
        <vt:lpwstr>https://popp.undp.org/document/select-responsible-parties-and-grantees</vt:lpwstr>
      </vt:variant>
      <vt:variant>
        <vt:lpwstr/>
      </vt:variant>
      <vt:variant>
        <vt:i4>1376264</vt:i4>
      </vt:variant>
      <vt:variant>
        <vt:i4>318</vt:i4>
      </vt:variant>
      <vt:variant>
        <vt:i4>0</vt:i4>
      </vt:variant>
      <vt:variant>
        <vt:i4>5</vt:i4>
      </vt:variant>
      <vt:variant>
        <vt:lpwstr>https://popp.undp.org/policy-page/harmonized-approach-cash-transfers-hact</vt:lpwstr>
      </vt:variant>
      <vt:variant>
        <vt:lpwstr/>
      </vt:variant>
      <vt:variant>
        <vt:i4>5177419</vt:i4>
      </vt:variant>
      <vt:variant>
        <vt:i4>315</vt:i4>
      </vt:variant>
      <vt:variant>
        <vt:i4>0</vt:i4>
      </vt:variant>
      <vt:variant>
        <vt:i4>5</vt:i4>
      </vt:variant>
      <vt:variant>
        <vt:lpwstr>https://popp.undp.org/policy-page/select-responsible-parties-and-grantees</vt:lpwstr>
      </vt:variant>
      <vt:variant>
        <vt:lpwstr/>
      </vt:variant>
      <vt:variant>
        <vt:i4>6553702</vt:i4>
      </vt:variant>
      <vt:variant>
        <vt:i4>312</vt:i4>
      </vt:variant>
      <vt:variant>
        <vt:i4>0</vt:i4>
      </vt:variant>
      <vt:variant>
        <vt:i4>5</vt:i4>
      </vt:variant>
      <vt:variant>
        <vt:lpwstr>https://www.adaptation-fund.org/generic/costs-and-fees/</vt:lpwstr>
      </vt:variant>
      <vt:variant>
        <vt:lpwstr/>
      </vt:variant>
      <vt:variant>
        <vt:i4>6553702</vt:i4>
      </vt:variant>
      <vt:variant>
        <vt:i4>309</vt:i4>
      </vt:variant>
      <vt:variant>
        <vt:i4>0</vt:i4>
      </vt:variant>
      <vt:variant>
        <vt:i4>5</vt:i4>
      </vt:variant>
      <vt:variant>
        <vt:lpwstr>https://www.adaptation-fund.org/generic/costs-and-fees/</vt:lpwstr>
      </vt:variant>
      <vt:variant>
        <vt:lpwstr/>
      </vt:variant>
      <vt:variant>
        <vt:i4>6553702</vt:i4>
      </vt:variant>
      <vt:variant>
        <vt:i4>306</vt:i4>
      </vt:variant>
      <vt:variant>
        <vt:i4>0</vt:i4>
      </vt:variant>
      <vt:variant>
        <vt:i4>5</vt:i4>
      </vt:variant>
      <vt:variant>
        <vt:lpwstr>https://www.adaptation-fund.org/generic/costs-and-fees/</vt:lpwstr>
      </vt:variant>
      <vt:variant>
        <vt:lpwstr/>
      </vt:variant>
      <vt:variant>
        <vt:i4>6422635</vt:i4>
      </vt:variant>
      <vt:variant>
        <vt:i4>303</vt:i4>
      </vt:variant>
      <vt:variant>
        <vt:i4>0</vt:i4>
      </vt:variant>
      <vt:variant>
        <vt:i4>5</vt:i4>
      </vt:variant>
      <vt:variant>
        <vt:lpwstr>http://web.undp.org/evaluation/guidance.shtml</vt:lpwstr>
      </vt:variant>
      <vt:variant>
        <vt:lpwstr>gef</vt:lpwstr>
      </vt:variant>
      <vt:variant>
        <vt:i4>6422635</vt:i4>
      </vt:variant>
      <vt:variant>
        <vt:i4>300</vt:i4>
      </vt:variant>
      <vt:variant>
        <vt:i4>0</vt:i4>
      </vt:variant>
      <vt:variant>
        <vt:i4>5</vt:i4>
      </vt:variant>
      <vt:variant>
        <vt:lpwstr>http://web.undp.org/evaluation/guidance.shtml</vt:lpwstr>
      </vt:variant>
      <vt:variant>
        <vt:lpwstr>gef</vt:lpwstr>
      </vt:variant>
      <vt:variant>
        <vt:i4>3342384</vt:i4>
      </vt:variant>
      <vt:variant>
        <vt:i4>297</vt:i4>
      </vt:variant>
      <vt:variant>
        <vt:i4>0</vt:i4>
      </vt:variant>
      <vt:variant>
        <vt:i4>5</vt:i4>
      </vt:variant>
      <vt:variant>
        <vt:lpwstr>https://www.adaptation-fund.org/wp-content/uploads/2022/07/New-Design-Evaluation-Policy.pdf</vt:lpwstr>
      </vt:variant>
      <vt:variant>
        <vt:lpwstr/>
      </vt:variant>
      <vt:variant>
        <vt:i4>6226000</vt:i4>
      </vt:variant>
      <vt:variant>
        <vt:i4>294</vt:i4>
      </vt:variant>
      <vt:variant>
        <vt:i4>0</vt:i4>
      </vt:variant>
      <vt:variant>
        <vt:i4>5</vt:i4>
      </vt:variant>
      <vt:variant>
        <vt:lpwstr>https://popp.undp.org/document/evaluation-policy</vt:lpwstr>
      </vt:variant>
      <vt:variant>
        <vt:lpwstr/>
      </vt:variant>
      <vt:variant>
        <vt:i4>7078008</vt:i4>
      </vt:variant>
      <vt:variant>
        <vt:i4>291</vt:i4>
      </vt:variant>
      <vt:variant>
        <vt:i4>0</vt:i4>
      </vt:variant>
      <vt:variant>
        <vt:i4>5</vt:i4>
      </vt:variant>
      <vt:variant>
        <vt:lpwstr>https://popp.undp.org/</vt:lpwstr>
      </vt:variant>
      <vt:variant>
        <vt:lpwstr/>
      </vt:variant>
      <vt:variant>
        <vt:i4>6946917</vt:i4>
      </vt:variant>
      <vt:variant>
        <vt:i4>288</vt:i4>
      </vt:variant>
      <vt:variant>
        <vt:i4>0</vt:i4>
      </vt:variant>
      <vt:variant>
        <vt:i4>5</vt:i4>
      </vt:variant>
      <vt:variant>
        <vt:lpwstr>https://www.adaptation-fund.org/wp-content/uploads/2016/04/AF-Core-Indicator-Methodologies.pdf</vt:lpwstr>
      </vt:variant>
      <vt:variant>
        <vt:lpwstr/>
      </vt:variant>
      <vt:variant>
        <vt:i4>3473505</vt:i4>
      </vt:variant>
      <vt:variant>
        <vt:i4>285</vt:i4>
      </vt:variant>
      <vt:variant>
        <vt:i4>0</vt:i4>
      </vt:variant>
      <vt:variant>
        <vt:i4>5</vt:i4>
      </vt:variant>
      <vt:variant>
        <vt:lpwstr>https://www.adaptation-fund.org/document/methodologies-for-reporting-adaptation-fund-core-impact-indicators-march-2014/</vt:lpwstr>
      </vt:variant>
      <vt:variant>
        <vt:lpwstr/>
      </vt:variant>
      <vt:variant>
        <vt:i4>3538997</vt:i4>
      </vt:variant>
      <vt:variant>
        <vt:i4>282</vt:i4>
      </vt:variant>
      <vt:variant>
        <vt:i4>0</vt:i4>
      </vt:variant>
      <vt:variant>
        <vt:i4>5</vt:i4>
      </vt:variant>
      <vt:variant>
        <vt:lpwstr>https://www.adaptation-fund.org/document/updated-gender-guidance-document-for-implementing-entities-on-compliance-with-the-adaptation-fund-gender-policy-2/</vt:lpwstr>
      </vt:variant>
      <vt:variant>
        <vt:lpwstr/>
      </vt:variant>
      <vt:variant>
        <vt:i4>3080262</vt:i4>
      </vt:variant>
      <vt:variant>
        <vt:i4>279</vt:i4>
      </vt:variant>
      <vt:variant>
        <vt:i4>0</vt:i4>
      </vt:variant>
      <vt:variant>
        <vt:i4>5</vt:i4>
      </vt:variant>
      <vt:variant>
        <vt:lpwstr>https://www.adaptation-fund.org/wp-content/uploads/2025/09/AFB.B.45.8-Update-to-the-Strategic-Results-Framework_16Sep2025.pdf</vt:lpwstr>
      </vt:variant>
      <vt:variant>
        <vt:lpwstr/>
      </vt:variant>
      <vt:variant>
        <vt:i4>2228339</vt:i4>
      </vt:variant>
      <vt:variant>
        <vt:i4>276</vt:i4>
      </vt:variant>
      <vt:variant>
        <vt:i4>0</vt:i4>
      </vt:variant>
      <vt:variant>
        <vt:i4>5</vt:i4>
      </vt:variant>
      <vt:variant>
        <vt:lpwstr>https://www.adaptation-fund.org/wp-content/uploads/2019/10/Adaptation-Fund-Strategic-Results-Framework-Amended-in-March-2019-2.pdf</vt:lpwstr>
      </vt:variant>
      <vt:variant>
        <vt:lpwstr/>
      </vt:variant>
      <vt:variant>
        <vt:i4>3538997</vt:i4>
      </vt:variant>
      <vt:variant>
        <vt:i4>273</vt:i4>
      </vt:variant>
      <vt:variant>
        <vt:i4>0</vt:i4>
      </vt:variant>
      <vt:variant>
        <vt:i4>5</vt:i4>
      </vt:variant>
      <vt:variant>
        <vt:lpwstr>https://www.adaptation-fund.org/document/updated-gender-guidance-document-for-implementing-entities-on-compliance-with-the-adaptation-fund-gender-policy-2/</vt:lpwstr>
      </vt:variant>
      <vt:variant>
        <vt:lpwstr/>
      </vt:variant>
      <vt:variant>
        <vt:i4>5111824</vt:i4>
      </vt:variant>
      <vt:variant>
        <vt:i4>270</vt:i4>
      </vt:variant>
      <vt:variant>
        <vt:i4>0</vt:i4>
      </vt:variant>
      <vt:variant>
        <vt:i4>5</vt:i4>
      </vt:variant>
      <vt:variant>
        <vt:lpwstr>https://www.thegef.org/sites/default/files/documents/Gender_Equality_Guidelines.pdf</vt:lpwstr>
      </vt:variant>
      <vt:variant>
        <vt:lpwstr/>
      </vt:variant>
      <vt:variant>
        <vt:i4>1441868</vt:i4>
      </vt:variant>
      <vt:variant>
        <vt:i4>267</vt:i4>
      </vt:variant>
      <vt:variant>
        <vt:i4>0</vt:i4>
      </vt:variant>
      <vt:variant>
        <vt:i4>5</vt:i4>
      </vt:variant>
      <vt:variant>
        <vt:lpwstr>https://info.undp.org/sites/bpps/SES_Toolkit/SES Document Library/Uploaded October 2016/Final UNDP SES Stakeholder Engagement GN_Oct2017.pdf</vt:lpwstr>
      </vt:variant>
      <vt:variant>
        <vt:lpwstr/>
      </vt:variant>
      <vt:variant>
        <vt:i4>2949228</vt:i4>
      </vt:variant>
      <vt:variant>
        <vt:i4>264</vt:i4>
      </vt:variant>
      <vt:variant>
        <vt:i4>0</vt:i4>
      </vt:variant>
      <vt:variant>
        <vt:i4>5</vt:i4>
      </vt:variant>
      <vt:variant>
        <vt:lpwstr>https://www.adaptation-fund.org/wp-content/uploads/2015/01/AFB.EFC_.12.5.Rev_.1 Open Information Policy.pdf</vt:lpwstr>
      </vt:variant>
      <vt:variant>
        <vt:lpwstr/>
      </vt:variant>
      <vt:variant>
        <vt:i4>4259854</vt:i4>
      </vt:variant>
      <vt:variant>
        <vt:i4>261</vt:i4>
      </vt:variant>
      <vt:variant>
        <vt:i4>0</vt:i4>
      </vt:variant>
      <vt:variant>
        <vt:i4>5</vt:i4>
      </vt:variant>
      <vt:variant>
        <vt:lpwstr>https://rebrand.ly/DbDProjectGuideEN</vt:lpwstr>
      </vt:variant>
      <vt:variant>
        <vt:lpwstr/>
      </vt:variant>
      <vt:variant>
        <vt:i4>2097213</vt:i4>
      </vt:variant>
      <vt:variant>
        <vt:i4>258</vt:i4>
      </vt:variant>
      <vt:variant>
        <vt:i4>0</vt:i4>
      </vt:variant>
      <vt:variant>
        <vt:i4>5</vt:i4>
      </vt:variant>
      <vt:variant>
        <vt:lpwstr>https://www.adaptation-fund.org/wp-content/uploads/2023/05/Theory-of-Change_Logframe_EDA-Example.pdf</vt:lpwstr>
      </vt:variant>
      <vt:variant>
        <vt:lpwstr/>
      </vt:variant>
      <vt:variant>
        <vt:i4>4849693</vt:i4>
      </vt:variant>
      <vt:variant>
        <vt:i4>255</vt:i4>
      </vt:variant>
      <vt:variant>
        <vt:i4>0</vt:i4>
      </vt:variant>
      <vt:variant>
        <vt:i4>5</vt:i4>
      </vt:variant>
      <vt:variant>
        <vt:lpwstr>https://intranet.undp.org/unit/bpps/gender/Gender Libary/Forms/AllItems.aspx</vt:lpwstr>
      </vt:variant>
      <vt:variant>
        <vt:lpwstr/>
      </vt:variant>
      <vt:variant>
        <vt:i4>1376316</vt:i4>
      </vt:variant>
      <vt:variant>
        <vt:i4>248</vt:i4>
      </vt:variant>
      <vt:variant>
        <vt:i4>0</vt:i4>
      </vt:variant>
      <vt:variant>
        <vt:i4>5</vt:i4>
      </vt:variant>
      <vt:variant>
        <vt:lpwstr/>
      </vt:variant>
      <vt:variant>
        <vt:lpwstr>_Toc217394045</vt:lpwstr>
      </vt:variant>
      <vt:variant>
        <vt:i4>1376316</vt:i4>
      </vt:variant>
      <vt:variant>
        <vt:i4>242</vt:i4>
      </vt:variant>
      <vt:variant>
        <vt:i4>0</vt:i4>
      </vt:variant>
      <vt:variant>
        <vt:i4>5</vt:i4>
      </vt:variant>
      <vt:variant>
        <vt:lpwstr/>
      </vt:variant>
      <vt:variant>
        <vt:lpwstr>_Toc217394044</vt:lpwstr>
      </vt:variant>
      <vt:variant>
        <vt:i4>1376316</vt:i4>
      </vt:variant>
      <vt:variant>
        <vt:i4>236</vt:i4>
      </vt:variant>
      <vt:variant>
        <vt:i4>0</vt:i4>
      </vt:variant>
      <vt:variant>
        <vt:i4>5</vt:i4>
      </vt:variant>
      <vt:variant>
        <vt:lpwstr/>
      </vt:variant>
      <vt:variant>
        <vt:lpwstr>_Toc217394043</vt:lpwstr>
      </vt:variant>
      <vt:variant>
        <vt:i4>1376316</vt:i4>
      </vt:variant>
      <vt:variant>
        <vt:i4>230</vt:i4>
      </vt:variant>
      <vt:variant>
        <vt:i4>0</vt:i4>
      </vt:variant>
      <vt:variant>
        <vt:i4>5</vt:i4>
      </vt:variant>
      <vt:variant>
        <vt:lpwstr/>
      </vt:variant>
      <vt:variant>
        <vt:lpwstr>_Toc217394042</vt:lpwstr>
      </vt:variant>
      <vt:variant>
        <vt:i4>1376316</vt:i4>
      </vt:variant>
      <vt:variant>
        <vt:i4>224</vt:i4>
      </vt:variant>
      <vt:variant>
        <vt:i4>0</vt:i4>
      </vt:variant>
      <vt:variant>
        <vt:i4>5</vt:i4>
      </vt:variant>
      <vt:variant>
        <vt:lpwstr/>
      </vt:variant>
      <vt:variant>
        <vt:lpwstr>_Toc217394041</vt:lpwstr>
      </vt:variant>
      <vt:variant>
        <vt:i4>1376316</vt:i4>
      </vt:variant>
      <vt:variant>
        <vt:i4>218</vt:i4>
      </vt:variant>
      <vt:variant>
        <vt:i4>0</vt:i4>
      </vt:variant>
      <vt:variant>
        <vt:i4>5</vt:i4>
      </vt:variant>
      <vt:variant>
        <vt:lpwstr/>
      </vt:variant>
      <vt:variant>
        <vt:lpwstr>_Toc217394040</vt:lpwstr>
      </vt:variant>
      <vt:variant>
        <vt:i4>1179708</vt:i4>
      </vt:variant>
      <vt:variant>
        <vt:i4>212</vt:i4>
      </vt:variant>
      <vt:variant>
        <vt:i4>0</vt:i4>
      </vt:variant>
      <vt:variant>
        <vt:i4>5</vt:i4>
      </vt:variant>
      <vt:variant>
        <vt:lpwstr/>
      </vt:variant>
      <vt:variant>
        <vt:lpwstr>_Toc217394039</vt:lpwstr>
      </vt:variant>
      <vt:variant>
        <vt:i4>1179708</vt:i4>
      </vt:variant>
      <vt:variant>
        <vt:i4>206</vt:i4>
      </vt:variant>
      <vt:variant>
        <vt:i4>0</vt:i4>
      </vt:variant>
      <vt:variant>
        <vt:i4>5</vt:i4>
      </vt:variant>
      <vt:variant>
        <vt:lpwstr/>
      </vt:variant>
      <vt:variant>
        <vt:lpwstr>_Toc217394038</vt:lpwstr>
      </vt:variant>
      <vt:variant>
        <vt:i4>1179708</vt:i4>
      </vt:variant>
      <vt:variant>
        <vt:i4>200</vt:i4>
      </vt:variant>
      <vt:variant>
        <vt:i4>0</vt:i4>
      </vt:variant>
      <vt:variant>
        <vt:i4>5</vt:i4>
      </vt:variant>
      <vt:variant>
        <vt:lpwstr/>
      </vt:variant>
      <vt:variant>
        <vt:lpwstr>_Toc217394037</vt:lpwstr>
      </vt:variant>
      <vt:variant>
        <vt:i4>1179708</vt:i4>
      </vt:variant>
      <vt:variant>
        <vt:i4>194</vt:i4>
      </vt:variant>
      <vt:variant>
        <vt:i4>0</vt:i4>
      </vt:variant>
      <vt:variant>
        <vt:i4>5</vt:i4>
      </vt:variant>
      <vt:variant>
        <vt:lpwstr/>
      </vt:variant>
      <vt:variant>
        <vt:lpwstr>_Toc217394036</vt:lpwstr>
      </vt:variant>
      <vt:variant>
        <vt:i4>1179708</vt:i4>
      </vt:variant>
      <vt:variant>
        <vt:i4>188</vt:i4>
      </vt:variant>
      <vt:variant>
        <vt:i4>0</vt:i4>
      </vt:variant>
      <vt:variant>
        <vt:i4>5</vt:i4>
      </vt:variant>
      <vt:variant>
        <vt:lpwstr/>
      </vt:variant>
      <vt:variant>
        <vt:lpwstr>_Toc217394035</vt:lpwstr>
      </vt:variant>
      <vt:variant>
        <vt:i4>1179708</vt:i4>
      </vt:variant>
      <vt:variant>
        <vt:i4>182</vt:i4>
      </vt:variant>
      <vt:variant>
        <vt:i4>0</vt:i4>
      </vt:variant>
      <vt:variant>
        <vt:i4>5</vt:i4>
      </vt:variant>
      <vt:variant>
        <vt:lpwstr/>
      </vt:variant>
      <vt:variant>
        <vt:lpwstr>_Toc217394034</vt:lpwstr>
      </vt:variant>
      <vt:variant>
        <vt:i4>1179708</vt:i4>
      </vt:variant>
      <vt:variant>
        <vt:i4>176</vt:i4>
      </vt:variant>
      <vt:variant>
        <vt:i4>0</vt:i4>
      </vt:variant>
      <vt:variant>
        <vt:i4>5</vt:i4>
      </vt:variant>
      <vt:variant>
        <vt:lpwstr/>
      </vt:variant>
      <vt:variant>
        <vt:lpwstr>_Toc217394033</vt:lpwstr>
      </vt:variant>
      <vt:variant>
        <vt:i4>1179708</vt:i4>
      </vt:variant>
      <vt:variant>
        <vt:i4>170</vt:i4>
      </vt:variant>
      <vt:variant>
        <vt:i4>0</vt:i4>
      </vt:variant>
      <vt:variant>
        <vt:i4>5</vt:i4>
      </vt:variant>
      <vt:variant>
        <vt:lpwstr/>
      </vt:variant>
      <vt:variant>
        <vt:lpwstr>_Toc217394032</vt:lpwstr>
      </vt:variant>
      <vt:variant>
        <vt:i4>1179708</vt:i4>
      </vt:variant>
      <vt:variant>
        <vt:i4>164</vt:i4>
      </vt:variant>
      <vt:variant>
        <vt:i4>0</vt:i4>
      </vt:variant>
      <vt:variant>
        <vt:i4>5</vt:i4>
      </vt:variant>
      <vt:variant>
        <vt:lpwstr/>
      </vt:variant>
      <vt:variant>
        <vt:lpwstr>_Toc217394031</vt:lpwstr>
      </vt:variant>
      <vt:variant>
        <vt:i4>1179708</vt:i4>
      </vt:variant>
      <vt:variant>
        <vt:i4>158</vt:i4>
      </vt:variant>
      <vt:variant>
        <vt:i4>0</vt:i4>
      </vt:variant>
      <vt:variant>
        <vt:i4>5</vt:i4>
      </vt:variant>
      <vt:variant>
        <vt:lpwstr/>
      </vt:variant>
      <vt:variant>
        <vt:lpwstr>_Toc217394030</vt:lpwstr>
      </vt:variant>
      <vt:variant>
        <vt:i4>1245244</vt:i4>
      </vt:variant>
      <vt:variant>
        <vt:i4>152</vt:i4>
      </vt:variant>
      <vt:variant>
        <vt:i4>0</vt:i4>
      </vt:variant>
      <vt:variant>
        <vt:i4>5</vt:i4>
      </vt:variant>
      <vt:variant>
        <vt:lpwstr/>
      </vt:variant>
      <vt:variant>
        <vt:lpwstr>_Toc217394029</vt:lpwstr>
      </vt:variant>
      <vt:variant>
        <vt:i4>1245244</vt:i4>
      </vt:variant>
      <vt:variant>
        <vt:i4>146</vt:i4>
      </vt:variant>
      <vt:variant>
        <vt:i4>0</vt:i4>
      </vt:variant>
      <vt:variant>
        <vt:i4>5</vt:i4>
      </vt:variant>
      <vt:variant>
        <vt:lpwstr/>
      </vt:variant>
      <vt:variant>
        <vt:lpwstr>_Toc217394028</vt:lpwstr>
      </vt:variant>
      <vt:variant>
        <vt:i4>1245244</vt:i4>
      </vt:variant>
      <vt:variant>
        <vt:i4>140</vt:i4>
      </vt:variant>
      <vt:variant>
        <vt:i4>0</vt:i4>
      </vt:variant>
      <vt:variant>
        <vt:i4>5</vt:i4>
      </vt:variant>
      <vt:variant>
        <vt:lpwstr/>
      </vt:variant>
      <vt:variant>
        <vt:lpwstr>_Toc217394027</vt:lpwstr>
      </vt:variant>
      <vt:variant>
        <vt:i4>1245244</vt:i4>
      </vt:variant>
      <vt:variant>
        <vt:i4>134</vt:i4>
      </vt:variant>
      <vt:variant>
        <vt:i4>0</vt:i4>
      </vt:variant>
      <vt:variant>
        <vt:i4>5</vt:i4>
      </vt:variant>
      <vt:variant>
        <vt:lpwstr/>
      </vt:variant>
      <vt:variant>
        <vt:lpwstr>_Toc217394026</vt:lpwstr>
      </vt:variant>
      <vt:variant>
        <vt:i4>1245244</vt:i4>
      </vt:variant>
      <vt:variant>
        <vt:i4>128</vt:i4>
      </vt:variant>
      <vt:variant>
        <vt:i4>0</vt:i4>
      </vt:variant>
      <vt:variant>
        <vt:i4>5</vt:i4>
      </vt:variant>
      <vt:variant>
        <vt:lpwstr/>
      </vt:variant>
      <vt:variant>
        <vt:lpwstr>_Toc217394025</vt:lpwstr>
      </vt:variant>
      <vt:variant>
        <vt:i4>1245244</vt:i4>
      </vt:variant>
      <vt:variant>
        <vt:i4>122</vt:i4>
      </vt:variant>
      <vt:variant>
        <vt:i4>0</vt:i4>
      </vt:variant>
      <vt:variant>
        <vt:i4>5</vt:i4>
      </vt:variant>
      <vt:variant>
        <vt:lpwstr/>
      </vt:variant>
      <vt:variant>
        <vt:lpwstr>_Toc217394024</vt:lpwstr>
      </vt:variant>
      <vt:variant>
        <vt:i4>1245244</vt:i4>
      </vt:variant>
      <vt:variant>
        <vt:i4>116</vt:i4>
      </vt:variant>
      <vt:variant>
        <vt:i4>0</vt:i4>
      </vt:variant>
      <vt:variant>
        <vt:i4>5</vt:i4>
      </vt:variant>
      <vt:variant>
        <vt:lpwstr/>
      </vt:variant>
      <vt:variant>
        <vt:lpwstr>_Toc217394023</vt:lpwstr>
      </vt:variant>
      <vt:variant>
        <vt:i4>1245244</vt:i4>
      </vt:variant>
      <vt:variant>
        <vt:i4>110</vt:i4>
      </vt:variant>
      <vt:variant>
        <vt:i4>0</vt:i4>
      </vt:variant>
      <vt:variant>
        <vt:i4>5</vt:i4>
      </vt:variant>
      <vt:variant>
        <vt:lpwstr/>
      </vt:variant>
      <vt:variant>
        <vt:lpwstr>_Toc217394022</vt:lpwstr>
      </vt:variant>
      <vt:variant>
        <vt:i4>1245244</vt:i4>
      </vt:variant>
      <vt:variant>
        <vt:i4>104</vt:i4>
      </vt:variant>
      <vt:variant>
        <vt:i4>0</vt:i4>
      </vt:variant>
      <vt:variant>
        <vt:i4>5</vt:i4>
      </vt:variant>
      <vt:variant>
        <vt:lpwstr/>
      </vt:variant>
      <vt:variant>
        <vt:lpwstr>_Toc217394021</vt:lpwstr>
      </vt:variant>
      <vt:variant>
        <vt:i4>1245244</vt:i4>
      </vt:variant>
      <vt:variant>
        <vt:i4>98</vt:i4>
      </vt:variant>
      <vt:variant>
        <vt:i4>0</vt:i4>
      </vt:variant>
      <vt:variant>
        <vt:i4>5</vt:i4>
      </vt:variant>
      <vt:variant>
        <vt:lpwstr/>
      </vt:variant>
      <vt:variant>
        <vt:lpwstr>_Toc217394020</vt:lpwstr>
      </vt:variant>
      <vt:variant>
        <vt:i4>1048636</vt:i4>
      </vt:variant>
      <vt:variant>
        <vt:i4>92</vt:i4>
      </vt:variant>
      <vt:variant>
        <vt:i4>0</vt:i4>
      </vt:variant>
      <vt:variant>
        <vt:i4>5</vt:i4>
      </vt:variant>
      <vt:variant>
        <vt:lpwstr/>
      </vt:variant>
      <vt:variant>
        <vt:lpwstr>_Toc217394019</vt:lpwstr>
      </vt:variant>
      <vt:variant>
        <vt:i4>1048636</vt:i4>
      </vt:variant>
      <vt:variant>
        <vt:i4>86</vt:i4>
      </vt:variant>
      <vt:variant>
        <vt:i4>0</vt:i4>
      </vt:variant>
      <vt:variant>
        <vt:i4>5</vt:i4>
      </vt:variant>
      <vt:variant>
        <vt:lpwstr/>
      </vt:variant>
      <vt:variant>
        <vt:lpwstr>_Toc217394018</vt:lpwstr>
      </vt:variant>
      <vt:variant>
        <vt:i4>3735665</vt:i4>
      </vt:variant>
      <vt:variant>
        <vt:i4>81</vt:i4>
      </vt:variant>
      <vt:variant>
        <vt:i4>0</vt:i4>
      </vt:variant>
      <vt:variant>
        <vt:i4>5</vt:i4>
      </vt:variant>
      <vt:variant>
        <vt:lpwstr>https://www.undp.org/publications/investing-gender-equality-undp-gender-marker-tracking-gender-related-investments-and-expenditures-quantum</vt:lpwstr>
      </vt:variant>
      <vt:variant>
        <vt:lpwstr/>
      </vt:variant>
      <vt:variant>
        <vt:i4>7208995</vt:i4>
      </vt:variant>
      <vt:variant>
        <vt:i4>78</vt:i4>
      </vt:variant>
      <vt:variant>
        <vt:i4>0</vt:i4>
      </vt:variant>
      <vt:variant>
        <vt:i4>5</vt:i4>
      </vt:variant>
      <vt:variant>
        <vt:lpwstr>https://popp.undp.org/procedure/select-implementing-partner</vt:lpwstr>
      </vt:variant>
      <vt:variant>
        <vt:lpwstr/>
      </vt:variant>
      <vt:variant>
        <vt:i4>1310800</vt:i4>
      </vt:variant>
      <vt:variant>
        <vt:i4>75</vt:i4>
      </vt:variant>
      <vt:variant>
        <vt:i4>0</vt:i4>
      </vt:variant>
      <vt:variant>
        <vt:i4>5</vt:i4>
      </vt:variant>
      <vt:variant>
        <vt:lpwstr>https://www.undp.org/content/undp/en/home/accountability/social-and-environmental-responsibility.html</vt:lpwstr>
      </vt:variant>
      <vt:variant>
        <vt:lpwstr/>
      </vt:variant>
      <vt:variant>
        <vt:i4>7864419</vt:i4>
      </vt:variant>
      <vt:variant>
        <vt:i4>72</vt:i4>
      </vt:variant>
      <vt:variant>
        <vt:i4>0</vt:i4>
      </vt:variant>
      <vt:variant>
        <vt:i4>5</vt:i4>
      </vt:variant>
      <vt:variant>
        <vt:lpwstr>https://www.adaptation-fund.org/document/pfg-amount-calculator/</vt:lpwstr>
      </vt:variant>
      <vt:variant>
        <vt:lpwstr/>
      </vt:variant>
      <vt:variant>
        <vt:i4>1507404</vt:i4>
      </vt:variant>
      <vt:variant>
        <vt:i4>69</vt:i4>
      </vt:variant>
      <vt:variant>
        <vt:i4>0</vt:i4>
      </vt:variant>
      <vt:variant>
        <vt:i4>5</vt:i4>
      </vt:variant>
      <vt:variant>
        <vt:lpwstr>https://www.adaptation-fund.org/?post_type=af_document&amp;p=168778&amp;preview=true</vt:lpwstr>
      </vt:variant>
      <vt:variant>
        <vt:lpwstr/>
      </vt:variant>
      <vt:variant>
        <vt:i4>5046283</vt:i4>
      </vt:variant>
      <vt:variant>
        <vt:i4>66</vt:i4>
      </vt:variant>
      <vt:variant>
        <vt:i4>0</vt:i4>
      </vt:variant>
      <vt:variant>
        <vt:i4>5</vt:i4>
      </vt:variant>
      <vt:variant>
        <vt:lpwstr>https://www.adaptation-fund.org/wp-content/uploads/2015/03/OPG-ANNEX-4-3-Letter-of-Endorsement-by-Government.doc</vt:lpwstr>
      </vt:variant>
      <vt:variant>
        <vt:lpwstr/>
      </vt:variant>
      <vt:variant>
        <vt:i4>1900619</vt:i4>
      </vt:variant>
      <vt:variant>
        <vt:i4>63</vt:i4>
      </vt:variant>
      <vt:variant>
        <vt:i4>0</vt:i4>
      </vt:variant>
      <vt:variant>
        <vt:i4>5</vt:i4>
      </vt:variant>
      <vt:variant>
        <vt:lpwstr>https://www.adaptation-fund.org/document/evaluation-policy-of-the-adaptation-fund-graphically-edited/</vt:lpwstr>
      </vt:variant>
      <vt:variant>
        <vt:lpwstr/>
      </vt:variant>
      <vt:variant>
        <vt:i4>4653056</vt:i4>
      </vt:variant>
      <vt:variant>
        <vt:i4>60</vt:i4>
      </vt:variant>
      <vt:variant>
        <vt:i4>0</vt:i4>
      </vt:variant>
      <vt:variant>
        <vt:i4>5</vt:i4>
      </vt:variant>
      <vt:variant>
        <vt:lpwstr>https://www.adaptation-fund.org/document/guidance-document-implementing-entities-compliance-adaptation-fund-gender-policy-2/</vt:lpwstr>
      </vt:variant>
      <vt:variant>
        <vt:lpwstr/>
      </vt:variant>
      <vt:variant>
        <vt:i4>5505117</vt:i4>
      </vt:variant>
      <vt:variant>
        <vt:i4>57</vt:i4>
      </vt:variant>
      <vt:variant>
        <vt:i4>0</vt:i4>
      </vt:variant>
      <vt:variant>
        <vt:i4>5</vt:i4>
      </vt:variant>
      <vt:variant>
        <vt:lpwstr>https://www.adaptation-fund.org/document/guidance-document-implementing-entities-compliance-adaptation-fund-environmental-social-policy/</vt:lpwstr>
      </vt:variant>
      <vt:variant>
        <vt:lpwstr/>
      </vt:variant>
      <vt:variant>
        <vt:i4>3014761</vt:i4>
      </vt:variant>
      <vt:variant>
        <vt:i4>54</vt:i4>
      </vt:variant>
      <vt:variant>
        <vt:i4>0</vt:i4>
      </vt:variant>
      <vt:variant>
        <vt:i4>5</vt:i4>
      </vt:variant>
      <vt:variant>
        <vt:lpwstr>https://www.adaptation-fund.org/wp-content/uploads/2015/03/Review-Criteria-5.12.pdf</vt:lpwstr>
      </vt:variant>
      <vt:variant>
        <vt:lpwstr/>
      </vt:variant>
      <vt:variant>
        <vt:i4>7274547</vt:i4>
      </vt:variant>
      <vt:variant>
        <vt:i4>51</vt:i4>
      </vt:variant>
      <vt:variant>
        <vt:i4>0</vt:i4>
      </vt:variant>
      <vt:variant>
        <vt:i4>5</vt:i4>
      </vt:variant>
      <vt:variant>
        <vt:lpwstr>https://www.adaptation-fund.org/wp-content/uploads/2015/03/Approval-and-operations-procedures-5.12.pdf</vt:lpwstr>
      </vt:variant>
      <vt:variant>
        <vt:lpwstr/>
      </vt:variant>
      <vt:variant>
        <vt:i4>7602210</vt:i4>
      </vt:variant>
      <vt:variant>
        <vt:i4>48</vt:i4>
      </vt:variant>
      <vt:variant>
        <vt:i4>0</vt:i4>
      </vt:variant>
      <vt:variant>
        <vt:i4>5</vt:i4>
      </vt:variant>
      <vt:variant>
        <vt:lpwstr>https://www.adaptation-fund.org/apply-funding/policies-guidelines/</vt:lpwstr>
      </vt:variant>
      <vt:variant>
        <vt:lpwstr/>
      </vt:variant>
      <vt:variant>
        <vt:i4>1769550</vt:i4>
      </vt:variant>
      <vt:variant>
        <vt:i4>45</vt:i4>
      </vt:variant>
      <vt:variant>
        <vt:i4>0</vt:i4>
      </vt:variant>
      <vt:variant>
        <vt:i4>5</vt:i4>
      </vt:variant>
      <vt:variant>
        <vt:lpwstr>https://www.un.org/geospatial/mapsgeo</vt:lpwstr>
      </vt:variant>
      <vt:variant>
        <vt:lpwstr/>
      </vt:variant>
      <vt:variant>
        <vt:i4>5373981</vt:i4>
      </vt:variant>
      <vt:variant>
        <vt:i4>42</vt:i4>
      </vt:variant>
      <vt:variant>
        <vt:i4>0</vt:i4>
      </vt:variant>
      <vt:variant>
        <vt:i4>5</vt:i4>
      </vt:variant>
      <vt:variant>
        <vt:lpwstr>https://www.undp.org/procurement/strategy</vt:lpwstr>
      </vt:variant>
      <vt:variant>
        <vt:lpwstr/>
      </vt:variant>
      <vt:variant>
        <vt:i4>1245212</vt:i4>
      </vt:variant>
      <vt:variant>
        <vt:i4>39</vt:i4>
      </vt:variant>
      <vt:variant>
        <vt:i4>0</vt:i4>
      </vt:variant>
      <vt:variant>
        <vt:i4>5</vt:i4>
      </vt:variant>
      <vt:variant>
        <vt:lpwstr>/node/966</vt:lpwstr>
      </vt:variant>
      <vt:variant>
        <vt:lpwstr/>
      </vt:variant>
      <vt:variant>
        <vt:i4>4456541</vt:i4>
      </vt:variant>
      <vt:variant>
        <vt:i4>36</vt:i4>
      </vt:variant>
      <vt:variant>
        <vt:i4>0</vt:i4>
      </vt:variant>
      <vt:variant>
        <vt:i4>5</vt:i4>
      </vt:variant>
      <vt:variant>
        <vt:lpwstr>https://www.unep.org/explore-topics/resource-efficiency/what-we-do/sustainable-public-procurement/sdg-127-target-and</vt:lpwstr>
      </vt:variant>
      <vt:variant>
        <vt:lpwstr/>
      </vt:variant>
      <vt:variant>
        <vt:i4>5308436</vt:i4>
      </vt:variant>
      <vt:variant>
        <vt:i4>33</vt:i4>
      </vt:variant>
      <vt:variant>
        <vt:i4>0</vt:i4>
      </vt:variant>
      <vt:variant>
        <vt:i4>5</vt:i4>
      </vt:variant>
      <vt:variant>
        <vt:lpwstr>https://undp.sharepoint.com/teams/BPPS-Portal/SitePages/Vertical Fund Programme Support %26 Oversight/VF-Procurement.aspx</vt:lpwstr>
      </vt:variant>
      <vt:variant>
        <vt:lpwstr/>
      </vt:variant>
      <vt:variant>
        <vt:i4>2555942</vt:i4>
      </vt:variant>
      <vt:variant>
        <vt:i4>30</vt:i4>
      </vt:variant>
      <vt:variant>
        <vt:i4>0</vt:i4>
      </vt:variant>
      <vt:variant>
        <vt:i4>5</vt:i4>
      </vt:variant>
      <vt:variant>
        <vt:lpwstr>/node/1426</vt:lpwstr>
      </vt:variant>
      <vt:variant>
        <vt:lpwstr/>
      </vt:variant>
      <vt:variant>
        <vt:i4>2883628</vt:i4>
      </vt:variant>
      <vt:variant>
        <vt:i4>27</vt:i4>
      </vt:variant>
      <vt:variant>
        <vt:i4>0</vt:i4>
      </vt:variant>
      <vt:variant>
        <vt:i4>5</vt:i4>
      </vt:variant>
      <vt:variant>
        <vt:lpwstr>/node/1881</vt:lpwstr>
      </vt:variant>
      <vt:variant>
        <vt:lpwstr/>
      </vt:variant>
      <vt:variant>
        <vt:i4>2555942</vt:i4>
      </vt:variant>
      <vt:variant>
        <vt:i4>24</vt:i4>
      </vt:variant>
      <vt:variant>
        <vt:i4>0</vt:i4>
      </vt:variant>
      <vt:variant>
        <vt:i4>5</vt:i4>
      </vt:variant>
      <vt:variant>
        <vt:lpwstr>/node/1426</vt:lpwstr>
      </vt:variant>
      <vt:variant>
        <vt:lpwstr/>
      </vt:variant>
      <vt:variant>
        <vt:i4>7864357</vt:i4>
      </vt:variant>
      <vt:variant>
        <vt:i4>18</vt:i4>
      </vt:variant>
      <vt:variant>
        <vt:i4>0</vt:i4>
      </vt:variant>
      <vt:variant>
        <vt:i4>5</vt:i4>
      </vt:variant>
      <vt:variant>
        <vt:lpwstr>https://pims.undp.org/uploaded/1464/1794541/VF Cofinancing and SES Guidance - December 2021.pdf</vt:lpwstr>
      </vt:variant>
      <vt:variant>
        <vt:lpwstr/>
      </vt:variant>
      <vt:variant>
        <vt:i4>2228258</vt:i4>
      </vt:variant>
      <vt:variant>
        <vt:i4>15</vt:i4>
      </vt:variant>
      <vt:variant>
        <vt:i4>0</vt:i4>
      </vt:variant>
      <vt:variant>
        <vt:i4>5</vt:i4>
      </vt:variant>
      <vt:variant>
        <vt:lpwstr>/node/2156</vt:lpwstr>
      </vt:variant>
      <vt:variant>
        <vt:lpwstr/>
      </vt:variant>
      <vt:variant>
        <vt:i4>6226008</vt:i4>
      </vt:variant>
      <vt:variant>
        <vt:i4>12</vt:i4>
      </vt:variant>
      <vt:variant>
        <vt:i4>0</vt:i4>
      </vt:variant>
      <vt:variant>
        <vt:i4>5</vt:i4>
      </vt:variant>
      <vt:variant>
        <vt:lpwstr>https://popp.undp.org/procurement/construction-works</vt:lpwstr>
      </vt:variant>
      <vt:variant>
        <vt:lpwstr/>
      </vt:variant>
      <vt:variant>
        <vt:i4>3866679</vt:i4>
      </vt:variant>
      <vt:variant>
        <vt:i4>9</vt:i4>
      </vt:variant>
      <vt:variant>
        <vt:i4>0</vt:i4>
      </vt:variant>
      <vt:variant>
        <vt:i4>5</vt:i4>
      </vt:variant>
      <vt:variant>
        <vt:lpwstr>https://popp.undp.org/policy-page/appraise-and-approve</vt:lpwstr>
      </vt:variant>
      <vt:variant>
        <vt:lpwstr/>
      </vt:variant>
      <vt:variant>
        <vt:i4>4653132</vt:i4>
      </vt:variant>
      <vt:variant>
        <vt:i4>6</vt:i4>
      </vt:variant>
      <vt:variant>
        <vt:i4>0</vt:i4>
      </vt:variant>
      <vt:variant>
        <vt:i4>5</vt:i4>
      </vt:variant>
      <vt:variant>
        <vt:lpwstr>https://undp.sharepoint.com/teams/BPPS-Portal/SitePages/Vertical Fund Programme Support %26 Oversight/What's-New.aspx</vt:lpwstr>
      </vt:variant>
      <vt:variant>
        <vt:lpwstr>adaptation-fund-%28af%29</vt:lpwstr>
      </vt:variant>
      <vt:variant>
        <vt:i4>2490401</vt:i4>
      </vt:variant>
      <vt:variant>
        <vt:i4>3</vt:i4>
      </vt:variant>
      <vt:variant>
        <vt:i4>0</vt:i4>
      </vt:variant>
      <vt:variant>
        <vt:i4>5</vt:i4>
      </vt:variant>
      <vt:variant>
        <vt:lpwstr>/node/11526</vt:lpwstr>
      </vt:variant>
      <vt:variant>
        <vt:lpwstr/>
      </vt:variant>
      <vt:variant>
        <vt:i4>2162724</vt:i4>
      </vt:variant>
      <vt:variant>
        <vt:i4>0</vt:i4>
      </vt:variant>
      <vt:variant>
        <vt:i4>0</vt:i4>
      </vt:variant>
      <vt:variant>
        <vt:i4>5</vt:i4>
      </vt:variant>
      <vt:variant>
        <vt:lpwstr>/node/11056</vt:lpwstr>
      </vt:variant>
      <vt:variant>
        <vt:lpwstr/>
      </vt:variant>
      <vt:variant>
        <vt:i4>4784213</vt:i4>
      </vt:variant>
      <vt:variant>
        <vt:i4>12</vt:i4>
      </vt:variant>
      <vt:variant>
        <vt:i4>0</vt:i4>
      </vt:variant>
      <vt:variant>
        <vt:i4>5</vt:i4>
      </vt:variant>
      <vt:variant>
        <vt:lpwstr>https://popp.undp.org/procedure/close-and-transition-projects</vt:lpwstr>
      </vt:variant>
      <vt:variant>
        <vt:lpwstr/>
      </vt:variant>
      <vt:variant>
        <vt:i4>6946917</vt:i4>
      </vt:variant>
      <vt:variant>
        <vt:i4>9</vt:i4>
      </vt:variant>
      <vt:variant>
        <vt:i4>0</vt:i4>
      </vt:variant>
      <vt:variant>
        <vt:i4>5</vt:i4>
      </vt:variant>
      <vt:variant>
        <vt:lpwstr>https://www.adaptation-fund.org/wp-content/uploads/2016/04/AF-Core-Indicator-Methodologies.pdf</vt:lpwstr>
      </vt:variant>
      <vt:variant>
        <vt:lpwstr/>
      </vt:variant>
      <vt:variant>
        <vt:i4>4259854</vt:i4>
      </vt:variant>
      <vt:variant>
        <vt:i4>6</vt:i4>
      </vt:variant>
      <vt:variant>
        <vt:i4>0</vt:i4>
      </vt:variant>
      <vt:variant>
        <vt:i4>5</vt:i4>
      </vt:variant>
      <vt:variant>
        <vt:lpwstr>https://rebrand.ly/DbDProjectGuideEN</vt:lpwstr>
      </vt:variant>
      <vt:variant>
        <vt:lpwstr/>
      </vt:variant>
      <vt:variant>
        <vt:i4>852061</vt:i4>
      </vt:variant>
      <vt:variant>
        <vt:i4>3</vt:i4>
      </vt:variant>
      <vt:variant>
        <vt:i4>0</vt:i4>
      </vt:variant>
      <vt:variant>
        <vt:i4>5</vt:i4>
      </vt:variant>
      <vt:variant>
        <vt:lpwstr>https://panorama.solutions/en</vt:lpwstr>
      </vt:variant>
      <vt:variant>
        <vt:lpwstr/>
      </vt:variant>
      <vt:variant>
        <vt:i4>4259854</vt:i4>
      </vt:variant>
      <vt:variant>
        <vt:i4>0</vt:i4>
      </vt:variant>
      <vt:variant>
        <vt:i4>0</vt:i4>
      </vt:variant>
      <vt:variant>
        <vt:i4>5</vt:i4>
      </vt:variant>
      <vt:variant>
        <vt:lpwstr>https://rebrand.ly/DbDProjectGuideEN</vt:lpwstr>
      </vt:variant>
      <vt:variant>
        <vt:lpwstr/>
      </vt:variant>
      <vt:variant>
        <vt:i4>7602198</vt:i4>
      </vt:variant>
      <vt:variant>
        <vt:i4>21</vt:i4>
      </vt:variant>
      <vt:variant>
        <vt:i4>0</vt:i4>
      </vt:variant>
      <vt:variant>
        <vt:i4>5</vt:i4>
      </vt:variant>
      <vt:variant>
        <vt:lpwstr>mailto:xiumei.zhang@undp.org</vt:lpwstr>
      </vt:variant>
      <vt:variant>
        <vt:lpwstr/>
      </vt:variant>
      <vt:variant>
        <vt:i4>3080258</vt:i4>
      </vt:variant>
      <vt:variant>
        <vt:i4>18</vt:i4>
      </vt:variant>
      <vt:variant>
        <vt:i4>0</vt:i4>
      </vt:variant>
      <vt:variant>
        <vt:i4>5</vt:i4>
      </vt:variant>
      <vt:variant>
        <vt:lpwstr>mailto:Querube.MORA@undp.org</vt:lpwstr>
      </vt:variant>
      <vt:variant>
        <vt:lpwstr/>
      </vt:variant>
      <vt:variant>
        <vt:i4>3080258</vt:i4>
      </vt:variant>
      <vt:variant>
        <vt:i4>15</vt:i4>
      </vt:variant>
      <vt:variant>
        <vt:i4>0</vt:i4>
      </vt:variant>
      <vt:variant>
        <vt:i4>5</vt:i4>
      </vt:variant>
      <vt:variant>
        <vt:lpwstr>mailto:Querube.MORA@undp.org</vt:lpwstr>
      </vt:variant>
      <vt:variant>
        <vt:lpwstr/>
      </vt:variant>
      <vt:variant>
        <vt:i4>3080258</vt:i4>
      </vt:variant>
      <vt:variant>
        <vt:i4>12</vt:i4>
      </vt:variant>
      <vt:variant>
        <vt:i4>0</vt:i4>
      </vt:variant>
      <vt:variant>
        <vt:i4>5</vt:i4>
      </vt:variant>
      <vt:variant>
        <vt:lpwstr>mailto:Querube.MORA@undp.org</vt:lpwstr>
      </vt:variant>
      <vt:variant>
        <vt:lpwstr/>
      </vt:variant>
      <vt:variant>
        <vt:i4>3080258</vt:i4>
      </vt:variant>
      <vt:variant>
        <vt:i4>9</vt:i4>
      </vt:variant>
      <vt:variant>
        <vt:i4>0</vt:i4>
      </vt:variant>
      <vt:variant>
        <vt:i4>5</vt:i4>
      </vt:variant>
      <vt:variant>
        <vt:lpwstr>mailto:Querube.MORA@undp.org</vt:lpwstr>
      </vt:variant>
      <vt:variant>
        <vt:lpwstr/>
      </vt:variant>
      <vt:variant>
        <vt:i4>3080258</vt:i4>
      </vt:variant>
      <vt:variant>
        <vt:i4>6</vt:i4>
      </vt:variant>
      <vt:variant>
        <vt:i4>0</vt:i4>
      </vt:variant>
      <vt:variant>
        <vt:i4>5</vt:i4>
      </vt:variant>
      <vt:variant>
        <vt:lpwstr>mailto:Querube.MORA@undp.org</vt:lpwstr>
      </vt:variant>
      <vt:variant>
        <vt:lpwstr/>
      </vt:variant>
      <vt:variant>
        <vt:i4>7733316</vt:i4>
      </vt:variant>
      <vt:variant>
        <vt:i4>3</vt:i4>
      </vt:variant>
      <vt:variant>
        <vt:i4>0</vt:i4>
      </vt:variant>
      <vt:variant>
        <vt:i4>5</vt:i4>
      </vt:variant>
      <vt:variant>
        <vt:lpwstr>https://www.adaptation-fund.org/wp-content/uploads/2017/11/OPG-Annex-7-Policy-on-Project-Post-Approval-Requests-for-Changes-in-Projects_Programmes-Amended-in-April-2025.pdf</vt:lpwstr>
      </vt:variant>
      <vt:variant>
        <vt:lpwstr/>
      </vt:variant>
      <vt:variant>
        <vt:i4>5373972</vt:i4>
      </vt:variant>
      <vt:variant>
        <vt:i4>0</vt:i4>
      </vt:variant>
      <vt:variant>
        <vt:i4>0</vt:i4>
      </vt:variant>
      <vt:variant>
        <vt:i4>5</vt:i4>
      </vt:variant>
      <vt:variant>
        <vt:lpwstr>https://www.adaptation-fund.org/wp-content/uploads/2025/04/Amneded-in-April-2025_-2_-Adaptation-Fund-Standard-Project-Legal-Agreement.pdf)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Document - Deliverable Description</dc:title>
  <dc:subject>Project Management</dc:subject>
  <dc:creator>nancy.bennet@undp.org</dc:creator>
  <cp:keywords/>
  <dc:description/>
  <cp:lastModifiedBy>Estefania Samper</cp:lastModifiedBy>
  <cp:revision>3</cp:revision>
  <cp:lastPrinted>2019-12-31T04:21:00Z</cp:lastPrinted>
  <dcterms:created xsi:type="dcterms:W3CDTF">2026-04-23T09:49:00Z</dcterms:created>
  <dcterms:modified xsi:type="dcterms:W3CDTF">2026-04-23T09:50:00Z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0x010100A01A9AADAD7C3F48B1204A8C1968BF46</vt:lpwstr>
  </property>
  <property fmtid="{D5CDD505-2E9C-101B-9397-08002B2CF9AE}" pid="3" name="_dlc_DocIdItemGuid">
    <vt:lpwstr>dc80c1df-4b5e-491d-b411-201e0a6b0ad9</vt:lpwstr>
  </property>
  <property fmtid="{D5CDD505-2E9C-101B-9397-08002B2CF9AE}" pid="4" name="_dlc_DocId">
    <vt:lpwstr>KKKATZMDSDUY-340-120</vt:lpwstr>
  </property>
  <property fmtid="{D5CDD505-2E9C-101B-9397-08002B2CF9AE}" pid="5" name="_dlc_DocIdUrl">
    <vt:lpwstr>https://intranet.undp.org/unit/bpps/sdev/gef/_layouts/15/DocIdRedir.aspx?ID=KKKATZMDSDUY-340-120, KKKATZMDSDUY-340-120</vt:lpwstr>
  </property>
  <property fmtid="{D5CDD505-2E9C-101B-9397-08002B2CF9AE}" pid="6" name="Description0">
    <vt:lpwstr/>
  </property>
  <property fmtid="{D5CDD505-2E9C-101B-9397-08002B2CF9AE}" pid="7" name="Category">
    <vt:lpwstr>Concept Design Phase</vt:lpwstr>
  </property>
  <property fmtid="{D5CDD505-2E9C-101B-9397-08002B2CF9AE}" pid="8" name="GrammarlyDocumentId">
    <vt:lpwstr>9dc0392b-74f5-4fe2-b1bb-f56f8e171940</vt:lpwstr>
  </property>
  <property fmtid="{D5CDD505-2E9C-101B-9397-08002B2CF9AE}" pid="9" name="MediaServiceImageTags">
    <vt:lpwstr/>
  </property>
  <property fmtid="{D5CDD505-2E9C-101B-9397-08002B2CF9AE}" pid="11" name="docLang">
    <vt:lpwstr>en</vt:lpwstr>
  </property>
</Properties>
</file>