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 id="2147483651" r:id="rId7"/>
    <p:sldMasterId id="2147483653" r:id="rId8"/>
    <p:sldMasterId id="2147483690" r:id="rId9"/>
  </p:sldMasterIdLst>
  <p:notesMasterIdLst>
    <p:notesMasterId r:id="rId22"/>
  </p:notesMasterIdLst>
  <p:sldIdLst>
    <p:sldId id="306" r:id="rId10"/>
    <p:sldId id="322" r:id="rId11"/>
    <p:sldId id="311" r:id="rId12"/>
    <p:sldId id="323" r:id="rId13"/>
    <p:sldId id="317" r:id="rId14"/>
    <p:sldId id="312" r:id="rId15"/>
    <p:sldId id="315" r:id="rId16"/>
    <p:sldId id="318" r:id="rId17"/>
    <p:sldId id="319" r:id="rId18"/>
    <p:sldId id="320" r:id="rId19"/>
    <p:sldId id="321" r:id="rId20"/>
    <p:sldId id="324" r:id="rId21"/>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93">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DD1151-76F1-E87E-C118-55202A5F4373}" name="Robin Merlier" initials="RM" userId="S::robin.merlier@undp.org::2e2ad3bc-e080-4694-b92d-1a8370181a34" providerId="AD"/>
  <p188:author id="{DC5D6AC5-8518-86BD-49F0-869C32576CF0}" name="Srilata Kammila" initials="SK" userId="S::srilata.kammila@undp.org::547f97a1-7b55-479f-9bb8-b8ac0edc41a2" providerId="AD"/>
  <p188:author id="{CE449CCD-70C1-E595-DE1B-4D00A85260BE}" name="Jihyea Kim" initials="JK" userId="S::jihyea.kim@undp.org::70e31c19-a79e-44ec-8e00-31c7478e0e1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hyea Kim" initials="JK" lastIdx="1" clrIdx="0">
    <p:extLst>
      <p:ext uri="{19B8F6BF-5375-455C-9EA6-DF929625EA0E}">
        <p15:presenceInfo xmlns:p15="http://schemas.microsoft.com/office/powerpoint/2012/main" userId="S::jihyea.kim@undp.org::70e31c19-a79e-44ec-8e00-31c7478e0e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FF5"/>
    <a:srgbClr val="EFFAFB"/>
    <a:srgbClr val="B96E29"/>
    <a:srgbClr val="32AEB8"/>
    <a:srgbClr val="FFFFFF"/>
    <a:srgbClr val="F2A4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26" autoAdjust="0"/>
    <p:restoredTop sz="95845" autoAdjust="0"/>
  </p:normalViewPr>
  <p:slideViewPr>
    <p:cSldViewPr>
      <p:cViewPr varScale="1">
        <p:scale>
          <a:sx n="83" d="100"/>
          <a:sy n="83" d="100"/>
        </p:scale>
        <p:origin x="1020" y="52"/>
      </p:cViewPr>
      <p:guideLst>
        <p:guide orient="horz" pos="1393"/>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3.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2.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2.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6.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customXml" Target="../customXml/item4.xml"/><Relationship Id="rId9" Type="http://schemas.openxmlformats.org/officeDocument/2006/relationships/slideMaster" Target="slideMasters/slideMaster4.xml"/><Relationship Id="rId14" Type="http://schemas.openxmlformats.org/officeDocument/2006/relationships/slide" Target="slides/slide5.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rilata Kammila" userId="S::srilata.kammila@undp.org::547f97a1-7b55-479f-9bb8-b8ac0edc41a2" providerId="AD" clId="Web-{1CB1D295-6D67-31DB-316D-7779398197DC}"/>
    <pc:docChg chg="mod">
      <pc:chgData name="Srilata Kammila" userId="S::srilata.kammila@undp.org::547f97a1-7b55-479f-9bb8-b8ac0edc41a2" providerId="AD" clId="Web-{1CB1D295-6D67-31DB-316D-7779398197DC}" dt="2021-12-06T13:43:38.115" v="3"/>
      <pc:docMkLst>
        <pc:docMk/>
      </pc:docMkLst>
      <pc:sldChg chg="addCm">
        <pc:chgData name="Srilata Kammila" userId="S::srilata.kammila@undp.org::547f97a1-7b55-479f-9bb8-b8ac0edc41a2" providerId="AD" clId="Web-{1CB1D295-6D67-31DB-316D-7779398197DC}" dt="2021-12-06T13:33:37.774" v="1"/>
        <pc:sldMkLst>
          <pc:docMk/>
          <pc:sldMk cId="3916867575" sldId="311"/>
        </pc:sldMkLst>
      </pc:sldChg>
      <pc:sldChg chg="addCm">
        <pc:chgData name="Srilata Kammila" userId="S::srilata.kammila@undp.org::547f97a1-7b55-479f-9bb8-b8ac0edc41a2" providerId="AD" clId="Web-{1CB1D295-6D67-31DB-316D-7779398197DC}" dt="2021-12-06T13:43:38.115" v="3"/>
        <pc:sldMkLst>
          <pc:docMk/>
          <pc:sldMk cId="800851826" sldId="312"/>
        </pc:sldMkLst>
      </pc:sldChg>
      <pc:sldChg chg="addCm">
        <pc:chgData name="Srilata Kammila" userId="S::srilata.kammila@undp.org::547f97a1-7b55-479f-9bb8-b8ac0edc41a2" providerId="AD" clId="Web-{1CB1D295-6D67-31DB-316D-7779398197DC}" dt="2021-12-06T13:38:11.655" v="2"/>
        <pc:sldMkLst>
          <pc:docMk/>
          <pc:sldMk cId="2099524217" sldId="317"/>
        </pc:sldMkLst>
      </pc:sldChg>
    </pc:docChg>
  </pc:docChgLst>
  <pc:docChgLst>
    <pc:chgData name="Jihyea Kim" userId="S::jihyea.kim@undp.org::70e31c19-a79e-44ec-8e00-31c7478e0e13" providerId="AD" clId="Web-{6AAE9FF1-F32B-18DF-FF1D-AD012BA64948}"/>
    <pc:docChg chg="modSld">
      <pc:chgData name="Jihyea Kim" userId="S::jihyea.kim@undp.org::70e31c19-a79e-44ec-8e00-31c7478e0e13" providerId="AD" clId="Web-{6AAE9FF1-F32B-18DF-FF1D-AD012BA64948}" dt="2021-12-08T14:35:16.974" v="224" actId="14100"/>
      <pc:docMkLst>
        <pc:docMk/>
      </pc:docMkLst>
      <pc:sldChg chg="modSp delCm modCm">
        <pc:chgData name="Jihyea Kim" userId="S::jihyea.kim@undp.org::70e31c19-a79e-44ec-8e00-31c7478e0e13" providerId="AD" clId="Web-{6AAE9FF1-F32B-18DF-FF1D-AD012BA64948}" dt="2021-12-08T14:35:16.974" v="224" actId="14100"/>
        <pc:sldMkLst>
          <pc:docMk/>
          <pc:sldMk cId="3916867575" sldId="311"/>
        </pc:sldMkLst>
        <pc:spChg chg="mod">
          <ac:chgData name="Jihyea Kim" userId="S::jihyea.kim@undp.org::70e31c19-a79e-44ec-8e00-31c7478e0e13" providerId="AD" clId="Web-{6AAE9FF1-F32B-18DF-FF1D-AD012BA64948}" dt="2021-12-08T14:35:16.974" v="224" actId="14100"/>
          <ac:spMkLst>
            <pc:docMk/>
            <pc:sldMk cId="3916867575" sldId="311"/>
            <ac:spMk id="30" creationId="{00000000-0000-0000-0000-000000000000}"/>
          </ac:spMkLst>
        </pc:spChg>
      </pc:sldChg>
      <pc:sldChg chg="modSp delCm modCm">
        <pc:chgData name="Jihyea Kim" userId="S::jihyea.kim@undp.org::70e31c19-a79e-44ec-8e00-31c7478e0e13" providerId="AD" clId="Web-{6AAE9FF1-F32B-18DF-FF1D-AD012BA64948}" dt="2021-12-08T14:32:23.111" v="172" actId="14100"/>
        <pc:sldMkLst>
          <pc:docMk/>
          <pc:sldMk cId="800851826" sldId="312"/>
        </pc:sldMkLst>
        <pc:spChg chg="mod">
          <ac:chgData name="Jihyea Kim" userId="S::jihyea.kim@undp.org::70e31c19-a79e-44ec-8e00-31c7478e0e13" providerId="AD" clId="Web-{6AAE9FF1-F32B-18DF-FF1D-AD012BA64948}" dt="2021-12-08T14:32:18.502" v="170" actId="14100"/>
          <ac:spMkLst>
            <pc:docMk/>
            <pc:sldMk cId="800851826" sldId="312"/>
            <ac:spMk id="10" creationId="{D0A239A2-E201-4F5D-B551-AD85675C61C2}"/>
          </ac:spMkLst>
        </pc:spChg>
        <pc:spChg chg="mod">
          <ac:chgData name="Jihyea Kim" userId="S::jihyea.kim@undp.org::70e31c19-a79e-44ec-8e00-31c7478e0e13" providerId="AD" clId="Web-{6AAE9FF1-F32B-18DF-FF1D-AD012BA64948}" dt="2021-12-08T14:32:23.111" v="172" actId="14100"/>
          <ac:spMkLst>
            <pc:docMk/>
            <pc:sldMk cId="800851826" sldId="312"/>
            <ac:spMk id="11" creationId="{D396D597-7C52-4447-A261-AF785C51AD37}"/>
          </ac:spMkLst>
        </pc:spChg>
        <pc:spChg chg="mod">
          <ac:chgData name="Jihyea Kim" userId="S::jihyea.kim@undp.org::70e31c19-a79e-44ec-8e00-31c7478e0e13" providerId="AD" clId="Web-{6AAE9FF1-F32B-18DF-FF1D-AD012BA64948}" dt="2021-12-08T14:32:18.533" v="171" actId="14100"/>
          <ac:spMkLst>
            <pc:docMk/>
            <pc:sldMk cId="800851826" sldId="312"/>
            <ac:spMk id="13" creationId="{FAD609F0-0609-47FB-BEA5-EBB6D9C0442A}"/>
          </ac:spMkLst>
        </pc:spChg>
      </pc:sldChg>
    </pc:docChg>
  </pc:docChgLst>
  <pc:docChgLst>
    <pc:chgData name="Jihyea Kim" userId="70e31c19-a79e-44ec-8e00-31c7478e0e13" providerId="ADAL" clId="{D938FB82-09A6-824B-8A16-53A1712BD19A}"/>
    <pc:docChg chg="undo custSel modSld">
      <pc:chgData name="Jihyea Kim" userId="70e31c19-a79e-44ec-8e00-31c7478e0e13" providerId="ADAL" clId="{D938FB82-09A6-824B-8A16-53A1712BD19A}" dt="2021-12-10T09:36:23.538" v="140" actId="20577"/>
      <pc:docMkLst>
        <pc:docMk/>
      </pc:docMkLst>
      <pc:sldChg chg="modSp mod">
        <pc:chgData name="Jihyea Kim" userId="70e31c19-a79e-44ec-8e00-31c7478e0e13" providerId="ADAL" clId="{D938FB82-09A6-824B-8A16-53A1712BD19A}" dt="2021-11-23T15:25:51.847" v="117" actId="20577"/>
        <pc:sldMkLst>
          <pc:docMk/>
          <pc:sldMk cId="3916867575" sldId="311"/>
        </pc:sldMkLst>
        <pc:spChg chg="mod">
          <ac:chgData name="Jihyea Kim" userId="70e31c19-a79e-44ec-8e00-31c7478e0e13" providerId="ADAL" clId="{D938FB82-09A6-824B-8A16-53A1712BD19A}" dt="2021-11-23T15:25:51.847" v="117" actId="20577"/>
          <ac:spMkLst>
            <pc:docMk/>
            <pc:sldMk cId="3916867575" sldId="311"/>
            <ac:spMk id="25" creationId="{D08940B5-C587-401D-A1F3-FBCE82E79918}"/>
          </ac:spMkLst>
        </pc:spChg>
        <pc:cxnChg chg="mod">
          <ac:chgData name="Jihyea Kim" userId="70e31c19-a79e-44ec-8e00-31c7478e0e13" providerId="ADAL" clId="{D938FB82-09A6-824B-8A16-53A1712BD19A}" dt="2021-11-23T15:21:47.163" v="86" actId="14100"/>
          <ac:cxnSpMkLst>
            <pc:docMk/>
            <pc:sldMk cId="3916867575" sldId="311"/>
            <ac:cxnSpMk id="24" creationId="{E47D6A7F-4BBD-4411-8C8D-69DE2E3A479C}"/>
          </ac:cxnSpMkLst>
        </pc:cxnChg>
        <pc:cxnChg chg="mod">
          <ac:chgData name="Jihyea Kim" userId="70e31c19-a79e-44ec-8e00-31c7478e0e13" providerId="ADAL" clId="{D938FB82-09A6-824B-8A16-53A1712BD19A}" dt="2021-11-23T15:21:36.876" v="84" actId="14100"/>
          <ac:cxnSpMkLst>
            <pc:docMk/>
            <pc:sldMk cId="3916867575" sldId="311"/>
            <ac:cxnSpMk id="63" creationId="{10004185-DA86-4F9F-B498-665E21A7C650}"/>
          </ac:cxnSpMkLst>
        </pc:cxnChg>
      </pc:sldChg>
      <pc:sldChg chg="modSp mod">
        <pc:chgData name="Jihyea Kim" userId="70e31c19-a79e-44ec-8e00-31c7478e0e13" providerId="ADAL" clId="{D938FB82-09A6-824B-8A16-53A1712BD19A}" dt="2021-12-10T09:36:23.538" v="140" actId="20577"/>
        <pc:sldMkLst>
          <pc:docMk/>
          <pc:sldMk cId="673002984" sldId="324"/>
        </pc:sldMkLst>
        <pc:spChg chg="mod">
          <ac:chgData name="Jihyea Kim" userId="70e31c19-a79e-44ec-8e00-31c7478e0e13" providerId="ADAL" clId="{D938FB82-09A6-824B-8A16-53A1712BD19A}" dt="2021-12-10T09:36:23.538" v="140" actId="20577"/>
          <ac:spMkLst>
            <pc:docMk/>
            <pc:sldMk cId="673002984" sldId="324"/>
            <ac:spMk id="10" creationId="{D0A239A2-E201-4F5D-B551-AD85675C61C2}"/>
          </ac:spMkLst>
        </pc:spChg>
      </pc:sldChg>
    </pc:docChg>
  </pc:docChgLst>
  <pc:docChgLst>
    <pc:chgData name="Robin Merlier" userId="S::robin.merlier@undp.org::2e2ad3bc-e080-4694-b92d-1a8370181a34" providerId="AD" clId="Web-{871F2838-8FEC-C441-F530-B03B32A5CA23}"/>
    <pc:docChg chg="mod">
      <pc:chgData name="Robin Merlier" userId="S::robin.merlier@undp.org::2e2ad3bc-e080-4694-b92d-1a8370181a34" providerId="AD" clId="Web-{871F2838-8FEC-C441-F530-B03B32A5CA23}" dt="2021-12-08T13:08:16.477" v="2"/>
      <pc:docMkLst>
        <pc:docMk/>
      </pc:docMkLst>
      <pc:sldChg chg="modCm">
        <pc:chgData name="Robin Merlier" userId="S::robin.merlier@undp.org::2e2ad3bc-e080-4694-b92d-1a8370181a34" providerId="AD" clId="Web-{871F2838-8FEC-C441-F530-B03B32A5CA23}" dt="2021-12-08T13:06:57.598" v="1"/>
        <pc:sldMkLst>
          <pc:docMk/>
          <pc:sldMk cId="3916867575" sldId="311"/>
        </pc:sldMkLst>
      </pc:sldChg>
      <pc:sldChg chg="modCm">
        <pc:chgData name="Robin Merlier" userId="S::robin.merlier@undp.org::2e2ad3bc-e080-4694-b92d-1a8370181a34" providerId="AD" clId="Web-{871F2838-8FEC-C441-F530-B03B32A5CA23}" dt="2021-12-08T13:08:16.477" v="2"/>
        <pc:sldMkLst>
          <pc:docMk/>
          <pc:sldMk cId="800851826" sldId="312"/>
        </pc:sldMkLst>
      </pc:sldChg>
    </pc:docChg>
  </pc:docChgLst>
  <pc:docChgLst>
    <pc:chgData name="Jihyea Kim" userId="S::jihyea.kim@undp.org::70e31c19-a79e-44ec-8e00-31c7478e0e13" providerId="AD" clId="Web-{85BA19D7-688E-0E5E-F472-9C40483A8B61}"/>
    <pc:docChg chg="modSld">
      <pc:chgData name="Jihyea Kim" userId="S::jihyea.kim@undp.org::70e31c19-a79e-44ec-8e00-31c7478e0e13" providerId="AD" clId="Web-{85BA19D7-688E-0E5E-F472-9C40483A8B61}" dt="2021-11-30T11:49:54.080" v="0" actId="20577"/>
      <pc:docMkLst>
        <pc:docMk/>
      </pc:docMkLst>
      <pc:sldChg chg="modSp">
        <pc:chgData name="Jihyea Kim" userId="S::jihyea.kim@undp.org::70e31c19-a79e-44ec-8e00-31c7478e0e13" providerId="AD" clId="Web-{85BA19D7-688E-0E5E-F472-9C40483A8B61}" dt="2021-11-30T11:49:54.080" v="0" actId="20577"/>
        <pc:sldMkLst>
          <pc:docMk/>
          <pc:sldMk cId="3916867575" sldId="311"/>
        </pc:sldMkLst>
        <pc:spChg chg="mod">
          <ac:chgData name="Jihyea Kim" userId="S::jihyea.kim@undp.org::70e31c19-a79e-44ec-8e00-31c7478e0e13" providerId="AD" clId="Web-{85BA19D7-688E-0E5E-F472-9C40483A8B61}" dt="2021-11-30T11:49:54.080" v="0" actId="20577"/>
          <ac:spMkLst>
            <pc:docMk/>
            <pc:sldMk cId="3916867575" sldId="311"/>
            <ac:spMk id="25" creationId="{D08940B5-C587-401D-A1F3-FBCE82E79918}"/>
          </ac:spMkLst>
        </pc:spChg>
      </pc:sldChg>
    </pc:docChg>
  </pc:docChgLst>
  <pc:docChgLst>
    <pc:chgData name="Jihyea Kim" userId="70e31c19-a79e-44ec-8e00-31c7478e0e13" providerId="ADAL" clId="{D914759F-3455-044B-B287-1D086C71AB55}"/>
    <pc:docChg chg="undo custSel modSld">
      <pc:chgData name="Jihyea Kim" userId="70e31c19-a79e-44ec-8e00-31c7478e0e13" providerId="ADAL" clId="{D914759F-3455-044B-B287-1D086C71AB55}" dt="2021-12-08T14:40:58.080" v="133" actId="1036"/>
      <pc:docMkLst>
        <pc:docMk/>
      </pc:docMkLst>
      <pc:sldChg chg="addSp delSp modSp mod modCm">
        <pc:chgData name="Jihyea Kim" userId="70e31c19-a79e-44ec-8e00-31c7478e0e13" providerId="ADAL" clId="{D914759F-3455-044B-B287-1D086C71AB55}" dt="2021-12-08T14:40:26.311" v="121" actId="1037"/>
        <pc:sldMkLst>
          <pc:docMk/>
          <pc:sldMk cId="3916867575" sldId="311"/>
        </pc:sldMkLst>
        <pc:spChg chg="mod">
          <ac:chgData name="Jihyea Kim" userId="70e31c19-a79e-44ec-8e00-31c7478e0e13" providerId="ADAL" clId="{D914759F-3455-044B-B287-1D086C71AB55}" dt="2021-12-08T14:36:18.127" v="26" actId="20577"/>
          <ac:spMkLst>
            <pc:docMk/>
            <pc:sldMk cId="3916867575" sldId="311"/>
            <ac:spMk id="30" creationId="{00000000-0000-0000-0000-000000000000}"/>
          </ac:spMkLst>
        </pc:spChg>
        <pc:spChg chg="mod">
          <ac:chgData name="Jihyea Kim" userId="70e31c19-a79e-44ec-8e00-31c7478e0e13" providerId="ADAL" clId="{D914759F-3455-044B-B287-1D086C71AB55}" dt="2021-12-08T14:38:38.828" v="82" actId="1037"/>
          <ac:spMkLst>
            <pc:docMk/>
            <pc:sldMk cId="3916867575" sldId="311"/>
            <ac:spMk id="32" creationId="{00000000-0000-0000-0000-000000000000}"/>
          </ac:spMkLst>
        </pc:spChg>
        <pc:spChg chg="mod">
          <ac:chgData name="Jihyea Kim" userId="70e31c19-a79e-44ec-8e00-31c7478e0e13" providerId="ADAL" clId="{D914759F-3455-044B-B287-1D086C71AB55}" dt="2021-12-08T14:38:14.530" v="64" actId="1038"/>
          <ac:spMkLst>
            <pc:docMk/>
            <pc:sldMk cId="3916867575" sldId="311"/>
            <ac:spMk id="45" creationId="{A385A60A-BF5A-C244-9391-727C6B0E1F1B}"/>
          </ac:spMkLst>
        </pc:spChg>
        <pc:spChg chg="mod">
          <ac:chgData name="Jihyea Kim" userId="70e31c19-a79e-44ec-8e00-31c7478e0e13" providerId="ADAL" clId="{D914759F-3455-044B-B287-1D086C71AB55}" dt="2021-12-08T14:40:10.954" v="117" actId="1037"/>
          <ac:spMkLst>
            <pc:docMk/>
            <pc:sldMk cId="3916867575" sldId="311"/>
            <ac:spMk id="46" creationId="{10A030EE-E84F-A148-B4CA-6D057A31E009}"/>
          </ac:spMkLst>
        </pc:spChg>
        <pc:spChg chg="mod">
          <ac:chgData name="Jihyea Kim" userId="70e31c19-a79e-44ec-8e00-31c7478e0e13" providerId="ADAL" clId="{D914759F-3455-044B-B287-1D086C71AB55}" dt="2021-12-08T14:38:05.673" v="58" actId="1038"/>
          <ac:spMkLst>
            <pc:docMk/>
            <pc:sldMk cId="3916867575" sldId="311"/>
            <ac:spMk id="48" creationId="{7E58139E-0770-4584-AE99-7EEF3AB1C5D9}"/>
          </ac:spMkLst>
        </pc:spChg>
        <pc:spChg chg="mod">
          <ac:chgData name="Jihyea Kim" userId="70e31c19-a79e-44ec-8e00-31c7478e0e13" providerId="ADAL" clId="{D914759F-3455-044B-B287-1D086C71AB55}" dt="2021-12-08T14:38:34.879" v="77" actId="1037"/>
          <ac:spMkLst>
            <pc:docMk/>
            <pc:sldMk cId="3916867575" sldId="311"/>
            <ac:spMk id="57" creationId="{00000000-0000-0000-0000-000000000000}"/>
          </ac:spMkLst>
        </pc:spChg>
        <pc:spChg chg="mod">
          <ac:chgData name="Jihyea Kim" userId="70e31c19-a79e-44ec-8e00-31c7478e0e13" providerId="ADAL" clId="{D914759F-3455-044B-B287-1D086C71AB55}" dt="2021-12-08T14:40:19.526" v="118" actId="14100"/>
          <ac:spMkLst>
            <pc:docMk/>
            <pc:sldMk cId="3916867575" sldId="311"/>
            <ac:spMk id="61" creationId="{C92870BF-BCF8-BD44-AF91-6C00239B659A}"/>
          </ac:spMkLst>
        </pc:spChg>
        <pc:spChg chg="mod">
          <ac:chgData name="Jihyea Kim" userId="70e31c19-a79e-44ec-8e00-31c7478e0e13" providerId="ADAL" clId="{D914759F-3455-044B-B287-1D086C71AB55}" dt="2021-12-08T14:40:02.540" v="109" actId="14100"/>
          <ac:spMkLst>
            <pc:docMk/>
            <pc:sldMk cId="3916867575" sldId="311"/>
            <ac:spMk id="62" creationId="{0553C3ED-1A13-7147-9440-B01B621B0F3D}"/>
          </ac:spMkLst>
        </pc:spChg>
        <pc:spChg chg="mod">
          <ac:chgData name="Jihyea Kim" userId="70e31c19-a79e-44ec-8e00-31c7478e0e13" providerId="ADAL" clId="{D914759F-3455-044B-B287-1D086C71AB55}" dt="2021-12-08T14:36:32.850" v="27" actId="14100"/>
          <ac:spMkLst>
            <pc:docMk/>
            <pc:sldMk cId="3916867575" sldId="311"/>
            <ac:spMk id="66" creationId="{50DCCBE9-5B2C-496F-AAEC-0F52CF2F88E0}"/>
          </ac:spMkLst>
        </pc:spChg>
        <pc:spChg chg="mod">
          <ac:chgData name="Jihyea Kim" userId="70e31c19-a79e-44ec-8e00-31c7478e0e13" providerId="ADAL" clId="{D914759F-3455-044B-B287-1D086C71AB55}" dt="2021-12-08T14:37:48.496" v="55" actId="1037"/>
          <ac:spMkLst>
            <pc:docMk/>
            <pc:sldMk cId="3916867575" sldId="311"/>
            <ac:spMk id="67" creationId="{02418D02-FDE6-0345-B5D1-AB0652F9F301}"/>
          </ac:spMkLst>
        </pc:spChg>
        <pc:spChg chg="mod">
          <ac:chgData name="Jihyea Kim" userId="70e31c19-a79e-44ec-8e00-31c7478e0e13" providerId="ADAL" clId="{D914759F-3455-044B-B287-1D086C71AB55}" dt="2021-12-08T14:39:34.405" v="107" actId="1036"/>
          <ac:spMkLst>
            <pc:docMk/>
            <pc:sldMk cId="3916867575" sldId="311"/>
            <ac:spMk id="75" creationId="{67D4A4F0-CE5F-41E5-8373-8EBE665B7AAF}"/>
          </ac:spMkLst>
        </pc:spChg>
        <pc:spChg chg="mod">
          <ac:chgData name="Jihyea Kim" userId="70e31c19-a79e-44ec-8e00-31c7478e0e13" providerId="ADAL" clId="{D914759F-3455-044B-B287-1D086C71AB55}" dt="2021-12-08T14:37:08.670" v="44" actId="14100"/>
          <ac:spMkLst>
            <pc:docMk/>
            <pc:sldMk cId="3916867575" sldId="311"/>
            <ac:spMk id="76" creationId="{916FDA46-AC49-4FCB-BF96-562EDF091257}"/>
          </ac:spMkLst>
        </pc:spChg>
        <pc:spChg chg="mod">
          <ac:chgData name="Jihyea Kim" userId="70e31c19-a79e-44ec-8e00-31c7478e0e13" providerId="ADAL" clId="{D914759F-3455-044B-B287-1D086C71AB55}" dt="2021-12-08T14:40:26.311" v="121" actId="1037"/>
          <ac:spMkLst>
            <pc:docMk/>
            <pc:sldMk cId="3916867575" sldId="311"/>
            <ac:spMk id="87" creationId="{00000000-0000-0000-0000-000000000000}"/>
          </ac:spMkLst>
        </pc:spChg>
        <pc:cxnChg chg="mod">
          <ac:chgData name="Jihyea Kim" userId="70e31c19-a79e-44ec-8e00-31c7478e0e13" providerId="ADAL" clId="{D914759F-3455-044B-B287-1D086C71AB55}" dt="2021-12-08T14:39:34.405" v="107" actId="1036"/>
          <ac:cxnSpMkLst>
            <pc:docMk/>
            <pc:sldMk cId="3916867575" sldId="311"/>
            <ac:cxnSpMk id="10" creationId="{1E94F190-0B65-47EE-8F30-F637971460D6}"/>
          </ac:cxnSpMkLst>
        </pc:cxnChg>
        <pc:cxnChg chg="del">
          <ac:chgData name="Jihyea Kim" userId="70e31c19-a79e-44ec-8e00-31c7478e0e13" providerId="ADAL" clId="{D914759F-3455-044B-B287-1D086C71AB55}" dt="2021-12-08T14:35:35.944" v="11" actId="478"/>
          <ac:cxnSpMkLst>
            <pc:docMk/>
            <pc:sldMk cId="3916867575" sldId="311"/>
            <ac:cxnSpMk id="20" creationId="{ED6D9505-C59A-4ECC-86C5-2A02D327873E}"/>
          </ac:cxnSpMkLst>
        </pc:cxnChg>
        <pc:cxnChg chg="add mod">
          <ac:chgData name="Jihyea Kim" userId="70e31c19-a79e-44ec-8e00-31c7478e0e13" providerId="ADAL" clId="{D914759F-3455-044B-B287-1D086C71AB55}" dt="2021-12-08T14:36:09.813" v="25" actId="1035"/>
          <ac:cxnSpMkLst>
            <pc:docMk/>
            <pc:sldMk cId="3916867575" sldId="311"/>
            <ac:cxnSpMk id="26" creationId="{674FBF54-B297-6943-8A6A-C4C0379041E4}"/>
          </ac:cxnSpMkLst>
        </pc:cxnChg>
        <pc:cxnChg chg="mod">
          <ac:chgData name="Jihyea Kim" userId="70e31c19-a79e-44ec-8e00-31c7478e0e13" providerId="ADAL" clId="{D914759F-3455-044B-B287-1D086C71AB55}" dt="2021-12-08T14:35:56.749" v="22" actId="1076"/>
          <ac:cxnSpMkLst>
            <pc:docMk/>
            <pc:sldMk cId="3916867575" sldId="311"/>
            <ac:cxnSpMk id="51" creationId="{949B9B11-ED66-4975-B4B1-9373AA451FD3}"/>
          </ac:cxnSpMkLst>
        </pc:cxnChg>
        <pc:cxnChg chg="mod">
          <ac:chgData name="Jihyea Kim" userId="70e31c19-a79e-44ec-8e00-31c7478e0e13" providerId="ADAL" clId="{D914759F-3455-044B-B287-1D086C71AB55}" dt="2021-12-08T14:36:58.208" v="43" actId="1037"/>
          <ac:cxnSpMkLst>
            <pc:docMk/>
            <pc:sldMk cId="3916867575" sldId="311"/>
            <ac:cxnSpMk id="63" creationId="{10004185-DA86-4F9F-B498-665E21A7C650}"/>
          </ac:cxnSpMkLst>
        </pc:cxnChg>
      </pc:sldChg>
      <pc:sldChg chg="modCm">
        <pc:chgData name="Jihyea Kim" userId="70e31c19-a79e-44ec-8e00-31c7478e0e13" providerId="ADAL" clId="{D914759F-3455-044B-B287-1D086C71AB55}" dt="2021-12-08T12:02:03.369" v="9"/>
        <pc:sldMkLst>
          <pc:docMk/>
          <pc:sldMk cId="800851826" sldId="312"/>
        </pc:sldMkLst>
      </pc:sldChg>
      <pc:sldChg chg="modSp mod delCm modCm">
        <pc:chgData name="Jihyea Kim" userId="70e31c19-a79e-44ec-8e00-31c7478e0e13" providerId="ADAL" clId="{D914759F-3455-044B-B287-1D086C71AB55}" dt="2021-12-08T14:40:58.080" v="133" actId="1036"/>
        <pc:sldMkLst>
          <pc:docMk/>
          <pc:sldMk cId="2099524217" sldId="317"/>
        </pc:sldMkLst>
        <pc:spChg chg="mod">
          <ac:chgData name="Jihyea Kim" userId="70e31c19-a79e-44ec-8e00-31c7478e0e13" providerId="ADAL" clId="{D914759F-3455-044B-B287-1D086C71AB55}" dt="2021-12-08T14:40:58.080" v="133" actId="1036"/>
          <ac:spMkLst>
            <pc:docMk/>
            <pc:sldMk cId="2099524217" sldId="317"/>
            <ac:spMk id="6" creationId="{AF9DF76A-A236-473C-A3C8-3B6E52F76BF7}"/>
          </ac:spMkLst>
        </pc:spChg>
        <pc:spChg chg="mod">
          <ac:chgData name="Jihyea Kim" userId="70e31c19-a79e-44ec-8e00-31c7478e0e13" providerId="ADAL" clId="{D914759F-3455-044B-B287-1D086C71AB55}" dt="2021-12-08T14:40:58.080" v="133" actId="1036"/>
          <ac:spMkLst>
            <pc:docMk/>
            <pc:sldMk cId="2099524217" sldId="317"/>
            <ac:spMk id="10" creationId="{D0A239A2-E201-4F5D-B551-AD85675C61C2}"/>
          </ac:spMkLst>
        </pc:spChg>
        <pc:spChg chg="mod">
          <ac:chgData name="Jihyea Kim" userId="70e31c19-a79e-44ec-8e00-31c7478e0e13" providerId="ADAL" clId="{D914759F-3455-044B-B287-1D086C71AB55}" dt="2021-12-08T14:40:53.524" v="129" actId="14100"/>
          <ac:spMkLst>
            <pc:docMk/>
            <pc:sldMk cId="2099524217" sldId="317"/>
            <ac:spMk id="11" creationId="{D396D597-7C52-4447-A261-AF785C51AD37}"/>
          </ac:spMkLst>
        </pc:spChg>
        <pc:spChg chg="mod">
          <ac:chgData name="Jihyea Kim" userId="70e31c19-a79e-44ec-8e00-31c7478e0e13" providerId="ADAL" clId="{D914759F-3455-044B-B287-1D086C71AB55}" dt="2021-12-08T14:40:58.080" v="133" actId="1036"/>
          <ac:spMkLst>
            <pc:docMk/>
            <pc:sldMk cId="2099524217" sldId="317"/>
            <ac:spMk id="13" creationId="{FAD609F0-0609-47FB-BEA5-EBB6D9C0442A}"/>
          </ac:spMkLst>
        </pc:spChg>
        <pc:cxnChg chg="mod">
          <ac:chgData name="Jihyea Kim" userId="70e31c19-a79e-44ec-8e00-31c7478e0e13" providerId="ADAL" clId="{D914759F-3455-044B-B287-1D086C71AB55}" dt="2021-12-08T14:40:58.080" v="133" actId="1036"/>
          <ac:cxnSpMkLst>
            <pc:docMk/>
            <pc:sldMk cId="2099524217" sldId="317"/>
            <ac:cxnSpMk id="4" creationId="{1DF10053-B6FC-495B-A0DC-D3EE19706371}"/>
          </ac:cxnSpMkLst>
        </pc:cxnChg>
        <pc:cxnChg chg="mod">
          <ac:chgData name="Jihyea Kim" userId="70e31c19-a79e-44ec-8e00-31c7478e0e13" providerId="ADAL" clId="{D914759F-3455-044B-B287-1D086C71AB55}" dt="2021-12-08T14:40:58.080" v="133" actId="1036"/>
          <ac:cxnSpMkLst>
            <pc:docMk/>
            <pc:sldMk cId="2099524217" sldId="317"/>
            <ac:cxnSpMk id="9" creationId="{0FC7E317-1FCC-44C6-BF9C-BED6570BD495}"/>
          </ac:cxnSpMkLst>
        </pc:cxnChg>
      </pc:sldChg>
      <pc:sldChg chg="modSp mod">
        <pc:chgData name="Jihyea Kim" userId="70e31c19-a79e-44ec-8e00-31c7478e0e13" providerId="ADAL" clId="{D914759F-3455-044B-B287-1D086C71AB55}" dt="2021-12-08T14:40:46.909" v="128" actId="1036"/>
        <pc:sldMkLst>
          <pc:docMk/>
          <pc:sldMk cId="331017303" sldId="323"/>
        </pc:sldMkLst>
        <pc:spChg chg="mod">
          <ac:chgData name="Jihyea Kim" userId="70e31c19-a79e-44ec-8e00-31c7478e0e13" providerId="ADAL" clId="{D914759F-3455-044B-B287-1D086C71AB55}" dt="2021-12-08T14:40:43.132" v="122" actId="14100"/>
          <ac:spMkLst>
            <pc:docMk/>
            <pc:sldMk cId="331017303" sldId="323"/>
            <ac:spMk id="2" creationId="{C945506E-EFEC-47AB-85C5-13E6360D6203}"/>
          </ac:spMkLst>
        </pc:spChg>
        <pc:spChg chg="mod">
          <ac:chgData name="Jihyea Kim" userId="70e31c19-a79e-44ec-8e00-31c7478e0e13" providerId="ADAL" clId="{D914759F-3455-044B-B287-1D086C71AB55}" dt="2021-12-08T14:40:46.909" v="128" actId="1036"/>
          <ac:spMkLst>
            <pc:docMk/>
            <pc:sldMk cId="331017303" sldId="323"/>
            <ac:spMk id="11" creationId="{D396D597-7C52-4447-A261-AF785C51AD37}"/>
          </ac:spMkLst>
        </pc:spChg>
      </pc:sldChg>
    </pc:docChg>
  </pc:docChgLst>
  <pc:docChgLst>
    <pc:chgData name="Astrid Rahardjo" userId="S::astrid.rahardjo@undp.org::203c94d7-01dd-4a80-a2cd-53421f9c52be" providerId="AD" clId="Web-{492F3B08-31A9-646E-8954-055CDA55C59B}"/>
    <pc:docChg chg="modSld">
      <pc:chgData name="Astrid Rahardjo" userId="S::astrid.rahardjo@undp.org::203c94d7-01dd-4a80-a2cd-53421f9c52be" providerId="AD" clId="Web-{492F3B08-31A9-646E-8954-055CDA55C59B}" dt="2021-12-07T14:46:49.883" v="2"/>
      <pc:docMkLst>
        <pc:docMk/>
      </pc:docMkLst>
      <pc:sldChg chg="addSp delSp modSp">
        <pc:chgData name="Astrid Rahardjo" userId="S::astrid.rahardjo@undp.org::203c94d7-01dd-4a80-a2cd-53421f9c52be" providerId="AD" clId="Web-{492F3B08-31A9-646E-8954-055CDA55C59B}" dt="2021-12-07T14:46:49.883" v="2"/>
        <pc:sldMkLst>
          <pc:docMk/>
          <pc:sldMk cId="2879690516" sldId="315"/>
        </pc:sldMkLst>
        <pc:spChg chg="add del mod">
          <ac:chgData name="Astrid Rahardjo" userId="S::astrid.rahardjo@undp.org::203c94d7-01dd-4a80-a2cd-53421f9c52be" providerId="AD" clId="Web-{492F3B08-31A9-646E-8954-055CDA55C59B}" dt="2021-12-07T14:46:49.883" v="2"/>
          <ac:spMkLst>
            <pc:docMk/>
            <pc:sldMk cId="2879690516" sldId="315"/>
            <ac:spMk id="3" creationId="{96BFDDD8-DC10-4003-ACEC-B611E6A9D36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EE83C2-AFD1-42C1-876C-AD80C997F156}" type="datetimeFigureOut">
              <a:rPr lang="sk-SK" smtClean="0"/>
              <a:t>29. 6. 2023</a:t>
            </a:fld>
            <a:endParaRPr lang="sk-S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D849C3-9D29-4A7D-A7E8-85DD4C1F1D70}" type="slidenum">
              <a:rPr lang="sk-SK" smtClean="0"/>
              <a:t>‹#›</a:t>
            </a:fld>
            <a:endParaRPr lang="sk-SK"/>
          </a:p>
        </p:txBody>
      </p:sp>
    </p:spTree>
    <p:extLst>
      <p:ext uri="{BB962C8B-B14F-4D97-AF65-F5344CB8AC3E}">
        <p14:creationId xmlns:p14="http://schemas.microsoft.com/office/powerpoint/2010/main" val="2291044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D849C3-9D29-4A7D-A7E8-85DD4C1F1D70}" type="slidenum">
              <a:rPr lang="sk-SK" smtClean="0"/>
              <a:t>1</a:t>
            </a:fld>
            <a:endParaRPr lang="sk-SK"/>
          </a:p>
        </p:txBody>
      </p:sp>
    </p:spTree>
    <p:extLst>
      <p:ext uri="{BB962C8B-B14F-4D97-AF65-F5344CB8AC3E}">
        <p14:creationId xmlns:p14="http://schemas.microsoft.com/office/powerpoint/2010/main" val="2887821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6ED849C3-9D29-4A7D-A7E8-85DD4C1F1D70}" type="slidenum">
              <a:rPr kumimoji="0" lang="sk-S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1" hangingPunct="1">
                <a:lnSpc>
                  <a:spcPct val="100000"/>
                </a:lnSpc>
                <a:spcBef>
                  <a:spcPts val="0"/>
                </a:spcBef>
                <a:spcAft>
                  <a:spcPts val="0"/>
                </a:spcAft>
                <a:buClrTx/>
                <a:buSzTx/>
                <a:buFontTx/>
                <a:buNone/>
                <a:tabLst/>
                <a:defRPr/>
              </a:pPr>
              <a:t>2</a:t>
            </a:fld>
            <a:endParaRPr kumimoji="0" lang="sk-S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0288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D849C3-9D29-4A7D-A7E8-85DD4C1F1D70}" type="slidenum">
              <a:rPr lang="sk-SK" smtClean="0"/>
              <a:t>3</a:t>
            </a:fld>
            <a:endParaRPr lang="sk-SK"/>
          </a:p>
        </p:txBody>
      </p:sp>
    </p:spTree>
    <p:extLst>
      <p:ext uri="{BB962C8B-B14F-4D97-AF65-F5344CB8AC3E}">
        <p14:creationId xmlns:p14="http://schemas.microsoft.com/office/powerpoint/2010/main" val="3262959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6ED849C3-9D29-4A7D-A7E8-85DD4C1F1D70}" type="slidenum">
              <a:rPr kumimoji="0" lang="sk-S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1" hangingPunct="1">
                <a:lnSpc>
                  <a:spcPct val="100000"/>
                </a:lnSpc>
                <a:spcBef>
                  <a:spcPts val="0"/>
                </a:spcBef>
                <a:spcAft>
                  <a:spcPts val="0"/>
                </a:spcAft>
                <a:buClrTx/>
                <a:buSzTx/>
                <a:buFontTx/>
                <a:buNone/>
                <a:tabLst/>
                <a:defRPr/>
              </a:pPr>
              <a:t>4</a:t>
            </a:fld>
            <a:endParaRPr kumimoji="0" lang="sk-S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7390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D849C3-9D29-4A7D-A7E8-85DD4C1F1D70}" type="slidenum">
              <a:rPr lang="sk-SK" smtClean="0"/>
              <a:t>5</a:t>
            </a:fld>
            <a:endParaRPr lang="sk-SK"/>
          </a:p>
        </p:txBody>
      </p:sp>
    </p:spTree>
    <p:extLst>
      <p:ext uri="{BB962C8B-B14F-4D97-AF65-F5344CB8AC3E}">
        <p14:creationId xmlns:p14="http://schemas.microsoft.com/office/powerpoint/2010/main" val="521859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D849C3-9D29-4A7D-A7E8-85DD4C1F1D70}" type="slidenum">
              <a:rPr lang="sk-SK" smtClean="0"/>
              <a:t>7</a:t>
            </a:fld>
            <a:endParaRPr lang="sk-SK"/>
          </a:p>
        </p:txBody>
      </p:sp>
    </p:spTree>
    <p:extLst>
      <p:ext uri="{BB962C8B-B14F-4D97-AF65-F5344CB8AC3E}">
        <p14:creationId xmlns:p14="http://schemas.microsoft.com/office/powerpoint/2010/main" val="23633759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851920" y="1794902"/>
            <a:ext cx="5292080" cy="1080121"/>
          </a:xfrm>
          <a:prstGeom prst="rect">
            <a:avLst/>
          </a:prstGeom>
        </p:spPr>
        <p:txBody>
          <a:bodyPr anchor="ctr"/>
          <a:lstStyle>
            <a:lvl1pPr marL="0" indent="0" algn="l">
              <a:lnSpc>
                <a:spcPct val="100000"/>
              </a:lnSpc>
              <a:buNone/>
              <a:defRPr b="0" baseline="0">
                <a:solidFill>
                  <a:schemeClr val="bg1"/>
                </a:solidFill>
                <a:latin typeface="+mj-lt"/>
                <a:cs typeface="Arial" pitchFamily="34" charset="0"/>
              </a:defRPr>
            </a:lvl1pPr>
          </a:lstStyle>
          <a:p>
            <a:r>
              <a:rPr lang="en-US" altLang="ko-KR" dirty="0">
                <a:ea typeface="맑은 고딕" pitchFamily="50" charset="-127"/>
              </a:rPr>
              <a:t>FREE </a:t>
            </a:r>
          </a:p>
          <a:p>
            <a:r>
              <a:rPr lang="en-US" altLang="ko-KR" dirty="0">
                <a:ea typeface="맑은 고딕" pitchFamily="50" charset="-127"/>
              </a:rPr>
              <a:t>PPT TEMPLATES</a:t>
            </a:r>
            <a:endParaRPr lang="en-US" altLang="ko-KR" dirty="0"/>
          </a:p>
        </p:txBody>
      </p:sp>
      <p:sp>
        <p:nvSpPr>
          <p:cNvPr id="11" name="Text Placeholder 9"/>
          <p:cNvSpPr>
            <a:spLocks noGrp="1"/>
          </p:cNvSpPr>
          <p:nvPr>
            <p:ph type="body" sz="quarter" idx="11" hasCustomPrompt="1"/>
          </p:nvPr>
        </p:nvSpPr>
        <p:spPr>
          <a:xfrm>
            <a:off x="3851772" y="2947030"/>
            <a:ext cx="5292080" cy="488816"/>
          </a:xfrm>
          <a:prstGeom prst="rect">
            <a:avLst/>
          </a:prstGeom>
        </p:spPr>
        <p:txBody>
          <a:bodyPr anchor="ctr"/>
          <a:lstStyle>
            <a:lvl1pPr marL="0" indent="0" algn="l">
              <a:buNone/>
              <a:defRPr sz="1400" b="0" baseline="0">
                <a:solidFill>
                  <a:schemeClr val="bg1"/>
                </a:solidFill>
                <a:latin typeface="+mn-lt"/>
                <a:cs typeface="Arial" pitchFamily="34" charset="0"/>
              </a:defRPr>
            </a:lvl1pPr>
          </a:lstStyle>
          <a:p>
            <a:pPr>
              <a:spcBef>
                <a:spcPts val="0"/>
              </a:spcBef>
              <a:defRPr/>
            </a:pPr>
            <a:r>
              <a:rPr lang="en-US" altLang="ko-KR" b="1" dirty="0"/>
              <a:t>INSERT THE TITLE </a:t>
            </a:r>
          </a:p>
          <a:p>
            <a:pPr>
              <a:spcBef>
                <a:spcPts val="0"/>
              </a:spcBef>
              <a:defRPr/>
            </a:pPr>
            <a:r>
              <a:rPr lang="en-US" altLang="ko-KR" b="1" dirty="0"/>
              <a:t>OF YOUR PRESENTATION HERE</a:t>
            </a:r>
            <a:endParaRPr lang="en-US" altLang="ko-KR" dirty="0"/>
          </a:p>
        </p:txBody>
      </p:sp>
      <p:pic>
        <p:nvPicPr>
          <p:cNvPr id="1026" name="Picture 2" descr="E:\002-KIMS BUSINESS\007-02-Fullslidesppt-Contents\20161228\02-edu\bulb-item.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52640" y="657349"/>
            <a:ext cx="1765300" cy="3917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73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Images and Contents Layout">
    <p:spTree>
      <p:nvGrpSpPr>
        <p:cNvPr id="1" name=""/>
        <p:cNvGrpSpPr/>
        <p:nvPr/>
      </p:nvGrpSpPr>
      <p:grpSpPr>
        <a:xfrm>
          <a:off x="0" y="0"/>
          <a:ext cx="0" cy="0"/>
          <a:chOff x="0" y="0"/>
          <a:chExt cx="0" cy="0"/>
        </a:xfrm>
      </p:grpSpPr>
      <p:sp>
        <p:nvSpPr>
          <p:cNvPr id="7" name="Rectangle 6"/>
          <p:cNvSpPr/>
          <p:nvPr userDrawn="1"/>
        </p:nvSpPr>
        <p:spPr>
          <a:xfrm>
            <a:off x="0" y="2932113"/>
            <a:ext cx="9144000" cy="2211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5" name="Picture 3" descr="D:\Fullppt\005-PNG이미지\노트북.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55776" y="1131590"/>
            <a:ext cx="7230270" cy="3677432"/>
          </a:xfrm>
          <a:prstGeom prst="rect">
            <a:avLst/>
          </a:prstGeom>
          <a:noFill/>
          <a:extLst>
            <a:ext uri="{909E8E84-426E-40DD-AFC4-6F175D3DCCD1}">
              <a14:hiddenFill xmlns:a14="http://schemas.microsoft.com/office/drawing/2010/main">
                <a:solidFill>
                  <a:srgbClr val="FFFFFF"/>
                </a:solidFill>
              </a14:hiddenFill>
            </a:ext>
          </a:extLst>
        </p:spPr>
      </p:pic>
      <p:sp>
        <p:nvSpPr>
          <p:cNvPr id="6" name="Picture Placeholder 2"/>
          <p:cNvSpPr>
            <a:spLocks noGrp="1"/>
          </p:cNvSpPr>
          <p:nvPr>
            <p:ph type="pic" idx="1" hasCustomPrompt="1"/>
          </p:nvPr>
        </p:nvSpPr>
        <p:spPr>
          <a:xfrm>
            <a:off x="4513480" y="1626257"/>
            <a:ext cx="3465217" cy="256260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467544" y="3363838"/>
            <a:ext cx="3024336"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32605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1759754"/>
            <a:ext cx="9144000" cy="2211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pic>
        <p:nvPicPr>
          <p:cNvPr id="6" name="Picture 2" descr="D:\Fullppt\PNG이미지\핸드폰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23208" y="1042230"/>
            <a:ext cx="2869272" cy="3474631"/>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2"/>
          <p:cNvSpPr>
            <a:spLocks noGrp="1"/>
          </p:cNvSpPr>
          <p:nvPr>
            <p:ph type="pic" idx="1" hasCustomPrompt="1"/>
          </p:nvPr>
        </p:nvSpPr>
        <p:spPr>
          <a:xfrm>
            <a:off x="7380312" y="1175233"/>
            <a:ext cx="1008112"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2" hasCustomPrompt="1"/>
          </p:nvPr>
        </p:nvSpPr>
        <p:spPr>
          <a:xfrm>
            <a:off x="5643269" y="1261134"/>
            <a:ext cx="1654766"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700137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Images and Contents Layout">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 name="Rectangle 1"/>
          <p:cNvSpPr/>
          <p:nvPr userDrawn="1"/>
        </p:nvSpPr>
        <p:spPr>
          <a:xfrm>
            <a:off x="4860032" y="0"/>
            <a:ext cx="36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Rectangle 2"/>
          <p:cNvSpPr/>
          <p:nvPr userDrawn="1"/>
        </p:nvSpPr>
        <p:spPr>
          <a:xfrm>
            <a:off x="4896032" y="1311750"/>
            <a:ext cx="180000" cy="25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293440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Images and Contents Layout">
    <p:bg>
      <p:bgPr>
        <a:solidFill>
          <a:schemeClr val="accent1"/>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9144000" cy="307657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395063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131840" y="181632"/>
            <a:ext cx="6012160"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131840" y="757696"/>
            <a:ext cx="6012160"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2" hasCustomPrompt="1"/>
          </p:nvPr>
        </p:nvSpPr>
        <p:spPr>
          <a:xfrm>
            <a:off x="3146470" y="1131590"/>
            <a:ext cx="3059832" cy="401191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988877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Images and Contents Layout">
    <p:spTree>
      <p:nvGrpSpPr>
        <p:cNvPr id="1" name=""/>
        <p:cNvGrpSpPr/>
        <p:nvPr/>
      </p:nvGrpSpPr>
      <p:grpSpPr>
        <a:xfrm>
          <a:off x="0" y="0"/>
          <a:ext cx="0" cy="0"/>
          <a:chOff x="0" y="0"/>
          <a:chExt cx="0" cy="0"/>
        </a:xfrm>
      </p:grpSpPr>
      <p:sp>
        <p:nvSpPr>
          <p:cNvPr id="5" name="Rectangle 4"/>
          <p:cNvSpPr/>
          <p:nvPr userDrawn="1"/>
        </p:nvSpPr>
        <p:spPr>
          <a:xfrm>
            <a:off x="0" y="411510"/>
            <a:ext cx="6444208" cy="4320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6" name="Picture Placeholder 2"/>
          <p:cNvSpPr>
            <a:spLocks noGrp="1"/>
          </p:cNvSpPr>
          <p:nvPr>
            <p:ph type="pic" idx="1" hasCustomPrompt="1"/>
          </p:nvPr>
        </p:nvSpPr>
        <p:spPr>
          <a:xfrm>
            <a:off x="135622"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0" hasCustomPrompt="1"/>
          </p:nvPr>
        </p:nvSpPr>
        <p:spPr>
          <a:xfrm>
            <a:off x="2223854"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1" hasCustomPrompt="1"/>
          </p:nvPr>
        </p:nvSpPr>
        <p:spPr>
          <a:xfrm>
            <a:off x="4312086"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7421378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Images and Contents Layout">
    <p:bg>
      <p:bgPr>
        <a:solidFill>
          <a:schemeClr val="accent1"/>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6444208"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0" hasCustomPrompt="1"/>
          </p:nvPr>
        </p:nvSpPr>
        <p:spPr>
          <a:xfrm>
            <a:off x="6444208"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1" hasCustomPrompt="1"/>
          </p:nvPr>
        </p:nvSpPr>
        <p:spPr>
          <a:xfrm>
            <a:off x="3986213"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2" hasCustomPrompt="1"/>
          </p:nvPr>
        </p:nvSpPr>
        <p:spPr>
          <a:xfrm>
            <a:off x="3986213"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2093977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95536" y="3291830"/>
            <a:ext cx="8748464"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95536" y="3867894"/>
            <a:ext cx="8748464"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4963500"/>
            <a:ext cx="9144000" cy="1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userDrawn="1"/>
        </p:nvSpPr>
        <p:spPr>
          <a:xfrm>
            <a:off x="0" y="0"/>
            <a:ext cx="9144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Picture Placeholder 2"/>
          <p:cNvSpPr>
            <a:spLocks noGrp="1"/>
          </p:cNvSpPr>
          <p:nvPr>
            <p:ph type="pic" idx="12" hasCustomPrompt="1"/>
          </p:nvPr>
        </p:nvSpPr>
        <p:spPr>
          <a:xfrm>
            <a:off x="467544" y="339502"/>
            <a:ext cx="3312128" cy="280807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3" hasCustomPrompt="1"/>
          </p:nvPr>
        </p:nvSpPr>
        <p:spPr>
          <a:xfrm>
            <a:off x="3995936" y="339502"/>
            <a:ext cx="468052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4" hasCustomPrompt="1"/>
          </p:nvPr>
        </p:nvSpPr>
        <p:spPr>
          <a:xfrm>
            <a:off x="399593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Picture Placeholder 2"/>
          <p:cNvSpPr>
            <a:spLocks noGrp="1"/>
          </p:cNvSpPr>
          <p:nvPr>
            <p:ph type="pic" idx="15" hasCustomPrompt="1"/>
          </p:nvPr>
        </p:nvSpPr>
        <p:spPr>
          <a:xfrm>
            <a:off x="561619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Picture Placeholder 2"/>
          <p:cNvSpPr>
            <a:spLocks noGrp="1"/>
          </p:cNvSpPr>
          <p:nvPr>
            <p:ph type="pic" idx="16" hasCustomPrompt="1"/>
          </p:nvPr>
        </p:nvSpPr>
        <p:spPr>
          <a:xfrm>
            <a:off x="723645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6524261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hapes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spTree>
    <p:extLst>
      <p:ext uri="{BB962C8B-B14F-4D97-AF65-F5344CB8AC3E}">
        <p14:creationId xmlns:p14="http://schemas.microsoft.com/office/powerpoint/2010/main" val="31069092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ICON SETS LAYOUT</a:t>
            </a:r>
          </a:p>
        </p:txBody>
      </p:sp>
      <p:sp>
        <p:nvSpPr>
          <p:cNvPr id="11" name="Rounded Rectangle 10"/>
          <p:cNvSpPr/>
          <p:nvPr userDrawn="1"/>
        </p:nvSpPr>
        <p:spPr>
          <a:xfrm>
            <a:off x="354008" y="1131589"/>
            <a:ext cx="2849840" cy="364917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Rounded Rectangle 16"/>
          <p:cNvSpPr/>
          <p:nvPr userDrawn="1"/>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8" name="Half Frame 17"/>
          <p:cNvSpPr/>
          <p:nvPr userDrawn="1"/>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Tree>
    <p:extLst>
      <p:ext uri="{BB962C8B-B14F-4D97-AF65-F5344CB8AC3E}">
        <p14:creationId xmlns:p14="http://schemas.microsoft.com/office/powerpoint/2010/main" val="738182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3572242"/>
            <a:ext cx="9144000" cy="576063"/>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148" y="414830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Oval 3"/>
          <p:cNvSpPr/>
          <p:nvPr userDrawn="1"/>
        </p:nvSpPr>
        <p:spPr>
          <a:xfrm>
            <a:off x="3311860" y="737642"/>
            <a:ext cx="2520280" cy="25202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5" name="Picture 2" descr="E:\002-KIMS BUSINESS\007-02-Fullslidesppt-Contents\20161228\02-edu\bulb-it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62351" y="1139211"/>
            <a:ext cx="819298" cy="181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477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851920" y="1794902"/>
            <a:ext cx="5292080" cy="1080121"/>
          </a:xfrm>
          <a:prstGeom prst="rect">
            <a:avLst/>
          </a:prstGeom>
        </p:spPr>
        <p:txBody>
          <a:bodyPr anchor="ctr"/>
          <a:lstStyle>
            <a:lvl1pPr marL="0" indent="0" algn="l">
              <a:lnSpc>
                <a:spcPct val="100000"/>
              </a:lnSpc>
              <a:buNone/>
              <a:defRPr b="0" baseline="0">
                <a:solidFill>
                  <a:schemeClr val="bg1"/>
                </a:solidFill>
                <a:latin typeface="+mj-lt"/>
                <a:cs typeface="Arial" pitchFamily="34" charset="0"/>
              </a:defRPr>
            </a:lvl1pPr>
          </a:lstStyle>
          <a:p>
            <a:r>
              <a:rPr lang="en-US" altLang="ko-KR" dirty="0">
                <a:ea typeface="맑은 고딕" pitchFamily="50" charset="-127"/>
              </a:rPr>
              <a:t>FREE </a:t>
            </a:r>
          </a:p>
          <a:p>
            <a:r>
              <a:rPr lang="en-US" altLang="ko-KR" dirty="0">
                <a:ea typeface="맑은 고딕" pitchFamily="50" charset="-127"/>
              </a:rPr>
              <a:t>PPT TEMPLATES</a:t>
            </a:r>
            <a:endParaRPr lang="en-US" altLang="ko-KR" dirty="0"/>
          </a:p>
        </p:txBody>
      </p:sp>
      <p:sp>
        <p:nvSpPr>
          <p:cNvPr id="11" name="Text Placeholder 9"/>
          <p:cNvSpPr>
            <a:spLocks noGrp="1"/>
          </p:cNvSpPr>
          <p:nvPr>
            <p:ph type="body" sz="quarter" idx="11" hasCustomPrompt="1"/>
          </p:nvPr>
        </p:nvSpPr>
        <p:spPr>
          <a:xfrm>
            <a:off x="3851772" y="2947030"/>
            <a:ext cx="5292080" cy="488816"/>
          </a:xfrm>
          <a:prstGeom prst="rect">
            <a:avLst/>
          </a:prstGeom>
        </p:spPr>
        <p:txBody>
          <a:bodyPr anchor="ctr"/>
          <a:lstStyle>
            <a:lvl1pPr marL="0" indent="0" algn="l">
              <a:buNone/>
              <a:defRPr sz="1400" b="0" baseline="0">
                <a:solidFill>
                  <a:schemeClr val="bg1"/>
                </a:solidFill>
                <a:latin typeface="+mn-lt"/>
                <a:cs typeface="Arial" pitchFamily="34" charset="0"/>
              </a:defRPr>
            </a:lvl1pPr>
          </a:lstStyle>
          <a:p>
            <a:pPr>
              <a:spcBef>
                <a:spcPts val="0"/>
              </a:spcBef>
              <a:defRPr/>
            </a:pPr>
            <a:r>
              <a:rPr lang="en-US" altLang="ko-KR" b="1" dirty="0"/>
              <a:t>INSERT THE TITLE </a:t>
            </a:r>
          </a:p>
          <a:p>
            <a:pPr>
              <a:spcBef>
                <a:spcPts val="0"/>
              </a:spcBef>
              <a:defRPr/>
            </a:pPr>
            <a:r>
              <a:rPr lang="en-US" altLang="ko-KR" b="1" dirty="0"/>
              <a:t>OF YOUR PRESENTATION HERE</a:t>
            </a:r>
            <a:endParaRPr lang="en-US" altLang="ko-KR" dirty="0"/>
          </a:p>
        </p:txBody>
      </p:sp>
      <p:pic>
        <p:nvPicPr>
          <p:cNvPr id="1026" name="Picture 2" descr="E:\002-KIMS BUSINESS\007-02-Fullslidesppt-Contents\20161228\02-edu\bulb-item.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52640" y="657349"/>
            <a:ext cx="1765300" cy="3917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6381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Break Layout">
    <p:spTree>
      <p:nvGrpSpPr>
        <p:cNvPr id="1" name=""/>
        <p:cNvGrpSpPr/>
        <p:nvPr/>
      </p:nvGrpSpPr>
      <p:grpSpPr>
        <a:xfrm>
          <a:off x="0" y="0"/>
          <a:ext cx="0" cy="0"/>
          <a:chOff x="0" y="0"/>
          <a:chExt cx="0" cy="0"/>
        </a:xfrm>
      </p:grpSpPr>
      <p:sp>
        <p:nvSpPr>
          <p:cNvPr id="3" name="Rectangle 2"/>
          <p:cNvSpPr/>
          <p:nvPr userDrawn="1"/>
        </p:nvSpPr>
        <p:spPr>
          <a:xfrm>
            <a:off x="0" y="2571750"/>
            <a:ext cx="9144000" cy="2571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Rectangle 1"/>
          <p:cNvSpPr/>
          <p:nvPr userDrawn="1"/>
        </p:nvSpPr>
        <p:spPr>
          <a:xfrm>
            <a:off x="2116108" y="843558"/>
            <a:ext cx="4896544" cy="34563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5" name="Rectangle 4"/>
          <p:cNvSpPr/>
          <p:nvPr userDrawn="1"/>
        </p:nvSpPr>
        <p:spPr>
          <a:xfrm>
            <a:off x="2116108" y="0"/>
            <a:ext cx="4896544" cy="1954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userDrawn="1"/>
        </p:nvSpPr>
        <p:spPr>
          <a:xfrm>
            <a:off x="2116108" y="4948014"/>
            <a:ext cx="4896544" cy="1954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2116108" y="3049518"/>
            <a:ext cx="4896544" cy="576064"/>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SECTION BREAK</a:t>
            </a:r>
          </a:p>
        </p:txBody>
      </p:sp>
      <p:sp>
        <p:nvSpPr>
          <p:cNvPr id="11" name="Text Placeholder 9"/>
          <p:cNvSpPr>
            <a:spLocks noGrp="1"/>
          </p:cNvSpPr>
          <p:nvPr>
            <p:ph type="body" sz="quarter" idx="11" hasCustomPrompt="1"/>
          </p:nvPr>
        </p:nvSpPr>
        <p:spPr>
          <a:xfrm>
            <a:off x="2116108" y="3625582"/>
            <a:ext cx="4896544"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pic>
        <p:nvPicPr>
          <p:cNvPr id="2050" name="Picture 2" descr="E:\002-KIMS BUSINESS\007-02-Fullslidesppt-Contents\20161228\02-edu\bulb-it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flipH="1">
            <a:off x="4155985" y="1156325"/>
            <a:ext cx="816788" cy="1812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235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074" name="Picture 2" descr="E:\002-KIMS BUSINESS\007-02-Fullslidesppt-Contents\20161228\02-edu\bulb-item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9484" y="938231"/>
            <a:ext cx="1584176" cy="3515958"/>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E:\002-KIMS BUSINESS\007-02-Fullslidesppt-Contents\20161228\02-edu\bulb-item.pn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r="50000"/>
          <a:stretch/>
        </p:blipFill>
        <p:spPr bwMode="auto">
          <a:xfrm>
            <a:off x="789484" y="938231"/>
            <a:ext cx="792088" cy="3515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95134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074" name="Picture 2" descr="E:\002-KIMS BUSINESS\007-02-Fullslidesppt-Contents\20161228\02-edu\bulb-item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16735" y="2931790"/>
            <a:ext cx="945499" cy="2098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69824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Basic Layout">
    <p:spTree>
      <p:nvGrpSpPr>
        <p:cNvPr id="1" name=""/>
        <p:cNvGrpSpPr/>
        <p:nvPr/>
      </p:nvGrpSpPr>
      <p:grpSpPr>
        <a:xfrm>
          <a:off x="0" y="0"/>
          <a:ext cx="0" cy="0"/>
          <a:chOff x="0" y="0"/>
          <a:chExt cx="0" cy="0"/>
        </a:xfrm>
      </p:grpSpPr>
      <p:sp>
        <p:nvSpPr>
          <p:cNvPr id="2" name="Rectangle 1"/>
          <p:cNvSpPr/>
          <p:nvPr userDrawn="1"/>
        </p:nvSpPr>
        <p:spPr>
          <a:xfrm>
            <a:off x="0" y="3399842"/>
            <a:ext cx="9144000" cy="17436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Oval 3"/>
          <p:cNvSpPr/>
          <p:nvPr userDrawn="1"/>
        </p:nvSpPr>
        <p:spPr>
          <a:xfrm>
            <a:off x="4043561" y="2859782"/>
            <a:ext cx="1080120" cy="1080120"/>
          </a:xfrm>
          <a:prstGeom prst="ellipse">
            <a:avLst/>
          </a:prstGeom>
          <a:solidFill>
            <a:schemeClr val="accent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5" name="Picture 2" descr="E:\002-KIMS BUSINESS\007-02-Fullslidesppt-Contents\20161228\02-edu\bulb-it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08057" y="3010192"/>
            <a:ext cx="351128" cy="779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6141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63500"/>
            <a:ext cx="9144000" cy="1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Rectangle 4"/>
          <p:cNvSpPr/>
          <p:nvPr userDrawn="1"/>
        </p:nvSpPr>
        <p:spPr>
          <a:xfrm>
            <a:off x="0" y="0"/>
            <a:ext cx="9144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5258055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38196145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mages and Contents Layout">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143508" y="92609"/>
            <a:ext cx="8856984" cy="49582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sp>
        <p:nvSpPr>
          <p:cNvPr id="6" name="Picture Placeholder 2"/>
          <p:cNvSpPr>
            <a:spLocks noGrp="1"/>
          </p:cNvSpPr>
          <p:nvPr>
            <p:ph type="pic" idx="12" hasCustomPrompt="1"/>
          </p:nvPr>
        </p:nvSpPr>
        <p:spPr>
          <a:xfrm>
            <a:off x="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3" hasCustomPrompt="1"/>
          </p:nvPr>
        </p:nvSpPr>
        <p:spPr>
          <a:xfrm>
            <a:off x="232792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4" hasCustomPrompt="1"/>
          </p:nvPr>
        </p:nvSpPr>
        <p:spPr>
          <a:xfrm>
            <a:off x="465584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5" hasCustomPrompt="1"/>
          </p:nvPr>
        </p:nvSpPr>
        <p:spPr>
          <a:xfrm>
            <a:off x="698376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p:cNvSpPr/>
          <p:nvPr userDrawn="1"/>
        </p:nvSpPr>
        <p:spPr>
          <a:xfrm>
            <a:off x="2328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Rectangle 12"/>
          <p:cNvSpPr/>
          <p:nvPr userDrawn="1"/>
        </p:nvSpPr>
        <p:spPr>
          <a:xfrm>
            <a:off x="4656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Rectangle 13"/>
          <p:cNvSpPr/>
          <p:nvPr userDrawn="1"/>
        </p:nvSpPr>
        <p:spPr>
          <a:xfrm>
            <a:off x="6984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6718554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Images and Contents Layout">
    <p:spTree>
      <p:nvGrpSpPr>
        <p:cNvPr id="1" name=""/>
        <p:cNvGrpSpPr/>
        <p:nvPr/>
      </p:nvGrpSpPr>
      <p:grpSpPr>
        <a:xfrm>
          <a:off x="0" y="0"/>
          <a:ext cx="0" cy="0"/>
          <a:chOff x="0" y="0"/>
          <a:chExt cx="0" cy="0"/>
        </a:xfrm>
      </p:grpSpPr>
      <p:sp>
        <p:nvSpPr>
          <p:cNvPr id="7" name="Rectangle 6"/>
          <p:cNvSpPr/>
          <p:nvPr userDrawn="1"/>
        </p:nvSpPr>
        <p:spPr>
          <a:xfrm>
            <a:off x="0" y="2932113"/>
            <a:ext cx="9144000" cy="2211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5" name="Picture 3" descr="D:\Fullppt\005-PNG이미지\노트북.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55776" y="1131590"/>
            <a:ext cx="7230270" cy="3677432"/>
          </a:xfrm>
          <a:prstGeom prst="rect">
            <a:avLst/>
          </a:prstGeom>
          <a:noFill/>
          <a:extLst>
            <a:ext uri="{909E8E84-426E-40DD-AFC4-6F175D3DCCD1}">
              <a14:hiddenFill xmlns:a14="http://schemas.microsoft.com/office/drawing/2010/main">
                <a:solidFill>
                  <a:srgbClr val="FFFFFF"/>
                </a:solidFill>
              </a14:hiddenFill>
            </a:ext>
          </a:extLst>
        </p:spPr>
      </p:pic>
      <p:sp>
        <p:nvSpPr>
          <p:cNvPr id="6" name="Picture Placeholder 2"/>
          <p:cNvSpPr>
            <a:spLocks noGrp="1"/>
          </p:cNvSpPr>
          <p:nvPr>
            <p:ph type="pic" idx="1" hasCustomPrompt="1"/>
          </p:nvPr>
        </p:nvSpPr>
        <p:spPr>
          <a:xfrm>
            <a:off x="4513480" y="1626257"/>
            <a:ext cx="3465217" cy="256260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467544" y="3363838"/>
            <a:ext cx="3024336"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7016691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1759754"/>
            <a:ext cx="9144000" cy="2211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pic>
        <p:nvPicPr>
          <p:cNvPr id="6" name="Picture 2" descr="D:\Fullppt\PNG이미지\핸드폰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23208" y="1042230"/>
            <a:ext cx="2869272" cy="3474631"/>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2"/>
          <p:cNvSpPr>
            <a:spLocks noGrp="1"/>
          </p:cNvSpPr>
          <p:nvPr>
            <p:ph type="pic" idx="1" hasCustomPrompt="1"/>
          </p:nvPr>
        </p:nvSpPr>
        <p:spPr>
          <a:xfrm>
            <a:off x="7380312" y="1175233"/>
            <a:ext cx="1008112"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2" hasCustomPrompt="1"/>
          </p:nvPr>
        </p:nvSpPr>
        <p:spPr>
          <a:xfrm>
            <a:off x="5643269" y="1261134"/>
            <a:ext cx="1654766"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608780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FC6F86-BC01-5A44-AD9E-15B412E8A602}" type="datetimeFigureOut">
              <a:rPr lang="en-US" smtClean="0"/>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89A9-9C1E-1541-A736-CACE4A50451F}" type="slidenum">
              <a:rPr lang="en-US" smtClean="0"/>
              <a:t>‹#›</a:t>
            </a:fld>
            <a:endParaRPr lang="en-US"/>
          </a:p>
        </p:txBody>
      </p:sp>
    </p:spTree>
    <p:extLst>
      <p:ext uri="{BB962C8B-B14F-4D97-AF65-F5344CB8AC3E}">
        <p14:creationId xmlns:p14="http://schemas.microsoft.com/office/powerpoint/2010/main" val="736465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Images and Contents Layout">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 name="Rectangle 1"/>
          <p:cNvSpPr/>
          <p:nvPr userDrawn="1"/>
        </p:nvSpPr>
        <p:spPr>
          <a:xfrm>
            <a:off x="4860032" y="0"/>
            <a:ext cx="36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Rectangle 2"/>
          <p:cNvSpPr/>
          <p:nvPr userDrawn="1"/>
        </p:nvSpPr>
        <p:spPr>
          <a:xfrm>
            <a:off x="4896032" y="1311750"/>
            <a:ext cx="180000" cy="25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5202187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Images and Contents Layout">
    <p:bg>
      <p:bgPr>
        <a:solidFill>
          <a:schemeClr val="accent1"/>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9144000" cy="307657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9991214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131840" y="181632"/>
            <a:ext cx="6012160"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131840" y="757696"/>
            <a:ext cx="6012160"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2" hasCustomPrompt="1"/>
          </p:nvPr>
        </p:nvSpPr>
        <p:spPr>
          <a:xfrm>
            <a:off x="3146470" y="1131590"/>
            <a:ext cx="3059832" cy="401191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580897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Images and Contents Layout">
    <p:spTree>
      <p:nvGrpSpPr>
        <p:cNvPr id="1" name=""/>
        <p:cNvGrpSpPr/>
        <p:nvPr/>
      </p:nvGrpSpPr>
      <p:grpSpPr>
        <a:xfrm>
          <a:off x="0" y="0"/>
          <a:ext cx="0" cy="0"/>
          <a:chOff x="0" y="0"/>
          <a:chExt cx="0" cy="0"/>
        </a:xfrm>
      </p:grpSpPr>
      <p:sp>
        <p:nvSpPr>
          <p:cNvPr id="5" name="Rectangle 4"/>
          <p:cNvSpPr/>
          <p:nvPr userDrawn="1"/>
        </p:nvSpPr>
        <p:spPr>
          <a:xfrm>
            <a:off x="0" y="411510"/>
            <a:ext cx="6444208" cy="4320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6" name="Picture Placeholder 2"/>
          <p:cNvSpPr>
            <a:spLocks noGrp="1"/>
          </p:cNvSpPr>
          <p:nvPr>
            <p:ph type="pic" idx="1" hasCustomPrompt="1"/>
          </p:nvPr>
        </p:nvSpPr>
        <p:spPr>
          <a:xfrm>
            <a:off x="135622"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0" hasCustomPrompt="1"/>
          </p:nvPr>
        </p:nvSpPr>
        <p:spPr>
          <a:xfrm>
            <a:off x="2223854"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1" hasCustomPrompt="1"/>
          </p:nvPr>
        </p:nvSpPr>
        <p:spPr>
          <a:xfrm>
            <a:off x="4312086"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36622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7_Images and Contents Layout">
    <p:bg>
      <p:bgPr>
        <a:solidFill>
          <a:schemeClr val="accent1"/>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6444208"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0" hasCustomPrompt="1"/>
          </p:nvPr>
        </p:nvSpPr>
        <p:spPr>
          <a:xfrm>
            <a:off x="6444208"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1" hasCustomPrompt="1"/>
          </p:nvPr>
        </p:nvSpPr>
        <p:spPr>
          <a:xfrm>
            <a:off x="3986213"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2" hasCustomPrompt="1"/>
          </p:nvPr>
        </p:nvSpPr>
        <p:spPr>
          <a:xfrm>
            <a:off x="3986213"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1481372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8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95536" y="3291830"/>
            <a:ext cx="8748464"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95536" y="3867894"/>
            <a:ext cx="8748464"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4963500"/>
            <a:ext cx="9144000" cy="1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userDrawn="1"/>
        </p:nvSpPr>
        <p:spPr>
          <a:xfrm>
            <a:off x="0" y="0"/>
            <a:ext cx="9144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Picture Placeholder 2"/>
          <p:cNvSpPr>
            <a:spLocks noGrp="1"/>
          </p:cNvSpPr>
          <p:nvPr>
            <p:ph type="pic" idx="12" hasCustomPrompt="1"/>
          </p:nvPr>
        </p:nvSpPr>
        <p:spPr>
          <a:xfrm>
            <a:off x="467544" y="339502"/>
            <a:ext cx="3312128" cy="280807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3" hasCustomPrompt="1"/>
          </p:nvPr>
        </p:nvSpPr>
        <p:spPr>
          <a:xfrm>
            <a:off x="3995936" y="339502"/>
            <a:ext cx="468052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4" hasCustomPrompt="1"/>
          </p:nvPr>
        </p:nvSpPr>
        <p:spPr>
          <a:xfrm>
            <a:off x="399593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Picture Placeholder 2"/>
          <p:cNvSpPr>
            <a:spLocks noGrp="1"/>
          </p:cNvSpPr>
          <p:nvPr>
            <p:ph type="pic" idx="15" hasCustomPrompt="1"/>
          </p:nvPr>
        </p:nvSpPr>
        <p:spPr>
          <a:xfrm>
            <a:off x="561619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Picture Placeholder 2"/>
          <p:cNvSpPr>
            <a:spLocks noGrp="1"/>
          </p:cNvSpPr>
          <p:nvPr>
            <p:ph type="pic" idx="16" hasCustomPrompt="1"/>
          </p:nvPr>
        </p:nvSpPr>
        <p:spPr>
          <a:xfrm>
            <a:off x="723645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451303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hapes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spTree>
    <p:extLst>
      <p:ext uri="{BB962C8B-B14F-4D97-AF65-F5344CB8AC3E}">
        <p14:creationId xmlns:p14="http://schemas.microsoft.com/office/powerpoint/2010/main" val="351629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ICON SETS LAYOUT</a:t>
            </a:r>
          </a:p>
        </p:txBody>
      </p:sp>
      <p:sp>
        <p:nvSpPr>
          <p:cNvPr id="11" name="Rounded Rectangle 10"/>
          <p:cNvSpPr/>
          <p:nvPr userDrawn="1"/>
        </p:nvSpPr>
        <p:spPr>
          <a:xfrm>
            <a:off x="354008" y="1131589"/>
            <a:ext cx="2849840" cy="364917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Rounded Rectangle 16"/>
          <p:cNvSpPr/>
          <p:nvPr userDrawn="1"/>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8" name="Half Frame 17"/>
          <p:cNvSpPr/>
          <p:nvPr userDrawn="1"/>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Tree>
    <p:extLst>
      <p:ext uri="{BB962C8B-B14F-4D97-AF65-F5344CB8AC3E}">
        <p14:creationId xmlns:p14="http://schemas.microsoft.com/office/powerpoint/2010/main" val="13802835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851920" y="1794902"/>
            <a:ext cx="5292080" cy="1080121"/>
          </a:xfrm>
          <a:prstGeom prst="rect">
            <a:avLst/>
          </a:prstGeom>
        </p:spPr>
        <p:txBody>
          <a:bodyPr anchor="ctr"/>
          <a:lstStyle>
            <a:lvl1pPr marL="0" indent="0" algn="l">
              <a:lnSpc>
                <a:spcPct val="100000"/>
              </a:lnSpc>
              <a:buNone/>
              <a:defRPr b="0" baseline="0">
                <a:solidFill>
                  <a:schemeClr val="bg1"/>
                </a:solidFill>
                <a:latin typeface="+mj-lt"/>
                <a:cs typeface="Arial" pitchFamily="34" charset="0"/>
              </a:defRPr>
            </a:lvl1pPr>
          </a:lstStyle>
          <a:p>
            <a:r>
              <a:rPr lang="en-US" altLang="ko-KR" dirty="0">
                <a:ea typeface="맑은 고딕" pitchFamily="50" charset="-127"/>
              </a:rPr>
              <a:t>FREE </a:t>
            </a:r>
          </a:p>
          <a:p>
            <a:r>
              <a:rPr lang="en-US" altLang="ko-KR" dirty="0">
                <a:ea typeface="맑은 고딕" pitchFamily="50" charset="-127"/>
              </a:rPr>
              <a:t>PPT TEMPLATES</a:t>
            </a:r>
            <a:endParaRPr lang="en-US" altLang="ko-KR" dirty="0"/>
          </a:p>
        </p:txBody>
      </p:sp>
      <p:sp>
        <p:nvSpPr>
          <p:cNvPr id="11" name="Text Placeholder 9"/>
          <p:cNvSpPr>
            <a:spLocks noGrp="1"/>
          </p:cNvSpPr>
          <p:nvPr>
            <p:ph type="body" sz="quarter" idx="11" hasCustomPrompt="1"/>
          </p:nvPr>
        </p:nvSpPr>
        <p:spPr>
          <a:xfrm>
            <a:off x="3851772" y="2947030"/>
            <a:ext cx="5292080" cy="488816"/>
          </a:xfrm>
          <a:prstGeom prst="rect">
            <a:avLst/>
          </a:prstGeom>
        </p:spPr>
        <p:txBody>
          <a:bodyPr anchor="ctr"/>
          <a:lstStyle>
            <a:lvl1pPr marL="0" indent="0" algn="l">
              <a:buNone/>
              <a:defRPr sz="1400" b="0" baseline="0">
                <a:solidFill>
                  <a:schemeClr val="bg1"/>
                </a:solidFill>
                <a:latin typeface="+mn-lt"/>
                <a:cs typeface="Arial" pitchFamily="34" charset="0"/>
              </a:defRPr>
            </a:lvl1pPr>
          </a:lstStyle>
          <a:p>
            <a:pPr>
              <a:spcBef>
                <a:spcPts val="0"/>
              </a:spcBef>
              <a:defRPr/>
            </a:pPr>
            <a:r>
              <a:rPr lang="en-US" altLang="ko-KR" b="1" dirty="0"/>
              <a:t>INSERT THE TITLE </a:t>
            </a:r>
          </a:p>
          <a:p>
            <a:pPr>
              <a:spcBef>
                <a:spcPts val="0"/>
              </a:spcBef>
              <a:defRPr/>
            </a:pPr>
            <a:r>
              <a:rPr lang="en-US" altLang="ko-KR" b="1" dirty="0"/>
              <a:t>OF YOUR PRESENTATION HERE</a:t>
            </a:r>
            <a:endParaRPr lang="en-US" altLang="ko-KR" dirty="0"/>
          </a:p>
        </p:txBody>
      </p:sp>
      <p:pic>
        <p:nvPicPr>
          <p:cNvPr id="1026" name="Picture 2" descr="E:\002-KIMS BUSINESS\007-02-Fullslidesppt-Contents\20161228\02-edu\bulb-item.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52640" y="657349"/>
            <a:ext cx="1765300" cy="3917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243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074" name="Picture 2" descr="E:\002-KIMS BUSINESS\007-02-Fullslidesppt-Contents\20161228\02-edu\bulb-item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9484" y="938231"/>
            <a:ext cx="1584176" cy="3515958"/>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E:\002-KIMS BUSINESS\007-02-Fullslidesppt-Contents\20161228\02-edu\bulb-item.pn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r="50000"/>
          <a:stretch/>
        </p:blipFill>
        <p:spPr bwMode="auto">
          <a:xfrm>
            <a:off x="789484" y="938231"/>
            <a:ext cx="792088" cy="3515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5712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074" name="Picture 2" descr="E:\002-KIMS BUSINESS\007-02-Fullslidesppt-Contents\20161228\02-edu\bulb-item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16735" y="2931790"/>
            <a:ext cx="945499" cy="2098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5998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asic Layout">
    <p:spTree>
      <p:nvGrpSpPr>
        <p:cNvPr id="1" name=""/>
        <p:cNvGrpSpPr/>
        <p:nvPr/>
      </p:nvGrpSpPr>
      <p:grpSpPr>
        <a:xfrm>
          <a:off x="0" y="0"/>
          <a:ext cx="0" cy="0"/>
          <a:chOff x="0" y="0"/>
          <a:chExt cx="0" cy="0"/>
        </a:xfrm>
      </p:grpSpPr>
      <p:sp>
        <p:nvSpPr>
          <p:cNvPr id="2" name="Rectangle 1"/>
          <p:cNvSpPr/>
          <p:nvPr userDrawn="1"/>
        </p:nvSpPr>
        <p:spPr>
          <a:xfrm>
            <a:off x="0" y="3399842"/>
            <a:ext cx="9144000" cy="17436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Oval 3"/>
          <p:cNvSpPr/>
          <p:nvPr userDrawn="1"/>
        </p:nvSpPr>
        <p:spPr>
          <a:xfrm>
            <a:off x="4043561" y="2859782"/>
            <a:ext cx="1080120" cy="1080120"/>
          </a:xfrm>
          <a:prstGeom prst="ellipse">
            <a:avLst/>
          </a:prstGeom>
          <a:solidFill>
            <a:schemeClr val="accent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5" name="Picture 2" descr="E:\002-KIMS BUSINESS\007-02-Fullslidesppt-Contents\20161228\02-edu\bulb-it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08057" y="3010192"/>
            <a:ext cx="351128" cy="779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6867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63500"/>
            <a:ext cx="9144000" cy="1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Rectangle 4"/>
          <p:cNvSpPr/>
          <p:nvPr userDrawn="1"/>
        </p:nvSpPr>
        <p:spPr>
          <a:xfrm>
            <a:off x="0" y="0"/>
            <a:ext cx="9144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12904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96085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s and Contents Layout">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143508" y="92609"/>
            <a:ext cx="8856984" cy="49582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sp>
        <p:nvSpPr>
          <p:cNvPr id="6" name="Picture Placeholder 2"/>
          <p:cNvSpPr>
            <a:spLocks noGrp="1"/>
          </p:cNvSpPr>
          <p:nvPr>
            <p:ph type="pic" idx="12" hasCustomPrompt="1"/>
          </p:nvPr>
        </p:nvSpPr>
        <p:spPr>
          <a:xfrm>
            <a:off x="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3" hasCustomPrompt="1"/>
          </p:nvPr>
        </p:nvSpPr>
        <p:spPr>
          <a:xfrm>
            <a:off x="232792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4" hasCustomPrompt="1"/>
          </p:nvPr>
        </p:nvSpPr>
        <p:spPr>
          <a:xfrm>
            <a:off x="465584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5" hasCustomPrompt="1"/>
          </p:nvPr>
        </p:nvSpPr>
        <p:spPr>
          <a:xfrm>
            <a:off x="698376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p:cNvSpPr/>
          <p:nvPr userDrawn="1"/>
        </p:nvSpPr>
        <p:spPr>
          <a:xfrm>
            <a:off x="2328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Rectangle 12"/>
          <p:cNvSpPr/>
          <p:nvPr userDrawn="1"/>
        </p:nvSpPr>
        <p:spPr>
          <a:xfrm>
            <a:off x="4656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Rectangle 13"/>
          <p:cNvSpPr/>
          <p:nvPr userDrawn="1"/>
        </p:nvSpPr>
        <p:spPr>
          <a:xfrm>
            <a:off x="6984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6159670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 Type="http://schemas.openxmlformats.org/officeDocument/2006/relationships/slideLayout" Target="../slideLayouts/slideLayout5.xml"/><Relationship Id="rId16" Type="http://schemas.openxmlformats.org/officeDocument/2006/relationships/slideLayout" Target="../slideLayouts/slideLayout19.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683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709" r:id="rId3"/>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7555548"/>
      </p:ext>
    </p:extLst>
  </p:cSld>
  <p:clrMap bg1="lt1" tx1="dk1" bg2="lt2" tx2="dk2" accent1="accent1" accent2="accent2" accent3="accent3" accent4="accent4" accent5="accent5" accent6="accent6" hlink="hlink" folHlink="folHlink"/>
  <p:sldLayoutIdLst>
    <p:sldLayoutId id="2147483659" r:id="rId1"/>
    <p:sldLayoutId id="2147483672" r:id="rId2"/>
    <p:sldLayoutId id="2147483670" r:id="rId3"/>
    <p:sldLayoutId id="2147483652" r:id="rId4"/>
    <p:sldLayoutId id="2147483671" r:id="rId5"/>
    <p:sldLayoutId id="2147483655" r:id="rId6"/>
    <p:sldLayoutId id="2147483662" r:id="rId7"/>
    <p:sldLayoutId id="2147483663" r:id="rId8"/>
    <p:sldLayoutId id="2147483665" r:id="rId9"/>
    <p:sldLayoutId id="2147483666" r:id="rId10"/>
    <p:sldLayoutId id="2147483667" r:id="rId11"/>
    <p:sldLayoutId id="2147483664" r:id="rId12"/>
    <p:sldLayoutId id="2147483668" r:id="rId13"/>
    <p:sldLayoutId id="2147483669" r:id="rId14"/>
    <p:sldLayoutId id="2147483673" r:id="rId15"/>
    <p:sldLayoutId id="2147483656" r:id="rId16"/>
    <p:sldLayoutId id="2147483676" r:id="rId17"/>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4710703"/>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279509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8" r:id="rId17"/>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s://popp.undp.org/node/1751" TargetMode="External"/><Relationship Id="rId7" Type="http://schemas.openxmlformats.org/officeDocument/2006/relationships/hyperlink" Target="https://popp.undp.org/node/951" TargetMode="External"/><Relationship Id="rId2" Type="http://schemas.openxmlformats.org/officeDocument/2006/relationships/hyperlink" Target="https://popp.undp.org/node/1756" TargetMode="External"/><Relationship Id="rId1" Type="http://schemas.openxmlformats.org/officeDocument/2006/relationships/slideLayout" Target="../slideLayouts/slideLayout8.xml"/><Relationship Id="rId6" Type="http://schemas.openxmlformats.org/officeDocument/2006/relationships/hyperlink" Target="https://popp.undp.org/node/1881" TargetMode="External"/><Relationship Id="rId5" Type="http://schemas.openxmlformats.org/officeDocument/2006/relationships/hyperlink" Target="https://popp.undp.org/node/10826" TargetMode="External"/><Relationship Id="rId4" Type="http://schemas.openxmlformats.org/officeDocument/2006/relationships/hyperlink" Target="https://popp.undp.org/node/179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910935" y="3003798"/>
            <a:ext cx="6042147" cy="1080121"/>
          </a:xfrm>
        </p:spPr>
        <p:txBody>
          <a:bodyPr/>
          <a:lstStyle/>
          <a:p>
            <a:r>
              <a:rPr lang="en-US" altLang="ko-KR" sz="2800" dirty="0"/>
              <a:t>Standard operating procedures </a:t>
            </a:r>
          </a:p>
          <a:p>
            <a:endParaRPr lang="en-US" altLang="ko-KR" sz="2800" dirty="0"/>
          </a:p>
          <a:p>
            <a:r>
              <a:rPr lang="en-US" altLang="ko-KR" sz="2800" dirty="0"/>
              <a:t>Project Origination and Integrated Programming of Environmental and Climate Vertical Fund Supported Projects</a:t>
            </a:r>
          </a:p>
          <a:p>
            <a:endParaRPr lang="en-US" altLang="ko-KR" sz="3600" dirty="0"/>
          </a:p>
        </p:txBody>
      </p:sp>
      <p:pic>
        <p:nvPicPr>
          <p:cNvPr id="10" name="Picture 9" descr="A close up of a logo&#10;&#10;Description automatically generated">
            <a:extLst>
              <a:ext uri="{FF2B5EF4-FFF2-40B4-BE49-F238E27FC236}">
                <a16:creationId xmlns:a16="http://schemas.microsoft.com/office/drawing/2014/main" id="{4983442C-1046-4B08-8C14-82085B79B7D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9652"/>
          <a:stretch/>
        </p:blipFill>
        <p:spPr>
          <a:xfrm>
            <a:off x="8172400" y="267494"/>
            <a:ext cx="780683" cy="1224136"/>
          </a:xfrm>
          <a:prstGeom prst="rect">
            <a:avLst/>
          </a:prstGeom>
        </p:spPr>
      </p:pic>
    </p:spTree>
    <p:extLst>
      <p:ext uri="{BB962C8B-B14F-4D97-AF65-F5344CB8AC3E}">
        <p14:creationId xmlns:p14="http://schemas.microsoft.com/office/powerpoint/2010/main" val="1976618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45506E-EFEC-47AB-85C5-13E6360D6203}"/>
              </a:ext>
            </a:extLst>
          </p:cNvPr>
          <p:cNvSpPr>
            <a:spLocks noGrp="1"/>
          </p:cNvSpPr>
          <p:nvPr>
            <p:ph type="body" sz="quarter" idx="10"/>
          </p:nvPr>
        </p:nvSpPr>
        <p:spPr>
          <a:solidFill>
            <a:schemeClr val="accent4">
              <a:lumMod val="20000"/>
              <a:lumOff val="80000"/>
            </a:schemeClr>
          </a:solidFill>
        </p:spPr>
        <p:txBody>
          <a:bodyPr/>
          <a:lstStyle/>
          <a:p>
            <a:pPr algn="l"/>
            <a:r>
              <a:rPr lang="en-US" sz="1800" b="1" dirty="0">
                <a:solidFill>
                  <a:srgbClr val="B96E29"/>
                </a:solidFill>
              </a:rPr>
              <a:t>Initial Screening – Triage Process for Accepting Programming Requests (6)</a:t>
            </a:r>
          </a:p>
        </p:txBody>
      </p:sp>
      <p:sp>
        <p:nvSpPr>
          <p:cNvPr id="10" name="Rounded Rectangle 35">
            <a:extLst>
              <a:ext uri="{FF2B5EF4-FFF2-40B4-BE49-F238E27FC236}">
                <a16:creationId xmlns:a16="http://schemas.microsoft.com/office/drawing/2014/main" id="{D0A239A2-E201-4F5D-B551-AD85675C61C2}"/>
              </a:ext>
            </a:extLst>
          </p:cNvPr>
          <p:cNvSpPr/>
          <p:nvPr/>
        </p:nvSpPr>
        <p:spPr>
          <a:xfrm>
            <a:off x="323528" y="1779662"/>
            <a:ext cx="8496943" cy="2880320"/>
          </a:xfrm>
          <a:prstGeom prst="roundRect">
            <a:avLst>
              <a:gd name="adj" fmla="val 5958"/>
            </a:avLst>
          </a:prstGeom>
          <a:solidFill>
            <a:srgbClr val="EBFFF5"/>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solidFill>
                  <a:srgbClr val="32AEB8">
                    <a:lumMod val="50000"/>
                  </a:srgbClr>
                </a:solidFill>
                <a:latin typeface="Calibri"/>
              </a:rPr>
              <a:t>Any proposed engagement in new VF programming shall require clear evidence that the following criteria can be met: </a:t>
            </a:r>
            <a:endParaRPr kumimoji="0" lang="en-US" sz="1100" i="0" u="none" strike="noStrike" kern="1200" cap="none" spc="0" normalizeH="0" baseline="0" noProof="0" dirty="0">
              <a:ln>
                <a:noFill/>
              </a:ln>
              <a:solidFill>
                <a:srgbClr val="32AEB8">
                  <a:lumMod val="50000"/>
                </a:srgbClr>
              </a:solidFill>
              <a:effectLst/>
              <a:uLnTx/>
              <a:uFillTx/>
              <a:latin typeface="Calibri"/>
              <a:cs typeface="+mn-cs"/>
            </a:endParaRPr>
          </a:p>
          <a:p>
            <a:pPr marR="0" lvl="0" algn="l" defTabSz="685800" rtl="0" eaLnBrk="1" fontAlgn="auto" latinLnBrk="0" hangingPunct="1">
              <a:lnSpc>
                <a:spcPct val="100000"/>
              </a:lnSpc>
              <a:spcBef>
                <a:spcPts val="0"/>
              </a:spcBef>
              <a:spcAft>
                <a:spcPts val="0"/>
              </a:spcAft>
              <a:buClrTx/>
              <a:buSzTx/>
              <a:tabLst/>
              <a:defRPr/>
            </a:pPr>
            <a:endParaRPr kumimoji="0" lang="en-US" sz="1100" i="0" u="none" strike="noStrike" kern="1200" cap="none" spc="0" normalizeH="0" baseline="0" noProof="0" dirty="0">
              <a:ln>
                <a:noFill/>
              </a:ln>
              <a:solidFill>
                <a:srgbClr val="32AEB8">
                  <a:lumMod val="50000"/>
                </a:srgbClr>
              </a:solidFill>
              <a:effectLst/>
              <a:uLnTx/>
              <a:uFillTx/>
              <a:latin typeface="Calibri"/>
              <a:cs typeface="+mn-cs"/>
            </a:endParaRP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kumimoji="0" lang="en-US" sz="1100" i="0" u="none" strike="noStrike" kern="1200" cap="none" spc="0" normalizeH="0" baseline="0" noProof="0" dirty="0">
                <a:ln>
                  <a:noFill/>
                </a:ln>
                <a:solidFill>
                  <a:srgbClr val="32AEB8">
                    <a:lumMod val="50000"/>
                  </a:srgbClr>
                </a:solidFill>
                <a:effectLst/>
                <a:uLnTx/>
                <a:uFillTx/>
                <a:latin typeface="Calibri"/>
                <a:cs typeface="+mn-cs"/>
              </a:rPr>
              <a:t>Availability of </a:t>
            </a:r>
            <a:r>
              <a:rPr lang="en-US" sz="1100" dirty="0">
                <a:solidFill>
                  <a:srgbClr val="32AEB8">
                    <a:lumMod val="50000"/>
                  </a:srgbClr>
                </a:solidFill>
                <a:latin typeface="Calibri"/>
              </a:rPr>
              <a:t>human resources at the RH level to support a CO request based on a workload analysis. No RTA nor PA should take on more projects above established limits as per existing audit recommendations.</a:t>
            </a:r>
            <a:endParaRPr kumimoji="0" lang="en-US" sz="1100" i="0" u="none" strike="noStrike" kern="1200" cap="none" spc="0" normalizeH="0" baseline="0" noProof="0" dirty="0">
              <a:ln>
                <a:noFill/>
              </a:ln>
              <a:solidFill>
                <a:srgbClr val="32AEB8">
                  <a:lumMod val="50000"/>
                </a:srgbClr>
              </a:solidFill>
              <a:effectLst/>
              <a:uLnTx/>
              <a:uFillTx/>
              <a:latin typeface="Calibri"/>
              <a:cs typeface="+mn-cs"/>
            </a:endParaRP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kumimoji="0" lang="en-US" sz="1100" i="0" u="none" strike="noStrike" kern="1200" cap="none" spc="0" normalizeH="0" baseline="0" noProof="0" dirty="0">
                <a:ln>
                  <a:noFill/>
                </a:ln>
                <a:solidFill>
                  <a:srgbClr val="32AEB8">
                    <a:lumMod val="50000"/>
                  </a:srgbClr>
                </a:solidFill>
                <a:effectLst/>
                <a:uLnTx/>
                <a:uFillTx/>
                <a:latin typeface="Calibri"/>
                <a:cs typeface="+mn-cs"/>
              </a:rPr>
              <a:t>Documented CO </a:t>
            </a:r>
            <a:r>
              <a:rPr lang="en-US" sz="1100" dirty="0">
                <a:solidFill>
                  <a:srgbClr val="32AEB8">
                    <a:lumMod val="50000"/>
                  </a:srgbClr>
                </a:solidFill>
                <a:latin typeface="Calibri"/>
              </a:rPr>
              <a:t>capacities including subject matter experts to support oversight and execution support/procurement (if approved by GEF) throughout the entire project cycle</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kumimoji="0" lang="en-US" sz="1100" i="0" u="none" strike="noStrike" kern="1200" cap="none" spc="0" normalizeH="0" baseline="0" noProof="0" dirty="0">
                <a:ln>
                  <a:noFill/>
                </a:ln>
                <a:solidFill>
                  <a:srgbClr val="32AEB8">
                    <a:lumMod val="50000"/>
                  </a:srgbClr>
                </a:solidFill>
                <a:effectLst/>
                <a:uLnTx/>
                <a:uFillTx/>
                <a:latin typeface="Calibri"/>
                <a:cs typeface="+mn-cs"/>
              </a:rPr>
              <a:t>Availability of technical consultants to support design (lead pen holder), feasibility studies and </a:t>
            </a:r>
            <a:r>
              <a:rPr lang="en-US" sz="1100" dirty="0">
                <a:solidFill>
                  <a:srgbClr val="32AEB8">
                    <a:lumMod val="50000"/>
                  </a:srgbClr>
                </a:solidFill>
                <a:latin typeface="Calibri"/>
              </a:rPr>
              <a:t>e</a:t>
            </a:r>
            <a:r>
              <a:rPr kumimoji="0" lang="en-US" sz="1100" i="0" u="none" strike="noStrike" kern="1200" cap="none" spc="0" normalizeH="0" baseline="0" noProof="0" dirty="0" err="1">
                <a:ln>
                  <a:noFill/>
                </a:ln>
                <a:solidFill>
                  <a:srgbClr val="32AEB8">
                    <a:lumMod val="50000"/>
                  </a:srgbClr>
                </a:solidFill>
                <a:effectLst/>
                <a:uLnTx/>
                <a:uFillTx/>
                <a:latin typeface="Calibri"/>
                <a:cs typeface="+mn-cs"/>
              </a:rPr>
              <a:t>nvironmental</a:t>
            </a:r>
            <a:r>
              <a:rPr kumimoji="0" lang="en-US" sz="1100" i="0" u="none" strike="noStrike" kern="1200" cap="none" spc="0" normalizeH="0" baseline="0" noProof="0" dirty="0">
                <a:ln>
                  <a:noFill/>
                </a:ln>
                <a:solidFill>
                  <a:srgbClr val="32AEB8">
                    <a:lumMod val="50000"/>
                  </a:srgbClr>
                </a:solidFill>
                <a:effectLst/>
                <a:uLnTx/>
                <a:uFillTx/>
                <a:latin typeface="Calibri"/>
                <a:cs typeface="+mn-cs"/>
              </a:rPr>
              <a:t> and social management plans</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100" dirty="0">
                <a:solidFill>
                  <a:srgbClr val="32AEB8">
                    <a:lumMod val="50000"/>
                  </a:srgbClr>
                </a:solidFill>
                <a:latin typeface="Calibri"/>
              </a:rPr>
              <a:t>Consideration of HR needs must be informed by a clear understanding of the roles and responsibilities of each partner (HQs, Bx, RH technical teams, CO team) throughout the entire project cycle (see details on roles and responsibilities)</a:t>
            </a:r>
            <a:endParaRPr kumimoji="0" lang="en-US" sz="1100" i="0" u="none" strike="noStrike" kern="1200" cap="none" spc="0" normalizeH="0" baseline="0" noProof="0" dirty="0">
              <a:ln>
                <a:noFill/>
              </a:ln>
              <a:solidFill>
                <a:srgbClr val="32AEB8">
                  <a:lumMod val="50000"/>
                </a:srgbClr>
              </a:solidFill>
              <a:effectLst/>
              <a:uLnTx/>
              <a:uFillTx/>
              <a:latin typeface="Calibri"/>
              <a:cs typeface="+mn-cs"/>
            </a:endParaRPr>
          </a:p>
        </p:txBody>
      </p:sp>
      <p:sp>
        <p:nvSpPr>
          <p:cNvPr id="11" name="Rounded Rectangle 35">
            <a:extLst>
              <a:ext uri="{FF2B5EF4-FFF2-40B4-BE49-F238E27FC236}">
                <a16:creationId xmlns:a16="http://schemas.microsoft.com/office/drawing/2014/main" id="{D396D597-7C52-4447-A261-AF785C51AD37}"/>
              </a:ext>
            </a:extLst>
          </p:cNvPr>
          <p:cNvSpPr/>
          <p:nvPr/>
        </p:nvSpPr>
        <p:spPr>
          <a:xfrm>
            <a:off x="1547664" y="771550"/>
            <a:ext cx="6048672" cy="576064"/>
          </a:xfrm>
          <a:prstGeom prst="roundRect">
            <a:avLst>
              <a:gd name="adj" fmla="val 5958"/>
            </a:avLst>
          </a:prstGeom>
          <a:solidFill>
            <a:schemeClr val="accent1">
              <a:lumMod val="20000"/>
              <a:lumOff val="80000"/>
            </a:schemeClr>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32AEB8">
                    <a:lumMod val="50000"/>
                  </a:srgbClr>
                </a:solidFill>
                <a:effectLst/>
                <a:uLnTx/>
                <a:uFillTx/>
                <a:latin typeface="Calibri"/>
                <a:cs typeface="+mn-cs"/>
              </a:rPr>
              <a:t>HUMAN RESOURCES CONSIDERATIONS</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p:txBody>
      </p:sp>
      <p:cxnSp>
        <p:nvCxnSpPr>
          <p:cNvPr id="18" name="Straight Arrow Connector 17">
            <a:extLst>
              <a:ext uri="{FF2B5EF4-FFF2-40B4-BE49-F238E27FC236}">
                <a16:creationId xmlns:a16="http://schemas.microsoft.com/office/drawing/2014/main" id="{E1C372BC-8F79-4029-A9C3-323F4F41DED4}"/>
              </a:ext>
            </a:extLst>
          </p:cNvPr>
          <p:cNvCxnSpPr/>
          <p:nvPr/>
        </p:nvCxnSpPr>
        <p:spPr>
          <a:xfrm>
            <a:off x="4572000" y="1347614"/>
            <a:ext cx="0" cy="43204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647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45506E-EFEC-47AB-85C5-13E6360D6203}"/>
              </a:ext>
            </a:extLst>
          </p:cNvPr>
          <p:cNvSpPr>
            <a:spLocks noGrp="1"/>
          </p:cNvSpPr>
          <p:nvPr>
            <p:ph type="body" sz="quarter" idx="10"/>
          </p:nvPr>
        </p:nvSpPr>
        <p:spPr>
          <a:solidFill>
            <a:schemeClr val="accent4">
              <a:lumMod val="20000"/>
              <a:lumOff val="80000"/>
            </a:schemeClr>
          </a:solidFill>
        </p:spPr>
        <p:txBody>
          <a:bodyPr/>
          <a:lstStyle/>
          <a:p>
            <a:pPr algn="l"/>
            <a:r>
              <a:rPr lang="en-US" sz="1800" b="1" dirty="0">
                <a:solidFill>
                  <a:srgbClr val="B96E29"/>
                </a:solidFill>
              </a:rPr>
              <a:t>Initial Screening – Triage Process for Accepting Programming Requests (7)</a:t>
            </a:r>
          </a:p>
        </p:txBody>
      </p:sp>
      <p:sp>
        <p:nvSpPr>
          <p:cNvPr id="10" name="Rounded Rectangle 35">
            <a:extLst>
              <a:ext uri="{FF2B5EF4-FFF2-40B4-BE49-F238E27FC236}">
                <a16:creationId xmlns:a16="http://schemas.microsoft.com/office/drawing/2014/main" id="{D0A239A2-E201-4F5D-B551-AD85675C61C2}"/>
              </a:ext>
            </a:extLst>
          </p:cNvPr>
          <p:cNvSpPr/>
          <p:nvPr/>
        </p:nvSpPr>
        <p:spPr>
          <a:xfrm>
            <a:off x="323528" y="1779662"/>
            <a:ext cx="8496943" cy="2880320"/>
          </a:xfrm>
          <a:prstGeom prst="roundRect">
            <a:avLst>
              <a:gd name="adj" fmla="val 5958"/>
            </a:avLst>
          </a:prstGeom>
          <a:solidFill>
            <a:srgbClr val="EBFFF5"/>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dirty="0">
              <a:solidFill>
                <a:srgbClr val="32AEB8">
                  <a:lumMod val="50000"/>
                </a:srgbClr>
              </a:solidFill>
              <a:latin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solidFill>
                  <a:srgbClr val="32AEB8">
                    <a:lumMod val="50000"/>
                  </a:srgbClr>
                </a:solidFill>
                <a:latin typeface="Calibri"/>
              </a:rPr>
              <a:t>All new programming will be accompanied by a delivery plan with key milestones that must be met by the project counterparts. This plan will be monitored over the course of the implementation of the project and will be integrated in the </a:t>
            </a:r>
            <a:r>
              <a:rPr lang="en-US" sz="1100" dirty="0" err="1">
                <a:solidFill>
                  <a:srgbClr val="32AEB8">
                    <a:lumMod val="50000"/>
                  </a:srgbClr>
                </a:solidFill>
                <a:latin typeface="Calibri"/>
              </a:rPr>
              <a:t>ProDoc</a:t>
            </a:r>
            <a:r>
              <a:rPr lang="en-US" sz="1100" dirty="0">
                <a:solidFill>
                  <a:srgbClr val="32AEB8">
                    <a:lumMod val="50000"/>
                  </a:srgbClr>
                </a:solidFill>
                <a:latin typeface="Calibri"/>
              </a:rPr>
              <a:t>.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dirty="0">
              <a:solidFill>
                <a:srgbClr val="32AEB8">
                  <a:lumMod val="50000"/>
                </a:srgbClr>
              </a:solidFill>
              <a:latin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solidFill>
                  <a:srgbClr val="32AEB8">
                    <a:lumMod val="50000"/>
                  </a:srgbClr>
                </a:solidFill>
                <a:latin typeface="Calibri"/>
              </a:rPr>
              <a:t>At the project origination stage, the Pre-Investment Proposal prepared by the Country Office shall provide an indicative delivery plan for the project/</a:t>
            </a:r>
            <a:r>
              <a:rPr lang="en-US" sz="1100" dirty="0" err="1">
                <a:solidFill>
                  <a:srgbClr val="32AEB8">
                    <a:lumMod val="50000"/>
                  </a:srgbClr>
                </a:solidFill>
                <a:latin typeface="Calibri"/>
              </a:rPr>
              <a:t>programme</a:t>
            </a:r>
            <a:r>
              <a:rPr lang="en-US" sz="1100" dirty="0">
                <a:solidFill>
                  <a:srgbClr val="32AEB8">
                    <a:lumMod val="50000"/>
                  </a:srgbClr>
                </a:solidFill>
                <a:latin typeface="Calibri"/>
              </a:rPr>
              <a:t> and shall indicate how timely delivery will be ensured during implementation in line with this delivery plan. The indicative delivery plan shall form the basis for further design of the project/</a:t>
            </a:r>
            <a:r>
              <a:rPr lang="en-US" sz="1100" dirty="0" err="1">
                <a:solidFill>
                  <a:srgbClr val="32AEB8">
                    <a:lumMod val="50000"/>
                  </a:srgbClr>
                </a:solidFill>
                <a:latin typeface="Calibri"/>
              </a:rPr>
              <a:t>programme</a:t>
            </a:r>
            <a:r>
              <a:rPr lang="en-US" sz="1100" dirty="0">
                <a:solidFill>
                  <a:srgbClr val="32AEB8">
                    <a:lumMod val="50000"/>
                  </a:srgbClr>
                </a:solidFill>
                <a:latin typeface="Calibri"/>
              </a:rPr>
              <a:t> during the next phase in order to significantly reduce the likelihood of delays during implementation.</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dirty="0">
              <a:solidFill>
                <a:srgbClr val="32AEB8">
                  <a:lumMod val="50000"/>
                </a:srgbClr>
              </a:solidFill>
              <a:latin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solidFill>
                  <a:srgbClr val="32AEB8">
                    <a:lumMod val="50000"/>
                  </a:srgbClr>
                </a:solidFill>
                <a:latin typeface="Calibri"/>
              </a:rPr>
              <a:t>It is worth noting that failure to meet the key milestones during implementation and will lead to one of the following options: </a:t>
            </a:r>
          </a:p>
          <a:p>
            <a:pPr marL="228600" marR="0" lvl="0" indent="-228600" algn="l" defTabSz="685800" rtl="0" eaLnBrk="1" fontAlgn="auto" latinLnBrk="0" hangingPunct="1">
              <a:lnSpc>
                <a:spcPct val="100000"/>
              </a:lnSpc>
              <a:spcBef>
                <a:spcPts val="0"/>
              </a:spcBef>
              <a:spcAft>
                <a:spcPts val="0"/>
              </a:spcAft>
              <a:buClrTx/>
              <a:buSzTx/>
              <a:buFontTx/>
              <a:buAutoNum type="alphaLcParenBoth"/>
              <a:tabLst/>
              <a:defRPr/>
            </a:pPr>
            <a:r>
              <a:rPr lang="en-US" sz="1100" dirty="0">
                <a:solidFill>
                  <a:srgbClr val="32AEB8">
                    <a:lumMod val="50000"/>
                  </a:srgbClr>
                </a:solidFill>
                <a:latin typeface="Calibri"/>
              </a:rPr>
              <a:t>To the extent allowed within the boundaries of the UNDP SOPs and policies for extension requests on VF programming and the policies of the VFs, discussion with the donor on  potential design adjustments of the project, whereby any additional costs incurred as a result of such extension will need to be borne by the country office (this includes additional costs incurred by the BPPS-NCE team, which shall be reimbursed by the CO at the rates set out in UNDP’s extension policies for VF programming). And/or</a:t>
            </a:r>
          </a:p>
          <a:p>
            <a:pPr marL="228600" marR="0" lvl="0" indent="-228600" algn="l" defTabSz="685800" rtl="0" eaLnBrk="1" fontAlgn="auto" latinLnBrk="0" hangingPunct="1">
              <a:lnSpc>
                <a:spcPct val="100000"/>
              </a:lnSpc>
              <a:spcBef>
                <a:spcPts val="0"/>
              </a:spcBef>
              <a:spcAft>
                <a:spcPts val="0"/>
              </a:spcAft>
              <a:buClrTx/>
              <a:buSzTx/>
              <a:buFontTx/>
              <a:buAutoNum type="alphaLcParenBoth"/>
              <a:tabLst/>
              <a:defRPr/>
            </a:pPr>
            <a:r>
              <a:rPr lang="en-US" sz="1100" dirty="0">
                <a:solidFill>
                  <a:srgbClr val="32AEB8">
                    <a:lumMod val="50000"/>
                  </a:srgbClr>
                </a:solidFill>
                <a:latin typeface="Calibri"/>
              </a:rPr>
              <a:t>project suspension and/or </a:t>
            </a:r>
          </a:p>
          <a:p>
            <a:pPr marL="228600" marR="0" lvl="0" indent="-228600" algn="l" defTabSz="685800" rtl="0" eaLnBrk="1" fontAlgn="auto" latinLnBrk="0" hangingPunct="1">
              <a:lnSpc>
                <a:spcPct val="100000"/>
              </a:lnSpc>
              <a:spcBef>
                <a:spcPts val="0"/>
              </a:spcBef>
              <a:spcAft>
                <a:spcPts val="0"/>
              </a:spcAft>
              <a:buClrTx/>
              <a:buSzTx/>
              <a:buFontTx/>
              <a:buAutoNum type="alphaLcParenBoth"/>
              <a:tabLst/>
              <a:defRPr/>
            </a:pPr>
            <a:r>
              <a:rPr lang="en-US" sz="1100" dirty="0">
                <a:solidFill>
                  <a:srgbClr val="32AEB8">
                    <a:lumMod val="50000"/>
                  </a:srgbClr>
                </a:solidFill>
                <a:latin typeface="Calibri"/>
              </a:rPr>
              <a:t>cancellation and return of funds to the donor</a:t>
            </a:r>
          </a:p>
        </p:txBody>
      </p:sp>
      <p:sp>
        <p:nvSpPr>
          <p:cNvPr id="11" name="Rounded Rectangle 35">
            <a:extLst>
              <a:ext uri="{FF2B5EF4-FFF2-40B4-BE49-F238E27FC236}">
                <a16:creationId xmlns:a16="http://schemas.microsoft.com/office/drawing/2014/main" id="{D396D597-7C52-4447-A261-AF785C51AD37}"/>
              </a:ext>
            </a:extLst>
          </p:cNvPr>
          <p:cNvSpPr/>
          <p:nvPr/>
        </p:nvSpPr>
        <p:spPr>
          <a:xfrm>
            <a:off x="1547664" y="771550"/>
            <a:ext cx="6048672" cy="576064"/>
          </a:xfrm>
          <a:prstGeom prst="roundRect">
            <a:avLst>
              <a:gd name="adj" fmla="val 5958"/>
            </a:avLst>
          </a:prstGeom>
          <a:solidFill>
            <a:schemeClr val="accent1">
              <a:lumMod val="20000"/>
              <a:lumOff val="80000"/>
            </a:schemeClr>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u="sng" dirty="0">
                <a:solidFill>
                  <a:srgbClr val="32AEB8">
                    <a:lumMod val="50000"/>
                  </a:srgbClr>
                </a:solidFill>
                <a:latin typeface="Calibri"/>
              </a:rPr>
              <a:t>Delivery Plan</a:t>
            </a: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p:txBody>
      </p:sp>
      <p:cxnSp>
        <p:nvCxnSpPr>
          <p:cNvPr id="18" name="Straight Arrow Connector 17">
            <a:extLst>
              <a:ext uri="{FF2B5EF4-FFF2-40B4-BE49-F238E27FC236}">
                <a16:creationId xmlns:a16="http://schemas.microsoft.com/office/drawing/2014/main" id="{E1C372BC-8F79-4029-A9C3-323F4F41DED4}"/>
              </a:ext>
            </a:extLst>
          </p:cNvPr>
          <p:cNvCxnSpPr/>
          <p:nvPr/>
        </p:nvCxnSpPr>
        <p:spPr>
          <a:xfrm>
            <a:off x="4572000" y="1347614"/>
            <a:ext cx="0" cy="43204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3192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45506E-EFEC-47AB-85C5-13E6360D6203}"/>
              </a:ext>
            </a:extLst>
          </p:cNvPr>
          <p:cNvSpPr>
            <a:spLocks noGrp="1"/>
          </p:cNvSpPr>
          <p:nvPr>
            <p:ph type="body" sz="quarter" idx="10"/>
          </p:nvPr>
        </p:nvSpPr>
        <p:spPr>
          <a:solidFill>
            <a:schemeClr val="accent4">
              <a:lumMod val="20000"/>
              <a:lumOff val="80000"/>
            </a:schemeClr>
          </a:solidFill>
        </p:spPr>
        <p:txBody>
          <a:bodyPr/>
          <a:lstStyle/>
          <a:p>
            <a:pPr algn="l"/>
            <a:r>
              <a:rPr lang="en-US" sz="1800" b="1" dirty="0">
                <a:solidFill>
                  <a:srgbClr val="B96E29"/>
                </a:solidFill>
              </a:rPr>
              <a:t>Resources</a:t>
            </a:r>
          </a:p>
        </p:txBody>
      </p:sp>
      <p:sp>
        <p:nvSpPr>
          <p:cNvPr id="10" name="Rounded Rectangle 35">
            <a:extLst>
              <a:ext uri="{FF2B5EF4-FFF2-40B4-BE49-F238E27FC236}">
                <a16:creationId xmlns:a16="http://schemas.microsoft.com/office/drawing/2014/main" id="{D0A239A2-E201-4F5D-B551-AD85675C61C2}"/>
              </a:ext>
            </a:extLst>
          </p:cNvPr>
          <p:cNvSpPr/>
          <p:nvPr/>
        </p:nvSpPr>
        <p:spPr>
          <a:xfrm>
            <a:off x="323528" y="915566"/>
            <a:ext cx="8496943" cy="3744416"/>
          </a:xfrm>
          <a:prstGeom prst="roundRect">
            <a:avLst>
              <a:gd name="adj" fmla="val 5958"/>
            </a:avLst>
          </a:prstGeom>
          <a:solidFill>
            <a:srgbClr val="EBFFF5"/>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marL="228600" marR="0" lvl="0" indent="-228600" algn="l" defTabSz="685800" rtl="0" eaLnBrk="1" fontAlgn="auto" latinLnBrk="0" hangingPunct="1">
              <a:lnSpc>
                <a:spcPct val="200000"/>
              </a:lnSpc>
              <a:spcBef>
                <a:spcPts val="0"/>
              </a:spcBef>
              <a:spcAft>
                <a:spcPts val="0"/>
              </a:spcAft>
              <a:buClrTx/>
              <a:buSzTx/>
              <a:buFont typeface="+mj-lt"/>
              <a:buAutoNum type="arabicPeriod"/>
              <a:tabLst/>
              <a:defRPr/>
            </a:pPr>
            <a:r>
              <a:rPr lang="en-US" sz="1600" dirty="0">
                <a:solidFill>
                  <a:srgbClr val="32AEB8">
                    <a:lumMod val="50000"/>
                  </a:srgbClr>
                </a:solidFill>
                <a:latin typeface="Calibri"/>
                <a:hlinkClick r:id="rId2"/>
              </a:rPr>
              <a:t>PISC CO Submission Form</a:t>
            </a:r>
            <a:endParaRPr lang="en-US" sz="1600" dirty="0">
              <a:solidFill>
                <a:srgbClr val="32AEB8">
                  <a:lumMod val="50000"/>
                </a:srgbClr>
              </a:solidFill>
              <a:latin typeface="Calibri"/>
            </a:endParaRPr>
          </a:p>
          <a:p>
            <a:pPr marL="228600" marR="0" lvl="0" indent="-228600" algn="l" defTabSz="685800" rtl="0" eaLnBrk="1" fontAlgn="auto" latinLnBrk="0" hangingPunct="1">
              <a:lnSpc>
                <a:spcPct val="200000"/>
              </a:lnSpc>
              <a:spcBef>
                <a:spcPts val="0"/>
              </a:spcBef>
              <a:spcAft>
                <a:spcPts val="0"/>
              </a:spcAft>
              <a:buClrTx/>
              <a:buSzTx/>
              <a:buFont typeface="+mj-lt"/>
              <a:buAutoNum type="arabicPeriod"/>
              <a:tabLst/>
              <a:defRPr/>
            </a:pPr>
            <a:r>
              <a:rPr lang="en-US" sz="1600" dirty="0">
                <a:solidFill>
                  <a:srgbClr val="32AEB8">
                    <a:lumMod val="50000"/>
                  </a:srgbClr>
                </a:solidFill>
                <a:latin typeface="Calibri"/>
                <a:hlinkClick r:id="rId3"/>
              </a:rPr>
              <a:t>PISC CO Assessment Template</a:t>
            </a:r>
            <a:endParaRPr lang="en-US" sz="1600" dirty="0">
              <a:solidFill>
                <a:srgbClr val="32AEB8">
                  <a:lumMod val="50000"/>
                </a:srgbClr>
              </a:solidFill>
              <a:latin typeface="Calibri"/>
            </a:endParaRPr>
          </a:p>
          <a:p>
            <a:pPr marL="228600" marR="0" lvl="0" indent="-228600" algn="l" defTabSz="685800" rtl="0" eaLnBrk="1" fontAlgn="auto" latinLnBrk="0" hangingPunct="1">
              <a:lnSpc>
                <a:spcPct val="200000"/>
              </a:lnSpc>
              <a:spcBef>
                <a:spcPts val="0"/>
              </a:spcBef>
              <a:spcAft>
                <a:spcPts val="0"/>
              </a:spcAft>
              <a:buClrTx/>
              <a:buSzTx/>
              <a:buFont typeface="+mj-lt"/>
              <a:buAutoNum type="arabicPeriod"/>
              <a:tabLst/>
              <a:defRPr/>
            </a:pPr>
            <a:r>
              <a:rPr lang="en-US" sz="1600" dirty="0">
                <a:solidFill>
                  <a:srgbClr val="32AEB8">
                    <a:lumMod val="50000"/>
                  </a:srgbClr>
                </a:solidFill>
                <a:latin typeface="Calibri"/>
                <a:hlinkClick r:id="rId3"/>
              </a:rPr>
              <a:t>PISC Lead Unit Submission Form for Global and Regional Projects</a:t>
            </a:r>
            <a:endParaRPr lang="en-US" sz="1600" dirty="0">
              <a:solidFill>
                <a:srgbClr val="32AEB8">
                  <a:lumMod val="50000"/>
                </a:srgbClr>
              </a:solidFill>
              <a:latin typeface="Calibri"/>
            </a:endParaRPr>
          </a:p>
          <a:p>
            <a:pPr marL="228600" marR="0" lvl="0" indent="-228600" algn="l" defTabSz="685800" rtl="0" eaLnBrk="1" fontAlgn="auto" latinLnBrk="0" hangingPunct="1">
              <a:lnSpc>
                <a:spcPct val="200000"/>
              </a:lnSpc>
              <a:spcBef>
                <a:spcPts val="0"/>
              </a:spcBef>
              <a:spcAft>
                <a:spcPts val="0"/>
              </a:spcAft>
              <a:buClrTx/>
              <a:buSzTx/>
              <a:buFont typeface="+mj-lt"/>
              <a:buAutoNum type="arabicPeriod"/>
              <a:tabLst/>
              <a:defRPr/>
            </a:pPr>
            <a:r>
              <a:rPr lang="en-US" sz="1600" dirty="0">
                <a:solidFill>
                  <a:srgbClr val="32AEB8">
                    <a:lumMod val="50000"/>
                  </a:srgbClr>
                </a:solidFill>
                <a:latin typeface="Calibri"/>
                <a:hlinkClick r:id="rId4"/>
              </a:rPr>
              <a:t>PISC Assessment Template for Global and Regional Projects </a:t>
            </a:r>
            <a:endParaRPr lang="en-US" sz="1600" dirty="0">
              <a:solidFill>
                <a:srgbClr val="32AEB8">
                  <a:lumMod val="50000"/>
                </a:srgbClr>
              </a:solidFill>
              <a:latin typeface="Calibri"/>
            </a:endParaRPr>
          </a:p>
          <a:p>
            <a:pPr marL="228600" indent="-228600" defTabSz="685800" latinLnBrk="0">
              <a:lnSpc>
                <a:spcPct val="200000"/>
              </a:lnSpc>
              <a:buFont typeface="+mj-lt"/>
              <a:buAutoNum type="arabicPeriod"/>
              <a:defRPr/>
            </a:pPr>
            <a:r>
              <a:rPr lang="en-US" sz="1600" dirty="0">
                <a:solidFill>
                  <a:srgbClr val="32AEB8">
                    <a:lumMod val="50000"/>
                  </a:srgbClr>
                </a:solidFill>
                <a:latin typeface="Calibri"/>
                <a:hlinkClick r:id="rId5"/>
              </a:rPr>
              <a:t>PISC – CO Submission + Assessment for GEF EAs and CBIT</a:t>
            </a:r>
            <a:endParaRPr lang="en-US" sz="1600" dirty="0">
              <a:solidFill>
                <a:srgbClr val="32AEB8">
                  <a:lumMod val="50000"/>
                </a:srgbClr>
              </a:solidFill>
              <a:latin typeface="Calibri"/>
            </a:endParaRPr>
          </a:p>
          <a:p>
            <a:pPr marL="228600" marR="0" lvl="0" indent="-228600" algn="l" defTabSz="685800" rtl="0" eaLnBrk="1" fontAlgn="auto" latinLnBrk="0" hangingPunct="1">
              <a:lnSpc>
                <a:spcPct val="200000"/>
              </a:lnSpc>
              <a:spcBef>
                <a:spcPts val="0"/>
              </a:spcBef>
              <a:spcAft>
                <a:spcPts val="0"/>
              </a:spcAft>
              <a:buClrTx/>
              <a:buSzTx/>
              <a:buFont typeface="+mj-lt"/>
              <a:buAutoNum type="arabicPeriod"/>
              <a:tabLst/>
              <a:defRPr/>
            </a:pPr>
            <a:r>
              <a:rPr lang="en-US" sz="1600" dirty="0">
                <a:solidFill>
                  <a:srgbClr val="32AEB8">
                    <a:lumMod val="50000"/>
                  </a:srgbClr>
                </a:solidFill>
                <a:latin typeface="Calibri"/>
                <a:hlinkClick r:id="rId6"/>
              </a:rPr>
              <a:t>GEF RACI for NIM projects</a:t>
            </a:r>
            <a:endParaRPr lang="en-US" sz="1600" dirty="0">
              <a:solidFill>
                <a:srgbClr val="32AEB8">
                  <a:lumMod val="50000"/>
                </a:srgbClr>
              </a:solidFill>
              <a:latin typeface="Calibri"/>
            </a:endParaRPr>
          </a:p>
          <a:p>
            <a:pPr marL="228600" marR="0" lvl="0" indent="-228600" algn="l" defTabSz="685800" rtl="0" eaLnBrk="1" fontAlgn="auto" latinLnBrk="0" hangingPunct="1">
              <a:lnSpc>
                <a:spcPct val="200000"/>
              </a:lnSpc>
              <a:spcBef>
                <a:spcPts val="0"/>
              </a:spcBef>
              <a:spcAft>
                <a:spcPts val="0"/>
              </a:spcAft>
              <a:buClrTx/>
              <a:buSzTx/>
              <a:buFont typeface="+mj-lt"/>
              <a:buAutoNum type="arabicPeriod"/>
              <a:tabLst/>
              <a:defRPr/>
            </a:pPr>
            <a:r>
              <a:rPr lang="en-US" sz="1600" dirty="0">
                <a:solidFill>
                  <a:srgbClr val="32AEB8">
                    <a:lumMod val="50000"/>
                  </a:srgbClr>
                </a:solidFill>
                <a:latin typeface="Calibri"/>
                <a:hlinkClick r:id="rId7"/>
              </a:rPr>
              <a:t>One Stop Shop</a:t>
            </a:r>
            <a:r>
              <a:rPr lang="en-US" sz="1600" dirty="0">
                <a:solidFill>
                  <a:srgbClr val="32AEB8">
                    <a:lumMod val="50000"/>
                  </a:srgbClr>
                </a:solidFill>
                <a:latin typeface="Calibri"/>
              </a:rPr>
              <a:t> link to all VF policies, guidance,, templates and procedures</a:t>
            </a:r>
          </a:p>
          <a:p>
            <a:pPr marL="228600" marR="0" lvl="0" indent="-228600" algn="l" defTabSz="685800" rtl="0" eaLnBrk="1" fontAlgn="auto" latinLnBrk="0" hangingPunct="1">
              <a:lnSpc>
                <a:spcPct val="200000"/>
              </a:lnSpc>
              <a:spcBef>
                <a:spcPts val="0"/>
              </a:spcBef>
              <a:spcAft>
                <a:spcPts val="0"/>
              </a:spcAft>
              <a:buClrTx/>
              <a:buSzTx/>
              <a:buFont typeface="+mj-lt"/>
              <a:buAutoNum type="arabicPeriod"/>
              <a:tabLst/>
              <a:defRPr/>
            </a:pPr>
            <a:endParaRPr lang="en-US" sz="1600" dirty="0">
              <a:solidFill>
                <a:srgbClr val="32AEB8">
                  <a:lumMod val="50000"/>
                </a:srgbClr>
              </a:solidFill>
              <a:latin typeface="Calibri"/>
            </a:endParaRPr>
          </a:p>
        </p:txBody>
      </p:sp>
    </p:spTree>
    <p:extLst>
      <p:ext uri="{BB962C8B-B14F-4D97-AF65-F5344CB8AC3E}">
        <p14:creationId xmlns:p14="http://schemas.microsoft.com/office/powerpoint/2010/main" val="673002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45506E-EFEC-47AB-85C5-13E6360D6203}"/>
              </a:ext>
            </a:extLst>
          </p:cNvPr>
          <p:cNvSpPr>
            <a:spLocks noGrp="1"/>
          </p:cNvSpPr>
          <p:nvPr>
            <p:ph type="body" sz="quarter" idx="10"/>
          </p:nvPr>
        </p:nvSpPr>
        <p:spPr>
          <a:solidFill>
            <a:schemeClr val="accent4">
              <a:lumMod val="20000"/>
              <a:lumOff val="80000"/>
            </a:schemeClr>
          </a:solidFill>
        </p:spPr>
        <p:txBody>
          <a:bodyPr/>
          <a:lstStyle/>
          <a:p>
            <a:pPr algn="l"/>
            <a:r>
              <a:rPr lang="en-US" sz="1800" b="1" dirty="0">
                <a:solidFill>
                  <a:srgbClr val="B96E29"/>
                </a:solidFill>
              </a:rPr>
              <a:t>PRE-INVESTMENT SCREENING - RATIONALE </a:t>
            </a:r>
          </a:p>
        </p:txBody>
      </p:sp>
      <p:sp>
        <p:nvSpPr>
          <p:cNvPr id="11" name="Rounded Rectangle 35">
            <a:extLst>
              <a:ext uri="{FF2B5EF4-FFF2-40B4-BE49-F238E27FC236}">
                <a16:creationId xmlns:a16="http://schemas.microsoft.com/office/drawing/2014/main" id="{D396D597-7C52-4447-A261-AF785C51AD37}"/>
              </a:ext>
            </a:extLst>
          </p:cNvPr>
          <p:cNvSpPr/>
          <p:nvPr/>
        </p:nvSpPr>
        <p:spPr>
          <a:xfrm>
            <a:off x="179512" y="771550"/>
            <a:ext cx="8856983" cy="4248472"/>
          </a:xfrm>
          <a:prstGeom prst="roundRect">
            <a:avLst>
              <a:gd name="adj" fmla="val 5958"/>
            </a:avLst>
          </a:prstGeom>
          <a:solidFill>
            <a:schemeClr val="accent1">
              <a:lumMod val="20000"/>
              <a:lumOff val="80000"/>
            </a:schemeClr>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marL="228600" indent="-228600" algn="l" rtl="0" fontAlgn="base">
              <a:buFont typeface="+mj-lt"/>
              <a:buAutoNum type="arabicPeriod"/>
            </a:pPr>
            <a:r>
              <a:rPr lang="en-US" sz="1200" b="1" i="0" u="sng" dirty="0">
                <a:solidFill>
                  <a:srgbClr val="000000"/>
                </a:solidFill>
                <a:effectLst/>
                <a:latin typeface="+mj-lt"/>
              </a:rPr>
              <a:t>To provide UNDP with a mechanism to assess whether a project idea or concept is strong enough to be taken forward for further development/design</a:t>
            </a:r>
            <a:endParaRPr lang="en-US" sz="1200" b="0" i="0" dirty="0">
              <a:solidFill>
                <a:srgbClr val="000000"/>
              </a:solidFill>
              <a:effectLst/>
              <a:latin typeface="+mj-lt"/>
            </a:endParaRPr>
          </a:p>
          <a:p>
            <a:pPr algn="l" rtl="0" fontAlgn="base"/>
            <a:endParaRPr lang="en-US" sz="1200" b="0" i="1" dirty="0">
              <a:solidFill>
                <a:srgbClr val="000000"/>
              </a:solidFill>
              <a:effectLst/>
              <a:latin typeface="+mj-lt"/>
            </a:endParaRPr>
          </a:p>
          <a:p>
            <a:pPr marL="171450" indent="-171450" algn="l" rtl="0" fontAlgn="base">
              <a:buFont typeface="Wingdings" panose="05000000000000000000" pitchFamily="2" charset="2"/>
              <a:buChar char="v"/>
            </a:pPr>
            <a:r>
              <a:rPr lang="en-US" sz="1200" b="0" i="1" dirty="0">
                <a:solidFill>
                  <a:srgbClr val="000000"/>
                </a:solidFill>
                <a:effectLst/>
                <a:latin typeface="+mj-lt"/>
              </a:rPr>
              <a:t>Resources should be mobilized in order to </a:t>
            </a:r>
            <a:r>
              <a:rPr lang="en-US" sz="1200" b="1" i="1" dirty="0">
                <a:solidFill>
                  <a:srgbClr val="000000"/>
                </a:solidFill>
                <a:effectLst/>
                <a:latin typeface="+mj-lt"/>
              </a:rPr>
              <a:t>achieve the results and impacts </a:t>
            </a:r>
            <a:r>
              <a:rPr lang="en-US" sz="1200" b="0" i="1" dirty="0">
                <a:solidFill>
                  <a:srgbClr val="000000"/>
                </a:solidFill>
                <a:effectLst/>
                <a:latin typeface="+mj-lt"/>
              </a:rPr>
              <a:t>UNDP has committed to under its Strategic Plan. Resource mobilization is therefore a means to an end, not an end in itself.</a:t>
            </a:r>
          </a:p>
          <a:p>
            <a:pPr marL="171450" indent="-171450" algn="l" rtl="0" fontAlgn="base">
              <a:buFont typeface="Wingdings" panose="05000000000000000000" pitchFamily="2" charset="2"/>
              <a:buChar char="v"/>
            </a:pPr>
            <a:r>
              <a:rPr lang="en-US" sz="1200" i="1" dirty="0">
                <a:solidFill>
                  <a:srgbClr val="000000"/>
                </a:solidFill>
                <a:latin typeface="+mj-lt"/>
              </a:rPr>
              <a:t>Project should be designed not just as stand-alone, small-scale initiatives, but should </a:t>
            </a:r>
            <a:r>
              <a:rPr lang="en-US" sz="1200" b="1" i="1" dirty="0">
                <a:solidFill>
                  <a:srgbClr val="000000"/>
                </a:solidFill>
                <a:latin typeface="+mj-lt"/>
              </a:rPr>
              <a:t>leverage</a:t>
            </a:r>
            <a:r>
              <a:rPr lang="en-US" sz="1200" i="1" dirty="0">
                <a:solidFill>
                  <a:srgbClr val="000000"/>
                </a:solidFill>
                <a:latin typeface="+mj-lt"/>
              </a:rPr>
              <a:t> co-financing and partnerships through </a:t>
            </a:r>
            <a:r>
              <a:rPr lang="en-US" sz="1200" b="1" i="1" dirty="0">
                <a:solidFill>
                  <a:srgbClr val="000000"/>
                </a:solidFill>
                <a:latin typeface="+mj-lt"/>
              </a:rPr>
              <a:t>integrated programming</a:t>
            </a:r>
          </a:p>
          <a:p>
            <a:pPr marL="171450" indent="-171450" algn="l" rtl="0" fontAlgn="base">
              <a:buFont typeface="Wingdings" panose="05000000000000000000" pitchFamily="2" charset="2"/>
              <a:buChar char="v"/>
            </a:pPr>
            <a:r>
              <a:rPr lang="en-US" sz="1200" i="1" dirty="0">
                <a:solidFill>
                  <a:srgbClr val="000000"/>
                </a:solidFill>
                <a:latin typeface="+mj-lt"/>
              </a:rPr>
              <a:t>Projects need to meet basic </a:t>
            </a:r>
            <a:r>
              <a:rPr lang="en-US" sz="1200" b="1" i="1" dirty="0">
                <a:solidFill>
                  <a:srgbClr val="000000"/>
                </a:solidFill>
                <a:latin typeface="+mj-lt"/>
              </a:rPr>
              <a:t>eligibility criteria for investment by the vertical climate funds </a:t>
            </a:r>
            <a:r>
              <a:rPr lang="en-US" sz="1200" i="1" dirty="0">
                <a:solidFill>
                  <a:srgbClr val="000000"/>
                </a:solidFill>
                <a:latin typeface="+mj-lt"/>
              </a:rPr>
              <a:t>(GEF/GCF/AF) in order to be taken forward.</a:t>
            </a:r>
          </a:p>
          <a:p>
            <a:pPr algn="l" rtl="0" fontAlgn="base"/>
            <a:r>
              <a:rPr lang="en-US" sz="1200" b="0" i="0" dirty="0">
                <a:solidFill>
                  <a:srgbClr val="000000"/>
                </a:solidFill>
                <a:effectLst/>
                <a:latin typeface="+mj-lt"/>
              </a:rPr>
              <a:t> </a:t>
            </a:r>
          </a:p>
          <a:p>
            <a:pPr algn="l" rtl="0" fontAlgn="base"/>
            <a:r>
              <a:rPr lang="en-US" sz="1200" b="1" i="0" dirty="0">
                <a:solidFill>
                  <a:srgbClr val="000000"/>
                </a:solidFill>
                <a:effectLst/>
                <a:latin typeface="+mj-lt"/>
              </a:rPr>
              <a:t> 2. </a:t>
            </a:r>
            <a:r>
              <a:rPr lang="en-US" sz="1200" b="1" i="0" u="sng" dirty="0">
                <a:solidFill>
                  <a:srgbClr val="000000"/>
                </a:solidFill>
                <a:effectLst/>
                <a:latin typeface="+mj-lt"/>
              </a:rPr>
              <a:t>To Identify and categorize all the major risks</a:t>
            </a:r>
          </a:p>
          <a:p>
            <a:pPr algn="l" rtl="0" fontAlgn="base"/>
            <a:endParaRPr lang="en-US" sz="1200" b="1" u="sng" dirty="0">
              <a:solidFill>
                <a:srgbClr val="000000"/>
              </a:solidFill>
              <a:latin typeface="+mj-lt"/>
            </a:endParaRPr>
          </a:p>
          <a:p>
            <a:pPr marL="171450" indent="-171450" defTabSz="685800" latinLnBrk="0">
              <a:buFont typeface="Wingdings" panose="05000000000000000000" pitchFamily="2" charset="2"/>
              <a:buChar char="v"/>
              <a:defRPr/>
            </a:pPr>
            <a:r>
              <a:rPr lang="en-US" sz="1200" i="1" dirty="0">
                <a:solidFill>
                  <a:srgbClr val="000000"/>
                </a:solidFill>
                <a:latin typeface="+mj-lt"/>
              </a:rPr>
              <a:t>We have a large portfolio of multiple types of projects ranging from 100 million FSPs to small EAs. Given the size of the portfolio, it is important to carefully </a:t>
            </a:r>
            <a:r>
              <a:rPr lang="en-US" sz="1200" b="1" i="1" dirty="0">
                <a:solidFill>
                  <a:srgbClr val="000000"/>
                </a:solidFill>
                <a:latin typeface="+mj-lt"/>
              </a:rPr>
              <a:t>assess all risks </a:t>
            </a:r>
            <a:r>
              <a:rPr lang="en-US" sz="1200" i="1" dirty="0">
                <a:solidFill>
                  <a:srgbClr val="000000"/>
                </a:solidFill>
                <a:latin typeface="+mj-lt"/>
              </a:rPr>
              <a:t>associated with new programming requests, </a:t>
            </a:r>
            <a:r>
              <a:rPr lang="en-US" sz="1200" b="1" i="1" dirty="0">
                <a:solidFill>
                  <a:srgbClr val="000000"/>
                </a:solidFill>
                <a:latin typeface="+mj-lt"/>
              </a:rPr>
              <a:t>prior to such requests being accepted </a:t>
            </a:r>
            <a:r>
              <a:rPr lang="en-US" sz="1200" i="1" dirty="0">
                <a:solidFill>
                  <a:srgbClr val="000000"/>
                </a:solidFill>
                <a:latin typeface="+mj-lt"/>
              </a:rPr>
              <a:t>(reputational risks, capacity to provide oversight, financial and operational risks, workload etc.).</a:t>
            </a:r>
          </a:p>
          <a:p>
            <a:pPr marL="171450" indent="-171450" defTabSz="685800" latinLnBrk="0">
              <a:buFont typeface="Wingdings" panose="05000000000000000000" pitchFamily="2" charset="2"/>
              <a:buChar char="v"/>
              <a:defRPr/>
            </a:pPr>
            <a:endParaRPr lang="en-US" sz="1200" i="1" dirty="0">
              <a:solidFill>
                <a:srgbClr val="000000"/>
              </a:solidFill>
              <a:latin typeface="+mj-lt"/>
            </a:endParaRPr>
          </a:p>
          <a:p>
            <a:pPr defTabSz="685800" latinLnBrk="0">
              <a:defRPr/>
            </a:pPr>
            <a:r>
              <a:rPr lang="en-US" sz="1200" b="1" i="1" dirty="0">
                <a:solidFill>
                  <a:srgbClr val="000000"/>
                </a:solidFill>
                <a:latin typeface="+mj-lt"/>
              </a:rPr>
              <a:t>3. </a:t>
            </a:r>
            <a:r>
              <a:rPr lang="en-US" sz="1200" b="1" i="1" u="sng" dirty="0">
                <a:solidFill>
                  <a:srgbClr val="000000"/>
                </a:solidFill>
                <a:latin typeface="+mj-lt"/>
              </a:rPr>
              <a:t>To Ensure that all project/</a:t>
            </a:r>
            <a:r>
              <a:rPr lang="en-US" sz="1200" b="1" i="1" u="sng" dirty="0" err="1">
                <a:solidFill>
                  <a:srgbClr val="000000"/>
                </a:solidFill>
                <a:latin typeface="+mj-lt"/>
              </a:rPr>
              <a:t>programme</a:t>
            </a:r>
            <a:r>
              <a:rPr lang="en-US" sz="1200" b="1" i="1" u="sng" dirty="0">
                <a:solidFill>
                  <a:srgbClr val="000000"/>
                </a:solidFill>
                <a:latin typeface="+mj-lt"/>
              </a:rPr>
              <a:t> related roles, responsibilities and accountabilities are clear to all UNDP stakeholders </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32AEB8">
                  <a:lumMod val="50000"/>
                </a:srgbClr>
              </a:solidFill>
              <a:effectLst/>
              <a:uLnTx/>
              <a:uFillTx/>
              <a:latin typeface="+mj-lt"/>
              <a:cs typeface="+mn-cs"/>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200" i="1" u="none" strike="noStrike" kern="1200" cap="none" spc="0" normalizeH="0" baseline="0" noProof="0" dirty="0">
                <a:ln>
                  <a:noFill/>
                </a:ln>
                <a:solidFill>
                  <a:schemeClr val="tx1"/>
                </a:solidFill>
                <a:effectLst/>
                <a:uLnTx/>
                <a:uFillTx/>
                <a:latin typeface="+mj-lt"/>
                <a:cs typeface="+mn-cs"/>
              </a:rPr>
              <a:t>In line with the RACI, programming requests (if accepted) assume accountabilities and responsibilities for design, implementation, oversight, monitoring and reporting. It is crucial that these accountabilities are understood clearly by the different stakeholders in UNDP (BPPS-NCE, RBX, Country Office) </a:t>
            </a:r>
          </a:p>
        </p:txBody>
      </p:sp>
    </p:spTree>
    <p:extLst>
      <p:ext uri="{BB962C8B-B14F-4D97-AF65-F5344CB8AC3E}">
        <p14:creationId xmlns:p14="http://schemas.microsoft.com/office/powerpoint/2010/main" val="301585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ounded Rectangle 29"/>
          <p:cNvSpPr/>
          <p:nvPr/>
        </p:nvSpPr>
        <p:spPr>
          <a:xfrm>
            <a:off x="94208" y="784313"/>
            <a:ext cx="1487144" cy="4142290"/>
          </a:xfrm>
          <a:prstGeom prst="roundRect">
            <a:avLst>
              <a:gd name="adj" fmla="val 5958"/>
            </a:avLst>
          </a:prstGeom>
          <a:noFill/>
          <a:ln>
            <a:noFill/>
          </a:ln>
        </p:spPr>
        <p:style>
          <a:lnRef idx="2">
            <a:schemeClr val="accent5"/>
          </a:lnRef>
          <a:fillRef idx="1">
            <a:schemeClr val="lt1"/>
          </a:fillRef>
          <a:effectRef idx="0">
            <a:schemeClr val="accent5"/>
          </a:effectRef>
          <a:fontRef idx="minor">
            <a:schemeClr val="dk1"/>
          </a:fontRef>
        </p:style>
        <p:txBody>
          <a:bodyPr lIns="91440" tIns="45720" rIns="91440" bIns="45720" rtlCol="0" anchor="t"/>
          <a:lstStyle/>
          <a:p>
            <a:pPr defTabSz="685800" latinLnBrk="0"/>
            <a:r>
              <a:rPr lang="en-US" sz="900" b="1" dirty="0">
                <a:solidFill>
                  <a:prstClr val="black"/>
                </a:solidFill>
                <a:latin typeface="Calibri" panose="020F0502020204030204" pitchFamily="34" charset="0"/>
                <a:cs typeface="Calibri" panose="020F0502020204030204" pitchFamily="34" charset="0"/>
              </a:rPr>
              <a:t>Any early engagement with government on potential programming shall require Country Office, through the Regional Bureau (Desk Officer) to initiate early discussions on a project idea with:</a:t>
            </a:r>
          </a:p>
          <a:p>
            <a:pPr defTabSz="685800" latinLnBrk="0"/>
            <a:endParaRPr lang="en-US" sz="900" b="1">
              <a:solidFill>
                <a:prstClr val="black"/>
              </a:solidFill>
              <a:latin typeface="Calibri" panose="020F0502020204030204" pitchFamily="34" charset="0"/>
              <a:cs typeface="Calibri" panose="020F0502020204030204" pitchFamily="34" charset="0"/>
            </a:endParaRPr>
          </a:p>
          <a:p>
            <a:pPr marL="171450" indent="-171450" defTabSz="685800" latinLnBrk="0">
              <a:buFont typeface="+mj-lt"/>
              <a:buAutoNum type="arabicPeriod"/>
            </a:pPr>
            <a:r>
              <a:rPr lang="en-US" sz="900">
                <a:latin typeface="Calibri"/>
                <a:cs typeface="Calibri"/>
              </a:rPr>
              <a:t>UNDP-GCF regional focal point</a:t>
            </a:r>
          </a:p>
          <a:p>
            <a:pPr marL="171450" indent="-171450" defTabSz="685800">
              <a:buAutoNum type="arabicPeriod"/>
            </a:pPr>
            <a:r>
              <a:rPr lang="en-US" sz="900">
                <a:latin typeface="Calibri"/>
                <a:cs typeface="Calibri"/>
              </a:rPr>
              <a:t>NCE Technical team (RTA)</a:t>
            </a:r>
            <a:endParaRPr lang="en-US">
              <a:latin typeface="Calibri"/>
              <a:cs typeface="Calibri"/>
            </a:endParaRPr>
          </a:p>
          <a:p>
            <a:pPr marL="171450" indent="-171450" defTabSz="685800" latinLnBrk="0">
              <a:buFont typeface="+mj-lt"/>
              <a:buAutoNum type="arabicPeriod"/>
            </a:pPr>
            <a:r>
              <a:rPr lang="en-US" sz="900" dirty="0">
                <a:solidFill>
                  <a:prstClr val="black"/>
                </a:solidFill>
                <a:latin typeface="Calibri" panose="020F0502020204030204" pitchFamily="34" charset="0"/>
                <a:cs typeface="Calibri" panose="020F0502020204030204" pitchFamily="34" charset="0"/>
              </a:rPr>
              <a:t>RTL</a:t>
            </a:r>
          </a:p>
          <a:p>
            <a:pPr defTabSz="685800" latinLnBrk="0"/>
            <a:endParaRPr lang="en-US" sz="800" dirty="0">
              <a:solidFill>
                <a:prstClr val="black"/>
              </a:solidFill>
              <a:latin typeface="Calibri" panose="020F0502020204030204" pitchFamily="34" charset="0"/>
              <a:cs typeface="Calibri" panose="020F0502020204030204" pitchFamily="34" charset="0"/>
            </a:endParaRPr>
          </a:p>
          <a:p>
            <a:pPr defTabSz="685800" latinLnBrk="0"/>
            <a:r>
              <a:rPr lang="en-US" sz="800">
                <a:latin typeface="Calibri"/>
                <a:cs typeface="Calibri"/>
              </a:rPr>
              <a:t>* Initial ideas can come in many forms. E.g. Government request, Donor directly approaching UNDP ; RR approaching RTAs or making an agreement with a Minister; Fund making an agreement with the country, recovery funds launching call for proposal etc. </a:t>
            </a:r>
            <a:endParaRPr lang="en-US" sz="800">
              <a:latin typeface="Calibri" panose="020F0502020204030204" pitchFamily="34" charset="0"/>
              <a:cs typeface="Calibri" panose="020F0502020204030204" pitchFamily="34" charset="0"/>
            </a:endParaRPr>
          </a:p>
          <a:p>
            <a:pPr defTabSz="685800" latinLnBrk="0"/>
            <a:r>
              <a:rPr lang="en-US" sz="800" dirty="0">
                <a:solidFill>
                  <a:prstClr val="black"/>
                </a:solidFill>
                <a:latin typeface="Calibri" panose="020F0502020204030204" pitchFamily="34" charset="0"/>
                <a:cs typeface="Calibri" panose="020F0502020204030204" pitchFamily="34" charset="0"/>
              </a:rPr>
              <a:t>* </a:t>
            </a:r>
            <a:r>
              <a:rPr lang="en-US" sz="800" u="sng" dirty="0">
                <a:solidFill>
                  <a:prstClr val="black"/>
                </a:solidFill>
                <a:latin typeface="Calibri" panose="020F0502020204030204" pitchFamily="34" charset="0"/>
                <a:cs typeface="Calibri" panose="020F0502020204030204" pitchFamily="34" charset="0"/>
              </a:rPr>
              <a:t>No formal commitments should be taken (or promised) to government without PISC </a:t>
            </a:r>
          </a:p>
          <a:p>
            <a:pPr defTabSz="685800" latinLnBrk="0"/>
            <a:endParaRPr lang="en-US" sz="900" dirty="0">
              <a:solidFill>
                <a:prstClr val="black"/>
              </a:solidFill>
              <a:latin typeface="Calibri" panose="020F0502020204030204" pitchFamily="34" charset="0"/>
              <a:cs typeface="Calibri" panose="020F0502020204030204" pitchFamily="34" charset="0"/>
            </a:endParaRPr>
          </a:p>
          <a:p>
            <a:pPr marL="171450" indent="-171450" defTabSz="685800" latinLnBrk="0">
              <a:buFont typeface="+mj-lt"/>
              <a:buAutoNum type="arabicPeriod"/>
            </a:pPr>
            <a:endParaRPr lang="en-US" sz="900" dirty="0">
              <a:solidFill>
                <a:prstClr val="black"/>
              </a:solidFill>
              <a:latin typeface="Calibri" panose="020F0502020204030204" pitchFamily="34" charset="0"/>
              <a:cs typeface="Calibri" panose="020F0502020204030204" pitchFamily="34" charset="0"/>
            </a:endParaRPr>
          </a:p>
          <a:p>
            <a:pPr algn="ctr" defTabSz="685800" latinLnBrk="0"/>
            <a:endParaRPr lang="en-US" sz="900" dirty="0">
              <a:solidFill>
                <a:prstClr val="black"/>
              </a:solidFill>
              <a:latin typeface="Calibri" panose="020F0502020204030204" pitchFamily="34" charset="0"/>
              <a:cs typeface="Calibri" panose="020F0502020204030204" pitchFamily="34" charset="0"/>
            </a:endParaRPr>
          </a:p>
        </p:txBody>
      </p:sp>
      <p:sp>
        <p:nvSpPr>
          <p:cNvPr id="57" name="Down Arrow 56"/>
          <p:cNvSpPr/>
          <p:nvPr/>
        </p:nvSpPr>
        <p:spPr>
          <a:xfrm rot="16200000">
            <a:off x="592102" y="-520857"/>
            <a:ext cx="585833" cy="1699045"/>
          </a:xfrm>
          <a:prstGeom prst="downArrow">
            <a:avLst>
              <a:gd name="adj1" fmla="val 100000"/>
              <a:gd name="adj2" fmla="val 36570"/>
            </a:avLst>
          </a:prstGeom>
          <a:solidFill>
            <a:schemeClr val="accent4">
              <a:lumMod val="20000"/>
              <a:lumOff val="80000"/>
            </a:schemeClr>
          </a:solidFill>
          <a:ln>
            <a:noFill/>
          </a:ln>
        </p:spPr>
        <p:style>
          <a:lnRef idx="2">
            <a:schemeClr val="accent5"/>
          </a:lnRef>
          <a:fillRef idx="1">
            <a:schemeClr val="lt1"/>
          </a:fillRef>
          <a:effectRef idx="0">
            <a:schemeClr val="accent5"/>
          </a:effectRef>
          <a:fontRef idx="minor">
            <a:schemeClr val="dk1"/>
          </a:fontRef>
        </p:style>
        <p:txBody>
          <a:bodyPr rot="0" spcFirstLastPara="0" vert="vert" wrap="square" lIns="68580" tIns="34290" rIns="68580" bIns="34290" numCol="1" spcCol="0" rtlCol="0" fromWordArt="0" anchor="ctr" anchorCtr="0" forceAA="0" compatLnSpc="1">
            <a:prstTxWarp prst="textNoShape">
              <a:avLst/>
            </a:prstTxWarp>
            <a:noAutofit/>
          </a:bodyPr>
          <a:lstStyle/>
          <a:p>
            <a:pPr algn="ctr" defTabSz="685800" latinLnBrk="0"/>
            <a:r>
              <a:rPr lang="en-US" sz="1350" b="1" dirty="0">
                <a:solidFill>
                  <a:prstClr val="black"/>
                </a:solidFill>
                <a:latin typeface="Calibri"/>
              </a:rPr>
              <a:t>Initial Engagement With Government</a:t>
            </a:r>
          </a:p>
        </p:txBody>
      </p:sp>
      <p:sp>
        <p:nvSpPr>
          <p:cNvPr id="87" name="Down Arrow 86"/>
          <p:cNvSpPr/>
          <p:nvPr/>
        </p:nvSpPr>
        <p:spPr>
          <a:xfrm rot="16200000">
            <a:off x="2559228" y="-497948"/>
            <a:ext cx="540013" cy="1699045"/>
          </a:xfrm>
          <a:prstGeom prst="downArrow">
            <a:avLst>
              <a:gd name="adj1" fmla="val 100000"/>
              <a:gd name="adj2" fmla="val 36570"/>
            </a:avLst>
          </a:prstGeom>
          <a:solidFill>
            <a:srgbClr val="FFC000"/>
          </a:solidFill>
          <a:ln>
            <a:noFill/>
          </a:ln>
        </p:spPr>
        <p:style>
          <a:lnRef idx="2">
            <a:schemeClr val="accent5"/>
          </a:lnRef>
          <a:fillRef idx="1">
            <a:schemeClr val="lt1"/>
          </a:fillRef>
          <a:effectRef idx="0">
            <a:schemeClr val="accent5"/>
          </a:effectRef>
          <a:fontRef idx="minor">
            <a:schemeClr val="dk1"/>
          </a:fontRef>
        </p:style>
        <p:txBody>
          <a:bodyPr rot="0" spcFirstLastPara="0" vert="vert" wrap="square" lIns="68580" tIns="34290" rIns="68580" bIns="34290" numCol="1" spcCol="0" rtlCol="0" fromWordArt="0" anchor="ctr" anchorCtr="0" forceAA="0" compatLnSpc="1">
            <a:prstTxWarp prst="textNoShape">
              <a:avLst/>
            </a:prstTxWarp>
            <a:noAutofit/>
          </a:bodyPr>
          <a:lstStyle/>
          <a:p>
            <a:pPr algn="ctr" defTabSz="685800" latinLnBrk="0"/>
            <a:r>
              <a:rPr lang="en-US" sz="1350" b="1" dirty="0">
                <a:solidFill>
                  <a:prstClr val="black"/>
                </a:solidFill>
                <a:latin typeface="Calibri"/>
              </a:rPr>
              <a:t>Initial </a:t>
            </a:r>
          </a:p>
          <a:p>
            <a:pPr algn="ctr" defTabSz="685800" latinLnBrk="0"/>
            <a:r>
              <a:rPr lang="en-US" sz="1350" b="1" dirty="0">
                <a:solidFill>
                  <a:prstClr val="black"/>
                </a:solidFill>
                <a:latin typeface="Calibri"/>
              </a:rPr>
              <a:t>screening</a:t>
            </a:r>
          </a:p>
        </p:txBody>
      </p:sp>
      <p:sp>
        <p:nvSpPr>
          <p:cNvPr id="32" name="Down Arrow 31"/>
          <p:cNvSpPr/>
          <p:nvPr/>
        </p:nvSpPr>
        <p:spPr>
          <a:xfrm rot="16200000">
            <a:off x="1661874" y="297300"/>
            <a:ext cx="341249" cy="137620"/>
          </a:xfrm>
          <a:prstGeom prst="downArrow">
            <a:avLst>
              <a:gd name="adj1" fmla="val 50000"/>
              <a:gd name="adj2" fmla="val 100000"/>
            </a:avLst>
          </a:prstGeom>
          <a:ln/>
        </p:spPr>
        <p:style>
          <a:lnRef idx="1">
            <a:schemeClr val="accent3"/>
          </a:lnRef>
          <a:fillRef idx="3">
            <a:schemeClr val="accent3"/>
          </a:fillRef>
          <a:effectRef idx="2">
            <a:schemeClr val="accent3"/>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defTabSz="685800" latinLnBrk="0"/>
            <a:endParaRPr lang="en-US" sz="1350">
              <a:solidFill>
                <a:prstClr val="white"/>
              </a:solidFill>
              <a:latin typeface="Calibri"/>
            </a:endParaRPr>
          </a:p>
        </p:txBody>
      </p:sp>
      <p:sp>
        <p:nvSpPr>
          <p:cNvPr id="45" name="Down Arrow 44">
            <a:extLst>
              <a:ext uri="{FF2B5EF4-FFF2-40B4-BE49-F238E27FC236}">
                <a16:creationId xmlns:a16="http://schemas.microsoft.com/office/drawing/2014/main" id="{A385A60A-BF5A-C244-9391-727C6B0E1F1B}"/>
              </a:ext>
            </a:extLst>
          </p:cNvPr>
          <p:cNvSpPr/>
          <p:nvPr/>
        </p:nvSpPr>
        <p:spPr>
          <a:xfrm rot="16200000">
            <a:off x="3612485" y="297300"/>
            <a:ext cx="341249" cy="137620"/>
          </a:xfrm>
          <a:prstGeom prst="downArrow">
            <a:avLst>
              <a:gd name="adj1" fmla="val 50000"/>
              <a:gd name="adj2" fmla="val 100000"/>
            </a:avLst>
          </a:prstGeom>
          <a:ln/>
        </p:spPr>
        <p:style>
          <a:lnRef idx="1">
            <a:schemeClr val="accent3"/>
          </a:lnRef>
          <a:fillRef idx="3">
            <a:schemeClr val="accent3"/>
          </a:fillRef>
          <a:effectRef idx="2">
            <a:schemeClr val="accent3"/>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defTabSz="685800" latinLnBrk="0"/>
            <a:endParaRPr lang="en-US" sz="1350">
              <a:solidFill>
                <a:prstClr val="white"/>
              </a:solidFill>
              <a:latin typeface="Calibri"/>
            </a:endParaRPr>
          </a:p>
        </p:txBody>
      </p:sp>
      <p:sp>
        <p:nvSpPr>
          <p:cNvPr id="46" name="Down Arrow 45">
            <a:extLst>
              <a:ext uri="{FF2B5EF4-FFF2-40B4-BE49-F238E27FC236}">
                <a16:creationId xmlns:a16="http://schemas.microsoft.com/office/drawing/2014/main" id="{10A030EE-E84F-A148-B4CA-6D057A31E009}"/>
              </a:ext>
            </a:extLst>
          </p:cNvPr>
          <p:cNvSpPr/>
          <p:nvPr/>
        </p:nvSpPr>
        <p:spPr>
          <a:xfrm rot="16200000">
            <a:off x="6126370" y="297300"/>
            <a:ext cx="341249" cy="137620"/>
          </a:xfrm>
          <a:prstGeom prst="downArrow">
            <a:avLst>
              <a:gd name="adj1" fmla="val 50000"/>
              <a:gd name="adj2" fmla="val 100000"/>
            </a:avLst>
          </a:prstGeom>
          <a:ln/>
        </p:spPr>
        <p:style>
          <a:lnRef idx="1">
            <a:schemeClr val="accent3"/>
          </a:lnRef>
          <a:fillRef idx="3">
            <a:schemeClr val="accent3"/>
          </a:fillRef>
          <a:effectRef idx="2">
            <a:schemeClr val="accent3"/>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defTabSz="685800" latinLnBrk="0"/>
            <a:endParaRPr lang="en-US" sz="1350">
              <a:solidFill>
                <a:prstClr val="white"/>
              </a:solidFill>
              <a:latin typeface="Calibri"/>
            </a:endParaRPr>
          </a:p>
        </p:txBody>
      </p:sp>
      <p:sp>
        <p:nvSpPr>
          <p:cNvPr id="61" name="Down Arrow 60">
            <a:extLst>
              <a:ext uri="{FF2B5EF4-FFF2-40B4-BE49-F238E27FC236}">
                <a16:creationId xmlns:a16="http://schemas.microsoft.com/office/drawing/2014/main" id="{C92870BF-BCF8-BD44-AF91-6C00239B659A}"/>
              </a:ext>
            </a:extLst>
          </p:cNvPr>
          <p:cNvSpPr/>
          <p:nvPr/>
        </p:nvSpPr>
        <p:spPr>
          <a:xfrm rot="16200000">
            <a:off x="4770046" y="-764550"/>
            <a:ext cx="540013" cy="2232250"/>
          </a:xfrm>
          <a:prstGeom prst="downArrow">
            <a:avLst>
              <a:gd name="adj1" fmla="val 100000"/>
              <a:gd name="adj2" fmla="val 36570"/>
            </a:avLst>
          </a:prstGeom>
          <a:solidFill>
            <a:schemeClr val="accent3"/>
          </a:solidFill>
          <a:ln>
            <a:noFill/>
          </a:ln>
        </p:spPr>
        <p:style>
          <a:lnRef idx="2">
            <a:schemeClr val="accent5"/>
          </a:lnRef>
          <a:fillRef idx="1">
            <a:schemeClr val="lt1"/>
          </a:fillRef>
          <a:effectRef idx="0">
            <a:schemeClr val="accent5"/>
          </a:effectRef>
          <a:fontRef idx="minor">
            <a:schemeClr val="dk1"/>
          </a:fontRef>
        </p:style>
        <p:txBody>
          <a:bodyPr rot="0" spcFirstLastPara="0" vert="vert" wrap="square" lIns="68580" tIns="34290" rIns="68580" bIns="34290" numCol="1" spcCol="0" rtlCol="0" fromWordArt="0" anchor="ctr" anchorCtr="0" forceAA="0" compatLnSpc="1">
            <a:prstTxWarp prst="textNoShape">
              <a:avLst/>
            </a:prstTxWarp>
            <a:noAutofit/>
          </a:bodyPr>
          <a:lstStyle/>
          <a:p>
            <a:pPr algn="ctr" defTabSz="685800" latinLnBrk="0">
              <a:lnSpc>
                <a:spcPct val="107000"/>
              </a:lnSpc>
              <a:spcAft>
                <a:spcPts val="600"/>
              </a:spcAft>
            </a:pPr>
            <a:r>
              <a:rPr lang="en-US" sz="1350" b="1" dirty="0">
                <a:solidFill>
                  <a:prstClr val="white"/>
                </a:solidFill>
                <a:effectLst>
                  <a:outerShdw blurRad="38100" dist="19050" dir="2700000" algn="tl">
                    <a:prstClr val="black">
                      <a:alpha val="40000"/>
                    </a:prstClr>
                  </a:outerShdw>
                </a:effectLst>
                <a:latin typeface="Calibri"/>
                <a:ea typeface="Calibri" charset="0"/>
                <a:cs typeface="Times New Roman" charset="0"/>
              </a:rPr>
              <a:t>Task team formation *</a:t>
            </a:r>
            <a:endParaRPr lang="en-US" sz="1350" b="1" dirty="0">
              <a:solidFill>
                <a:prstClr val="white"/>
              </a:solidFill>
              <a:latin typeface="Calibri"/>
              <a:ea typeface="Calibri" charset="0"/>
              <a:cs typeface="Times New Roman" charset="0"/>
            </a:endParaRPr>
          </a:p>
        </p:txBody>
      </p:sp>
      <p:sp>
        <p:nvSpPr>
          <p:cNvPr id="67" name="Down Arrow 66">
            <a:extLst>
              <a:ext uri="{FF2B5EF4-FFF2-40B4-BE49-F238E27FC236}">
                <a16:creationId xmlns:a16="http://schemas.microsoft.com/office/drawing/2014/main" id="{02418D02-FDE6-0345-B5D1-AB0652F9F301}"/>
              </a:ext>
            </a:extLst>
          </p:cNvPr>
          <p:cNvSpPr/>
          <p:nvPr/>
        </p:nvSpPr>
        <p:spPr>
          <a:xfrm rot="16200000">
            <a:off x="8054380" y="-431524"/>
            <a:ext cx="540013" cy="1566200"/>
          </a:xfrm>
          <a:prstGeom prst="downArrow">
            <a:avLst>
              <a:gd name="adj1" fmla="val 100000"/>
              <a:gd name="adj2" fmla="val 36570"/>
            </a:avLst>
          </a:prstGeom>
          <a:solidFill>
            <a:schemeClr val="bg2">
              <a:lumMod val="25000"/>
            </a:schemeClr>
          </a:solidFill>
          <a:ln>
            <a:noFill/>
          </a:ln>
        </p:spPr>
        <p:style>
          <a:lnRef idx="2">
            <a:schemeClr val="accent5"/>
          </a:lnRef>
          <a:fillRef idx="1">
            <a:schemeClr val="lt1"/>
          </a:fillRef>
          <a:effectRef idx="0">
            <a:schemeClr val="accent5"/>
          </a:effectRef>
          <a:fontRef idx="minor">
            <a:schemeClr val="dk1"/>
          </a:fontRef>
        </p:style>
        <p:txBody>
          <a:bodyPr rot="0" spcFirstLastPara="0" vert="vert" wrap="square" lIns="68580" tIns="34290" rIns="68580" bIns="34290" numCol="1" spcCol="0" rtlCol="0" fromWordArt="0" anchor="ctr" anchorCtr="0" forceAA="0" compatLnSpc="1">
            <a:prstTxWarp prst="textNoShape">
              <a:avLst/>
            </a:prstTxWarp>
            <a:noAutofit/>
          </a:bodyPr>
          <a:lstStyle/>
          <a:p>
            <a:pPr algn="ctr" defTabSz="685800" latinLnBrk="0"/>
            <a:r>
              <a:rPr lang="en-US" sz="1350" b="1" dirty="0">
                <a:solidFill>
                  <a:prstClr val="white"/>
                </a:solidFill>
                <a:effectLst>
                  <a:outerShdw blurRad="38100" dist="19050" dir="2700000" algn="tl">
                    <a:prstClr val="black">
                      <a:alpha val="40000"/>
                    </a:prstClr>
                  </a:outerShdw>
                </a:effectLst>
                <a:latin typeface="Calibri"/>
                <a:ea typeface="Calibri" charset="0"/>
                <a:cs typeface="Times New Roman" charset="0"/>
              </a:rPr>
              <a:t>Proceed to CN/PIF development</a:t>
            </a:r>
            <a:endParaRPr lang="en-US" sz="1350" b="1" dirty="0">
              <a:solidFill>
                <a:prstClr val="black"/>
              </a:solidFill>
              <a:latin typeface="Calibri"/>
              <a:ea typeface="Calibri" charset="0"/>
              <a:cs typeface="Times New Roman" charset="0"/>
            </a:endParaRPr>
          </a:p>
        </p:txBody>
      </p:sp>
      <p:sp>
        <p:nvSpPr>
          <p:cNvPr id="62" name="Down Arrow 61">
            <a:extLst>
              <a:ext uri="{FF2B5EF4-FFF2-40B4-BE49-F238E27FC236}">
                <a16:creationId xmlns:a16="http://schemas.microsoft.com/office/drawing/2014/main" id="{0553C3ED-1A13-7147-9440-B01B621B0F3D}"/>
              </a:ext>
            </a:extLst>
          </p:cNvPr>
          <p:cNvSpPr/>
          <p:nvPr/>
        </p:nvSpPr>
        <p:spPr>
          <a:xfrm rot="16200000">
            <a:off x="6615453" y="-94828"/>
            <a:ext cx="540013" cy="892807"/>
          </a:xfrm>
          <a:prstGeom prst="downArrow">
            <a:avLst>
              <a:gd name="adj1" fmla="val 100000"/>
              <a:gd name="adj2" fmla="val 36570"/>
            </a:avLst>
          </a:prstGeom>
          <a:solidFill>
            <a:schemeClr val="accent3">
              <a:lumMod val="60000"/>
              <a:lumOff val="40000"/>
            </a:schemeClr>
          </a:solidFill>
          <a:ln>
            <a:noFill/>
          </a:ln>
        </p:spPr>
        <p:style>
          <a:lnRef idx="2">
            <a:schemeClr val="accent5"/>
          </a:lnRef>
          <a:fillRef idx="1">
            <a:schemeClr val="lt1"/>
          </a:fillRef>
          <a:effectRef idx="0">
            <a:schemeClr val="accent5"/>
          </a:effectRef>
          <a:fontRef idx="minor">
            <a:schemeClr val="dk1"/>
          </a:fontRef>
        </p:style>
        <p:txBody>
          <a:bodyPr rot="0" spcFirstLastPara="0" vert="vert" wrap="square" lIns="68580" tIns="34290" rIns="68580" bIns="34290" numCol="1" spcCol="0" rtlCol="0" fromWordArt="0" anchor="ctr" anchorCtr="0" forceAA="0" compatLnSpc="1">
            <a:prstTxWarp prst="textNoShape">
              <a:avLst/>
            </a:prstTxWarp>
            <a:noAutofit/>
          </a:bodyPr>
          <a:lstStyle/>
          <a:p>
            <a:pPr algn="ctr" defTabSz="685800" latinLnBrk="0"/>
            <a:r>
              <a:rPr lang="en-US" sz="1350" b="1" dirty="0">
                <a:solidFill>
                  <a:prstClr val="white"/>
                </a:solidFill>
                <a:effectLst>
                  <a:outerShdw blurRad="38100" dist="19050" dir="2700000" algn="tl">
                    <a:prstClr val="black">
                      <a:alpha val="40000"/>
                    </a:prstClr>
                  </a:outerShdw>
                </a:effectLst>
                <a:latin typeface="Calibri"/>
                <a:ea typeface="Calibri" charset="0"/>
                <a:cs typeface="Times New Roman" charset="0"/>
              </a:rPr>
              <a:t>Initial mission</a:t>
            </a:r>
            <a:endParaRPr lang="en-US" sz="1350" b="1" dirty="0">
              <a:solidFill>
                <a:prstClr val="black"/>
              </a:solidFill>
              <a:latin typeface="Calibri"/>
              <a:ea typeface="Calibri" charset="0"/>
              <a:cs typeface="Times New Roman" charset="0"/>
            </a:endParaRPr>
          </a:p>
        </p:txBody>
      </p:sp>
      <p:sp>
        <p:nvSpPr>
          <p:cNvPr id="36" name="Rounded Rectangle 35">
            <a:extLst>
              <a:ext uri="{FF2B5EF4-FFF2-40B4-BE49-F238E27FC236}">
                <a16:creationId xmlns:a16="http://schemas.microsoft.com/office/drawing/2014/main" id="{F4327CC4-B77F-6D4E-9476-625040FA2092}"/>
              </a:ext>
            </a:extLst>
          </p:cNvPr>
          <p:cNvSpPr/>
          <p:nvPr/>
        </p:nvSpPr>
        <p:spPr>
          <a:xfrm>
            <a:off x="1534662" y="784313"/>
            <a:ext cx="1699046" cy="4647221"/>
          </a:xfrm>
          <a:prstGeom prst="roundRect">
            <a:avLst>
              <a:gd name="adj" fmla="val 5958"/>
            </a:avLst>
          </a:prstGeom>
          <a:noFill/>
          <a:ln>
            <a:noFill/>
          </a:ln>
        </p:spPr>
        <p:style>
          <a:lnRef idx="2">
            <a:schemeClr val="accent5"/>
          </a:lnRef>
          <a:fillRef idx="1">
            <a:schemeClr val="lt1"/>
          </a:fillRef>
          <a:effectRef idx="0">
            <a:schemeClr val="accent5"/>
          </a:effectRef>
          <a:fontRef idx="minor">
            <a:schemeClr val="dk1"/>
          </a:fontRef>
        </p:style>
        <p:txBody>
          <a:bodyPr rtlCol="0" anchor="t"/>
          <a:lstStyle/>
          <a:p>
            <a:pPr defTabSz="685800" latinLnBrk="0"/>
            <a:r>
              <a:rPr lang="en-US" sz="900" b="1" dirty="0">
                <a:solidFill>
                  <a:prstClr val="black"/>
                </a:solidFill>
                <a:latin typeface="Calibri" panose="020F0502020204030204" pitchFamily="34" charset="0"/>
                <a:cs typeface="Calibri" panose="020F0502020204030204" pitchFamily="34" charset="0"/>
              </a:rPr>
              <a:t>First screening is to determine whether UNDP can accept the request</a:t>
            </a:r>
          </a:p>
          <a:p>
            <a:pPr marL="171450" indent="-171450" defTabSz="685800" latinLnBrk="0">
              <a:buFont typeface="Wingdings" panose="05000000000000000000" pitchFamily="2" charset="2"/>
              <a:buChar char="à"/>
            </a:pPr>
            <a:r>
              <a:rPr lang="en-US" sz="900" b="1" dirty="0">
                <a:solidFill>
                  <a:srgbClr val="FF0000"/>
                </a:solidFill>
                <a:latin typeface="Calibri" panose="020F0502020204030204" pitchFamily="34" charset="0"/>
                <a:cs typeface="Calibri" panose="020F0502020204030204" pitchFamily="34" charset="0"/>
                <a:sym typeface="Wingdings" panose="05000000000000000000" pitchFamily="2" charset="2"/>
              </a:rPr>
              <a:t>This is when a request should be registered in STARS by the desk officer </a:t>
            </a:r>
          </a:p>
          <a:p>
            <a:pPr marL="171450" indent="-171450" defTabSz="685800" latinLnBrk="0">
              <a:buFont typeface="Wingdings" panose="05000000000000000000" pitchFamily="2" charset="2"/>
              <a:buChar char="à"/>
            </a:pPr>
            <a:endParaRPr lang="en-US" sz="900" b="1" dirty="0">
              <a:solidFill>
                <a:srgbClr val="FF0000"/>
              </a:solidFill>
              <a:latin typeface="Calibri" panose="020F0502020204030204" pitchFamily="34" charset="0"/>
              <a:cs typeface="Calibri" panose="020F0502020204030204" pitchFamily="34" charset="0"/>
              <a:sym typeface="Wingdings" panose="05000000000000000000" pitchFamily="2" charset="2"/>
            </a:endParaRPr>
          </a:p>
          <a:p>
            <a:pPr defTabSz="685800" latinLnBrk="0"/>
            <a:r>
              <a:rPr lang="en-US" sz="900" b="1" dirty="0">
                <a:solidFill>
                  <a:schemeClr val="tx1"/>
                </a:solidFill>
                <a:latin typeface="Calibri" panose="020F0502020204030204" pitchFamily="34" charset="0"/>
                <a:cs typeface="Calibri" panose="020F0502020204030204" pitchFamily="34" charset="0"/>
                <a:sym typeface="Wingdings" panose="05000000000000000000" pitchFamily="2" charset="2"/>
              </a:rPr>
              <a:t>Pre-Investment Proposal Preparation:</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sym typeface="Wingdings" panose="05000000000000000000" pitchFamily="2" charset="2"/>
              </a:rPr>
              <a:t>CO management, </a:t>
            </a:r>
            <a:r>
              <a:rPr lang="en-US" sz="900" dirty="0" err="1">
                <a:solidFill>
                  <a:schemeClr val="tx1"/>
                </a:solidFill>
                <a:latin typeface="Calibri" panose="020F0502020204030204" pitchFamily="34" charset="0"/>
                <a:cs typeface="Calibri" panose="020F0502020204030204" pitchFamily="34" charset="0"/>
                <a:sym typeface="Wingdings" panose="05000000000000000000" pitchFamily="2" charset="2"/>
              </a:rPr>
              <a:t>programme</a:t>
            </a:r>
            <a:r>
              <a:rPr lang="en-US" sz="900" dirty="0">
                <a:solidFill>
                  <a:schemeClr val="tx1"/>
                </a:solidFill>
                <a:latin typeface="Calibri" panose="020F0502020204030204" pitchFamily="34" charset="0"/>
                <a:cs typeface="Calibri" panose="020F0502020204030204" pitchFamily="34" charset="0"/>
                <a:sym typeface="Wingdings" panose="05000000000000000000" pitchFamily="2" charset="2"/>
              </a:rPr>
              <a:t> officer &amp; supporting units</a:t>
            </a:r>
          </a:p>
          <a:p>
            <a:pPr defTabSz="685800" latinLnBrk="0"/>
            <a:endParaRPr lang="en-US" sz="900" dirty="0">
              <a:solidFill>
                <a:schemeClr val="tx1"/>
              </a:solidFill>
              <a:latin typeface="Calibri" panose="020F0502020204030204" pitchFamily="34" charset="0"/>
              <a:cs typeface="Calibri" panose="020F0502020204030204" pitchFamily="34" charset="0"/>
              <a:sym typeface="Wingdings" panose="05000000000000000000" pitchFamily="2" charset="2"/>
            </a:endParaRPr>
          </a:p>
          <a:p>
            <a:pPr defTabSz="685800" latinLnBrk="0"/>
            <a:r>
              <a:rPr lang="en-US" sz="900" b="1" dirty="0">
                <a:solidFill>
                  <a:schemeClr val="tx1"/>
                </a:solidFill>
                <a:latin typeface="Calibri" panose="020F0502020204030204" pitchFamily="34" charset="0"/>
                <a:cs typeface="Calibri" panose="020F0502020204030204" pitchFamily="34" charset="0"/>
                <a:sym typeface="Wingdings" panose="05000000000000000000" pitchFamily="2" charset="2"/>
              </a:rPr>
              <a:t>Pre-Investment Screening Committee:</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sym typeface="Wingdings" panose="05000000000000000000" pitchFamily="2" charset="2"/>
              </a:rPr>
              <a:t>RTL (Chair)</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sym typeface="Wingdings" panose="05000000000000000000" pitchFamily="2" charset="2"/>
              </a:rPr>
              <a:t>PTA</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sym typeface="Wingdings" panose="05000000000000000000" pitchFamily="2" charset="2"/>
              </a:rPr>
              <a:t>RTA</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sym typeface="Wingdings" panose="05000000000000000000" pitchFamily="2" charset="2"/>
              </a:rPr>
              <a:t>PA</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sym typeface="Wingdings" panose="05000000000000000000" pitchFamily="2" charset="2"/>
              </a:rPr>
              <a:t>NCE Directorate</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sym typeface="Wingdings" panose="05000000000000000000" pitchFamily="2" charset="2"/>
              </a:rPr>
              <a:t>RBX Desk Officer</a:t>
            </a:r>
          </a:p>
          <a:p>
            <a:pPr defTabSz="685800" latinLnBrk="0"/>
            <a:endParaRPr lang="en-US" sz="900" b="1" dirty="0">
              <a:solidFill>
                <a:srgbClr val="FF0000"/>
              </a:solidFill>
              <a:latin typeface="Calibri" panose="020F0502020204030204" pitchFamily="34" charset="0"/>
              <a:cs typeface="Calibri" panose="020F0502020204030204" pitchFamily="34" charset="0"/>
              <a:sym typeface="Wingdings" panose="05000000000000000000" pitchFamily="2" charset="2"/>
            </a:endParaRPr>
          </a:p>
          <a:p>
            <a:pPr defTabSz="685800" latinLnBrk="0"/>
            <a:r>
              <a:rPr lang="en-US" sz="900" b="1" dirty="0">
                <a:solidFill>
                  <a:srgbClr val="FF0000"/>
                </a:solidFill>
                <a:latin typeface="Calibri" panose="020F0502020204030204" pitchFamily="34" charset="0"/>
                <a:cs typeface="Calibri" panose="020F0502020204030204" pitchFamily="34" charset="0"/>
                <a:sym typeface="Wingdings" panose="05000000000000000000" pitchFamily="2" charset="2"/>
              </a:rPr>
              <a:t>Please see next slides for:</a:t>
            </a:r>
          </a:p>
          <a:p>
            <a:pPr marL="171450" indent="-171450" defTabSz="685800" latinLnBrk="0">
              <a:buFont typeface="Arial" panose="020B0604020202020204" pitchFamily="34" charset="0"/>
              <a:buChar char="•"/>
            </a:pPr>
            <a:r>
              <a:rPr lang="en-US" sz="900" b="1" dirty="0">
                <a:solidFill>
                  <a:srgbClr val="FF0000"/>
                </a:solidFill>
                <a:latin typeface="Calibri" panose="020F0502020204030204" pitchFamily="34" charset="0"/>
                <a:cs typeface="Calibri" panose="020F0502020204030204" pitchFamily="34" charset="0"/>
                <a:sym typeface="Wingdings" panose="05000000000000000000" pitchFamily="2" charset="2"/>
              </a:rPr>
              <a:t>Pre-screening Triage Process</a:t>
            </a:r>
          </a:p>
          <a:p>
            <a:pPr marL="171450" indent="-171450" defTabSz="685800" latinLnBrk="0">
              <a:buFont typeface="Arial" panose="020B0604020202020204" pitchFamily="34" charset="0"/>
              <a:buChar char="•"/>
            </a:pPr>
            <a:r>
              <a:rPr lang="en-US" sz="900" b="1" dirty="0">
                <a:solidFill>
                  <a:srgbClr val="FF0000"/>
                </a:solidFill>
                <a:latin typeface="Calibri" panose="020F0502020204030204" pitchFamily="34" charset="0"/>
                <a:cs typeface="Calibri" panose="020F0502020204030204" pitchFamily="34" charset="0"/>
                <a:sym typeface="Wingdings" panose="05000000000000000000" pitchFamily="2" charset="2"/>
              </a:rPr>
              <a:t>Exclusionary Criteria</a:t>
            </a:r>
          </a:p>
          <a:p>
            <a:pPr marL="171450" indent="-171450" defTabSz="685800" latinLnBrk="0">
              <a:buFont typeface="Arial" panose="020B0604020202020204" pitchFamily="34" charset="0"/>
              <a:buChar char="•"/>
            </a:pPr>
            <a:r>
              <a:rPr lang="en-US" sz="900" b="1" dirty="0">
                <a:solidFill>
                  <a:srgbClr val="FF0000"/>
                </a:solidFill>
                <a:latin typeface="Calibri" panose="020F0502020204030204" pitchFamily="34" charset="0"/>
                <a:cs typeface="Calibri" panose="020F0502020204030204" pitchFamily="34" charset="0"/>
                <a:sym typeface="Wingdings" panose="05000000000000000000" pitchFamily="2" charset="2"/>
              </a:rPr>
              <a:t>Strategic considerations</a:t>
            </a:r>
          </a:p>
          <a:p>
            <a:pPr marL="171450" indent="-171450" defTabSz="685800" latinLnBrk="0">
              <a:buFont typeface="Arial" panose="020B0604020202020204" pitchFamily="34" charset="0"/>
              <a:buChar char="•"/>
            </a:pPr>
            <a:r>
              <a:rPr lang="en-US" sz="900" b="1" dirty="0">
                <a:solidFill>
                  <a:srgbClr val="FF0000"/>
                </a:solidFill>
                <a:latin typeface="Calibri" panose="020F0502020204030204" pitchFamily="34" charset="0"/>
                <a:cs typeface="Calibri" panose="020F0502020204030204" pitchFamily="34" charset="0"/>
                <a:sym typeface="Wingdings" panose="05000000000000000000" pitchFamily="2" charset="2"/>
              </a:rPr>
              <a:t>Cost Considerations</a:t>
            </a:r>
          </a:p>
          <a:p>
            <a:pPr marL="171450" indent="-171450" defTabSz="685800" latinLnBrk="0">
              <a:buFont typeface="Arial" panose="020B0604020202020204" pitchFamily="34" charset="0"/>
              <a:buChar char="•"/>
            </a:pPr>
            <a:r>
              <a:rPr lang="en-US" sz="900" b="1" dirty="0">
                <a:solidFill>
                  <a:srgbClr val="FF0000"/>
                </a:solidFill>
                <a:latin typeface="Calibri" panose="020F0502020204030204" pitchFamily="34" charset="0"/>
                <a:cs typeface="Calibri" panose="020F0502020204030204" pitchFamily="34" charset="0"/>
                <a:sym typeface="Wingdings" panose="05000000000000000000" pitchFamily="2" charset="2"/>
              </a:rPr>
              <a:t>Human Resource Considerations</a:t>
            </a:r>
          </a:p>
          <a:p>
            <a:pPr marL="171450" indent="-171450" defTabSz="685800" latinLnBrk="0">
              <a:buFont typeface="Arial" panose="020B0604020202020204" pitchFamily="34" charset="0"/>
              <a:buChar char="•"/>
            </a:pPr>
            <a:endParaRPr lang="en-US" sz="900" b="1" dirty="0">
              <a:solidFill>
                <a:srgbClr val="FF0000"/>
              </a:solidFill>
              <a:latin typeface="Calibri" panose="020F0502020204030204" pitchFamily="34" charset="0"/>
              <a:cs typeface="Calibri" panose="020F0502020204030204" pitchFamily="34" charset="0"/>
              <a:sym typeface="Wingdings" panose="05000000000000000000" pitchFamily="2" charset="2"/>
            </a:endParaRPr>
          </a:p>
          <a:p>
            <a:pPr defTabSz="685800" latinLnBrk="0"/>
            <a:endParaRPr lang="en-US" sz="900" b="1" dirty="0">
              <a:solidFill>
                <a:prstClr val="black"/>
              </a:solidFill>
              <a:latin typeface="Calibri" panose="020F0502020204030204" pitchFamily="34" charset="0"/>
              <a:cs typeface="Calibri" panose="020F0502020204030204" pitchFamily="34" charset="0"/>
            </a:endParaRPr>
          </a:p>
        </p:txBody>
      </p:sp>
      <p:sp>
        <p:nvSpPr>
          <p:cNvPr id="48" name="Down Arrow 44">
            <a:extLst>
              <a:ext uri="{FF2B5EF4-FFF2-40B4-BE49-F238E27FC236}">
                <a16:creationId xmlns:a16="http://schemas.microsoft.com/office/drawing/2014/main" id="{7E58139E-0770-4584-AE99-7EEF3AB1C5D9}"/>
              </a:ext>
            </a:extLst>
          </p:cNvPr>
          <p:cNvSpPr/>
          <p:nvPr/>
        </p:nvSpPr>
        <p:spPr>
          <a:xfrm rot="16200000">
            <a:off x="7284893" y="297300"/>
            <a:ext cx="341249" cy="137620"/>
          </a:xfrm>
          <a:prstGeom prst="downArrow">
            <a:avLst>
              <a:gd name="adj1" fmla="val 50000"/>
              <a:gd name="adj2" fmla="val 100000"/>
            </a:avLst>
          </a:prstGeom>
          <a:ln/>
        </p:spPr>
        <p:style>
          <a:lnRef idx="1">
            <a:schemeClr val="accent3"/>
          </a:lnRef>
          <a:fillRef idx="3">
            <a:schemeClr val="accent3"/>
          </a:fillRef>
          <a:effectRef idx="2">
            <a:schemeClr val="accent3"/>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defTabSz="685800" latinLnBrk="0"/>
            <a:endParaRPr lang="en-US" sz="1350">
              <a:solidFill>
                <a:prstClr val="white"/>
              </a:solidFill>
              <a:latin typeface="Calibri"/>
            </a:endParaRPr>
          </a:p>
        </p:txBody>
      </p:sp>
      <p:cxnSp>
        <p:nvCxnSpPr>
          <p:cNvPr id="51" name="Straight Arrow Connector 50">
            <a:extLst>
              <a:ext uri="{FF2B5EF4-FFF2-40B4-BE49-F238E27FC236}">
                <a16:creationId xmlns:a16="http://schemas.microsoft.com/office/drawing/2014/main" id="{949B9B11-ED66-4975-B4B1-9373AA451FD3}"/>
              </a:ext>
            </a:extLst>
          </p:cNvPr>
          <p:cNvCxnSpPr>
            <a:cxnSpLocks/>
          </p:cNvCxnSpPr>
          <p:nvPr/>
        </p:nvCxnSpPr>
        <p:spPr>
          <a:xfrm>
            <a:off x="2483768" y="621582"/>
            <a:ext cx="0" cy="2520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10004185-DA86-4F9F-B498-665E21A7C650}"/>
              </a:ext>
            </a:extLst>
          </p:cNvPr>
          <p:cNvCxnSpPr>
            <a:cxnSpLocks/>
          </p:cNvCxnSpPr>
          <p:nvPr/>
        </p:nvCxnSpPr>
        <p:spPr>
          <a:xfrm>
            <a:off x="6804248" y="576949"/>
            <a:ext cx="0" cy="2666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Rounded Rectangle 35">
            <a:extLst>
              <a:ext uri="{FF2B5EF4-FFF2-40B4-BE49-F238E27FC236}">
                <a16:creationId xmlns:a16="http://schemas.microsoft.com/office/drawing/2014/main" id="{50DCCBE9-5B2C-496F-AAEC-0F52CF2F88E0}"/>
              </a:ext>
            </a:extLst>
          </p:cNvPr>
          <p:cNvSpPr/>
          <p:nvPr/>
        </p:nvSpPr>
        <p:spPr>
          <a:xfrm>
            <a:off x="3793634" y="730647"/>
            <a:ext cx="2645421" cy="4505397"/>
          </a:xfrm>
          <a:prstGeom prst="roundRect">
            <a:avLst>
              <a:gd name="adj" fmla="val 5958"/>
            </a:avLst>
          </a:prstGeom>
          <a:noFill/>
          <a:ln>
            <a:noFill/>
          </a:ln>
        </p:spPr>
        <p:style>
          <a:lnRef idx="2">
            <a:schemeClr val="accent5"/>
          </a:lnRef>
          <a:fillRef idx="1">
            <a:schemeClr val="lt1"/>
          </a:fillRef>
          <a:effectRef idx="0">
            <a:schemeClr val="accent5"/>
          </a:effectRef>
          <a:fontRef idx="minor">
            <a:schemeClr val="dk1"/>
          </a:fontRef>
        </p:style>
        <p:txBody>
          <a:bodyPr rtlCol="0" anchor="t"/>
          <a:lstStyle/>
          <a:p>
            <a:pPr defTabSz="685800" latinLnBrk="0"/>
            <a:r>
              <a:rPr lang="en-US" sz="900" b="1" u="sng" dirty="0">
                <a:solidFill>
                  <a:prstClr val="black"/>
                </a:solidFill>
                <a:latin typeface="Calibri" panose="020F0502020204030204" pitchFamily="34" charset="0"/>
                <a:cs typeface="Calibri" panose="020F0502020204030204" pitchFamily="34" charset="0"/>
              </a:rPr>
              <a:t>Scenario 1 - Full-fledged integrated programming</a:t>
            </a:r>
          </a:p>
          <a:p>
            <a:pPr defTabSz="685800" latinLnBrk="0"/>
            <a:r>
              <a:rPr lang="en-US" sz="900" u="sng" dirty="0">
                <a:solidFill>
                  <a:schemeClr val="tx1"/>
                </a:solidFill>
                <a:latin typeface="Calibri" panose="020F0502020204030204" pitchFamily="34" charset="0"/>
                <a:cs typeface="Calibri" panose="020F0502020204030204" pitchFamily="34" charset="0"/>
              </a:rPr>
              <a:t>Lead</a:t>
            </a:r>
            <a:r>
              <a:rPr lang="en-US" sz="900" dirty="0">
                <a:solidFill>
                  <a:schemeClr val="tx1"/>
                </a:solidFill>
                <a:latin typeface="Calibri" panose="020F0502020204030204" pitchFamily="34" charset="0"/>
                <a:cs typeface="Calibri" panose="020F0502020204030204" pitchFamily="34" charset="0"/>
              </a:rPr>
              <a:t>: </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CO Management, </a:t>
            </a:r>
            <a:r>
              <a:rPr lang="en-US" sz="900" dirty="0" err="1">
                <a:solidFill>
                  <a:schemeClr val="tx1"/>
                </a:solidFill>
                <a:latin typeface="Calibri" panose="020F0502020204030204" pitchFamily="34" charset="0"/>
                <a:cs typeface="Calibri" panose="020F0502020204030204" pitchFamily="34" charset="0"/>
              </a:rPr>
              <a:t>programme</a:t>
            </a:r>
            <a:r>
              <a:rPr lang="en-US" sz="900" dirty="0">
                <a:solidFill>
                  <a:schemeClr val="tx1"/>
                </a:solidFill>
                <a:latin typeface="Calibri" panose="020F0502020204030204" pitchFamily="34" charset="0"/>
                <a:cs typeface="Calibri" panose="020F0502020204030204" pitchFamily="34" charset="0"/>
              </a:rPr>
              <a:t> officer &amp; supporting units</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Or Lead unit (for global/regional </a:t>
            </a:r>
            <a:r>
              <a:rPr lang="en-US" sz="900" dirty="0" err="1">
                <a:solidFill>
                  <a:schemeClr val="tx1"/>
                </a:solidFill>
                <a:latin typeface="Calibri" panose="020F0502020204030204" pitchFamily="34" charset="0"/>
                <a:cs typeface="Calibri" panose="020F0502020204030204" pitchFamily="34" charset="0"/>
              </a:rPr>
              <a:t>programmes</a:t>
            </a:r>
            <a:r>
              <a:rPr lang="en-US" sz="900" dirty="0">
                <a:solidFill>
                  <a:schemeClr val="tx1"/>
                </a:solidFill>
                <a:latin typeface="Calibri" panose="020F0502020204030204" pitchFamily="34" charset="0"/>
                <a:cs typeface="Calibri" panose="020F0502020204030204" pitchFamily="34" charset="0"/>
              </a:rPr>
              <a:t>)</a:t>
            </a:r>
          </a:p>
          <a:p>
            <a:pPr defTabSz="685800" latinLnBrk="0"/>
            <a:r>
              <a:rPr lang="en-US" sz="900" u="sng" dirty="0">
                <a:solidFill>
                  <a:schemeClr val="tx1"/>
                </a:solidFill>
                <a:latin typeface="Calibri" panose="020F0502020204030204" pitchFamily="34" charset="0"/>
                <a:cs typeface="Calibri" panose="020F0502020204030204" pitchFamily="34" charset="0"/>
              </a:rPr>
              <a:t>Oversight/Technical Quality Assurance</a:t>
            </a:r>
            <a:r>
              <a:rPr lang="en-US" sz="900" dirty="0">
                <a:solidFill>
                  <a:schemeClr val="tx1"/>
                </a:solidFill>
                <a:latin typeface="Calibri" panose="020F0502020204030204" pitchFamily="34" charset="0"/>
                <a:cs typeface="Calibri" panose="020F0502020204030204" pitchFamily="34" charset="0"/>
              </a:rPr>
              <a:t>: </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PTA</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Lead RTA</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Other relevant RTAs</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PA</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Relevant GPN advisors</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Partnership / Private sector</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Regional MPSA</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Gender</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Safeguards</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Procurement adviser</a:t>
            </a:r>
          </a:p>
          <a:p>
            <a:pPr defTabSz="685800" latinLnBrk="0"/>
            <a:endParaRPr lang="en-US" sz="900" dirty="0">
              <a:solidFill>
                <a:prstClr val="black"/>
              </a:solidFill>
              <a:latin typeface="Calibri" panose="020F0502020204030204" pitchFamily="34" charset="0"/>
              <a:cs typeface="Calibri" panose="020F0502020204030204" pitchFamily="34" charset="0"/>
            </a:endParaRPr>
          </a:p>
        </p:txBody>
      </p:sp>
      <p:sp>
        <p:nvSpPr>
          <p:cNvPr id="70" name="Rounded Rectangle 29">
            <a:extLst>
              <a:ext uri="{FF2B5EF4-FFF2-40B4-BE49-F238E27FC236}">
                <a16:creationId xmlns:a16="http://schemas.microsoft.com/office/drawing/2014/main" id="{E157B081-BBC7-4DC7-AB46-4553625FF677}"/>
              </a:ext>
            </a:extLst>
          </p:cNvPr>
          <p:cNvSpPr/>
          <p:nvPr/>
        </p:nvSpPr>
        <p:spPr>
          <a:xfrm>
            <a:off x="5182431" y="2439824"/>
            <a:ext cx="1256629" cy="216024"/>
          </a:xfrm>
          <a:prstGeom prst="roundRect">
            <a:avLst>
              <a:gd name="adj" fmla="val 5958"/>
            </a:avLst>
          </a:prstGeom>
          <a:noFill/>
          <a:ln>
            <a:noFill/>
          </a:ln>
        </p:spPr>
        <p:style>
          <a:lnRef idx="2">
            <a:schemeClr val="accent5"/>
          </a:lnRef>
          <a:fillRef idx="1">
            <a:schemeClr val="lt1"/>
          </a:fillRef>
          <a:effectRef idx="0">
            <a:schemeClr val="accent5"/>
          </a:effectRef>
          <a:fontRef idx="minor">
            <a:schemeClr val="dk1"/>
          </a:fontRef>
        </p:style>
        <p:txBody>
          <a:bodyPr rtlCol="0" anchor="t"/>
          <a:lstStyle/>
          <a:p>
            <a:pPr algn="ctr" defTabSz="685800" latinLnBrk="0"/>
            <a:endParaRPr lang="en-US" sz="900" dirty="0">
              <a:solidFill>
                <a:prstClr val="black"/>
              </a:solidFill>
              <a:latin typeface="Calibri" panose="020F0502020204030204" pitchFamily="34" charset="0"/>
              <a:cs typeface="Calibri" panose="020F0502020204030204" pitchFamily="34" charset="0"/>
            </a:endParaRPr>
          </a:p>
        </p:txBody>
      </p:sp>
      <p:sp>
        <p:nvSpPr>
          <p:cNvPr id="71" name="Rounded Rectangle 35">
            <a:extLst>
              <a:ext uri="{FF2B5EF4-FFF2-40B4-BE49-F238E27FC236}">
                <a16:creationId xmlns:a16="http://schemas.microsoft.com/office/drawing/2014/main" id="{7FD27725-BBC3-4378-AAC2-29E24F65EF9D}"/>
              </a:ext>
            </a:extLst>
          </p:cNvPr>
          <p:cNvSpPr/>
          <p:nvPr/>
        </p:nvSpPr>
        <p:spPr>
          <a:xfrm>
            <a:off x="3793635" y="2986155"/>
            <a:ext cx="2676793" cy="919246"/>
          </a:xfrm>
          <a:prstGeom prst="roundRect">
            <a:avLst>
              <a:gd name="adj" fmla="val 5958"/>
            </a:avLst>
          </a:prstGeom>
          <a:noFill/>
          <a:ln>
            <a:noFill/>
          </a:ln>
        </p:spPr>
        <p:style>
          <a:lnRef idx="2">
            <a:schemeClr val="accent5"/>
          </a:lnRef>
          <a:fillRef idx="1">
            <a:schemeClr val="lt1"/>
          </a:fillRef>
          <a:effectRef idx="0">
            <a:schemeClr val="accent5"/>
          </a:effectRef>
          <a:fontRef idx="minor">
            <a:schemeClr val="dk1"/>
          </a:fontRef>
        </p:style>
        <p:txBody>
          <a:bodyPr rtlCol="0" anchor="t"/>
          <a:lstStyle/>
          <a:p>
            <a:pPr defTabSz="685800" latinLnBrk="0"/>
            <a:r>
              <a:rPr lang="en-US" sz="900" b="1" u="sng" dirty="0">
                <a:solidFill>
                  <a:prstClr val="black"/>
                </a:solidFill>
                <a:latin typeface="Calibri" panose="020F0502020204030204" pitchFamily="34" charset="0"/>
                <a:cs typeface="Calibri" panose="020F0502020204030204" pitchFamily="34" charset="0"/>
              </a:rPr>
              <a:t>Scenario 2 – Stand-alone Project Development</a:t>
            </a:r>
          </a:p>
          <a:p>
            <a:pPr defTabSz="685800" latinLnBrk="0"/>
            <a:r>
              <a:rPr lang="en-US" sz="900" u="sng" dirty="0">
                <a:solidFill>
                  <a:prstClr val="black"/>
                </a:solidFill>
                <a:latin typeface="Calibri" panose="020F0502020204030204" pitchFamily="34" charset="0"/>
                <a:cs typeface="Calibri" panose="020F0502020204030204" pitchFamily="34" charset="0"/>
              </a:rPr>
              <a:t>Lead</a:t>
            </a:r>
            <a:r>
              <a:rPr lang="en-US" sz="900" dirty="0">
                <a:solidFill>
                  <a:prstClr val="black"/>
                </a:solidFill>
                <a:latin typeface="Calibri" panose="020F0502020204030204" pitchFamily="34" charset="0"/>
                <a:cs typeface="Calibri" panose="020F0502020204030204" pitchFamily="34" charset="0"/>
              </a:rPr>
              <a:t>:</a:t>
            </a:r>
          </a:p>
          <a:p>
            <a:pPr marL="171450" indent="-171450" defTabSz="685800" latinLnBrk="0">
              <a:buFont typeface="Arial" panose="020B0604020202020204" pitchFamily="34" charset="0"/>
              <a:buChar char="•"/>
            </a:pPr>
            <a:r>
              <a:rPr lang="en-US" sz="900" dirty="0">
                <a:solidFill>
                  <a:prstClr val="black"/>
                </a:solidFill>
                <a:latin typeface="Calibri" panose="020F0502020204030204" pitchFamily="34" charset="0"/>
                <a:cs typeface="Calibri" panose="020F0502020204030204" pitchFamily="34" charset="0"/>
              </a:rPr>
              <a:t>CO Management, </a:t>
            </a:r>
            <a:r>
              <a:rPr lang="en-US" sz="900" dirty="0" err="1">
                <a:solidFill>
                  <a:schemeClr val="tx1"/>
                </a:solidFill>
                <a:latin typeface="Calibri" panose="020F0502020204030204" pitchFamily="34" charset="0"/>
                <a:cs typeface="Calibri" panose="020F0502020204030204" pitchFamily="34" charset="0"/>
              </a:rPr>
              <a:t>programme</a:t>
            </a:r>
            <a:r>
              <a:rPr lang="en-US" sz="900" dirty="0">
                <a:solidFill>
                  <a:schemeClr val="tx1"/>
                </a:solidFill>
                <a:latin typeface="Calibri" panose="020F0502020204030204" pitchFamily="34" charset="0"/>
                <a:cs typeface="Calibri" panose="020F0502020204030204" pitchFamily="34" charset="0"/>
              </a:rPr>
              <a:t> officer &amp; supporting units</a:t>
            </a:r>
            <a:endParaRPr lang="en-US" sz="900" dirty="0">
              <a:solidFill>
                <a:prstClr val="black"/>
              </a:solidFill>
              <a:latin typeface="Calibri" panose="020F0502020204030204" pitchFamily="34" charset="0"/>
              <a:cs typeface="Calibri" panose="020F0502020204030204" pitchFamily="34" charset="0"/>
            </a:endParaRPr>
          </a:p>
          <a:p>
            <a:pPr defTabSz="685800" latinLnBrk="0"/>
            <a:r>
              <a:rPr lang="en-US" sz="900" u="sng" dirty="0">
                <a:solidFill>
                  <a:schemeClr val="tx1"/>
                </a:solidFill>
                <a:latin typeface="Calibri" panose="020F0502020204030204" pitchFamily="34" charset="0"/>
                <a:cs typeface="Calibri" panose="020F0502020204030204" pitchFamily="34" charset="0"/>
              </a:rPr>
              <a:t>Oversight/Technical Quality Assurance</a:t>
            </a:r>
            <a:r>
              <a:rPr lang="en-US" sz="900" dirty="0">
                <a:solidFill>
                  <a:schemeClr val="tx1"/>
                </a:solidFill>
                <a:latin typeface="Calibri" panose="020F0502020204030204" pitchFamily="34" charset="0"/>
                <a:cs typeface="Calibri" panose="020F0502020204030204" pitchFamily="34" charset="0"/>
              </a:rPr>
              <a:t>:</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PTA</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Lead RTA</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PA</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Gender</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Safeguard</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Regional MPSA</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Thematic expert</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Procurement adviser</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[Economist (for GCF)]</a:t>
            </a:r>
          </a:p>
          <a:p>
            <a:pPr marL="171450" indent="-171450" defTabSz="685800" latinLnBrk="0">
              <a:buFont typeface="Arial" panose="020B0604020202020204" pitchFamily="34" charset="0"/>
              <a:buChar char="•"/>
            </a:pPr>
            <a:r>
              <a:rPr lang="en-US" sz="900" dirty="0">
                <a:solidFill>
                  <a:schemeClr val="tx1"/>
                </a:solidFill>
                <a:latin typeface="Calibri" panose="020F0502020204030204" pitchFamily="34" charset="0"/>
                <a:cs typeface="Calibri" panose="020F0502020204030204" pitchFamily="34" charset="0"/>
              </a:rPr>
              <a:t>[Financial appraisal expert (for GCF)]</a:t>
            </a:r>
          </a:p>
          <a:p>
            <a:pPr marL="171450" indent="-171450" defTabSz="685800" latinLnBrk="0">
              <a:buFont typeface="Arial" panose="020B0604020202020204" pitchFamily="34" charset="0"/>
              <a:buChar char="•"/>
            </a:pPr>
            <a:endParaRPr lang="en-US" sz="900" dirty="0">
              <a:solidFill>
                <a:prstClr val="black"/>
              </a:solidFill>
              <a:latin typeface="Calibri" panose="020F0502020204030204" pitchFamily="34" charset="0"/>
              <a:cs typeface="Calibri" panose="020F0502020204030204" pitchFamily="34" charset="0"/>
            </a:endParaRPr>
          </a:p>
          <a:p>
            <a:pPr marL="171450" indent="-171450" defTabSz="685800" latinLnBrk="0">
              <a:buFont typeface="Arial" panose="020B0604020202020204" pitchFamily="34" charset="0"/>
              <a:buChar char="•"/>
            </a:pPr>
            <a:endParaRPr lang="en-US" sz="900" dirty="0">
              <a:solidFill>
                <a:prstClr val="black"/>
              </a:solidFill>
              <a:latin typeface="Calibri" panose="020F0502020204030204" pitchFamily="34" charset="0"/>
              <a:cs typeface="Calibri" panose="020F0502020204030204" pitchFamily="34" charset="0"/>
            </a:endParaRPr>
          </a:p>
        </p:txBody>
      </p:sp>
      <p:cxnSp>
        <p:nvCxnSpPr>
          <p:cNvPr id="10" name="Straight Arrow Connector 9">
            <a:extLst>
              <a:ext uri="{FF2B5EF4-FFF2-40B4-BE49-F238E27FC236}">
                <a16:creationId xmlns:a16="http://schemas.microsoft.com/office/drawing/2014/main" id="{1E94F190-0B65-47EE-8F30-F637971460D6}"/>
              </a:ext>
            </a:extLst>
          </p:cNvPr>
          <p:cNvCxnSpPr>
            <a:cxnSpLocks/>
          </p:cNvCxnSpPr>
          <p:nvPr/>
        </p:nvCxnSpPr>
        <p:spPr>
          <a:xfrm>
            <a:off x="3103650" y="2768982"/>
            <a:ext cx="67626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5" name="Rounded Rectangle 29">
            <a:extLst>
              <a:ext uri="{FF2B5EF4-FFF2-40B4-BE49-F238E27FC236}">
                <a16:creationId xmlns:a16="http://schemas.microsoft.com/office/drawing/2014/main" id="{67D4A4F0-CE5F-41E5-8373-8EBE665B7AAF}"/>
              </a:ext>
            </a:extLst>
          </p:cNvPr>
          <p:cNvSpPr/>
          <p:nvPr/>
        </p:nvSpPr>
        <p:spPr>
          <a:xfrm>
            <a:off x="3065840" y="2952322"/>
            <a:ext cx="727793" cy="1275612"/>
          </a:xfrm>
          <a:prstGeom prst="roundRect">
            <a:avLst>
              <a:gd name="adj" fmla="val 5958"/>
            </a:avLst>
          </a:prstGeom>
          <a:solidFill>
            <a:schemeClr val="accent2">
              <a:lumMod val="20000"/>
              <a:lumOff val="80000"/>
            </a:schemeClr>
          </a:solidFill>
          <a:ln>
            <a:noFill/>
          </a:ln>
        </p:spPr>
        <p:style>
          <a:lnRef idx="2">
            <a:schemeClr val="accent5"/>
          </a:lnRef>
          <a:fillRef idx="1">
            <a:schemeClr val="lt1"/>
          </a:fillRef>
          <a:effectRef idx="0">
            <a:schemeClr val="accent5"/>
          </a:effectRef>
          <a:fontRef idx="minor">
            <a:schemeClr val="dk1"/>
          </a:fontRef>
        </p:style>
        <p:txBody>
          <a:bodyPr rtlCol="0" anchor="t"/>
          <a:lstStyle/>
          <a:p>
            <a:pPr defTabSz="685800" latinLnBrk="0"/>
            <a:r>
              <a:rPr lang="en-US" sz="700">
                <a:solidFill>
                  <a:prstClr val="black"/>
                </a:solidFill>
                <a:latin typeface="Calibri" panose="020F0502020204030204" pitchFamily="34" charset="0"/>
                <a:cs typeface="Calibri" panose="020F0502020204030204" pitchFamily="34" charset="0"/>
              </a:rPr>
              <a:t>Results of the screening and opportunity identification inform the scenario for task team formation which is led by the RTL and PTA</a:t>
            </a:r>
          </a:p>
          <a:p>
            <a:pPr algn="ctr" defTabSz="685800" latinLnBrk="0"/>
            <a:endParaRPr lang="en-US" sz="800">
              <a:solidFill>
                <a:prstClr val="black"/>
              </a:solidFill>
              <a:latin typeface="Calibri" panose="020F0502020204030204" pitchFamily="34" charset="0"/>
              <a:cs typeface="Calibri" panose="020F0502020204030204" pitchFamily="34" charset="0"/>
            </a:endParaRPr>
          </a:p>
        </p:txBody>
      </p:sp>
      <p:sp>
        <p:nvSpPr>
          <p:cNvPr id="76" name="Rounded Rectangle 35">
            <a:extLst>
              <a:ext uri="{FF2B5EF4-FFF2-40B4-BE49-F238E27FC236}">
                <a16:creationId xmlns:a16="http://schemas.microsoft.com/office/drawing/2014/main" id="{916FDA46-AC49-4FCB-BF96-562EDF091257}"/>
              </a:ext>
            </a:extLst>
          </p:cNvPr>
          <p:cNvSpPr/>
          <p:nvPr/>
        </p:nvSpPr>
        <p:spPr>
          <a:xfrm>
            <a:off x="6343110" y="771550"/>
            <a:ext cx="1256630" cy="919246"/>
          </a:xfrm>
          <a:prstGeom prst="roundRect">
            <a:avLst>
              <a:gd name="adj" fmla="val 5958"/>
            </a:avLst>
          </a:prstGeom>
          <a:noFill/>
          <a:ln>
            <a:noFill/>
          </a:ln>
        </p:spPr>
        <p:style>
          <a:lnRef idx="2">
            <a:schemeClr val="accent5"/>
          </a:lnRef>
          <a:fillRef idx="1">
            <a:schemeClr val="lt1"/>
          </a:fillRef>
          <a:effectRef idx="0">
            <a:schemeClr val="accent5"/>
          </a:effectRef>
          <a:fontRef idx="minor">
            <a:schemeClr val="dk1"/>
          </a:fontRef>
        </p:style>
        <p:txBody>
          <a:bodyPr rtlCol="0" anchor="t"/>
          <a:lstStyle/>
          <a:p>
            <a:pPr defTabSz="685800" latinLnBrk="0"/>
            <a:r>
              <a:rPr lang="en-US" sz="900" b="1" dirty="0">
                <a:solidFill>
                  <a:prstClr val="black"/>
                </a:solidFill>
                <a:latin typeface="Calibri"/>
              </a:rPr>
              <a:t>Financing considerations for mission:</a:t>
            </a:r>
          </a:p>
          <a:p>
            <a:pPr defTabSz="685800" latinLnBrk="0"/>
            <a:endParaRPr lang="en-US" sz="900" dirty="0">
              <a:solidFill>
                <a:prstClr val="black"/>
              </a:solidFill>
            </a:endParaRPr>
          </a:p>
          <a:p>
            <a:pPr marL="171450" indent="-171450" defTabSz="685800" latinLnBrk="0">
              <a:buFont typeface="Arial" panose="020B0604020202020204" pitchFamily="34" charset="0"/>
              <a:buChar char="•"/>
            </a:pPr>
            <a:r>
              <a:rPr lang="en-US" sz="900" dirty="0">
                <a:solidFill>
                  <a:prstClr val="black"/>
                </a:solidFill>
                <a:latin typeface="Calibri" panose="020F0502020204030204" pitchFamily="34" charset="0"/>
                <a:cs typeface="Calibri" panose="020F0502020204030204" pitchFamily="34" charset="0"/>
              </a:rPr>
              <a:t>Programming missions by task team members need to be organized in the most effective and efficient manner possible</a:t>
            </a:r>
          </a:p>
          <a:p>
            <a:pPr marL="171450" indent="-171450" defTabSz="685800" latinLnBrk="0">
              <a:buFont typeface="Arial" panose="020B0604020202020204" pitchFamily="34" charset="0"/>
              <a:buChar char="•"/>
            </a:pPr>
            <a:r>
              <a:rPr lang="en-US" sz="900" dirty="0">
                <a:solidFill>
                  <a:prstClr val="black"/>
                </a:solidFill>
                <a:latin typeface="Calibri" panose="020F0502020204030204" pitchFamily="34" charset="0"/>
                <a:cs typeface="Calibri" panose="020F0502020204030204" pitchFamily="34" charset="0"/>
              </a:rPr>
              <a:t>CO/RBX are responsible to identify different sources of funds to support mission travel.</a:t>
            </a:r>
          </a:p>
          <a:p>
            <a:pPr marL="171450" indent="-171450" defTabSz="685800" latinLnBrk="0">
              <a:buFont typeface="Arial" panose="020B0604020202020204" pitchFamily="34" charset="0"/>
              <a:buChar char="•"/>
            </a:pPr>
            <a:r>
              <a:rPr lang="en-US" sz="900" dirty="0">
                <a:solidFill>
                  <a:prstClr val="black"/>
                </a:solidFill>
                <a:latin typeface="Calibri" panose="020F0502020204030204" pitchFamily="34" charset="0"/>
                <a:cs typeface="Calibri" panose="020F0502020204030204" pitchFamily="34" charset="0"/>
              </a:rPr>
              <a:t>Participation in mission travel by BPPS-NCE staff (including PTA, RTA, RTL, Directorate) and BPPS/GPN advisors needs to be paid for by the requesting CO and/or RBX</a:t>
            </a:r>
          </a:p>
          <a:p>
            <a:pPr defTabSz="685800" latinLnBrk="0"/>
            <a:endParaRPr lang="en-US" sz="900" dirty="0">
              <a:solidFill>
                <a:prstClr val="black"/>
              </a:solidFill>
              <a:latin typeface="Calibri" panose="020F0502020204030204" pitchFamily="34" charset="0"/>
              <a:cs typeface="Calibri" panose="020F0502020204030204" pitchFamily="34" charset="0"/>
            </a:endParaRPr>
          </a:p>
        </p:txBody>
      </p:sp>
      <p:cxnSp>
        <p:nvCxnSpPr>
          <p:cNvPr id="37" name="Straight Arrow Connector 36">
            <a:extLst>
              <a:ext uri="{FF2B5EF4-FFF2-40B4-BE49-F238E27FC236}">
                <a16:creationId xmlns:a16="http://schemas.microsoft.com/office/drawing/2014/main" id="{1954DA79-1AD7-4843-8F46-4A02B29C184A}"/>
              </a:ext>
            </a:extLst>
          </p:cNvPr>
          <p:cNvCxnSpPr>
            <a:cxnSpLocks/>
          </p:cNvCxnSpPr>
          <p:nvPr/>
        </p:nvCxnSpPr>
        <p:spPr>
          <a:xfrm>
            <a:off x="4594635" y="552053"/>
            <a:ext cx="0" cy="2322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E47D6A7F-4BBD-4411-8C8D-69DE2E3A479C}"/>
              </a:ext>
            </a:extLst>
          </p:cNvPr>
          <p:cNvCxnSpPr>
            <a:cxnSpLocks/>
          </p:cNvCxnSpPr>
          <p:nvPr/>
        </p:nvCxnSpPr>
        <p:spPr>
          <a:xfrm>
            <a:off x="8379697" y="577638"/>
            <a:ext cx="0" cy="2066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ounded Rectangle 35">
            <a:extLst>
              <a:ext uri="{FF2B5EF4-FFF2-40B4-BE49-F238E27FC236}">
                <a16:creationId xmlns:a16="http://schemas.microsoft.com/office/drawing/2014/main" id="{D08940B5-C587-401D-A1F3-FBCE82E79918}"/>
              </a:ext>
            </a:extLst>
          </p:cNvPr>
          <p:cNvSpPr/>
          <p:nvPr/>
        </p:nvSpPr>
        <p:spPr>
          <a:xfrm>
            <a:off x="7662278" y="750904"/>
            <a:ext cx="1481722" cy="4197109"/>
          </a:xfrm>
          <a:prstGeom prst="roundRect">
            <a:avLst>
              <a:gd name="adj" fmla="val 5958"/>
            </a:avLst>
          </a:prstGeom>
          <a:noFill/>
          <a:ln>
            <a:noFill/>
          </a:ln>
        </p:spPr>
        <p:style>
          <a:lnRef idx="2">
            <a:schemeClr val="accent5"/>
          </a:lnRef>
          <a:fillRef idx="1">
            <a:schemeClr val="lt1"/>
          </a:fillRef>
          <a:effectRef idx="0">
            <a:schemeClr val="accent5"/>
          </a:effectRef>
          <a:fontRef idx="minor">
            <a:schemeClr val="dk1"/>
          </a:fontRef>
        </p:style>
        <p:txBody>
          <a:bodyPr lIns="91440" tIns="45720" rIns="91440" bIns="45720" rtlCol="0" anchor="t"/>
          <a:lstStyle/>
          <a:p>
            <a:pPr defTabSz="685800" latinLnBrk="0"/>
            <a:r>
              <a:rPr lang="en-US" sz="900" b="1" u="sng">
                <a:solidFill>
                  <a:schemeClr val="tx1"/>
                </a:solidFill>
                <a:latin typeface="Calibri"/>
              </a:rPr>
              <a:t>NOTE on GCF Programming</a:t>
            </a:r>
            <a:r>
              <a:rPr lang="en-US" sz="900" b="1">
                <a:solidFill>
                  <a:schemeClr val="tx1"/>
                </a:solidFill>
                <a:latin typeface="Calibri"/>
              </a:rPr>
              <a:t>:</a:t>
            </a:r>
            <a:endParaRPr lang="en-US" sz="900" b="1">
              <a:solidFill>
                <a:schemeClr val="tx1"/>
              </a:solidFill>
              <a:latin typeface="Calibri"/>
              <a:cs typeface="Calibri"/>
            </a:endParaRPr>
          </a:p>
          <a:p>
            <a:pPr defTabSz="685800" latinLnBrk="0"/>
            <a:endParaRPr lang="en-US" sz="900" b="1">
              <a:solidFill>
                <a:schemeClr val="tx1"/>
              </a:solidFill>
              <a:latin typeface="Calibri"/>
              <a:cs typeface="Calibri"/>
            </a:endParaRPr>
          </a:p>
          <a:p>
            <a:pPr defTabSz="685800" latinLnBrk="0"/>
            <a:r>
              <a:rPr lang="en-US" sz="900">
                <a:solidFill>
                  <a:schemeClr val="tx1"/>
                </a:solidFill>
                <a:latin typeface="Calibri"/>
                <a:cs typeface="Calibri"/>
              </a:rPr>
              <a:t>For GCF Projects, the first PISC is a “pre-PISC” that conducts an initial review (based on data available in the idea note) to make a decision on investing resources for CN development. The same templates apply. A follow-up second “full PISC” will be conducted before submission of the CN to GCF Secretariat and before taking on a commitment to develop a full Funding Proposal. </a:t>
            </a:r>
          </a:p>
          <a:p>
            <a:pPr defTabSz="685800" latinLnBrk="0"/>
            <a:endParaRPr lang="en-US" sz="900">
              <a:solidFill>
                <a:schemeClr val="tx1"/>
              </a:solidFill>
              <a:latin typeface="Calibri" panose="020F0502020204030204" pitchFamily="34" charset="0"/>
              <a:cs typeface="Calibri" panose="020F0502020204030204" pitchFamily="34" charset="0"/>
            </a:endParaRPr>
          </a:p>
          <a:p>
            <a:pPr defTabSz="685800" latinLnBrk="0"/>
            <a:r>
              <a:rPr lang="en-US" sz="900">
                <a:solidFill>
                  <a:schemeClr val="tx1"/>
                </a:solidFill>
                <a:latin typeface="Calibri"/>
                <a:cs typeface="Calibri"/>
              </a:rPr>
              <a:t>Any formal commitment towards the Government shall therefore be subject to a positive recommendation for further development of the FP in the follow-up second PISC. </a:t>
            </a:r>
            <a:endParaRPr lang="en-US" sz="900">
              <a:solidFill>
                <a:schemeClr val="tx1"/>
              </a:solidFill>
              <a:latin typeface="Calibri" panose="020F0502020204030204" pitchFamily="34" charset="0"/>
              <a:cs typeface="Calibri" panose="020F0502020204030204" pitchFamily="34" charset="0"/>
            </a:endParaRPr>
          </a:p>
          <a:p>
            <a:pPr defTabSz="685800" latinLnBrk="0"/>
            <a:endParaRPr lang="en-US" sz="900">
              <a:solidFill>
                <a:schemeClr val="tx1"/>
              </a:solidFill>
              <a:latin typeface="Calibri" panose="020F0502020204030204" pitchFamily="34" charset="0"/>
              <a:cs typeface="Calibri" panose="020F0502020204030204" pitchFamily="34" charset="0"/>
            </a:endParaRPr>
          </a:p>
        </p:txBody>
      </p:sp>
      <p:cxnSp>
        <p:nvCxnSpPr>
          <p:cNvPr id="26" name="Straight Arrow Connector 50">
            <a:extLst>
              <a:ext uri="{FF2B5EF4-FFF2-40B4-BE49-F238E27FC236}">
                <a16:creationId xmlns:a16="http://schemas.microsoft.com/office/drawing/2014/main" id="{674FBF54-B297-6943-8A6A-C4C0379041E4}"/>
              </a:ext>
            </a:extLst>
          </p:cNvPr>
          <p:cNvCxnSpPr>
            <a:cxnSpLocks/>
          </p:cNvCxnSpPr>
          <p:nvPr/>
        </p:nvCxnSpPr>
        <p:spPr>
          <a:xfrm>
            <a:off x="683568" y="627534"/>
            <a:ext cx="0" cy="2520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6867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45506E-EFEC-47AB-85C5-13E6360D6203}"/>
              </a:ext>
            </a:extLst>
          </p:cNvPr>
          <p:cNvSpPr>
            <a:spLocks noGrp="1"/>
          </p:cNvSpPr>
          <p:nvPr>
            <p:ph type="body" sz="quarter" idx="10"/>
          </p:nvPr>
        </p:nvSpPr>
        <p:spPr>
          <a:xfrm>
            <a:off x="0" y="123478"/>
            <a:ext cx="9144000" cy="432048"/>
          </a:xfrm>
          <a:solidFill>
            <a:schemeClr val="accent4">
              <a:lumMod val="20000"/>
              <a:lumOff val="80000"/>
            </a:schemeClr>
          </a:solidFill>
        </p:spPr>
        <p:txBody>
          <a:bodyPr/>
          <a:lstStyle/>
          <a:p>
            <a:pPr algn="l"/>
            <a:r>
              <a:rPr lang="en-US" sz="1800" b="1" dirty="0">
                <a:solidFill>
                  <a:srgbClr val="B96E29"/>
                </a:solidFill>
              </a:rPr>
              <a:t>INITIAL ENGAGEMENT WITH GOVERNMENT</a:t>
            </a:r>
          </a:p>
        </p:txBody>
      </p:sp>
      <p:sp>
        <p:nvSpPr>
          <p:cNvPr id="11" name="Rounded Rectangle 35">
            <a:extLst>
              <a:ext uri="{FF2B5EF4-FFF2-40B4-BE49-F238E27FC236}">
                <a16:creationId xmlns:a16="http://schemas.microsoft.com/office/drawing/2014/main" id="{D396D597-7C52-4447-A261-AF785C51AD37}"/>
              </a:ext>
            </a:extLst>
          </p:cNvPr>
          <p:cNvSpPr/>
          <p:nvPr/>
        </p:nvSpPr>
        <p:spPr>
          <a:xfrm>
            <a:off x="107505" y="642787"/>
            <a:ext cx="8784976" cy="4449243"/>
          </a:xfrm>
          <a:prstGeom prst="roundRect">
            <a:avLst>
              <a:gd name="adj" fmla="val 5958"/>
            </a:avLst>
          </a:prstGeom>
          <a:solidFill>
            <a:schemeClr val="accent1">
              <a:lumMod val="20000"/>
              <a:lumOff val="80000"/>
            </a:schemeClr>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wrap="square" rtlCol="0" anchor="t"/>
          <a:lstStyle/>
          <a:p>
            <a:pPr algn="l" rtl="0" fontAlgn="base"/>
            <a:r>
              <a:rPr lang="en-US" sz="1000" b="1" i="0" u="sng" dirty="0">
                <a:solidFill>
                  <a:srgbClr val="000000"/>
                </a:solidFill>
                <a:effectLst/>
                <a:latin typeface="+mj-lt"/>
              </a:rPr>
              <a:t>Preliminary assessment of Project Ideas</a:t>
            </a:r>
            <a:r>
              <a:rPr lang="en-US" sz="1000" b="1" i="0" dirty="0">
                <a:solidFill>
                  <a:srgbClr val="000000"/>
                </a:solidFill>
                <a:effectLst/>
                <a:latin typeface="+mj-lt"/>
              </a:rPr>
              <a:t>:</a:t>
            </a:r>
          </a:p>
          <a:p>
            <a:pPr algn="l" rtl="0" fontAlgn="base"/>
            <a:endParaRPr lang="en-US" sz="1000" dirty="0">
              <a:solidFill>
                <a:srgbClr val="000000"/>
              </a:solidFill>
              <a:latin typeface="+mj-lt"/>
            </a:endParaRPr>
          </a:p>
          <a:p>
            <a:pPr marL="171450" indent="-171450" algn="l" rtl="0" fontAlgn="base">
              <a:buFont typeface="Arial" panose="020B0604020202020204" pitchFamily="34" charset="0"/>
              <a:buChar char="•"/>
            </a:pPr>
            <a:r>
              <a:rPr lang="en-US" sz="1000" b="0" i="0" dirty="0">
                <a:solidFill>
                  <a:srgbClr val="000000"/>
                </a:solidFill>
                <a:effectLst/>
                <a:latin typeface="+mj-lt"/>
              </a:rPr>
              <a:t>Any initial engagements between UNDP Country Office (Resident Representative) and the Government on potential project ideas shall aim to collect relevant information on:</a:t>
            </a:r>
          </a:p>
          <a:p>
            <a:pPr marL="685800" lvl="1" indent="-228600" fontAlgn="base">
              <a:buFont typeface="+mj-lt"/>
              <a:buAutoNum type="alphaLcParenR"/>
            </a:pPr>
            <a:r>
              <a:rPr lang="en-US" sz="1000" b="0" i="0" dirty="0">
                <a:solidFill>
                  <a:srgbClr val="000000"/>
                </a:solidFill>
                <a:effectLst/>
                <a:latin typeface="+mj-lt"/>
              </a:rPr>
              <a:t>strategic relevance and technical viability of the idea against UNDP </a:t>
            </a:r>
            <a:r>
              <a:rPr lang="en-US" sz="1000" dirty="0">
                <a:solidFill>
                  <a:srgbClr val="000000"/>
                </a:solidFill>
                <a:latin typeface="+mj-lt"/>
              </a:rPr>
              <a:t>Strategic Plan and V</a:t>
            </a:r>
            <a:r>
              <a:rPr lang="en-US" sz="1000" b="0" i="0" dirty="0">
                <a:solidFill>
                  <a:srgbClr val="000000"/>
                </a:solidFill>
                <a:effectLst/>
                <a:latin typeface="+mj-lt"/>
              </a:rPr>
              <a:t>ertical Fund investment criteria, </a:t>
            </a:r>
          </a:p>
          <a:p>
            <a:pPr marL="685800" lvl="1" indent="-228600" fontAlgn="base">
              <a:buFont typeface="+mj-lt"/>
              <a:buAutoNum type="alphaLcParenR"/>
            </a:pPr>
            <a:r>
              <a:rPr lang="en-US" sz="1000" b="0" i="0" dirty="0">
                <a:solidFill>
                  <a:srgbClr val="000000"/>
                </a:solidFill>
                <a:effectLst/>
                <a:latin typeface="+mj-lt"/>
              </a:rPr>
              <a:t>potential project partners and capacities of such partners, </a:t>
            </a:r>
          </a:p>
          <a:p>
            <a:pPr marL="685800" lvl="1" indent="-228600" fontAlgn="base">
              <a:buFont typeface="+mj-lt"/>
              <a:buAutoNum type="alphaLcParenR"/>
            </a:pPr>
            <a:r>
              <a:rPr lang="en-US" sz="1000" b="0" i="0" dirty="0">
                <a:solidFill>
                  <a:srgbClr val="000000"/>
                </a:solidFill>
                <a:effectLst/>
                <a:latin typeface="+mj-lt"/>
              </a:rPr>
              <a:t>budget requirements, </a:t>
            </a:r>
          </a:p>
          <a:p>
            <a:pPr marL="685800" lvl="1" indent="-228600" fontAlgn="base">
              <a:buFont typeface="+mj-lt"/>
              <a:buAutoNum type="alphaLcParenR"/>
            </a:pPr>
            <a:r>
              <a:rPr lang="en-US" sz="1000" b="0" i="0" dirty="0">
                <a:solidFill>
                  <a:srgbClr val="000000"/>
                </a:solidFill>
                <a:effectLst/>
                <a:latin typeface="+mj-lt"/>
              </a:rPr>
              <a:t>potential risks related to design and implementation of the project/</a:t>
            </a:r>
            <a:r>
              <a:rPr lang="en-US" sz="1000" b="0" i="0" dirty="0" err="1">
                <a:solidFill>
                  <a:srgbClr val="000000"/>
                </a:solidFill>
                <a:effectLst/>
                <a:latin typeface="+mj-lt"/>
              </a:rPr>
              <a:t>programme</a:t>
            </a:r>
            <a:endParaRPr lang="en-US" sz="1000" b="0" i="0" dirty="0">
              <a:solidFill>
                <a:srgbClr val="000000"/>
              </a:solidFill>
              <a:effectLst/>
              <a:latin typeface="+mj-lt"/>
            </a:endParaRPr>
          </a:p>
          <a:p>
            <a:pPr marL="171450" indent="-171450" algn="l" rtl="0" fontAlgn="base">
              <a:buFont typeface="Arial" panose="020B0604020202020204" pitchFamily="34" charset="0"/>
              <a:buChar char="•"/>
            </a:pPr>
            <a:r>
              <a:rPr lang="en-US" sz="1000" dirty="0">
                <a:solidFill>
                  <a:srgbClr val="000000"/>
                </a:solidFill>
                <a:latin typeface="+mj-lt"/>
              </a:rPr>
              <a:t>The Country Office (Resident Representative and Environmental Focal Point) shall engage in preliminary discussions on the early project idea with:</a:t>
            </a:r>
          </a:p>
          <a:p>
            <a:pPr marL="685800" lvl="1" indent="-228600" fontAlgn="base">
              <a:buFont typeface="+mj-lt"/>
              <a:buAutoNum type="alphaLcParenR"/>
            </a:pPr>
            <a:r>
              <a:rPr lang="en-US" sz="1000" dirty="0">
                <a:solidFill>
                  <a:srgbClr val="000000"/>
                </a:solidFill>
                <a:latin typeface="+mj-lt"/>
              </a:rPr>
              <a:t>the Regional Bureau Desk Officer and</a:t>
            </a:r>
          </a:p>
          <a:p>
            <a:pPr marL="685800" lvl="1" indent="-228600" fontAlgn="base">
              <a:buFont typeface="+mj-lt"/>
              <a:buAutoNum type="alphaLcParenR"/>
            </a:pPr>
            <a:r>
              <a:rPr lang="en-US" sz="1000" dirty="0">
                <a:solidFill>
                  <a:srgbClr val="000000"/>
                </a:solidFill>
                <a:latin typeface="+mj-lt"/>
              </a:rPr>
              <a:t>the BPPS-NCE RTA  </a:t>
            </a:r>
            <a:r>
              <a:rPr lang="en-US" sz="1000" b="0" i="0" dirty="0">
                <a:solidFill>
                  <a:srgbClr val="000000"/>
                </a:solidFill>
                <a:effectLst/>
                <a:latin typeface="+mj-lt"/>
              </a:rPr>
              <a:t> </a:t>
            </a:r>
          </a:p>
          <a:p>
            <a:pPr marL="171450" indent="-171450" algn="l" rtl="0" fontAlgn="base">
              <a:buFont typeface="Arial" panose="020B0604020202020204" pitchFamily="34" charset="0"/>
              <a:buChar char="•"/>
            </a:pPr>
            <a:r>
              <a:rPr lang="en-US" sz="1000" b="0" i="0" dirty="0">
                <a:solidFill>
                  <a:srgbClr val="000000"/>
                </a:solidFill>
                <a:effectLst/>
                <a:latin typeface="+mj-lt"/>
              </a:rPr>
              <a:t>Where early project ideas are considered strategically relevant and feasible by the Regional Bureau Desk Officer and BPPS-NCE RTA, the project idea will be taken forward for preparation of the submission to the Pre-Investment Screening Committee (see following slides). Any recommendations or additional considerations put forward by the Regional Bureau Desk Office and BPPS-NCE RTA shall be taken into account by the Country Office (RR) in preparing the PISC package.</a:t>
            </a:r>
          </a:p>
          <a:p>
            <a:pPr marL="171450" indent="-171450" algn="l" rtl="0" fontAlgn="base">
              <a:buFont typeface="Arial" panose="020B0604020202020204" pitchFamily="34" charset="0"/>
              <a:buChar char="•"/>
            </a:pPr>
            <a:r>
              <a:rPr lang="en-US" sz="1000" b="1" u="sng" dirty="0">
                <a:solidFill>
                  <a:srgbClr val="000000"/>
                </a:solidFill>
                <a:latin typeface="+mj-lt"/>
              </a:rPr>
              <a:t>For GCF projects</a:t>
            </a:r>
            <a:r>
              <a:rPr lang="en-US" sz="1000" dirty="0">
                <a:solidFill>
                  <a:srgbClr val="000000"/>
                </a:solidFill>
                <a:latin typeface="+mj-lt"/>
              </a:rPr>
              <a:t>, a follow-up second PISC will be conducted to assess the more detailed Concept Note against the PISC criteria. This follow-up second PISC will need to take place before submission of the Concept Note to the GCF Secretariat and as a precondition for engagement in the development of a full Funding Proposal.  Please refer to the RACI Matrix for further information on timing and responsibilities/accountabilities. </a:t>
            </a:r>
            <a:endParaRPr lang="en-US" sz="1000" b="0" i="0" dirty="0">
              <a:solidFill>
                <a:srgbClr val="000000"/>
              </a:solidFill>
              <a:effectLst/>
              <a:latin typeface="+mj-lt"/>
            </a:endParaRPr>
          </a:p>
          <a:p>
            <a:pPr marL="171450" indent="-171450" algn="l" rtl="0" fontAlgn="base">
              <a:buFont typeface="Arial" panose="020B0604020202020204" pitchFamily="34" charset="0"/>
              <a:buChar char="•"/>
            </a:pPr>
            <a:endParaRPr lang="en-US" sz="1000" dirty="0">
              <a:solidFill>
                <a:srgbClr val="000000"/>
              </a:solidFill>
              <a:latin typeface="+mj-lt"/>
            </a:endParaRPr>
          </a:p>
          <a:p>
            <a:pPr algn="l" rtl="0" fontAlgn="base"/>
            <a:r>
              <a:rPr lang="en-US" sz="1000" b="1" i="0" u="sng" dirty="0">
                <a:solidFill>
                  <a:srgbClr val="000000"/>
                </a:solidFill>
                <a:effectLst/>
                <a:latin typeface="+mj-lt"/>
              </a:rPr>
              <a:t>Management of the Relationship with the Government:</a:t>
            </a:r>
            <a:r>
              <a:rPr lang="en-US" sz="1000" b="0" i="0" dirty="0">
                <a:solidFill>
                  <a:srgbClr val="000000"/>
                </a:solidFill>
                <a:effectLst/>
                <a:latin typeface="+mj-lt"/>
              </a:rPr>
              <a:t>   </a:t>
            </a:r>
          </a:p>
          <a:p>
            <a:pPr algn="l" rtl="0" fontAlgn="base"/>
            <a:endParaRPr lang="en-US" sz="1000" dirty="0">
              <a:solidFill>
                <a:srgbClr val="000000"/>
              </a:solidFill>
              <a:latin typeface="+mj-lt"/>
            </a:endParaRPr>
          </a:p>
          <a:p>
            <a:pPr marL="171450" indent="-171450" algn="l" rtl="0" fontAlgn="base">
              <a:buFont typeface="Arial" panose="020B0604020202020204" pitchFamily="34" charset="0"/>
              <a:buChar char="•"/>
            </a:pPr>
            <a:r>
              <a:rPr lang="en-US" sz="1000" dirty="0">
                <a:solidFill>
                  <a:srgbClr val="000000"/>
                </a:solidFill>
                <a:latin typeface="+mj-lt"/>
              </a:rPr>
              <a:t>The responsibility for managing the relationship with the Government rests with the Resident Representative in the Country Office</a:t>
            </a:r>
          </a:p>
          <a:p>
            <a:pPr marL="171450" indent="-171450" algn="l" rtl="0" fontAlgn="base">
              <a:buFont typeface="Arial" panose="020B0604020202020204" pitchFamily="34" charset="0"/>
              <a:buChar char="•"/>
            </a:pPr>
            <a:r>
              <a:rPr lang="en-US" sz="1000" dirty="0">
                <a:solidFill>
                  <a:srgbClr val="000000"/>
                </a:solidFill>
                <a:latin typeface="+mj-lt"/>
              </a:rPr>
              <a:t>The Resident Representative shall ensure that no formal commitments on programming are taken towards the Government until the Pre-Investment Screening Committee (PISC) has recommended the project for further development and this has been approved by the BPPS-NCE Executive           Coordinator. For GCF Projects, the Resident Representative shall also ensure that the same principle applies until completion of the follow-up second PISC meeting. </a:t>
            </a:r>
          </a:p>
          <a:p>
            <a:pPr marL="171450" indent="-171450" algn="l" rtl="0" fontAlgn="base">
              <a:buFont typeface="Arial" panose="020B0604020202020204" pitchFamily="34" charset="0"/>
              <a:buChar char="•"/>
            </a:pPr>
            <a:r>
              <a:rPr lang="en-US" sz="1000" dirty="0">
                <a:solidFill>
                  <a:srgbClr val="000000"/>
                </a:solidFill>
                <a:latin typeface="+mj-lt"/>
              </a:rPr>
              <a:t>The Government shall be duly informed of the pre-investment screening committee process and requirements and expectations on programming by   the Government shall be appropriately managed by the Resident Representative.  </a:t>
            </a:r>
          </a:p>
          <a:p>
            <a:pPr algn="l" rtl="0" fontAlgn="base"/>
            <a:endParaRPr lang="en-US" sz="900" dirty="0">
              <a:solidFill>
                <a:srgbClr val="000000"/>
              </a:solidFill>
              <a:latin typeface="+mj-lt"/>
            </a:endParaRPr>
          </a:p>
        </p:txBody>
      </p:sp>
    </p:spTree>
    <p:extLst>
      <p:ext uri="{BB962C8B-B14F-4D97-AF65-F5344CB8AC3E}">
        <p14:creationId xmlns:p14="http://schemas.microsoft.com/office/powerpoint/2010/main" val="331017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45506E-EFEC-47AB-85C5-13E6360D6203}"/>
              </a:ext>
            </a:extLst>
          </p:cNvPr>
          <p:cNvSpPr>
            <a:spLocks noGrp="1"/>
          </p:cNvSpPr>
          <p:nvPr>
            <p:ph type="body" sz="quarter" idx="10"/>
          </p:nvPr>
        </p:nvSpPr>
        <p:spPr>
          <a:solidFill>
            <a:schemeClr val="accent4">
              <a:lumMod val="20000"/>
              <a:lumOff val="80000"/>
            </a:schemeClr>
          </a:solidFill>
        </p:spPr>
        <p:txBody>
          <a:bodyPr/>
          <a:lstStyle/>
          <a:p>
            <a:pPr algn="l"/>
            <a:r>
              <a:rPr lang="en-US" sz="1800" b="1" dirty="0">
                <a:solidFill>
                  <a:srgbClr val="B96E29"/>
                </a:solidFill>
              </a:rPr>
              <a:t>Initial Screening Phase – Triage Process for Accepting Programming Requests (1)</a:t>
            </a:r>
          </a:p>
        </p:txBody>
      </p:sp>
      <p:sp>
        <p:nvSpPr>
          <p:cNvPr id="10" name="Rounded Rectangle 35">
            <a:extLst>
              <a:ext uri="{FF2B5EF4-FFF2-40B4-BE49-F238E27FC236}">
                <a16:creationId xmlns:a16="http://schemas.microsoft.com/office/drawing/2014/main" id="{D0A239A2-E201-4F5D-B551-AD85675C61C2}"/>
              </a:ext>
            </a:extLst>
          </p:cNvPr>
          <p:cNvSpPr/>
          <p:nvPr/>
        </p:nvSpPr>
        <p:spPr>
          <a:xfrm>
            <a:off x="1" y="1328192"/>
            <a:ext cx="3201984" cy="3619822"/>
          </a:xfrm>
          <a:prstGeom prst="roundRect">
            <a:avLst>
              <a:gd name="adj" fmla="val 5958"/>
            </a:avLst>
          </a:prstGeom>
          <a:solidFill>
            <a:srgbClr val="EBFFF5"/>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marL="228600" marR="0" lvl="0" indent="-228600" algn="l" defTabSz="685800" rtl="0" eaLnBrk="1" fontAlgn="auto" latinLnBrk="0" hangingPunct="1">
              <a:lnSpc>
                <a:spcPct val="100000"/>
              </a:lnSpc>
              <a:spcBef>
                <a:spcPts val="0"/>
              </a:spcBef>
              <a:spcAft>
                <a:spcPts val="0"/>
              </a:spcAft>
              <a:buClrTx/>
              <a:buSzTx/>
              <a:buFontTx/>
              <a:buAutoNum type="arabicParenBoth"/>
              <a:tabLst/>
              <a:defRPr/>
            </a:pPr>
            <a:r>
              <a:rPr kumimoji="0" lang="en-US" sz="1100" b="1" i="0" u="sng" strike="noStrike" kern="1200" cap="none" spc="0" normalizeH="0" baseline="0" noProof="0" dirty="0">
                <a:ln>
                  <a:noFill/>
                </a:ln>
                <a:solidFill>
                  <a:srgbClr val="32AEB8">
                    <a:lumMod val="50000"/>
                  </a:srgbClr>
                </a:solidFill>
                <a:effectLst/>
                <a:uLnTx/>
                <a:uFillTx/>
                <a:latin typeface="Calibri"/>
                <a:cs typeface="+mn-cs"/>
              </a:rPr>
              <a:t>Country Office Pre-Investment Proposal Preparation</a:t>
            </a:r>
            <a:r>
              <a:rPr kumimoji="0" lang="en-US" sz="1100" b="1" i="0" u="none" strike="noStrike" kern="1200" cap="none" spc="0" normalizeH="0" baseline="0" noProof="0" dirty="0">
                <a:ln>
                  <a:noFill/>
                </a:ln>
                <a:solidFill>
                  <a:srgbClr val="32AEB8">
                    <a:lumMod val="50000"/>
                  </a:srgbClr>
                </a:solidFill>
                <a:effectLst/>
                <a:uLnTx/>
                <a:uFillTx/>
                <a:latin typeface="Calibri"/>
                <a:cs typeface="+mn-cs"/>
              </a:rPr>
              <a:t>:</a:t>
            </a:r>
            <a:endParaRPr lang="en-US" sz="1100" b="1" dirty="0">
              <a:solidFill>
                <a:srgbClr val="32AEB8">
                  <a:lumMod val="50000"/>
                </a:srgbClr>
              </a:solidFill>
              <a:latin typeface="Calibri"/>
            </a:endParaRPr>
          </a:p>
          <a:p>
            <a:pPr marR="0" lvl="0" algn="l" defTabSz="685800" rtl="0" eaLnBrk="1" fontAlgn="auto" latinLnBrk="0" hangingPunct="1">
              <a:lnSpc>
                <a:spcPct val="100000"/>
              </a:lnSpc>
              <a:spcBef>
                <a:spcPts val="0"/>
              </a:spcBef>
              <a:spcAft>
                <a:spcPts val="0"/>
              </a:spcAft>
              <a:buClrTx/>
              <a:buSzTx/>
              <a:tabLst/>
              <a:defRPr/>
            </a:pPr>
            <a:endParaRPr kumimoji="0" lang="en-US" sz="1100" b="0" i="0" u="none" strike="noStrike" kern="1200" cap="none" spc="0" normalizeH="0" baseline="0" noProof="0" dirty="0">
              <a:ln>
                <a:noFill/>
              </a:ln>
              <a:solidFill>
                <a:srgbClr val="32AEB8">
                  <a:lumMod val="50000"/>
                </a:srgbClr>
              </a:solidFill>
              <a:effectLst/>
              <a:uLnTx/>
              <a:uFillTx/>
              <a:latin typeface="Calibri"/>
              <a:cs typeface="+mn-cs"/>
            </a:endParaRPr>
          </a:p>
          <a:p>
            <a:pPr lvl="0" defTabSz="685800" latinLnBrk="0">
              <a:defRPr/>
            </a:pPr>
            <a:r>
              <a:rPr kumimoji="0" lang="en-US" sz="1100" b="0" i="0" u="none" strike="noStrike" kern="1200" cap="none" spc="0" normalizeH="0" baseline="0" noProof="0" dirty="0">
                <a:ln>
                  <a:noFill/>
                </a:ln>
                <a:solidFill>
                  <a:srgbClr val="32AEB8">
                    <a:lumMod val="50000"/>
                  </a:srgbClr>
                </a:solidFill>
                <a:effectLst/>
                <a:uLnTx/>
                <a:uFillTx/>
                <a:latin typeface="Calibri"/>
                <a:cs typeface="+mn-cs"/>
              </a:rPr>
              <a:t>Country Office </a:t>
            </a:r>
            <a:r>
              <a:rPr lang="en-US" sz="1100" dirty="0">
                <a:solidFill>
                  <a:schemeClr val="accent1">
                    <a:lumMod val="50000"/>
                  </a:schemeClr>
                </a:solidFill>
                <a:latin typeface="Calibri"/>
              </a:rPr>
              <a:t>(or for Global/Regional Projects: RBX on behalf of COs)</a:t>
            </a:r>
            <a:r>
              <a:rPr kumimoji="0" lang="en-US" sz="1100" b="0" i="0" u="none" strike="noStrike" kern="1200" cap="none" spc="0" normalizeH="0" baseline="0" noProof="0" dirty="0">
                <a:ln>
                  <a:noFill/>
                </a:ln>
                <a:solidFill>
                  <a:srgbClr val="32AEB8">
                    <a:lumMod val="50000"/>
                  </a:srgbClr>
                </a:solidFill>
                <a:effectLst/>
                <a:uLnTx/>
                <a:uFillTx/>
                <a:latin typeface="Calibri"/>
                <a:cs typeface="+mn-cs"/>
              </a:rPr>
              <a:t>, shall prepare and submit to the Pre-Investment Screening Committee a pre-investment proposal package </a:t>
            </a:r>
            <a:r>
              <a:rPr lang="en-US" sz="1100" dirty="0">
                <a:solidFill>
                  <a:srgbClr val="32AEB8">
                    <a:lumMod val="50000"/>
                  </a:srgbClr>
                </a:solidFill>
                <a:latin typeface="Calibri"/>
              </a:rPr>
              <a:t>including the following information:</a:t>
            </a:r>
          </a:p>
          <a:p>
            <a:pPr marL="339725" lvl="2" indent="-228600" defTabSz="685800" latinLnBrk="0">
              <a:buAutoNum type="alphaLcParenBoth"/>
            </a:pPr>
            <a:r>
              <a:rPr kumimoji="0" lang="en-US" sz="1100" b="0" i="0" u="none" strike="noStrike" kern="1200" cap="none" spc="0" normalizeH="0" baseline="0" noProof="0" dirty="0">
                <a:ln>
                  <a:noFill/>
                </a:ln>
                <a:solidFill>
                  <a:srgbClr val="32AEB8">
                    <a:lumMod val="50000"/>
                  </a:srgbClr>
                </a:solidFill>
                <a:effectLst/>
                <a:uLnTx/>
                <a:uFillTx/>
                <a:latin typeface="Calibri"/>
                <a:cs typeface="+mn-cs"/>
              </a:rPr>
              <a:t>Description of the Project/</a:t>
            </a:r>
            <a:r>
              <a:rPr kumimoji="0" lang="en-US" sz="1100" b="0" i="0" u="none" strike="noStrike" kern="1200" cap="none" spc="0" normalizeH="0" baseline="0" noProof="0" dirty="0" err="1">
                <a:ln>
                  <a:noFill/>
                </a:ln>
                <a:solidFill>
                  <a:srgbClr val="32AEB8">
                    <a:lumMod val="50000"/>
                  </a:srgbClr>
                </a:solidFill>
                <a:effectLst/>
                <a:uLnTx/>
                <a:uFillTx/>
                <a:latin typeface="Calibri"/>
                <a:cs typeface="+mn-cs"/>
              </a:rPr>
              <a:t>Programme</a:t>
            </a:r>
            <a:endParaRPr kumimoji="0" lang="en-US" sz="1100" b="0" i="0" u="none" strike="noStrike" kern="1200" cap="none" spc="0" normalizeH="0" baseline="0" noProof="0" dirty="0">
              <a:ln>
                <a:noFill/>
              </a:ln>
              <a:solidFill>
                <a:srgbClr val="32AEB8">
                  <a:lumMod val="50000"/>
                </a:srgbClr>
              </a:solidFill>
              <a:effectLst/>
              <a:uLnTx/>
              <a:uFillTx/>
              <a:latin typeface="Calibri"/>
              <a:cs typeface="+mn-cs"/>
            </a:endParaRPr>
          </a:p>
          <a:p>
            <a:pPr marL="339725" lvl="2" indent="-228600" defTabSz="685800" latinLnBrk="0">
              <a:buAutoNum type="alphaLcParenBoth"/>
            </a:pPr>
            <a:r>
              <a:rPr kumimoji="0" lang="en-US" sz="1100" b="0" i="0" u="none" strike="noStrike" kern="1200" cap="none" spc="0" normalizeH="0" baseline="0" noProof="0" dirty="0">
                <a:ln>
                  <a:noFill/>
                </a:ln>
                <a:solidFill>
                  <a:srgbClr val="32AEB8">
                    <a:lumMod val="50000"/>
                  </a:srgbClr>
                </a:solidFill>
                <a:effectLst/>
                <a:uLnTx/>
                <a:uFillTx/>
                <a:latin typeface="Calibri"/>
                <a:cs typeface="+mn-cs"/>
              </a:rPr>
              <a:t>Strategic criteria for investment</a:t>
            </a:r>
          </a:p>
          <a:p>
            <a:pPr marL="339725" lvl="2" indent="-228600" defTabSz="685800" latinLnBrk="0">
              <a:buAutoNum type="alphaLcParenBoth"/>
            </a:pPr>
            <a:r>
              <a:rPr kumimoji="0" lang="en-US" sz="1100" b="0" i="0" u="none" strike="noStrike" kern="1200" cap="none" spc="0" normalizeH="0" baseline="0" noProof="0" dirty="0">
                <a:ln>
                  <a:noFill/>
                </a:ln>
                <a:solidFill>
                  <a:srgbClr val="32AEB8">
                    <a:lumMod val="50000"/>
                  </a:srgbClr>
                </a:solidFill>
                <a:effectLst/>
                <a:uLnTx/>
                <a:uFillTx/>
                <a:latin typeface="Calibri"/>
                <a:cs typeface="+mn-cs"/>
              </a:rPr>
              <a:t>Report on Implementing Partner Capacity Assessment</a:t>
            </a:r>
          </a:p>
          <a:p>
            <a:pPr marL="339725" lvl="2" indent="-228600" defTabSz="685800" latinLnBrk="0">
              <a:buAutoNum type="alphaLcParenBoth"/>
            </a:pPr>
            <a:r>
              <a:rPr kumimoji="0" lang="en-US" sz="1100" b="0" i="0" u="none" strike="noStrike" kern="1200" cap="none" spc="0" normalizeH="0" baseline="0" noProof="0" dirty="0">
                <a:ln>
                  <a:noFill/>
                </a:ln>
                <a:solidFill>
                  <a:srgbClr val="32AEB8">
                    <a:lumMod val="50000"/>
                  </a:srgbClr>
                </a:solidFill>
                <a:effectLst/>
                <a:uLnTx/>
                <a:uFillTx/>
                <a:latin typeface="Calibri"/>
                <a:cs typeface="+mn-cs"/>
              </a:rPr>
              <a:t>Proposed engagement modality</a:t>
            </a:r>
          </a:p>
          <a:p>
            <a:pPr marL="339725" lvl="2" indent="-228600" defTabSz="685800" latinLnBrk="0">
              <a:buAutoNum type="alphaLcParenBoth"/>
            </a:pPr>
            <a:r>
              <a:rPr kumimoji="0" lang="en-US" sz="1100" b="0" i="0" u="none" strike="noStrike" kern="1200" cap="none" spc="0" normalizeH="0" baseline="0" noProof="0" dirty="0">
                <a:ln>
                  <a:noFill/>
                </a:ln>
                <a:solidFill>
                  <a:srgbClr val="32AEB8">
                    <a:lumMod val="50000"/>
                  </a:srgbClr>
                </a:solidFill>
                <a:effectLst/>
                <a:uLnTx/>
                <a:uFillTx/>
                <a:latin typeface="Calibri"/>
                <a:cs typeface="+mn-cs"/>
              </a:rPr>
              <a:t>Budget/costing considerations for </a:t>
            </a:r>
            <a:r>
              <a:rPr kumimoji="0" lang="en-US" sz="1100" b="0" i="0" u="none" strike="noStrike" kern="1200" cap="none" spc="0" normalizeH="0" baseline="0" noProof="0" dirty="0">
                <a:ln>
                  <a:noFill/>
                </a:ln>
                <a:solidFill>
                  <a:schemeClr val="accent1">
                    <a:lumMod val="50000"/>
                  </a:schemeClr>
                </a:solidFill>
                <a:effectLst/>
                <a:uLnTx/>
                <a:uFillTx/>
                <a:latin typeface="Calibri"/>
                <a:cs typeface="+mn-cs"/>
              </a:rPr>
              <a:t>project/</a:t>
            </a:r>
            <a:r>
              <a:rPr kumimoji="0" lang="en-US" sz="1100" b="0" i="0" u="none" strike="noStrike" kern="1200" cap="none" spc="0" normalizeH="0" baseline="0" noProof="0" dirty="0" err="1">
                <a:ln>
                  <a:noFill/>
                </a:ln>
                <a:solidFill>
                  <a:schemeClr val="accent1">
                    <a:lumMod val="50000"/>
                  </a:schemeClr>
                </a:solidFill>
                <a:effectLst/>
                <a:uLnTx/>
                <a:uFillTx/>
                <a:latin typeface="Calibri"/>
                <a:cs typeface="+mn-cs"/>
              </a:rPr>
              <a:t>programme</a:t>
            </a:r>
            <a:r>
              <a:rPr kumimoji="0" lang="en-US" sz="1100" b="0" i="0" u="none" strike="noStrike" kern="1200" cap="none" spc="0" normalizeH="0" baseline="0" noProof="0" dirty="0">
                <a:ln>
                  <a:noFill/>
                </a:ln>
                <a:solidFill>
                  <a:schemeClr val="accent1">
                    <a:lumMod val="50000"/>
                  </a:schemeClr>
                </a:solidFill>
                <a:effectLst/>
                <a:uLnTx/>
                <a:uFillTx/>
                <a:latin typeface="Calibri"/>
                <a:cs typeface="+mn-cs"/>
              </a:rPr>
              <a:t> development and design</a:t>
            </a:r>
          </a:p>
          <a:p>
            <a:pPr marL="339725" lvl="2" indent="-228600" defTabSz="685800" latinLnBrk="0">
              <a:buAutoNum type="alphaLcParenBoth"/>
            </a:pPr>
            <a:r>
              <a:rPr lang="en-US" sz="1100" dirty="0">
                <a:solidFill>
                  <a:schemeClr val="accent1">
                    <a:lumMod val="50000"/>
                  </a:schemeClr>
                </a:solidFill>
                <a:latin typeface="Calibri"/>
              </a:rPr>
              <a:t>Human Resource considerations for project/</a:t>
            </a:r>
            <a:r>
              <a:rPr lang="en-US" sz="1100" dirty="0" err="1">
                <a:solidFill>
                  <a:schemeClr val="accent1">
                    <a:lumMod val="50000"/>
                  </a:schemeClr>
                </a:solidFill>
                <a:latin typeface="Calibri"/>
              </a:rPr>
              <a:t>programme</a:t>
            </a:r>
            <a:r>
              <a:rPr lang="en-US" sz="1100" dirty="0">
                <a:solidFill>
                  <a:schemeClr val="accent1">
                    <a:lumMod val="50000"/>
                  </a:schemeClr>
                </a:solidFill>
                <a:latin typeface="Calibri"/>
              </a:rPr>
              <a:t> development and design and oversight at CO level (including Task Team)</a:t>
            </a:r>
          </a:p>
          <a:p>
            <a:pPr marL="339725" lvl="2" indent="-228600" defTabSz="685800" latinLnBrk="0">
              <a:buAutoNum type="alphaLcParenBoth"/>
            </a:pPr>
            <a:r>
              <a:rPr lang="en-US" sz="1100" dirty="0">
                <a:solidFill>
                  <a:schemeClr val="accent1">
                    <a:lumMod val="50000"/>
                  </a:schemeClr>
                </a:solidFill>
                <a:latin typeface="Calibri"/>
              </a:rPr>
              <a:t>Indicative Delivery Plan </a:t>
            </a:r>
          </a:p>
          <a:p>
            <a:pPr marL="111125" lvl="2" defTabSz="685800" latinLnBrk="0"/>
            <a:r>
              <a:rPr lang="en-US" sz="1100" dirty="0">
                <a:solidFill>
                  <a:srgbClr val="32AEB8">
                    <a:lumMod val="50000"/>
                  </a:srgbClr>
                </a:solidFill>
                <a:latin typeface="Calibri"/>
              </a:rPr>
              <a:t>(see following slides for details)</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p:txBody>
      </p:sp>
      <p:sp>
        <p:nvSpPr>
          <p:cNvPr id="11" name="Rounded Rectangle 35">
            <a:extLst>
              <a:ext uri="{FF2B5EF4-FFF2-40B4-BE49-F238E27FC236}">
                <a16:creationId xmlns:a16="http://schemas.microsoft.com/office/drawing/2014/main" id="{D396D597-7C52-4447-A261-AF785C51AD37}"/>
              </a:ext>
            </a:extLst>
          </p:cNvPr>
          <p:cNvSpPr/>
          <p:nvPr/>
        </p:nvSpPr>
        <p:spPr>
          <a:xfrm>
            <a:off x="179511" y="811536"/>
            <a:ext cx="8711106" cy="392056"/>
          </a:xfrm>
          <a:prstGeom prst="roundRect">
            <a:avLst>
              <a:gd name="adj" fmla="val 5958"/>
            </a:avLst>
          </a:prstGeom>
          <a:solidFill>
            <a:schemeClr val="accent1">
              <a:lumMod val="20000"/>
              <a:lumOff val="80000"/>
            </a:schemeClr>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32AEB8">
                    <a:lumMod val="50000"/>
                  </a:srgbClr>
                </a:solidFill>
                <a:effectLst/>
                <a:uLnTx/>
                <a:uFillTx/>
                <a:latin typeface="Calibri"/>
                <a:cs typeface="+mn-cs"/>
              </a:rPr>
              <a:t>PRE-INVESTMENT SCREENING PROCESS</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p:txBody>
      </p:sp>
      <p:sp>
        <p:nvSpPr>
          <p:cNvPr id="13" name="Rounded Rectangle 35">
            <a:extLst>
              <a:ext uri="{FF2B5EF4-FFF2-40B4-BE49-F238E27FC236}">
                <a16:creationId xmlns:a16="http://schemas.microsoft.com/office/drawing/2014/main" id="{FAD609F0-0609-47FB-BEA5-EBB6D9C0442A}"/>
              </a:ext>
            </a:extLst>
          </p:cNvPr>
          <p:cNvSpPr/>
          <p:nvPr/>
        </p:nvSpPr>
        <p:spPr>
          <a:xfrm>
            <a:off x="3491879" y="1355575"/>
            <a:ext cx="3345999" cy="3592439"/>
          </a:xfrm>
          <a:prstGeom prst="roundRect">
            <a:avLst>
              <a:gd name="adj" fmla="val 5958"/>
            </a:avLst>
          </a:prstGeom>
          <a:solidFill>
            <a:srgbClr val="EBFFF5"/>
          </a:solidFill>
          <a:ln>
            <a:solidFill>
              <a:schemeClr val="accent1">
                <a:shade val="95000"/>
                <a:satMod val="105000"/>
              </a:schemeClr>
            </a:solidFill>
          </a:ln>
          <a:effectLst/>
        </p:spPr>
        <p:style>
          <a:lnRef idx="2">
            <a:schemeClr val="accent5"/>
          </a:lnRef>
          <a:fillRef idx="1">
            <a:schemeClr val="lt1"/>
          </a:fillRef>
          <a:effectRef idx="0">
            <a:schemeClr val="accent5"/>
          </a:effectRef>
          <a:fontRef idx="minor">
            <a:schemeClr val="dk1"/>
          </a:fontRef>
        </p:style>
        <p:txBody>
          <a:bodyPr rtlCol="0" anchor="t"/>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32AEB8">
                    <a:lumMod val="50000"/>
                  </a:srgbClr>
                </a:solidFill>
                <a:effectLst/>
                <a:uLnTx/>
                <a:uFillTx/>
                <a:latin typeface="Calibri"/>
                <a:cs typeface="+mn-cs"/>
              </a:rPr>
              <a:t>(2) </a:t>
            </a:r>
            <a:r>
              <a:rPr kumimoji="0" lang="en-US" sz="1100" b="1" i="0" u="sng" strike="noStrike" kern="1200" cap="none" spc="0" normalizeH="0" baseline="0" noProof="0" dirty="0">
                <a:ln>
                  <a:noFill/>
                </a:ln>
                <a:solidFill>
                  <a:srgbClr val="32AEB8">
                    <a:lumMod val="50000"/>
                  </a:srgbClr>
                </a:solidFill>
                <a:effectLst/>
                <a:uLnTx/>
                <a:uFillTx/>
                <a:latin typeface="Calibri"/>
                <a:cs typeface="+mn-cs"/>
              </a:rPr>
              <a:t>Pre-Investment Screening Committee (PISC)</a:t>
            </a:r>
            <a:endParaRPr lang="en-US" sz="1100" b="1" u="sng" dirty="0">
              <a:solidFill>
                <a:srgbClr val="32AEB8">
                  <a:lumMod val="50000"/>
                </a:srgbClr>
              </a:solidFill>
              <a:latin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sng" strike="noStrike" kern="1200" cap="none" spc="0" normalizeH="0" baseline="0" noProof="0" dirty="0">
              <a:ln>
                <a:noFill/>
              </a:ln>
              <a:solidFill>
                <a:srgbClr val="32AEB8">
                  <a:lumMod val="50000"/>
                </a:srgbClr>
              </a:solidFill>
              <a:effectLst/>
              <a:uLnTx/>
              <a:uFillTx/>
              <a:latin typeface="Calibri"/>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0" i="0" u="sng" strike="noStrike" kern="1200" cap="none" spc="0" normalizeH="0" baseline="0" noProof="0" dirty="0">
                <a:ln>
                  <a:noFill/>
                </a:ln>
                <a:solidFill>
                  <a:srgbClr val="32AEB8">
                    <a:lumMod val="50000"/>
                  </a:srgbClr>
                </a:solidFill>
                <a:effectLst/>
                <a:uLnTx/>
                <a:uFillTx/>
                <a:latin typeface="Calibri"/>
                <a:cs typeface="+mn-cs"/>
              </a:rPr>
              <a:t>Members</a:t>
            </a:r>
            <a:r>
              <a:rPr kumimoji="0" lang="en-US" sz="1100" b="0" i="0" u="none" strike="noStrike" kern="1200" cap="none" spc="0" normalizeH="0" baseline="0" noProof="0" dirty="0">
                <a:ln>
                  <a:noFill/>
                </a:ln>
                <a:solidFill>
                  <a:srgbClr val="32AEB8">
                    <a:lumMod val="50000"/>
                  </a:srgbClr>
                </a:solidFill>
                <a:effectLst/>
                <a:uLnTx/>
                <a:uFillTx/>
                <a:latin typeface="Calibri"/>
                <a:cs typeface="+mn-cs"/>
              </a:rPr>
              <a:t>: RTL (Chair), Regional PA (Secretary) PTA, </a:t>
            </a:r>
            <a:r>
              <a:rPr kumimoji="0" lang="en-US" sz="1100" b="0" i="0" u="none" strike="noStrike" kern="1200" cap="none" spc="0" normalizeH="0" baseline="0" noProof="0" dirty="0">
                <a:ln>
                  <a:noFill/>
                </a:ln>
                <a:solidFill>
                  <a:schemeClr val="accent1">
                    <a:lumMod val="50000"/>
                  </a:schemeClr>
                </a:solidFill>
                <a:effectLst/>
                <a:uLnTx/>
                <a:uFillTx/>
                <a:latin typeface="Calibri"/>
                <a:cs typeface="+mn-cs"/>
              </a:rPr>
              <a:t>RTA, </a:t>
            </a:r>
            <a:r>
              <a:rPr kumimoji="0" lang="en-US" sz="1100" b="0" i="0" u="none" strike="noStrike" kern="1200" cap="none" spc="0" normalizeH="0" baseline="0" noProof="0" dirty="0" err="1">
                <a:ln>
                  <a:noFill/>
                </a:ln>
                <a:solidFill>
                  <a:schemeClr val="accent1">
                    <a:lumMod val="50000"/>
                  </a:schemeClr>
                </a:solidFill>
                <a:effectLst/>
                <a:uLnTx/>
                <a:uFillTx/>
                <a:latin typeface="Calibri"/>
                <a:cs typeface="+mn-cs"/>
              </a:rPr>
              <a:t>RBx</a:t>
            </a:r>
            <a:r>
              <a:rPr kumimoji="0" lang="en-US" sz="1100" b="0" i="0" u="none" strike="noStrike" kern="1200" cap="none" spc="0" normalizeH="0" baseline="0" noProof="0" dirty="0">
                <a:ln>
                  <a:noFill/>
                </a:ln>
                <a:solidFill>
                  <a:schemeClr val="accent1">
                    <a:lumMod val="50000"/>
                  </a:schemeClr>
                </a:solidFill>
                <a:effectLst/>
                <a:uLnTx/>
                <a:uFillTx/>
                <a:latin typeface="Calibri"/>
                <a:cs typeface="+mn-cs"/>
              </a:rPr>
              <a:t> desk officer, technical expert (as required) (e.g. safeguards)</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dirty="0">
              <a:solidFill>
                <a:srgbClr val="32AEB8">
                  <a:lumMod val="50000"/>
                </a:srgbClr>
              </a:solidFill>
              <a:latin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0" i="0" u="sng" strike="noStrike" kern="1200" cap="none" spc="0" normalizeH="0" baseline="0" noProof="0" dirty="0">
                <a:ln>
                  <a:noFill/>
                </a:ln>
                <a:solidFill>
                  <a:srgbClr val="32AEB8">
                    <a:lumMod val="50000"/>
                  </a:srgbClr>
                </a:solidFill>
                <a:effectLst/>
                <a:uLnTx/>
                <a:uFillTx/>
                <a:latin typeface="Calibri"/>
                <a:cs typeface="+mn-cs"/>
              </a:rPr>
              <a:t>Assessment</a:t>
            </a:r>
            <a:r>
              <a:rPr kumimoji="0" lang="en-US" sz="1100" b="0" i="0" u="none" strike="noStrike" kern="1200" cap="none" spc="0" normalizeH="0" baseline="0" noProof="0" dirty="0">
                <a:ln>
                  <a:noFill/>
                </a:ln>
                <a:solidFill>
                  <a:srgbClr val="32AEB8">
                    <a:lumMod val="50000"/>
                  </a:srgbClr>
                </a:solidFill>
                <a:effectLst/>
                <a:uLnTx/>
                <a:uFillTx/>
                <a:latin typeface="Calibri"/>
                <a:cs typeface="+mn-cs"/>
              </a:rPr>
              <a:t>: The PISC shall assess the Pre-Investment Proposal </a:t>
            </a:r>
            <a:r>
              <a:rPr kumimoji="0" lang="en-US" sz="1100" b="0" i="0" u="none" strike="noStrike" kern="1200" cap="none" spc="0" normalizeH="0" baseline="0" noProof="0">
                <a:ln>
                  <a:noFill/>
                </a:ln>
                <a:solidFill>
                  <a:srgbClr val="32AEB8">
                    <a:lumMod val="50000"/>
                  </a:srgbClr>
                </a:solidFill>
                <a:effectLst/>
                <a:uLnTx/>
                <a:uFillTx/>
                <a:latin typeface="Calibri"/>
                <a:cs typeface="+mn-cs"/>
              </a:rPr>
              <a:t>package </a:t>
            </a:r>
            <a:r>
              <a:rPr kumimoji="0" lang="en-US" sz="1100" b="0" i="0" u="none" strike="noStrike" kern="1200" cap="none" spc="0" normalizeH="0" baseline="0" noProof="0" dirty="0">
                <a:ln>
                  <a:noFill/>
                </a:ln>
                <a:solidFill>
                  <a:srgbClr val="32AEB8">
                    <a:lumMod val="50000"/>
                  </a:srgbClr>
                </a:solidFill>
                <a:effectLst/>
                <a:uLnTx/>
                <a:uFillTx/>
                <a:latin typeface="Calibri"/>
                <a:cs typeface="+mn-cs"/>
              </a:rPr>
              <a:t>submitted by the CO, taking into account the Exclusionary Criteria, Strategic Investment Criteria, CO and IP Capacity Assessments, Budget/Cost considerations and Human Resource considerations. If further information is required, the PISC shall return the file to CO (see following slides).</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dirty="0">
              <a:solidFill>
                <a:srgbClr val="32AEB8">
                  <a:lumMod val="50000"/>
                </a:srgbClr>
              </a:solidFill>
              <a:latin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0" i="0" u="sng" strike="noStrike" kern="1200" cap="none" spc="0" normalizeH="0" baseline="0" noProof="0" dirty="0">
                <a:ln>
                  <a:noFill/>
                </a:ln>
                <a:solidFill>
                  <a:srgbClr val="32AEB8">
                    <a:lumMod val="50000"/>
                  </a:srgbClr>
                </a:solidFill>
                <a:effectLst/>
                <a:uLnTx/>
                <a:uFillTx/>
                <a:latin typeface="Calibri"/>
                <a:cs typeface="+mn-cs"/>
              </a:rPr>
              <a:t>Formulate Recommendation</a:t>
            </a:r>
            <a:r>
              <a:rPr kumimoji="0" lang="en-US" sz="1100" b="0" i="0" u="none" strike="noStrike" kern="1200" cap="none" spc="0" normalizeH="0" baseline="0" noProof="0" dirty="0">
                <a:ln>
                  <a:noFill/>
                </a:ln>
                <a:solidFill>
                  <a:srgbClr val="32AEB8">
                    <a:lumMod val="50000"/>
                  </a:srgbClr>
                </a:solidFill>
                <a:effectLst/>
                <a:uLnTx/>
                <a:uFillTx/>
                <a:latin typeface="Calibri"/>
                <a:cs typeface="+mn-cs"/>
              </a:rPr>
              <a:t>: The PISC shall formulate a recommendation for accepting (with or without conditions)/rejecting the programming request. Recommendations shall be formulated by PISC members in consensus, provided that the RTL shall have the authority to decide on the recommendation if no consensus can be reached</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dirty="0">
              <a:solidFill>
                <a:srgbClr val="32AEB8">
                  <a:lumMod val="50000"/>
                </a:srgbClr>
              </a:solidFill>
              <a:latin typeface="Calibri"/>
            </a:endParaRPr>
          </a:p>
        </p:txBody>
      </p:sp>
      <p:sp>
        <p:nvSpPr>
          <p:cNvPr id="6" name="Rounded Rectangle 35">
            <a:extLst>
              <a:ext uri="{FF2B5EF4-FFF2-40B4-BE49-F238E27FC236}">
                <a16:creationId xmlns:a16="http://schemas.microsoft.com/office/drawing/2014/main" id="{AF9DF76A-A236-473C-A3C8-3B6E52F76BF7}"/>
              </a:ext>
            </a:extLst>
          </p:cNvPr>
          <p:cNvSpPr/>
          <p:nvPr/>
        </p:nvSpPr>
        <p:spPr>
          <a:xfrm>
            <a:off x="7127774" y="1355575"/>
            <a:ext cx="2016225" cy="3519373"/>
          </a:xfrm>
          <a:prstGeom prst="roundRect">
            <a:avLst>
              <a:gd name="adj" fmla="val 5958"/>
            </a:avLst>
          </a:prstGeom>
          <a:solidFill>
            <a:srgbClr val="EBFFF5"/>
          </a:solidFill>
          <a:ln>
            <a:solidFill>
              <a:schemeClr val="accent1">
                <a:shade val="95000"/>
                <a:satMod val="105000"/>
              </a:schemeClr>
            </a:solidFill>
          </a:ln>
          <a:effectLst/>
        </p:spPr>
        <p:style>
          <a:lnRef idx="2">
            <a:schemeClr val="accent5"/>
          </a:lnRef>
          <a:fillRef idx="1">
            <a:schemeClr val="lt1"/>
          </a:fillRef>
          <a:effectRef idx="0">
            <a:schemeClr val="accent5"/>
          </a:effectRef>
          <a:fontRef idx="minor">
            <a:schemeClr val="dk1"/>
          </a:fontRef>
        </p:style>
        <p:txBody>
          <a:bodyPr rtlCol="0" anchor="t"/>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32AEB8">
                    <a:lumMod val="50000"/>
                  </a:srgbClr>
                </a:solidFill>
                <a:effectLst/>
                <a:uLnTx/>
                <a:uFillTx/>
                <a:latin typeface="Calibri"/>
                <a:cs typeface="+mn-cs"/>
              </a:rPr>
              <a:t>(2) </a:t>
            </a:r>
            <a:r>
              <a:rPr kumimoji="0" lang="en-US" sz="1100" b="1" i="0" u="sng" strike="noStrike" kern="1200" cap="none" spc="0" normalizeH="0" baseline="0" noProof="0" dirty="0">
                <a:ln>
                  <a:noFill/>
                </a:ln>
                <a:solidFill>
                  <a:srgbClr val="32AEB8">
                    <a:lumMod val="50000"/>
                  </a:srgbClr>
                </a:solidFill>
                <a:effectLst/>
                <a:uLnTx/>
                <a:uFillTx/>
                <a:latin typeface="Calibri"/>
                <a:cs typeface="+mn-cs"/>
              </a:rPr>
              <a:t>Pre-Investment</a:t>
            </a:r>
            <a:endParaRPr lang="en-US" sz="1100" b="1" u="sng" dirty="0">
              <a:solidFill>
                <a:srgbClr val="32AEB8">
                  <a:lumMod val="50000"/>
                </a:srgbClr>
              </a:solidFill>
              <a:latin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sng" strike="noStrike" kern="1200" cap="none" spc="0" normalizeH="0" baseline="0" noProof="0" dirty="0">
              <a:ln>
                <a:noFill/>
              </a:ln>
              <a:solidFill>
                <a:srgbClr val="32AEB8">
                  <a:lumMod val="50000"/>
                </a:srgbClr>
              </a:solidFill>
              <a:effectLst/>
              <a:uLnTx/>
              <a:uFillTx/>
              <a:latin typeface="Calibri"/>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solidFill>
                  <a:srgbClr val="32AEB8">
                    <a:lumMod val="50000"/>
                  </a:srgbClr>
                </a:solidFill>
                <a:latin typeface="Calibri"/>
              </a:rPr>
              <a:t>The PISC shall submit the programming recommendation to the BPPS-NCE Executive Coordinator for final decision.</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dirty="0">
              <a:solidFill>
                <a:srgbClr val="32AEB8">
                  <a:lumMod val="50000"/>
                </a:srgbClr>
              </a:solidFill>
              <a:latin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u="sng" dirty="0">
                <a:solidFill>
                  <a:srgbClr val="32AEB8">
                    <a:lumMod val="50000"/>
                  </a:srgbClr>
                </a:solidFill>
                <a:latin typeface="Calibri"/>
              </a:rPr>
              <a:t>If request is accepted</a:t>
            </a:r>
            <a:r>
              <a:rPr lang="en-US" sz="1100" dirty="0">
                <a:solidFill>
                  <a:srgbClr val="32AEB8">
                    <a:lumMod val="50000"/>
                  </a:srgbClr>
                </a:solidFill>
                <a:latin typeface="Calibri"/>
              </a:rPr>
              <a:t>: RTL and CO shall proceed with the task team formation.</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dirty="0">
              <a:solidFill>
                <a:srgbClr val="32AEB8">
                  <a:lumMod val="50000"/>
                </a:srgbClr>
              </a:solidFill>
              <a:latin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u="sng" dirty="0">
                <a:solidFill>
                  <a:srgbClr val="32AEB8">
                    <a:lumMod val="50000"/>
                  </a:srgbClr>
                </a:solidFill>
                <a:latin typeface="Calibri"/>
              </a:rPr>
              <a:t>If request is rejected</a:t>
            </a:r>
            <a:r>
              <a:rPr lang="en-US" sz="1100" dirty="0">
                <a:solidFill>
                  <a:srgbClr val="32AEB8">
                    <a:lumMod val="50000"/>
                  </a:srgbClr>
                </a:solidFill>
                <a:latin typeface="Calibri"/>
              </a:rPr>
              <a:t>: RTL shall inform the CO (RR). CO (RR) to inform the requesting government authority</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dirty="0">
              <a:solidFill>
                <a:srgbClr val="32AEB8">
                  <a:lumMod val="50000"/>
                </a:srgbClr>
              </a:solidFill>
              <a:latin typeface="Calibri"/>
            </a:endParaRPr>
          </a:p>
        </p:txBody>
      </p:sp>
      <p:cxnSp>
        <p:nvCxnSpPr>
          <p:cNvPr id="4" name="Straight Arrow Connector 3">
            <a:extLst>
              <a:ext uri="{FF2B5EF4-FFF2-40B4-BE49-F238E27FC236}">
                <a16:creationId xmlns:a16="http://schemas.microsoft.com/office/drawing/2014/main" id="{1DF10053-B6FC-495B-A0DC-D3EE19706371}"/>
              </a:ext>
            </a:extLst>
          </p:cNvPr>
          <p:cNvCxnSpPr>
            <a:cxnSpLocks/>
          </p:cNvCxnSpPr>
          <p:nvPr/>
        </p:nvCxnSpPr>
        <p:spPr>
          <a:xfrm>
            <a:off x="3201984" y="3109435"/>
            <a:ext cx="28989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0FC7E317-1FCC-44C6-BF9C-BED6570BD495}"/>
              </a:ext>
            </a:extLst>
          </p:cNvPr>
          <p:cNvCxnSpPr>
            <a:cxnSpLocks/>
          </p:cNvCxnSpPr>
          <p:nvPr/>
        </p:nvCxnSpPr>
        <p:spPr>
          <a:xfrm>
            <a:off x="6841606" y="3109435"/>
            <a:ext cx="28616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9524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45506E-EFEC-47AB-85C5-13E6360D6203}"/>
              </a:ext>
            </a:extLst>
          </p:cNvPr>
          <p:cNvSpPr>
            <a:spLocks noGrp="1"/>
          </p:cNvSpPr>
          <p:nvPr>
            <p:ph type="body" sz="quarter" idx="10"/>
          </p:nvPr>
        </p:nvSpPr>
        <p:spPr>
          <a:solidFill>
            <a:schemeClr val="accent4">
              <a:lumMod val="20000"/>
              <a:lumOff val="80000"/>
            </a:schemeClr>
          </a:solidFill>
        </p:spPr>
        <p:txBody>
          <a:bodyPr/>
          <a:lstStyle/>
          <a:p>
            <a:pPr algn="l"/>
            <a:r>
              <a:rPr lang="en-US" sz="1800" b="1" dirty="0">
                <a:solidFill>
                  <a:srgbClr val="B96E29"/>
                </a:solidFill>
              </a:rPr>
              <a:t>Initial Screening – Triage Process for Accepting Programming Requests (2)</a:t>
            </a:r>
          </a:p>
        </p:txBody>
      </p:sp>
      <p:sp>
        <p:nvSpPr>
          <p:cNvPr id="10" name="Rounded Rectangle 35">
            <a:extLst>
              <a:ext uri="{FF2B5EF4-FFF2-40B4-BE49-F238E27FC236}">
                <a16:creationId xmlns:a16="http://schemas.microsoft.com/office/drawing/2014/main" id="{D0A239A2-E201-4F5D-B551-AD85675C61C2}"/>
              </a:ext>
            </a:extLst>
          </p:cNvPr>
          <p:cNvSpPr/>
          <p:nvPr/>
        </p:nvSpPr>
        <p:spPr>
          <a:xfrm>
            <a:off x="155823" y="1381449"/>
            <a:ext cx="4181874" cy="3619734"/>
          </a:xfrm>
          <a:prstGeom prst="roundRect">
            <a:avLst>
              <a:gd name="adj" fmla="val 5958"/>
            </a:avLst>
          </a:prstGeom>
          <a:solidFill>
            <a:srgbClr val="EBFFF5"/>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defTabSz="685800" latinLnBrk="0"/>
            <a:r>
              <a:rPr lang="en-US" sz="1100" b="1" dirty="0">
                <a:solidFill>
                  <a:schemeClr val="accent1">
                    <a:lumMod val="50000"/>
                  </a:schemeClr>
                </a:solidFill>
                <a:latin typeface="Calibri"/>
              </a:rPr>
              <a:t>(1) </a:t>
            </a:r>
            <a:r>
              <a:rPr lang="en-US" sz="1100" b="1" u="sng" dirty="0">
                <a:solidFill>
                  <a:schemeClr val="accent1">
                    <a:lumMod val="50000"/>
                  </a:schemeClr>
                </a:solidFill>
                <a:latin typeface="Calibri"/>
              </a:rPr>
              <a:t>Country Office – VF Programming Needs Assessment</a:t>
            </a:r>
            <a:r>
              <a:rPr lang="en-US" sz="1100" b="1" dirty="0">
                <a:solidFill>
                  <a:schemeClr val="accent1">
                    <a:lumMod val="50000"/>
                  </a:schemeClr>
                </a:solidFill>
                <a:latin typeface="Calibri"/>
              </a:rPr>
              <a:t>:</a:t>
            </a:r>
          </a:p>
          <a:p>
            <a:pPr marL="396875" lvl="1" indent="-171450" defTabSz="685800" latinLnBrk="0">
              <a:buFont typeface="Arial" panose="020B0604020202020204" pitchFamily="34" charset="0"/>
              <a:buChar char="•"/>
            </a:pPr>
            <a:r>
              <a:rPr lang="en-US" sz="1050" dirty="0">
                <a:solidFill>
                  <a:schemeClr val="accent1">
                    <a:lumMod val="50000"/>
                  </a:schemeClr>
                </a:solidFill>
                <a:latin typeface="Calibri"/>
              </a:rPr>
              <a:t>Every investment decision shall require the completion of a Vertical Fund Programming Needs Assessment, which shall include a full risk-based assessment of the internal control framework applicable at the level of the CO and the available capacities and resources. The Desk Officer shall be accountable for this and shall coordinate with RTL/RTA/Regional PA as needed).</a:t>
            </a:r>
          </a:p>
          <a:p>
            <a:pPr marL="396875" lvl="1" indent="-171450" defTabSz="685800" latinLnBrk="0">
              <a:buFont typeface="Arial" panose="020B0604020202020204" pitchFamily="34" charset="0"/>
              <a:buChar char="•"/>
            </a:pPr>
            <a:r>
              <a:rPr lang="en-US" sz="1050" dirty="0">
                <a:solidFill>
                  <a:schemeClr val="accent1">
                    <a:lumMod val="50000"/>
                  </a:schemeClr>
                </a:solidFill>
                <a:latin typeface="Calibri"/>
              </a:rPr>
              <a:t>All programming needs assessments at CO level shall be kept up to date and shall be subject to bi-annual review</a:t>
            </a:r>
          </a:p>
          <a:p>
            <a:pPr marL="396875" lvl="1" indent="-171450" defTabSz="685800" latinLnBrk="0">
              <a:buFont typeface="Arial" panose="020B0604020202020204" pitchFamily="34" charset="0"/>
              <a:buChar char="•"/>
            </a:pPr>
            <a:r>
              <a:rPr lang="en-US" sz="1050" dirty="0">
                <a:solidFill>
                  <a:schemeClr val="accent1">
                    <a:lumMod val="50000"/>
                  </a:schemeClr>
                </a:solidFill>
                <a:latin typeface="Calibri"/>
              </a:rPr>
              <a:t>Any gaps or needs in capacity shall be fully taken into account in making the investment decision and no investments shall be approved where CO capacity for implementation is considered inadequate for VF programming. </a:t>
            </a:r>
            <a:r>
              <a:rPr lang="en-US" sz="1050" dirty="0">
                <a:solidFill>
                  <a:srgbClr val="FF0000"/>
                </a:solidFill>
                <a:latin typeface="Calibri"/>
              </a:rPr>
              <a:t>(see exclusionary criteria on next slide)</a:t>
            </a:r>
            <a:r>
              <a:rPr lang="en-US" sz="1050" dirty="0">
                <a:solidFill>
                  <a:schemeClr val="accent1">
                    <a:lumMod val="50000"/>
                  </a:schemeClr>
                </a:solidFill>
                <a:latin typeface="Calibri"/>
              </a:rPr>
              <a:t>. </a:t>
            </a:r>
          </a:p>
          <a:p>
            <a:pPr marL="396875" lvl="1" indent="-171450" defTabSz="685800" latinLnBrk="0">
              <a:buFont typeface="Arial" panose="020B0604020202020204" pitchFamily="34" charset="0"/>
              <a:buChar char="•"/>
            </a:pPr>
            <a:r>
              <a:rPr lang="en-US" sz="1050" dirty="0">
                <a:solidFill>
                  <a:schemeClr val="accent1">
                    <a:lumMod val="50000"/>
                  </a:schemeClr>
                </a:solidFill>
                <a:latin typeface="Calibri"/>
              </a:rPr>
              <a:t>If investments are approved in principle, any additional resource or capacity requirements shall be included in the design of the project/</a:t>
            </a:r>
            <a:r>
              <a:rPr lang="en-US" sz="1050" dirty="0" err="1">
                <a:solidFill>
                  <a:schemeClr val="accent1">
                    <a:lumMod val="50000"/>
                  </a:schemeClr>
                </a:solidFill>
                <a:latin typeface="Calibri"/>
              </a:rPr>
              <a:t>programme</a:t>
            </a:r>
            <a:r>
              <a:rPr lang="en-US" sz="1050" dirty="0">
                <a:solidFill>
                  <a:schemeClr val="accent1">
                    <a:lumMod val="50000"/>
                  </a:schemeClr>
                </a:solidFill>
                <a:latin typeface="Calibri"/>
              </a:rPr>
              <a:t> and related cost shall be appropriately budgeted under project funds, under GEF/GCF/AF, or co-financing. All budgeted costs for execution support shall require the prior approval of GEF/GCF/AF.</a:t>
            </a:r>
            <a:r>
              <a:rPr lang="en-US" sz="1100" dirty="0">
                <a:solidFill>
                  <a:schemeClr val="accent1">
                    <a:lumMod val="50000"/>
                  </a:schemeClr>
                </a:solidFill>
                <a:latin typeface="Calibri"/>
              </a:rPr>
              <a:t> </a:t>
            </a:r>
          </a:p>
          <a:p>
            <a:pPr defTabSz="685800" latinLnBrk="0"/>
            <a:endParaRPr lang="en-US" sz="1100" b="1" dirty="0">
              <a:solidFill>
                <a:schemeClr val="accent1">
                  <a:lumMod val="50000"/>
                </a:schemeClr>
              </a:solidFill>
              <a:latin typeface="Calibri"/>
            </a:endParaRPr>
          </a:p>
        </p:txBody>
      </p:sp>
      <p:sp>
        <p:nvSpPr>
          <p:cNvPr id="11" name="Rounded Rectangle 35">
            <a:extLst>
              <a:ext uri="{FF2B5EF4-FFF2-40B4-BE49-F238E27FC236}">
                <a16:creationId xmlns:a16="http://schemas.microsoft.com/office/drawing/2014/main" id="{D396D597-7C52-4447-A261-AF785C51AD37}"/>
              </a:ext>
            </a:extLst>
          </p:cNvPr>
          <p:cNvSpPr/>
          <p:nvPr/>
        </p:nvSpPr>
        <p:spPr>
          <a:xfrm>
            <a:off x="152722" y="811536"/>
            <a:ext cx="8839668" cy="477838"/>
          </a:xfrm>
          <a:prstGeom prst="roundRect">
            <a:avLst>
              <a:gd name="adj" fmla="val 5958"/>
            </a:avLst>
          </a:prstGeom>
          <a:solidFill>
            <a:schemeClr val="accent1">
              <a:lumMod val="20000"/>
              <a:lumOff val="80000"/>
            </a:schemeClr>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algn="ctr" defTabSz="685800" latinLnBrk="0"/>
            <a:r>
              <a:rPr lang="en-US" sz="1400" b="1" u="sng" dirty="0">
                <a:solidFill>
                  <a:schemeClr val="accent1">
                    <a:lumMod val="50000"/>
                  </a:schemeClr>
                </a:solidFill>
                <a:latin typeface="Calibri"/>
              </a:rPr>
              <a:t>REQUIRED CAPACITY ASSESSMENTS</a:t>
            </a:r>
          </a:p>
          <a:p>
            <a:pPr algn="ctr" defTabSz="685800" latinLnBrk="0"/>
            <a:r>
              <a:rPr lang="en-US" sz="1100" dirty="0">
                <a:solidFill>
                  <a:schemeClr val="accent1">
                    <a:lumMod val="50000"/>
                  </a:schemeClr>
                </a:solidFill>
                <a:latin typeface="Calibri"/>
              </a:rPr>
              <a:t>The Capacity Assessment shall be a mandatory prerequisite for VF programming  </a:t>
            </a:r>
          </a:p>
          <a:p>
            <a:pPr defTabSz="685800" latinLnBrk="0"/>
            <a:endParaRPr lang="en-US" sz="1100" b="1" dirty="0">
              <a:solidFill>
                <a:schemeClr val="accent1">
                  <a:lumMod val="50000"/>
                </a:schemeClr>
              </a:solidFill>
              <a:latin typeface="Calibri"/>
            </a:endParaRPr>
          </a:p>
          <a:p>
            <a:pPr defTabSz="685800" latinLnBrk="0"/>
            <a:endParaRPr lang="en-US" sz="1100" b="1" dirty="0">
              <a:solidFill>
                <a:schemeClr val="accent1">
                  <a:lumMod val="50000"/>
                </a:schemeClr>
              </a:solidFill>
              <a:latin typeface="Calibri"/>
            </a:endParaRPr>
          </a:p>
        </p:txBody>
      </p:sp>
      <p:sp>
        <p:nvSpPr>
          <p:cNvPr id="13" name="Rounded Rectangle 35">
            <a:extLst>
              <a:ext uri="{FF2B5EF4-FFF2-40B4-BE49-F238E27FC236}">
                <a16:creationId xmlns:a16="http://schemas.microsoft.com/office/drawing/2014/main" id="{FAD609F0-0609-47FB-BEA5-EBB6D9C0442A}"/>
              </a:ext>
            </a:extLst>
          </p:cNvPr>
          <p:cNvSpPr/>
          <p:nvPr/>
        </p:nvSpPr>
        <p:spPr>
          <a:xfrm>
            <a:off x="4473052" y="1381449"/>
            <a:ext cx="4515791" cy="3619734"/>
          </a:xfrm>
          <a:prstGeom prst="roundRect">
            <a:avLst>
              <a:gd name="adj" fmla="val 5958"/>
            </a:avLst>
          </a:prstGeom>
          <a:solidFill>
            <a:srgbClr val="EBFFF5"/>
          </a:solidFill>
          <a:ln>
            <a:solidFill>
              <a:schemeClr val="accent1">
                <a:shade val="95000"/>
                <a:satMod val="105000"/>
              </a:schemeClr>
            </a:solidFill>
          </a:ln>
          <a:effectLst/>
        </p:spPr>
        <p:style>
          <a:lnRef idx="2">
            <a:schemeClr val="accent5"/>
          </a:lnRef>
          <a:fillRef idx="1">
            <a:schemeClr val="lt1"/>
          </a:fillRef>
          <a:effectRef idx="0">
            <a:schemeClr val="accent5"/>
          </a:effectRef>
          <a:fontRef idx="minor">
            <a:schemeClr val="dk1"/>
          </a:fontRef>
        </p:style>
        <p:txBody>
          <a:bodyPr lIns="91440" tIns="45720" rIns="91440" bIns="45720" rtlCol="0" anchor="t"/>
          <a:lstStyle/>
          <a:p>
            <a:pPr defTabSz="685800" latinLnBrk="0"/>
            <a:r>
              <a:rPr lang="en-US" sz="1100" b="1" dirty="0">
                <a:solidFill>
                  <a:schemeClr val="accent1">
                    <a:lumMod val="50000"/>
                  </a:schemeClr>
                </a:solidFill>
                <a:latin typeface="Calibri"/>
              </a:rPr>
              <a:t>(2) </a:t>
            </a:r>
            <a:r>
              <a:rPr lang="en-US" sz="1100" b="1" u="sng" dirty="0">
                <a:solidFill>
                  <a:schemeClr val="accent1">
                    <a:lumMod val="50000"/>
                  </a:schemeClr>
                </a:solidFill>
                <a:latin typeface="Calibri"/>
              </a:rPr>
              <a:t>Implementing Partner Capacity Assessment</a:t>
            </a:r>
            <a:endParaRPr lang="en-US" sz="1100" b="1" u="sng">
              <a:solidFill>
                <a:schemeClr val="accent1">
                  <a:lumMod val="50000"/>
                </a:schemeClr>
              </a:solidFill>
              <a:latin typeface="Calibri"/>
              <a:cs typeface="Calibri"/>
            </a:endParaRPr>
          </a:p>
          <a:p>
            <a:pPr marL="396875" indent="-171450" defTabSz="685800" latinLnBrk="0">
              <a:buFont typeface="Arial" panose="020B0604020202020204" pitchFamily="34" charset="0"/>
              <a:buChar char="•"/>
            </a:pPr>
            <a:r>
              <a:rPr lang="en-US" sz="1050" dirty="0">
                <a:solidFill>
                  <a:schemeClr val="accent1">
                    <a:lumMod val="50000"/>
                  </a:schemeClr>
                </a:solidFill>
                <a:latin typeface="Calibri"/>
              </a:rPr>
              <a:t>Project developers and concerned country office personnel must ensure that proper review of project implementation capacity has been completed for the selected implementation partner, other than UNDP or other UN agencies, if more than $300,000 per </a:t>
            </a:r>
            <a:r>
              <a:rPr lang="en-US" sz="1050" dirty="0" err="1">
                <a:solidFill>
                  <a:schemeClr val="accent1">
                    <a:lumMod val="50000"/>
                  </a:schemeClr>
                </a:solidFill>
                <a:latin typeface="Calibri"/>
              </a:rPr>
              <a:t>programme</a:t>
            </a:r>
            <a:r>
              <a:rPr lang="en-US" sz="1050" dirty="0">
                <a:solidFill>
                  <a:schemeClr val="accent1">
                    <a:lumMod val="50000"/>
                  </a:schemeClr>
                </a:solidFill>
                <a:latin typeface="Calibri"/>
              </a:rPr>
              <a:t> cycle will be transferred to the partner. </a:t>
            </a:r>
          </a:p>
          <a:p>
            <a:pPr marL="396875" indent="-171450" defTabSz="685800" latinLnBrk="0">
              <a:buFont typeface="Arial" panose="020B0604020202020204" pitchFamily="34" charset="0"/>
              <a:buChar char="•"/>
            </a:pPr>
            <a:r>
              <a:rPr lang="en-US" sz="1050" dirty="0">
                <a:solidFill>
                  <a:schemeClr val="accent1">
                    <a:lumMod val="50000"/>
                  </a:schemeClr>
                </a:solidFill>
                <a:latin typeface="Calibri"/>
              </a:rPr>
              <a:t>This entails completing the partner capacity assessment tool </a:t>
            </a:r>
            <a:r>
              <a:rPr lang="en-US" sz="1050">
                <a:solidFill>
                  <a:schemeClr val="accent1">
                    <a:lumMod val="50000"/>
                  </a:schemeClr>
                </a:solidFill>
                <a:latin typeface="Calibri"/>
              </a:rPr>
              <a:t>(PCAT) </a:t>
            </a:r>
            <a:r>
              <a:rPr lang="en-US" sz="1050" dirty="0">
                <a:solidFill>
                  <a:schemeClr val="accent1">
                    <a:lumMod val="50000"/>
                  </a:schemeClr>
                </a:solidFill>
                <a:latin typeface="Calibri"/>
              </a:rPr>
              <a:t>and the HACT capacity assessment to identify capacity gaps (</a:t>
            </a:r>
            <a:r>
              <a:rPr lang="en-US" sz="1050">
                <a:solidFill>
                  <a:schemeClr val="accent1">
                    <a:lumMod val="50000"/>
                  </a:schemeClr>
                </a:solidFill>
                <a:latin typeface="Calibri"/>
              </a:rPr>
              <a:t>incl. </a:t>
            </a:r>
            <a:r>
              <a:rPr lang="en-US" sz="1050" dirty="0">
                <a:solidFill>
                  <a:schemeClr val="accent1">
                    <a:lumMod val="50000"/>
                  </a:schemeClr>
                </a:solidFill>
                <a:latin typeface="Calibri"/>
              </a:rPr>
              <a:t>in relation to procurement and delivery capacity) or problems in the partner’s financial management system and practices, and to determine ways and means of addressing them (refer to POPP guidance</a:t>
            </a:r>
            <a:r>
              <a:rPr lang="en-US" sz="1050">
                <a:solidFill>
                  <a:schemeClr val="accent1">
                    <a:lumMod val="50000"/>
                  </a:schemeClr>
                </a:solidFill>
                <a:latin typeface="Calibri"/>
              </a:rPr>
              <a:t>).</a:t>
            </a:r>
            <a:r>
              <a:rPr lang="en-US" sz="1050">
                <a:solidFill>
                  <a:schemeClr val="accent1">
                    <a:lumMod val="50000"/>
                  </a:schemeClr>
                </a:solidFill>
                <a:latin typeface="Calibri"/>
                <a:cs typeface="Calibri"/>
              </a:rPr>
              <a:t> </a:t>
            </a:r>
          </a:p>
          <a:p>
            <a:pPr marL="396875" indent="-171450" defTabSz="685800">
              <a:buFont typeface="Arial" panose="020B0604020202020204" pitchFamily="34" charset="0"/>
              <a:buChar char="•"/>
            </a:pPr>
            <a:r>
              <a:rPr lang="en-US" sz="1050" u="sng">
                <a:solidFill>
                  <a:schemeClr val="accent1">
                    <a:lumMod val="50000"/>
                  </a:schemeClr>
                </a:solidFill>
                <a:latin typeface="Calibri"/>
                <a:cs typeface="Calibri"/>
              </a:rPr>
              <a:t>PCAT and HACT are required to be conducted during PIF/CN development phase, at latest.</a:t>
            </a:r>
          </a:p>
          <a:p>
            <a:pPr defTabSz="685800" latinLnBrk="0"/>
            <a:endParaRPr lang="en-US" sz="1050">
              <a:solidFill>
                <a:srgbClr val="19575C"/>
              </a:solidFill>
              <a:latin typeface="Calibri"/>
            </a:endParaRPr>
          </a:p>
          <a:p>
            <a:pPr defTabSz="685800" latinLnBrk="0"/>
            <a:r>
              <a:rPr lang="en-US" sz="1050" b="1" u="sng" dirty="0">
                <a:solidFill>
                  <a:srgbClr val="FF0000"/>
                </a:solidFill>
                <a:latin typeface="Calibri"/>
              </a:rPr>
              <a:t>Engagement Modality</a:t>
            </a:r>
            <a:r>
              <a:rPr lang="en-US" sz="1050" dirty="0">
                <a:solidFill>
                  <a:schemeClr val="accent1">
                    <a:lumMod val="50000"/>
                  </a:schemeClr>
                </a:solidFill>
                <a:latin typeface="Calibri"/>
              </a:rPr>
              <a:t>: </a:t>
            </a:r>
            <a:r>
              <a:rPr lang="en-US" sz="1050" dirty="0">
                <a:solidFill>
                  <a:srgbClr val="FF0000"/>
                </a:solidFill>
                <a:latin typeface="Calibri"/>
              </a:rPr>
              <a:t>A thorough capacity assessment of the governmental counterparts shall guide the decision on determining the appropriate implementation modality (NIM/DIM/Country Office Support to NIM). NIM shall not be elected where implementation capacity is considered weak or inadequate, in line with UNDP’s HACT policy. For GEF Projects, any engagement under DIM or Country Office Support to NIM shall require prior approval from GEF</a:t>
            </a:r>
          </a:p>
        </p:txBody>
      </p:sp>
    </p:spTree>
    <p:extLst>
      <p:ext uri="{BB962C8B-B14F-4D97-AF65-F5344CB8AC3E}">
        <p14:creationId xmlns:p14="http://schemas.microsoft.com/office/powerpoint/2010/main" val="800851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45506E-EFEC-47AB-85C5-13E6360D6203}"/>
              </a:ext>
            </a:extLst>
          </p:cNvPr>
          <p:cNvSpPr>
            <a:spLocks noGrp="1"/>
          </p:cNvSpPr>
          <p:nvPr>
            <p:ph type="body" sz="quarter" idx="10"/>
          </p:nvPr>
        </p:nvSpPr>
        <p:spPr>
          <a:solidFill>
            <a:schemeClr val="accent4">
              <a:lumMod val="20000"/>
              <a:lumOff val="80000"/>
            </a:schemeClr>
          </a:solidFill>
        </p:spPr>
        <p:txBody>
          <a:bodyPr/>
          <a:lstStyle/>
          <a:p>
            <a:pPr algn="l"/>
            <a:r>
              <a:rPr lang="en-US" sz="1800" b="1" dirty="0">
                <a:solidFill>
                  <a:srgbClr val="B96E29"/>
                </a:solidFill>
              </a:rPr>
              <a:t>Initial Screening – Triage Process for Accepting Programming Requests (3)</a:t>
            </a:r>
          </a:p>
        </p:txBody>
      </p:sp>
      <p:sp>
        <p:nvSpPr>
          <p:cNvPr id="10" name="Rounded Rectangle 35">
            <a:extLst>
              <a:ext uri="{FF2B5EF4-FFF2-40B4-BE49-F238E27FC236}">
                <a16:creationId xmlns:a16="http://schemas.microsoft.com/office/drawing/2014/main" id="{D0A239A2-E201-4F5D-B551-AD85675C61C2}"/>
              </a:ext>
            </a:extLst>
          </p:cNvPr>
          <p:cNvSpPr/>
          <p:nvPr/>
        </p:nvSpPr>
        <p:spPr>
          <a:xfrm>
            <a:off x="323528" y="1754800"/>
            <a:ext cx="8496943" cy="3193214"/>
          </a:xfrm>
          <a:prstGeom prst="roundRect">
            <a:avLst>
              <a:gd name="adj" fmla="val 5958"/>
            </a:avLst>
          </a:prstGeom>
          <a:solidFill>
            <a:srgbClr val="EBFFF5"/>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lvl="0" defTabSz="685800" latinLnBrk="0"/>
            <a:endParaRPr lang="en-US" sz="1100" dirty="0">
              <a:solidFill>
                <a:srgbClr val="32AEB8">
                  <a:lumMod val="50000"/>
                </a:srgbClr>
              </a:solidFill>
              <a:latin typeface="Calibri"/>
            </a:endParaRPr>
          </a:p>
          <a:p>
            <a:pPr lvl="0" defTabSz="685800" latinLnBrk="0"/>
            <a:r>
              <a:rPr lang="en-US" sz="1100" dirty="0">
                <a:solidFill>
                  <a:srgbClr val="32AEB8">
                    <a:lumMod val="50000"/>
                  </a:srgbClr>
                </a:solidFill>
                <a:latin typeface="Calibri"/>
              </a:rPr>
              <a:t>UNDP will not invest in new VF programming and/or not submit new GEF PIFs/funding proposals when a Country Office (or regional or global unit) has existing VF project(s) in its portfolio that meet one or more of the following conditions:</a:t>
            </a:r>
          </a:p>
          <a:p>
            <a:pPr lvl="0" defTabSz="685800" latinLnBrk="0"/>
            <a:endParaRPr lang="en-US" sz="1100" dirty="0">
              <a:solidFill>
                <a:srgbClr val="32AEB8">
                  <a:lumMod val="50000"/>
                </a:srgbClr>
              </a:solidFill>
              <a:latin typeface="Calibri"/>
            </a:endParaRPr>
          </a:p>
          <a:p>
            <a:pPr lvl="1" defTabSz="685800" latinLnBrk="0"/>
            <a:r>
              <a:rPr lang="en-US" sz="1100" dirty="0">
                <a:solidFill>
                  <a:srgbClr val="32AEB8">
                    <a:lumMod val="50000"/>
                  </a:srgbClr>
                </a:solidFill>
                <a:latin typeface="Calibri"/>
              </a:rPr>
              <a:t>(1) Significant delays in Project Implementation for one or more projects (for reasons other than force majeure):</a:t>
            </a:r>
          </a:p>
          <a:p>
            <a:pPr marL="854075" lvl="1" indent="-171450" defTabSz="685800" latinLnBrk="0">
              <a:buFont typeface="Arial" panose="020B0604020202020204" pitchFamily="34" charset="0"/>
              <a:buChar char="•"/>
            </a:pPr>
            <a:r>
              <a:rPr lang="en-US" sz="1100" dirty="0">
                <a:solidFill>
                  <a:srgbClr val="32AEB8">
                    <a:lumMod val="50000"/>
                  </a:srgbClr>
                </a:solidFill>
                <a:latin typeface="Calibri"/>
              </a:rPr>
              <a:t>Delays in Disbursements (for GEF: first disbursement exceeds 18 months from CEO endorsement)</a:t>
            </a:r>
          </a:p>
          <a:p>
            <a:pPr marL="854075" lvl="1" indent="-171450" defTabSz="685800" latinLnBrk="0">
              <a:buFont typeface="Arial" panose="020B0604020202020204" pitchFamily="34" charset="0"/>
              <a:buChar char="•"/>
            </a:pPr>
            <a:r>
              <a:rPr lang="en-US" sz="1100" dirty="0">
                <a:solidFill>
                  <a:srgbClr val="32AEB8">
                    <a:lumMod val="50000"/>
                  </a:srgbClr>
                </a:solidFill>
                <a:latin typeface="Calibri"/>
              </a:rPr>
              <a:t>Mid-term review (MTR) is overdue</a:t>
            </a:r>
          </a:p>
          <a:p>
            <a:pPr marL="854075" lvl="1" indent="-171450" defTabSz="685800" latinLnBrk="0">
              <a:buFont typeface="Arial" panose="020B0604020202020204" pitchFamily="34" charset="0"/>
              <a:buChar char="•"/>
            </a:pPr>
            <a:r>
              <a:rPr lang="en-US" sz="1100" dirty="0">
                <a:solidFill>
                  <a:schemeClr val="accent1">
                    <a:lumMod val="50000"/>
                  </a:schemeClr>
                </a:solidFill>
                <a:latin typeface="Calibri" panose="020F0502020204030204" pitchFamily="34" charset="0"/>
                <a:cs typeface="Calibri" panose="020F0502020204030204" pitchFamily="34" charset="0"/>
              </a:rPr>
              <a:t>Operational closure exceeds 3 months after posting Terminal Evaluation reports</a:t>
            </a:r>
          </a:p>
          <a:p>
            <a:pPr marL="854075" lvl="1" indent="-171450" defTabSz="685800" latinLnBrk="0">
              <a:buFont typeface="Arial" panose="020B0604020202020204" pitchFamily="34" charset="0"/>
              <a:buChar char="•"/>
            </a:pPr>
            <a:r>
              <a:rPr lang="en-US" sz="1100" dirty="0">
                <a:solidFill>
                  <a:schemeClr val="accent1">
                    <a:lumMod val="50000"/>
                  </a:schemeClr>
                </a:solidFill>
                <a:latin typeface="Calibri" panose="020F0502020204030204" pitchFamily="34" charset="0"/>
                <a:cs typeface="Calibri" panose="020F0502020204030204" pitchFamily="34" charset="0"/>
              </a:rPr>
              <a:t>Financial closure exceeds 6 months of operational closure </a:t>
            </a:r>
          </a:p>
          <a:p>
            <a:pPr lvl="1" defTabSz="685800" latinLnBrk="0"/>
            <a:r>
              <a:rPr lang="en-US" sz="1100" dirty="0">
                <a:solidFill>
                  <a:schemeClr val="accent1">
                    <a:lumMod val="50000"/>
                  </a:schemeClr>
                </a:solidFill>
                <a:latin typeface="Calibri" panose="020F0502020204030204" pitchFamily="34" charset="0"/>
                <a:cs typeface="Calibri" panose="020F0502020204030204" pitchFamily="34" charset="0"/>
              </a:rPr>
              <a:t>(2) Projects requested extensions more than once for reasons other than force majeure</a:t>
            </a:r>
          </a:p>
          <a:p>
            <a:pPr lvl="1" defTabSz="685800" latinLnBrk="0"/>
            <a:r>
              <a:rPr lang="en-US" sz="1100" dirty="0">
                <a:solidFill>
                  <a:schemeClr val="accent1">
                    <a:lumMod val="50000"/>
                  </a:schemeClr>
                </a:solidFill>
                <a:latin typeface="Calibri" panose="020F0502020204030204" pitchFamily="34" charset="0"/>
                <a:cs typeface="Calibri" panose="020F0502020204030204" pitchFamily="34" charset="0"/>
              </a:rPr>
              <a:t>(3) Actual cumulative delivery/expected cumulative delivery on the portfolio (as per the budget in the </a:t>
            </a:r>
            <a:r>
              <a:rPr lang="en-US" sz="1100" dirty="0" err="1">
                <a:solidFill>
                  <a:schemeClr val="accent1">
                    <a:lumMod val="50000"/>
                  </a:schemeClr>
                </a:solidFill>
                <a:latin typeface="Calibri" panose="020F0502020204030204" pitchFamily="34" charset="0"/>
                <a:cs typeface="Calibri" panose="020F0502020204030204" pitchFamily="34" charset="0"/>
              </a:rPr>
              <a:t>Prodoc</a:t>
            </a:r>
            <a:r>
              <a:rPr lang="en-US" sz="1100" dirty="0">
                <a:solidFill>
                  <a:schemeClr val="accent1">
                    <a:lumMod val="50000"/>
                  </a:schemeClr>
                </a:solidFill>
                <a:latin typeface="Calibri" panose="020F0502020204030204" pitchFamily="34" charset="0"/>
                <a:cs typeface="Calibri" panose="020F0502020204030204" pitchFamily="34" charset="0"/>
              </a:rPr>
              <a:t>) is less than 50%</a:t>
            </a:r>
          </a:p>
          <a:p>
            <a:pPr lvl="1" defTabSz="685800" latinLnBrk="0"/>
            <a:r>
              <a:rPr lang="en-US" sz="1100" dirty="0">
                <a:solidFill>
                  <a:schemeClr val="accent1">
                    <a:lumMod val="50000"/>
                  </a:schemeClr>
                </a:solidFill>
                <a:latin typeface="Calibri" panose="020F0502020204030204" pitchFamily="34" charset="0"/>
                <a:cs typeface="Calibri" panose="020F0502020204030204" pitchFamily="34" charset="0"/>
              </a:rPr>
              <a:t>(4) Allegations of misuse of funds (by CO or national partners) are confirmed </a:t>
            </a:r>
            <a:r>
              <a:rPr lang="en-US" sz="1100" dirty="0">
                <a:solidFill>
                  <a:srgbClr val="32AEB8">
                    <a:lumMod val="50000"/>
                  </a:srgbClr>
                </a:solidFill>
                <a:latin typeface="Calibri"/>
              </a:rPr>
              <a:t>by OAI; OAI audits point to weak capacity to manage projects</a:t>
            </a:r>
          </a:p>
          <a:p>
            <a:pPr lvl="1" defTabSz="685800" latinLnBrk="0"/>
            <a:r>
              <a:rPr lang="en-US" sz="1100" dirty="0">
                <a:solidFill>
                  <a:srgbClr val="32AEB8">
                    <a:lumMod val="50000"/>
                  </a:srgbClr>
                </a:solidFill>
                <a:latin typeface="Calibri"/>
              </a:rPr>
              <a:t>(5) Allegations of non-compliance with UNDP social and environmental standards are confirmed by SECU; weak CO capacity to comply with SES </a:t>
            </a:r>
          </a:p>
          <a:p>
            <a:pPr lvl="1" defTabSz="685800" latinLnBrk="0"/>
            <a:r>
              <a:rPr lang="en-US" sz="1100" dirty="0">
                <a:solidFill>
                  <a:srgbClr val="32AEB8">
                    <a:lumMod val="50000"/>
                  </a:srgbClr>
                </a:solidFill>
                <a:latin typeface="Calibri"/>
              </a:rPr>
              <a:t>(6) Management arrangements to ensure a firewall between execution support (requested by the Implementing Partner) and oversight (of the execution of project led by the Implementing Partner) cannot be guaranteed, are not in place or are inadequate</a:t>
            </a:r>
          </a:p>
          <a:p>
            <a:pPr lvl="1" defTabSz="685800" latinLnBrk="0"/>
            <a:r>
              <a:rPr lang="en-US" sz="1100" dirty="0">
                <a:solidFill>
                  <a:srgbClr val="32AEB8">
                    <a:lumMod val="50000"/>
                  </a:srgbClr>
                </a:solidFill>
                <a:latin typeface="Calibri"/>
              </a:rPr>
              <a:t> </a:t>
            </a:r>
          </a:p>
        </p:txBody>
      </p:sp>
      <p:sp>
        <p:nvSpPr>
          <p:cNvPr id="11" name="Rounded Rectangle 35">
            <a:extLst>
              <a:ext uri="{FF2B5EF4-FFF2-40B4-BE49-F238E27FC236}">
                <a16:creationId xmlns:a16="http://schemas.microsoft.com/office/drawing/2014/main" id="{D396D597-7C52-4447-A261-AF785C51AD37}"/>
              </a:ext>
            </a:extLst>
          </p:cNvPr>
          <p:cNvSpPr/>
          <p:nvPr/>
        </p:nvSpPr>
        <p:spPr>
          <a:xfrm>
            <a:off x="1547664" y="771550"/>
            <a:ext cx="6048672" cy="576064"/>
          </a:xfrm>
          <a:prstGeom prst="roundRect">
            <a:avLst>
              <a:gd name="adj" fmla="val 5958"/>
            </a:avLst>
          </a:prstGeom>
          <a:solidFill>
            <a:schemeClr val="accent1">
              <a:lumMod val="20000"/>
              <a:lumOff val="80000"/>
            </a:schemeClr>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32AEB8">
                    <a:lumMod val="50000"/>
                  </a:srgbClr>
                </a:solidFill>
                <a:effectLst/>
                <a:uLnTx/>
                <a:uFillTx/>
                <a:latin typeface="Calibri"/>
                <a:cs typeface="+mn-cs"/>
              </a:rPr>
              <a:t>EXCLUSIONARY CRITERIA</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p:txBody>
      </p:sp>
      <p:cxnSp>
        <p:nvCxnSpPr>
          <p:cNvPr id="18" name="Straight Arrow Connector 17">
            <a:extLst>
              <a:ext uri="{FF2B5EF4-FFF2-40B4-BE49-F238E27FC236}">
                <a16:creationId xmlns:a16="http://schemas.microsoft.com/office/drawing/2014/main" id="{E1C372BC-8F79-4029-A9C3-323F4F41DED4}"/>
              </a:ext>
            </a:extLst>
          </p:cNvPr>
          <p:cNvCxnSpPr/>
          <p:nvPr/>
        </p:nvCxnSpPr>
        <p:spPr>
          <a:xfrm>
            <a:off x="4572000" y="1347614"/>
            <a:ext cx="0" cy="43204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9690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45506E-EFEC-47AB-85C5-13E6360D6203}"/>
              </a:ext>
            </a:extLst>
          </p:cNvPr>
          <p:cNvSpPr>
            <a:spLocks noGrp="1"/>
          </p:cNvSpPr>
          <p:nvPr>
            <p:ph type="body" sz="quarter" idx="10"/>
          </p:nvPr>
        </p:nvSpPr>
        <p:spPr>
          <a:solidFill>
            <a:schemeClr val="accent4">
              <a:lumMod val="20000"/>
              <a:lumOff val="80000"/>
            </a:schemeClr>
          </a:solidFill>
        </p:spPr>
        <p:txBody>
          <a:bodyPr/>
          <a:lstStyle/>
          <a:p>
            <a:pPr algn="l"/>
            <a:r>
              <a:rPr lang="en-US" sz="1800" b="1" dirty="0">
                <a:solidFill>
                  <a:srgbClr val="B96E29"/>
                </a:solidFill>
              </a:rPr>
              <a:t>Initial Screening – Triage Process for Accepting Programming Requests (4)</a:t>
            </a:r>
          </a:p>
        </p:txBody>
      </p:sp>
      <p:sp>
        <p:nvSpPr>
          <p:cNvPr id="10" name="Rounded Rectangle 35">
            <a:extLst>
              <a:ext uri="{FF2B5EF4-FFF2-40B4-BE49-F238E27FC236}">
                <a16:creationId xmlns:a16="http://schemas.microsoft.com/office/drawing/2014/main" id="{D0A239A2-E201-4F5D-B551-AD85675C61C2}"/>
              </a:ext>
            </a:extLst>
          </p:cNvPr>
          <p:cNvSpPr/>
          <p:nvPr/>
        </p:nvSpPr>
        <p:spPr>
          <a:xfrm>
            <a:off x="323528" y="1779662"/>
            <a:ext cx="8496943" cy="3168352"/>
          </a:xfrm>
          <a:prstGeom prst="roundRect">
            <a:avLst>
              <a:gd name="adj" fmla="val 5958"/>
            </a:avLst>
          </a:prstGeom>
          <a:solidFill>
            <a:srgbClr val="EBFFF5"/>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defTabSz="685800" latinLnBrk="0">
              <a:defRPr/>
            </a:pPr>
            <a:r>
              <a:rPr lang="en-US" sz="1100" dirty="0">
                <a:solidFill>
                  <a:srgbClr val="32AEB8">
                    <a:lumMod val="50000"/>
                  </a:srgbClr>
                </a:solidFill>
                <a:latin typeface="Calibri"/>
              </a:rPr>
              <a:t>The PISC will prioritize project ideas with a clear potential to achieve development impacts and advance the nature and climate agenda. Before engaging in new VF programming, the PISC will apply the following pre-investment screening criteria when reviewing an initial request :</a:t>
            </a:r>
          </a:p>
          <a:p>
            <a:pPr lvl="0" defTabSz="685800" latinLnBrk="0">
              <a:defRPr/>
            </a:pPr>
            <a:endParaRPr lang="en-US" sz="1100" b="1" dirty="0">
              <a:solidFill>
                <a:srgbClr val="32AEB8">
                  <a:lumMod val="50000"/>
                </a:srgbClr>
              </a:solidFill>
              <a:latin typeface="Calibri"/>
            </a:endParaRPr>
          </a:p>
          <a:p>
            <a:pPr marL="171450" indent="-171450" defTabSz="685800" latinLnBrk="0">
              <a:buFontTx/>
              <a:buChar char="-"/>
              <a:defRPr/>
            </a:pPr>
            <a:r>
              <a:rPr lang="en-US" sz="1100" dirty="0">
                <a:solidFill>
                  <a:srgbClr val="32AEB8">
                    <a:lumMod val="50000"/>
                  </a:srgbClr>
                </a:solidFill>
                <a:latin typeface="Calibri"/>
              </a:rPr>
              <a:t>Impacts/results (a strong theory of change will be expected) and scale of intervention </a:t>
            </a:r>
          </a:p>
          <a:p>
            <a:pPr marL="171450" indent="-171450" defTabSz="685800" latinLnBrk="0">
              <a:buFontTx/>
              <a:buChar char="-"/>
              <a:defRPr/>
            </a:pPr>
            <a:r>
              <a:rPr lang="en-US" sz="1100" dirty="0">
                <a:solidFill>
                  <a:srgbClr val="32AEB8">
                    <a:lumMod val="50000"/>
                  </a:srgbClr>
                </a:solidFill>
                <a:latin typeface="Calibri"/>
              </a:rPr>
              <a:t>Paradigm shift potential and level of innovation</a:t>
            </a:r>
          </a:p>
          <a:p>
            <a:pPr marL="171450" indent="-171450" defTabSz="685800" latinLnBrk="0">
              <a:buFontTx/>
              <a:buChar char="-"/>
              <a:defRPr/>
            </a:pPr>
            <a:r>
              <a:rPr lang="en-US" sz="1100" dirty="0">
                <a:solidFill>
                  <a:srgbClr val="32AEB8">
                    <a:lumMod val="50000"/>
                  </a:srgbClr>
                </a:solidFill>
                <a:latin typeface="Calibri"/>
              </a:rPr>
              <a:t>Potential for integrated programming and synergetic approaches for high impact</a:t>
            </a:r>
          </a:p>
          <a:p>
            <a:pPr marL="171450" indent="-171450" defTabSz="685800" latinLnBrk="0">
              <a:buFontTx/>
              <a:buChar char="-"/>
              <a:defRPr/>
            </a:pPr>
            <a:r>
              <a:rPr lang="en-US" sz="1100" dirty="0">
                <a:solidFill>
                  <a:srgbClr val="32AEB8">
                    <a:lumMod val="50000"/>
                  </a:srgbClr>
                </a:solidFill>
                <a:latin typeface="Calibri"/>
              </a:rPr>
              <a:t>Level of Government ownership and leadership </a:t>
            </a:r>
          </a:p>
          <a:p>
            <a:pPr marL="171450" indent="-171450" defTabSz="685800" latinLnBrk="0">
              <a:buFontTx/>
              <a:buChar char="-"/>
              <a:defRPr/>
            </a:pPr>
            <a:r>
              <a:rPr lang="en-US" sz="1100" dirty="0">
                <a:solidFill>
                  <a:srgbClr val="32AEB8">
                    <a:lumMod val="50000"/>
                  </a:srgbClr>
                </a:solidFill>
                <a:latin typeface="Calibri"/>
              </a:rPr>
              <a:t>Strategic relevance and capacities of Government partners involved</a:t>
            </a:r>
          </a:p>
          <a:p>
            <a:pPr marL="171450" indent="-171450" defTabSz="685800" latinLnBrk="0">
              <a:buFontTx/>
              <a:buChar char="-"/>
              <a:defRPr/>
            </a:pPr>
            <a:r>
              <a:rPr lang="en-US" sz="1100" dirty="0">
                <a:solidFill>
                  <a:srgbClr val="32AEB8">
                    <a:lumMod val="50000"/>
                  </a:srgbClr>
                </a:solidFill>
                <a:latin typeface="Calibri"/>
              </a:rPr>
              <a:t>Alignment with VF eligibility criteria (thematic, financial and technical alignment)</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100" dirty="0">
                <a:solidFill>
                  <a:srgbClr val="32AEB8">
                    <a:lumMod val="50000"/>
                  </a:srgbClr>
                </a:solidFill>
                <a:latin typeface="Calibri"/>
              </a:rPr>
              <a:t>Potential environmental and social safeguard opportunities (‘do good’) and risks (‘do not harm’)</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kumimoji="0" lang="en-US" sz="1100" i="0" u="none" strike="noStrike" kern="1200" cap="none" spc="0" normalizeH="0" baseline="0" noProof="0" dirty="0">
                <a:ln>
                  <a:noFill/>
                </a:ln>
                <a:solidFill>
                  <a:srgbClr val="32AEB8">
                    <a:lumMod val="50000"/>
                  </a:srgbClr>
                </a:solidFill>
                <a:effectLst/>
                <a:uLnTx/>
                <a:uFillTx/>
                <a:latin typeface="Calibri"/>
                <a:cs typeface="+mn-cs"/>
              </a:rPr>
              <a:t>Potential to catalyze and crowd in public and private sector financing to scale up innovative solutions</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100" dirty="0">
                <a:solidFill>
                  <a:srgbClr val="32AEB8">
                    <a:lumMod val="50000"/>
                  </a:srgbClr>
                </a:solidFill>
                <a:latin typeface="Calibri"/>
              </a:rPr>
              <a:t>Potential to strengthen </a:t>
            </a:r>
            <a:r>
              <a:rPr kumimoji="0" lang="en-US" sz="1100" i="0" u="none" strike="noStrike" kern="1200" cap="none" spc="0" normalizeH="0" baseline="0" noProof="0" dirty="0">
                <a:ln>
                  <a:noFill/>
                </a:ln>
                <a:solidFill>
                  <a:srgbClr val="32AEB8">
                    <a:lumMod val="50000"/>
                  </a:srgbClr>
                </a:solidFill>
                <a:effectLst/>
                <a:uLnTx/>
                <a:uFillTx/>
                <a:latin typeface="Calibri"/>
                <a:cs typeface="+mn-cs"/>
              </a:rPr>
              <a:t>partnerships (UN-system, IFIs, Private Sector, Civil Society) for systems change related to Environment and development Issues</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kumimoji="0" lang="en-US" sz="1100" i="0" u="none" strike="noStrike" kern="1200" cap="none" spc="0" normalizeH="0" baseline="0" noProof="0" dirty="0">
                <a:ln>
                  <a:noFill/>
                </a:ln>
                <a:solidFill>
                  <a:srgbClr val="32AEB8">
                    <a:lumMod val="50000"/>
                  </a:srgbClr>
                </a:solidFill>
                <a:effectLst/>
                <a:uLnTx/>
                <a:uFillTx/>
                <a:latin typeface="Calibri"/>
                <a:cs typeface="+mn-cs"/>
              </a:rPr>
              <a:t>Integration with existing portfolio and strategic initiatives</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kumimoji="0" lang="en-US" sz="1100" i="0" u="none" strike="noStrike" kern="1200" cap="none" spc="0" normalizeH="0" baseline="0" noProof="0" dirty="0">
                <a:ln>
                  <a:noFill/>
                </a:ln>
                <a:solidFill>
                  <a:srgbClr val="32AEB8">
                    <a:lumMod val="50000"/>
                  </a:srgbClr>
                </a:solidFill>
                <a:effectLst/>
                <a:uLnTx/>
                <a:uFillTx/>
                <a:latin typeface="Calibri"/>
                <a:cs typeface="+mn-cs"/>
              </a:rPr>
              <a:t>Size of the project and implications on internal cost-structure. </a:t>
            </a:r>
            <a:r>
              <a:rPr lang="en-US" sz="1100" dirty="0">
                <a:solidFill>
                  <a:srgbClr val="32AEB8">
                    <a:lumMod val="50000"/>
                  </a:srgbClr>
                </a:solidFill>
                <a:latin typeface="Calibri"/>
              </a:rPr>
              <a:t>O</a:t>
            </a:r>
            <a:r>
              <a:rPr kumimoji="0" lang="en-US" sz="1100" i="0" u="none" strike="noStrike" kern="1200" cap="none" spc="0" normalizeH="0" baseline="0" noProof="0" dirty="0" err="1">
                <a:ln>
                  <a:noFill/>
                </a:ln>
                <a:solidFill>
                  <a:srgbClr val="32AEB8">
                    <a:lumMod val="50000"/>
                  </a:srgbClr>
                </a:solidFill>
                <a:effectLst/>
                <a:uLnTx/>
                <a:uFillTx/>
                <a:latin typeface="Calibri"/>
                <a:cs typeface="+mn-cs"/>
              </a:rPr>
              <a:t>ptions</a:t>
            </a:r>
            <a:r>
              <a:rPr kumimoji="0" lang="en-US" sz="1100" i="0" u="none" strike="noStrike" kern="1200" cap="none" spc="0" normalizeH="0" baseline="0" noProof="0" dirty="0">
                <a:ln>
                  <a:noFill/>
                </a:ln>
                <a:solidFill>
                  <a:srgbClr val="32AEB8">
                    <a:lumMod val="50000"/>
                  </a:srgbClr>
                </a:solidFill>
                <a:effectLst/>
                <a:uLnTx/>
                <a:uFillTx/>
                <a:latin typeface="Calibri"/>
                <a:cs typeface="+mn-cs"/>
              </a:rPr>
              <a:t> to tag </a:t>
            </a:r>
            <a:r>
              <a:rPr lang="en-US" sz="1100" dirty="0">
                <a:solidFill>
                  <a:srgbClr val="32AEB8">
                    <a:lumMod val="50000"/>
                  </a:srgbClr>
                </a:solidFill>
                <a:latin typeface="Calibri"/>
              </a:rPr>
              <a:t>the project</a:t>
            </a:r>
            <a:r>
              <a:rPr kumimoji="0" lang="en-US" sz="1100" i="0" u="none" strike="noStrike" kern="1200" cap="none" spc="0" normalizeH="0" baseline="0" noProof="0" dirty="0">
                <a:ln>
                  <a:noFill/>
                </a:ln>
                <a:solidFill>
                  <a:srgbClr val="32AEB8">
                    <a:lumMod val="50000"/>
                  </a:srgbClr>
                </a:solidFill>
                <a:effectLst/>
                <a:uLnTx/>
                <a:uFillTx/>
                <a:latin typeface="Calibri"/>
                <a:cs typeface="+mn-cs"/>
              </a:rPr>
              <a:t> onto larger initiatives will be considered</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100" dirty="0">
                <a:solidFill>
                  <a:srgbClr val="32AEB8">
                    <a:lumMod val="50000"/>
                  </a:srgbClr>
                </a:solidFill>
                <a:latin typeface="Calibri"/>
              </a:rPr>
              <a:t>Level and nature of co-finance opportunities</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100" dirty="0">
                <a:solidFill>
                  <a:srgbClr val="32AEB8">
                    <a:lumMod val="50000"/>
                  </a:srgbClr>
                </a:solidFill>
                <a:latin typeface="Calibri"/>
              </a:rPr>
              <a:t>Alignment with CPD</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100" dirty="0">
                <a:solidFill>
                  <a:srgbClr val="32AEB8">
                    <a:lumMod val="50000"/>
                  </a:srgbClr>
                </a:solidFill>
                <a:latin typeface="Calibri"/>
              </a:rPr>
              <a:t>Clear and direct contribution to green recovery </a:t>
            </a:r>
          </a:p>
          <a:p>
            <a:pPr marR="0" lvl="0" algn="l" defTabSz="685800" rtl="0" eaLnBrk="1" fontAlgn="auto" latinLnBrk="0" hangingPunct="1">
              <a:lnSpc>
                <a:spcPct val="100000"/>
              </a:lnSpc>
              <a:spcBef>
                <a:spcPts val="0"/>
              </a:spcBef>
              <a:spcAft>
                <a:spcPts val="0"/>
              </a:spcAft>
              <a:buClrTx/>
              <a:buSzTx/>
              <a:tabLst/>
              <a:defRPr/>
            </a:pPr>
            <a:endParaRPr lang="en-US" sz="1100" b="1" dirty="0">
              <a:solidFill>
                <a:srgbClr val="32AEB8">
                  <a:lumMod val="50000"/>
                </a:srgbClr>
              </a:solidFill>
              <a:latin typeface="Calibri"/>
            </a:endParaRPr>
          </a:p>
          <a:p>
            <a:pPr marL="171450" marR="0" lvl="0" indent="-171450" algn="l" defTabSz="685800" rtl="0" eaLnBrk="1" fontAlgn="auto" latinLnBrk="0" hangingPunct="1">
              <a:lnSpc>
                <a:spcPct val="100000"/>
              </a:lnSpc>
              <a:spcBef>
                <a:spcPts val="0"/>
              </a:spcBef>
              <a:spcAft>
                <a:spcPts val="0"/>
              </a:spcAft>
              <a:buClrTx/>
              <a:buSzTx/>
              <a:buFontTx/>
              <a:buChar char="-"/>
              <a:tabLst/>
              <a:defRPr/>
            </a:pPr>
            <a:endParaRPr lang="en-US" sz="1100" b="1" dirty="0">
              <a:solidFill>
                <a:srgbClr val="32AEB8">
                  <a:lumMod val="50000"/>
                </a:srgbClr>
              </a:solidFill>
              <a:latin typeface="Calibri"/>
            </a:endParaRPr>
          </a:p>
          <a:p>
            <a:pPr marL="171450" marR="0" lvl="0" indent="-171450" algn="l" defTabSz="685800" rtl="0" eaLnBrk="1" fontAlgn="auto" latinLnBrk="0" hangingPunct="1">
              <a:lnSpc>
                <a:spcPct val="100000"/>
              </a:lnSpc>
              <a:spcBef>
                <a:spcPts val="0"/>
              </a:spcBef>
              <a:spcAft>
                <a:spcPts val="0"/>
              </a:spcAft>
              <a:buClrTx/>
              <a:buSzTx/>
              <a:buFontTx/>
              <a:buChar char="-"/>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p:txBody>
      </p:sp>
      <p:sp>
        <p:nvSpPr>
          <p:cNvPr id="11" name="Rounded Rectangle 35">
            <a:extLst>
              <a:ext uri="{FF2B5EF4-FFF2-40B4-BE49-F238E27FC236}">
                <a16:creationId xmlns:a16="http://schemas.microsoft.com/office/drawing/2014/main" id="{D396D597-7C52-4447-A261-AF785C51AD37}"/>
              </a:ext>
            </a:extLst>
          </p:cNvPr>
          <p:cNvSpPr/>
          <p:nvPr/>
        </p:nvSpPr>
        <p:spPr>
          <a:xfrm>
            <a:off x="1547664" y="771550"/>
            <a:ext cx="6048672" cy="576064"/>
          </a:xfrm>
          <a:prstGeom prst="roundRect">
            <a:avLst>
              <a:gd name="adj" fmla="val 5958"/>
            </a:avLst>
          </a:prstGeom>
          <a:solidFill>
            <a:schemeClr val="accent1">
              <a:lumMod val="20000"/>
              <a:lumOff val="80000"/>
            </a:schemeClr>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32AEB8">
                    <a:lumMod val="50000"/>
                  </a:srgbClr>
                </a:solidFill>
                <a:effectLst/>
                <a:uLnTx/>
                <a:uFillTx/>
                <a:latin typeface="Calibri"/>
                <a:cs typeface="+mn-cs"/>
              </a:rPr>
              <a:t>STRATEGIC INVESTMENT CRITERIA</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p:txBody>
      </p:sp>
      <p:cxnSp>
        <p:nvCxnSpPr>
          <p:cNvPr id="18" name="Straight Arrow Connector 17">
            <a:extLst>
              <a:ext uri="{FF2B5EF4-FFF2-40B4-BE49-F238E27FC236}">
                <a16:creationId xmlns:a16="http://schemas.microsoft.com/office/drawing/2014/main" id="{E1C372BC-8F79-4029-A9C3-323F4F41DED4}"/>
              </a:ext>
            </a:extLst>
          </p:cNvPr>
          <p:cNvCxnSpPr/>
          <p:nvPr/>
        </p:nvCxnSpPr>
        <p:spPr>
          <a:xfrm>
            <a:off x="4572000" y="1347614"/>
            <a:ext cx="0" cy="43204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731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45506E-EFEC-47AB-85C5-13E6360D6203}"/>
              </a:ext>
            </a:extLst>
          </p:cNvPr>
          <p:cNvSpPr>
            <a:spLocks noGrp="1"/>
          </p:cNvSpPr>
          <p:nvPr>
            <p:ph type="body" sz="quarter" idx="10"/>
          </p:nvPr>
        </p:nvSpPr>
        <p:spPr>
          <a:solidFill>
            <a:schemeClr val="accent4">
              <a:lumMod val="20000"/>
              <a:lumOff val="80000"/>
            </a:schemeClr>
          </a:solidFill>
        </p:spPr>
        <p:txBody>
          <a:bodyPr/>
          <a:lstStyle/>
          <a:p>
            <a:pPr algn="l"/>
            <a:r>
              <a:rPr lang="en-US" sz="1800" b="1" dirty="0">
                <a:solidFill>
                  <a:srgbClr val="B96E29"/>
                </a:solidFill>
              </a:rPr>
              <a:t>Initial Screening – Triage Process for Accepting Programming Requests (5)</a:t>
            </a:r>
          </a:p>
        </p:txBody>
      </p:sp>
      <p:sp>
        <p:nvSpPr>
          <p:cNvPr id="10" name="Rounded Rectangle 35">
            <a:extLst>
              <a:ext uri="{FF2B5EF4-FFF2-40B4-BE49-F238E27FC236}">
                <a16:creationId xmlns:a16="http://schemas.microsoft.com/office/drawing/2014/main" id="{D0A239A2-E201-4F5D-B551-AD85675C61C2}"/>
              </a:ext>
            </a:extLst>
          </p:cNvPr>
          <p:cNvSpPr/>
          <p:nvPr/>
        </p:nvSpPr>
        <p:spPr>
          <a:xfrm>
            <a:off x="323528" y="1779662"/>
            <a:ext cx="8496943" cy="2880320"/>
          </a:xfrm>
          <a:prstGeom prst="roundRect">
            <a:avLst>
              <a:gd name="adj" fmla="val 5958"/>
            </a:avLst>
          </a:prstGeom>
          <a:solidFill>
            <a:srgbClr val="EBFFF5"/>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defTabSz="685800" latinLnBrk="0">
              <a:defRPr/>
            </a:pPr>
            <a:r>
              <a:rPr lang="en-US" sz="1100" dirty="0">
                <a:solidFill>
                  <a:srgbClr val="32AEB8">
                    <a:lumMod val="50000"/>
                  </a:srgbClr>
                </a:solidFill>
                <a:latin typeface="Calibri"/>
              </a:rPr>
              <a:t>The PISC will prioritize projects with a clear potential to achieve development impacts and advance the nature and climate agenda. Before engaging in new VF programming, the PISC will apply the following criteria to assess initial cost considerations to support the project development.</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b="1" dirty="0">
              <a:solidFill>
                <a:srgbClr val="32AEB8">
                  <a:lumMod val="50000"/>
                </a:srgbClr>
              </a:solidFill>
              <a:latin typeface="Calibri"/>
            </a:endParaRP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100" dirty="0">
                <a:solidFill>
                  <a:srgbClr val="32AEB8">
                    <a:lumMod val="50000"/>
                  </a:srgbClr>
                </a:solidFill>
                <a:latin typeface="Calibri"/>
              </a:rPr>
              <a:t>Country</a:t>
            </a:r>
            <a:r>
              <a:rPr kumimoji="0" lang="en-US" sz="1100" i="0" u="none" strike="noStrike" kern="1200" cap="none" spc="0" normalizeH="0" baseline="0" noProof="0" dirty="0">
                <a:ln>
                  <a:noFill/>
                </a:ln>
                <a:solidFill>
                  <a:srgbClr val="32AEB8">
                    <a:lumMod val="50000"/>
                  </a:srgbClr>
                </a:solidFill>
                <a:effectLst/>
                <a:uLnTx/>
                <a:uFillTx/>
                <a:latin typeface="Calibri"/>
                <a:cs typeface="+mn-cs"/>
              </a:rPr>
              <a:t> mission (if any) – CO/RBX to pay for costs incurred by BPPS-NCE personnel and any other BPPS/</a:t>
            </a:r>
            <a:r>
              <a:rPr lang="en-US" sz="1100" dirty="0">
                <a:solidFill>
                  <a:srgbClr val="32AEB8">
                    <a:lumMod val="50000"/>
                  </a:srgbClr>
                </a:solidFill>
                <a:latin typeface="Calibri"/>
              </a:rPr>
              <a:t>GPN advisors (as required),</a:t>
            </a:r>
            <a:endParaRPr kumimoji="0" lang="en-US" sz="1100" i="0" u="none" strike="noStrike" kern="1200" cap="none" spc="0" normalizeH="0" baseline="0" noProof="0" dirty="0">
              <a:ln>
                <a:noFill/>
              </a:ln>
              <a:solidFill>
                <a:srgbClr val="32AEB8">
                  <a:lumMod val="50000"/>
                </a:srgbClr>
              </a:solidFill>
              <a:effectLst/>
              <a:uLnTx/>
              <a:uFillTx/>
              <a:latin typeface="Calibri"/>
              <a:cs typeface="+mn-cs"/>
            </a:endParaRPr>
          </a:p>
          <a:p>
            <a:pPr marL="171450" lvl="0" indent="-171450" defTabSz="685800" latinLnBrk="0">
              <a:buFontTx/>
              <a:buChar char="-"/>
              <a:defRPr/>
            </a:pPr>
            <a:r>
              <a:rPr lang="en-US" sz="1100" dirty="0">
                <a:solidFill>
                  <a:srgbClr val="32AEB8">
                    <a:lumMod val="50000"/>
                  </a:srgbClr>
                </a:solidFill>
                <a:latin typeface="Calibri"/>
              </a:rPr>
              <a:t>Availability of adequate levels of funding to support early development (design cost and oversight of design) up to approval of the project and start of implementation. This includes the costs required to hire outsourced consultants with documented relevant expertise to support technical design of new project proposals (Country missions, PIF development, GCF concept notes and full funding proposals; Technical/Financial feasibility studies etc.)</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100" dirty="0">
                <a:solidFill>
                  <a:srgbClr val="32AEB8">
                    <a:lumMod val="50000"/>
                  </a:srgbClr>
                </a:solidFill>
                <a:latin typeface="Calibri"/>
              </a:rPr>
              <a:t>Stakeholder consultations costs and extra FPIC consultations when consent is required</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kumimoji="0" lang="en-US" sz="1100" i="0" u="none" strike="noStrike" kern="1200" cap="none" spc="0" normalizeH="0" baseline="0" noProof="0" dirty="0">
                <a:ln>
                  <a:noFill/>
                </a:ln>
                <a:solidFill>
                  <a:srgbClr val="32AEB8">
                    <a:lumMod val="50000"/>
                  </a:srgbClr>
                </a:solidFill>
                <a:effectLst/>
                <a:uLnTx/>
                <a:uFillTx/>
                <a:latin typeface="Calibri"/>
                <a:cs typeface="+mn-cs"/>
              </a:rPr>
              <a:t>Development of environmental and </a:t>
            </a:r>
            <a:r>
              <a:rPr lang="en-US" sz="1100" dirty="0">
                <a:solidFill>
                  <a:srgbClr val="32AEB8">
                    <a:lumMod val="50000"/>
                  </a:srgbClr>
                </a:solidFill>
                <a:latin typeface="Calibri"/>
              </a:rPr>
              <a:t>social management plans to ensure compliance with the SES</a:t>
            </a:r>
          </a:p>
          <a:p>
            <a:pPr marR="0" lvl="0" algn="l" defTabSz="685800" rtl="0" eaLnBrk="1" fontAlgn="auto" latinLnBrk="0" hangingPunct="1">
              <a:lnSpc>
                <a:spcPct val="100000"/>
              </a:lnSpc>
              <a:spcBef>
                <a:spcPts val="0"/>
              </a:spcBef>
              <a:spcAft>
                <a:spcPts val="0"/>
              </a:spcAft>
              <a:buClrTx/>
              <a:buSzTx/>
              <a:tabLst/>
              <a:defRPr/>
            </a:pPr>
            <a:endParaRPr kumimoji="0" lang="en-US" sz="1100" i="0" u="none" strike="noStrike" kern="1200" cap="none" spc="0" normalizeH="0" baseline="0" noProof="0" dirty="0">
              <a:ln>
                <a:noFill/>
              </a:ln>
              <a:solidFill>
                <a:srgbClr val="32AEB8">
                  <a:lumMod val="50000"/>
                </a:srgbClr>
              </a:solidFill>
              <a:effectLst/>
              <a:uLnTx/>
              <a:uFillTx/>
              <a:latin typeface="Calibri"/>
              <a:cs typeface="+mn-cs"/>
            </a:endParaRPr>
          </a:p>
        </p:txBody>
      </p:sp>
      <p:sp>
        <p:nvSpPr>
          <p:cNvPr id="11" name="Rounded Rectangle 35">
            <a:extLst>
              <a:ext uri="{FF2B5EF4-FFF2-40B4-BE49-F238E27FC236}">
                <a16:creationId xmlns:a16="http://schemas.microsoft.com/office/drawing/2014/main" id="{D396D597-7C52-4447-A261-AF785C51AD37}"/>
              </a:ext>
            </a:extLst>
          </p:cNvPr>
          <p:cNvSpPr/>
          <p:nvPr/>
        </p:nvSpPr>
        <p:spPr>
          <a:xfrm>
            <a:off x="1547664" y="771550"/>
            <a:ext cx="6048672" cy="576064"/>
          </a:xfrm>
          <a:prstGeom prst="roundRect">
            <a:avLst>
              <a:gd name="adj" fmla="val 5958"/>
            </a:avLst>
          </a:prstGeom>
          <a:solidFill>
            <a:schemeClr val="accent1">
              <a:lumMod val="20000"/>
              <a:lumOff val="80000"/>
            </a:schemeClr>
          </a:solidFill>
          <a:ln>
            <a:solidFill>
              <a:schemeClr val="accent1">
                <a:shade val="95000"/>
                <a:satMod val="105000"/>
              </a:schemeClr>
            </a:solidFill>
          </a:ln>
        </p:spPr>
        <p:style>
          <a:lnRef idx="2">
            <a:schemeClr val="accent5"/>
          </a:lnRef>
          <a:fillRef idx="1">
            <a:schemeClr val="lt1"/>
          </a:fillRef>
          <a:effectRef idx="0">
            <a:schemeClr val="accent5"/>
          </a:effectRef>
          <a:fontRef idx="minor">
            <a:schemeClr val="dk1"/>
          </a:fontRef>
        </p:style>
        <p:txBody>
          <a:bodyPr rtlCol="0" anchor="t"/>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32AEB8">
                    <a:lumMod val="50000"/>
                  </a:srgbClr>
                </a:solidFill>
                <a:effectLst/>
                <a:uLnTx/>
                <a:uFillTx/>
                <a:latin typeface="Calibri"/>
                <a:cs typeface="+mn-cs"/>
              </a:rPr>
              <a:t>BUDGET/COSTING CONSIDERATIONS</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2AEB8">
                  <a:lumMod val="50000"/>
                </a:srgbClr>
              </a:solidFill>
              <a:effectLst/>
              <a:uLnTx/>
              <a:uFillTx/>
              <a:latin typeface="Calibri"/>
              <a:cs typeface="+mn-cs"/>
            </a:endParaRPr>
          </a:p>
        </p:txBody>
      </p:sp>
      <p:cxnSp>
        <p:nvCxnSpPr>
          <p:cNvPr id="18" name="Straight Arrow Connector 17">
            <a:extLst>
              <a:ext uri="{FF2B5EF4-FFF2-40B4-BE49-F238E27FC236}">
                <a16:creationId xmlns:a16="http://schemas.microsoft.com/office/drawing/2014/main" id="{E1C372BC-8F79-4029-A9C3-323F4F41DED4}"/>
              </a:ext>
            </a:extLst>
          </p:cNvPr>
          <p:cNvCxnSpPr/>
          <p:nvPr/>
        </p:nvCxnSpPr>
        <p:spPr>
          <a:xfrm>
            <a:off x="4572000" y="1347614"/>
            <a:ext cx="0" cy="43204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2046912"/>
      </p:ext>
    </p:extLst>
  </p:cSld>
  <p:clrMapOvr>
    <a:masterClrMapping/>
  </p:clrMapOvr>
</p:sld>
</file>

<file path=ppt/theme/theme1.xml><?xml version="1.0" encoding="utf-8"?>
<a:theme xmlns:a="http://schemas.openxmlformats.org/drawingml/2006/main" name="Cover and End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s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2AEB8"/>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Section Break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ontents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2AEB8"/>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UNDP_POPP_DOCUMENTLIB_CONTENTTYPE" ma:contentTypeID="0x01010061FF32BFFC2B4E50A3A86F4682D7D367007687F3382310C0489D2A99E053BA6D39" ma:contentTypeVersion="39" ma:contentTypeDescription="Create a new document." ma:contentTypeScope="" ma:versionID="6be656cb1c163ecae2ba3479e659beb4">
  <xsd:schema xmlns:xsd="http://www.w3.org/2001/XMLSchema" xmlns:xs="http://www.w3.org/2001/XMLSchema" xmlns:p="http://schemas.microsoft.com/office/2006/metadata/properties" xmlns:ns1="http://schemas.microsoft.com/sharepoint/v3" xmlns:ns2="8264c5cc-ec60-4b56-8111-ce635d3d139a" xmlns:ns3="e560140e-7b2f-4392-90df-e7567e3021a3" targetNamespace="http://schemas.microsoft.com/office/2006/metadata/properties" ma:root="true" ma:fieldsID="4ff6b9a3198065004b36a8a1743102d6" ns1:_="" ns2:_="" ns3:_="">
    <xsd:import namespace="http://schemas.microsoft.com/sharepoint/v3"/>
    <xsd:import namespace="8264c5cc-ec60-4b56-8111-ce635d3d139a"/>
    <xsd:import namespace="e560140e-7b2f-4392-90df-e7567e3021a3"/>
    <xsd:element name="properties">
      <xsd:complexType>
        <xsd:sequence>
          <xsd:element name="documentManagement">
            <xsd:complexType>
              <xsd:all>
                <xsd:element ref="ns2:UNDP_POPP_TITLE_EN" minOccurs="0"/>
                <xsd:element ref="ns2:UNDP_POPP_FOCALPOINT" minOccurs="0"/>
                <xsd:element ref="ns2:UNDP_POPP_DOCUMENT_TYPE"/>
                <xsd:element ref="ns2:UNDP_POPP_DOCUMENT_LANGUAGE"/>
                <xsd:element ref="ns2:UNDP_POPP_EFFECTIVEDATE" minOccurs="0"/>
                <xsd:element ref="ns2:UNDP_POPP_PLANNED_REVIEWDATE" minOccurs="0"/>
                <xsd:element ref="ns2:UNDP_POPP_VERSION_COMMENTS" minOccurs="0"/>
                <xsd:element ref="ns2:UNDP_POPP_FILEVERSION" minOccurs="0"/>
                <xsd:element ref="ns2:UNDP_POPP_ISACTIVE" minOccurs="0"/>
                <xsd:element ref="ns2:UNDP_POPP_NOTE" minOccurs="0"/>
                <xsd:element ref="ns2:UNDP_POPP_DOCUMENT_TEMPLATE" minOccurs="0"/>
                <xsd:element ref="ns2:TaxCatchAll" minOccurs="0"/>
                <xsd:element ref="ns2:TaxCatchAllLabel" minOccurs="0"/>
                <xsd:element ref="ns2:UNDP_POPP_BUSINESSPROCESS_HIDDEN" minOccurs="0"/>
                <xsd:element ref="ns2:UNDP_POPP_BUSINESSUNITID_HIDDEN" minOccurs="0"/>
                <xsd:element ref="ns2:l0e6ef0c43e74560bd7f3acd1f5e8571" minOccurs="0"/>
                <xsd:element ref="ns3:Location" minOccurs="0"/>
                <xsd:element ref="ns2:_dlc_DocId" minOccurs="0"/>
                <xsd:element ref="ns2:_dlc_DocIdUrl" minOccurs="0"/>
                <xsd:element ref="ns2:_dlc_DocIdPersistId" minOccurs="0"/>
                <xsd:element ref="ns1:_dlc_Exempt" minOccurs="0"/>
                <xsd:element ref="ns3:DLCPolicyLabelValue" minOccurs="0"/>
                <xsd:element ref="ns3:DLCPolicyLabelClientValue" minOccurs="0"/>
                <xsd:element ref="ns3:DLCPolicyLabelLock" minOccurs="0"/>
                <xsd:element ref="ns2:UNDP_POPP_REFITEM_VERSION" minOccurs="0"/>
                <xsd:element ref="ns2:UNDP_POPP_LASTMODIFIED" minOccurs="0"/>
                <xsd:element ref="ns2:UNDP_POPP_REJECT_COMMENTS" minOccurs="0"/>
                <xsd:element ref="ns3:POPPIsArchiv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30"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264c5cc-ec60-4b56-8111-ce635d3d139a" elementFormDefault="qualified">
    <xsd:import namespace="http://schemas.microsoft.com/office/2006/documentManagement/types"/>
    <xsd:import namespace="http://schemas.microsoft.com/office/infopath/2007/PartnerControls"/>
    <xsd:element name="UNDP_POPP_TITLE_EN" ma:index="1" nillable="true" ma:displayName="Title_EN" ma:indexed="true" ma:internalName="UNDP_POPP_TITLE_EN">
      <xsd:simpleType>
        <xsd:restriction base="dms:Text">
          <xsd:maxLength value="255"/>
        </xsd:restriction>
      </xsd:simpleType>
    </xsd:element>
    <xsd:element name="UNDP_POPP_FOCALPOINT" ma:index="3" nillable="true" ma:displayName="Focal Point" ma:SharePointGroup="0" ma:internalName="UNDP_POPP_FOCALPOINT"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UNDP_POPP_DOCUMENT_TYPE" ma:index="5" ma:displayName="Document TYPE" ma:default="Template" ma:format="Dropdown" ma:indexed="true" ma:internalName="UNDP_POPP_DOCUMENT_TYPE" ma:readOnly="false">
      <xsd:simpleType>
        <xsd:restriction base="dms:Choice">
          <xsd:enumeration value="Regulation"/>
          <xsd:enumeration value="Policy"/>
          <xsd:enumeration value="Template"/>
        </xsd:restriction>
      </xsd:simpleType>
    </xsd:element>
    <xsd:element name="UNDP_POPP_DOCUMENT_LANGUAGE" ma:index="6" ma:displayName="Document Language" ma:default="English" ma:format="Dropdown" ma:indexed="true" ma:internalName="UNDP_POPP_DOCUMENT_LANGUAGE" ma:readOnly="false">
      <xsd:simpleType>
        <xsd:restriction base="dms:Choice">
          <xsd:enumeration value="English"/>
          <xsd:enumeration value="Spanish"/>
          <xsd:enumeration value="French"/>
          <xsd:enumeration value="Arabic"/>
          <xsd:enumeration value="Portuguese"/>
        </xsd:restriction>
      </xsd:simpleType>
    </xsd:element>
    <xsd:element name="UNDP_POPP_EFFECTIVEDATE" ma:index="7" nillable="true" ma:displayName="Effective Date" ma:format="DateOnly" ma:internalName="UNDP_POPP_EFFECTIVEDATE">
      <xsd:simpleType>
        <xsd:restriction base="dms:DateTime"/>
      </xsd:simpleType>
    </xsd:element>
    <xsd:element name="UNDP_POPP_PLANNED_REVIEWDATE" ma:index="8" nillable="true" ma:displayName="Planned Review Date" ma:format="DateOnly" ma:internalName="UNDP_POPP_PLANNED_REVIEWDATE">
      <xsd:simpleType>
        <xsd:restriction base="dms:DateTime"/>
      </xsd:simpleType>
    </xsd:element>
    <xsd:element name="UNDP_POPP_VERSION_COMMENTS" ma:index="9" nillable="true" ma:displayName="Version Comments" ma:internalName="UNDP_POPP_VERSION_COMMENTS">
      <xsd:simpleType>
        <xsd:restriction base="dms:Note">
          <xsd:maxLength value="255"/>
        </xsd:restriction>
      </xsd:simpleType>
    </xsd:element>
    <xsd:element name="UNDP_POPP_FILEVERSION" ma:index="10" nillable="true" ma:displayName="FileVersionID" ma:decimals="0" ma:internalName="UNDP_POPP_FILEVERSION">
      <xsd:simpleType>
        <xsd:restriction base="dms:Number"/>
      </xsd:simpleType>
    </xsd:element>
    <xsd:element name="UNDP_POPP_ISACTIVE" ma:index="11" nillable="true" ma:displayName="POPPIsActive" ma:default="1" ma:internalName="UNDP_POPP_ISACTIVE">
      <xsd:simpleType>
        <xsd:restriction base="dms:Boolean"/>
      </xsd:simpleType>
    </xsd:element>
    <xsd:element name="UNDP_POPP_NOTE" ma:index="12" nillable="true" ma:displayName="Notes" ma:internalName="UNDP_POPP_NOTE">
      <xsd:simpleType>
        <xsd:restriction base="dms:Note">
          <xsd:maxLength value="255"/>
        </xsd:restriction>
      </xsd:simpleType>
    </xsd:element>
    <xsd:element name="UNDP_POPP_DOCUMENT_TEMPLATE" ma:index="13" nillable="true" ma:displayName="Document Template" ma:internalName="UNDP_POPP_DOCUMENT_TEMPLATE">
      <xsd:simpleType>
        <xsd:restriction base="dms:Text"/>
      </xsd:simpleType>
    </xsd:element>
    <xsd:element name="TaxCatchAll" ma:index="17" nillable="true" ma:displayName="Taxonomy Catch All Column" ma:hidden="true" ma:list="{ee792a02-1c68-437d-afee-526d4eee3bde}" ma:internalName="TaxCatchAll" ma:showField="CatchAllData" ma:web="8264c5cc-ec60-4b56-8111-ce635d3d139a">
      <xsd:complexType>
        <xsd:complexContent>
          <xsd:extension base="dms:MultiChoiceLookup">
            <xsd:sequence>
              <xsd:element name="Value" type="dms:Lookup" maxOccurs="unbounded" minOccurs="0" nillable="true"/>
            </xsd:sequence>
          </xsd:extension>
        </xsd:complexContent>
      </xsd:complexType>
    </xsd:element>
    <xsd:element name="TaxCatchAllLabel" ma:index="18" nillable="true" ma:displayName="Taxonomy Catch All Column1" ma:hidden="true" ma:list="{ee792a02-1c68-437d-afee-526d4eee3bde}" ma:internalName="TaxCatchAllLabel" ma:readOnly="true" ma:showField="CatchAllDataLabel" ma:web="8264c5cc-ec60-4b56-8111-ce635d3d139a">
      <xsd:complexType>
        <xsd:complexContent>
          <xsd:extension base="dms:MultiChoiceLookup">
            <xsd:sequence>
              <xsd:element name="Value" type="dms:Lookup" maxOccurs="unbounded" minOccurs="0" nillable="true"/>
            </xsd:sequence>
          </xsd:extension>
        </xsd:complexContent>
      </xsd:complexType>
    </xsd:element>
    <xsd:element name="UNDP_POPP_BUSINESSPROCESS_HIDDEN" ma:index="19" nillable="true" ma:taxonomy="true" ma:internalName="UNDP_POPP_BUSINESSPROCESS_HIDDEN" ma:taxonomyFieldName="POPPBusinessProcess" ma:displayName="POPPBusinessProcess" ma:default="" ma:fieldId="{74bd8a2a-abe6-4809-9e69-96ac6e480a30}" ma:sspId="28e6c43a-9e99-4bdd-9574-a0fa4ea3b61e" ma:termSetId="602d329c-34f7-45d6-b12a-9bc8242c07ba" ma:anchorId="00000000-0000-0000-0000-000000000000" ma:open="false" ma:isKeyword="false">
      <xsd:complexType>
        <xsd:sequence>
          <xsd:element ref="pc:Terms" minOccurs="0" maxOccurs="1"/>
        </xsd:sequence>
      </xsd:complexType>
    </xsd:element>
    <xsd:element name="UNDP_POPP_BUSINESSUNITID_HIDDEN" ma:index="22" nillable="true" ma:displayName="BusinessUnitData" ma:hidden="true" ma:internalName="UNDP_POPP_BUSINESSUNITID_HIDDEN">
      <xsd:simpleType>
        <xsd:restriction base="dms:Note"/>
      </xsd:simpleType>
    </xsd:element>
    <xsd:element name="l0e6ef0c43e74560bd7f3acd1f5e8571" ma:index="23" nillable="true" ma:taxonomy="true" ma:internalName="l0e6ef0c43e74560bd7f3acd1f5e8571" ma:taxonomyFieldName="UNDP_POPP_BUSINESSUNIT" ma:displayName="BusinessUnit" ma:indexed="true" ma:default="" ma:fieldId="{50e6ef0c-43e7-4560-bd7f-3acd1f5e8571}" ma:sspId="28e6c43a-9e99-4bdd-9574-a0fa4ea3b61e" ma:termSetId="409cdc02-fd20-40c2-9bb7-655db5573ef9" ma:anchorId="00000000-0000-0000-0000-000000000000" ma:open="false" ma:isKeyword="false">
      <xsd:complexType>
        <xsd:sequence>
          <xsd:element ref="pc:Terms" minOccurs="0" maxOccurs="1"/>
        </xsd:sequence>
      </xsd:complexType>
    </xsd:element>
    <xsd:element name="_dlc_DocId" ma:index="27" nillable="true" ma:displayName="Document ID Value" ma:description="The value of the document ID assigned to this item." ma:internalName="_dlc_DocId" ma:readOnly="true">
      <xsd:simpleType>
        <xsd:restriction base="dms:Text"/>
      </xsd:simpleType>
    </xsd:element>
    <xsd:element name="_dlc_DocIdUrl" ma:index="2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9" nillable="true" ma:displayName="Persist ID" ma:description="Keep ID on add." ma:hidden="true" ma:internalName="_dlc_DocIdPersistId" ma:readOnly="true">
      <xsd:simpleType>
        <xsd:restriction base="dms:Boolean"/>
      </xsd:simpleType>
    </xsd:element>
    <xsd:element name="UNDP_POPP_REFITEM_VERSION" ma:index="34" nillable="true" ma:displayName="POPPRefItemVersion" ma:decimals="0" ma:default="1" ma:internalName="UNDP_POPP_REFITEM_VERSION" ma:percentage="FALSE">
      <xsd:simpleType>
        <xsd:restriction base="dms:Number"/>
      </xsd:simpleType>
    </xsd:element>
    <xsd:element name="UNDP_POPP_LASTMODIFIED" ma:index="35" nillable="true" ma:displayName="POPPLastModified" ma:format="DateOnly" ma:internalName="UNDP_POPP_LASTMODIFIED">
      <xsd:simpleType>
        <xsd:restriction base="dms:DateTime"/>
      </xsd:simpleType>
    </xsd:element>
    <xsd:element name="UNDP_POPP_REJECT_COMMENTS" ma:index="37" nillable="true" ma:displayName="POPPRejectComments" ma:internalName="UNDP_POPP_REJECT_COMMENT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560140e-7b2f-4392-90df-e7567e3021a3" elementFormDefault="qualified">
    <xsd:import namespace="http://schemas.microsoft.com/office/2006/documentManagement/types"/>
    <xsd:import namespace="http://schemas.microsoft.com/office/infopath/2007/PartnerControls"/>
    <xsd:element name="Location" ma:index="26" nillable="true" ma:displayName="Location" ma:internalName="Location">
      <xsd:simpleType>
        <xsd:restriction base="dms:Text">
          <xsd:maxLength value="255"/>
        </xsd:restriction>
      </xsd:simpleType>
    </xsd:element>
    <xsd:element name="DLCPolicyLabelValue" ma:index="31" nillable="true" ma:displayName="Label" ma:description="Stores the current value of the label." ma:internalName="DLCPolicyLabelValue" ma:readOnly="true">
      <xsd:simpleType>
        <xsd:restriction base="dms:Note">
          <xsd:maxLength value="255"/>
        </xsd:restriction>
      </xsd:simpleType>
    </xsd:element>
    <xsd:element name="DLCPolicyLabelClientValue" ma:index="32"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33" nillable="true" ma:displayName="Label Locked" ma:description="Indicates whether the label should be updated when item properties are modified." ma:hidden="true" ma:internalName="DLCPolicyLabelLock" ma:readOnly="false">
      <xsd:simpleType>
        <xsd:restriction base="dms:Text"/>
      </xsd:simpleType>
    </xsd:element>
    <xsd:element name="POPPIsArchived" ma:index="38" nillable="true" ma:displayName="POPPIsArchived" ma:default="0" ma:internalName="POPPIsArchiv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UNDP_POPP_BUSINESSPROCESS_HIDDEN xmlns="8264c5cc-ec60-4b56-8111-ce635d3d139a">
      <Terms xmlns="http://schemas.microsoft.com/office/infopath/2007/PartnerControls"/>
    </UNDP_POPP_BUSINESSPROCESS_HIDDEN>
    <UNDP_POPP_NOTE xmlns="8264c5cc-ec60-4b56-8111-ce635d3d139a" xsi:nil="true"/>
    <POPPIsArchived xmlns="e560140e-7b2f-4392-90df-e7567e3021a3">false</POPPIsArchived>
    <Location xmlns="e560140e-7b2f-4392-90df-e7567e3021a3">Public</Location>
    <UNDP_POPP_REFITEM_VERSION xmlns="8264c5cc-ec60-4b56-8111-ce635d3d139a" xsi:nil="true"/>
    <UNDP_POPP_DOCUMENT_TYPE xmlns="8264c5cc-ec60-4b56-8111-ce635d3d139a">Template</UNDP_POPP_DOCUMENT_TYPE>
    <UNDP_POPP_DOCUMENT_TEMPLATE xmlns="8264c5cc-ec60-4b56-8111-ce635d3d139a" xsi:nil="true"/>
    <UNDP_POPP_FILEVERSION xmlns="8264c5cc-ec60-4b56-8111-ce635d3d139a" xsi:nil="true"/>
    <UNDP_POPP_ISACTIVE xmlns="8264c5cc-ec60-4b56-8111-ce635d3d139a">true</UNDP_POPP_ISACTIVE>
    <UNDP_POPP_TITLE_EN xmlns="8264c5cc-ec60-4b56-8111-ce635d3d139a">Project Origination and Integrated Programming of Environmental and Climate Vertical Fund Supported Projects</UNDP_POPP_TITLE_EN>
    <TaxCatchAll xmlns="8264c5cc-ec60-4b56-8111-ce635d3d139a">
      <Value>669</Value>
    </TaxCatchAll>
    <UNDP_POPP_VERSION_COMMENTS xmlns="8264c5cc-ec60-4b56-8111-ce635d3d139a" xsi:nil="true"/>
    <UNDP_POPP_DOCUMENT_LANGUAGE xmlns="8264c5cc-ec60-4b56-8111-ce635d3d139a">English</UNDP_POPP_DOCUMENT_LANGUAGE>
    <UNDP_POPP_FOCALPOINT xmlns="8264c5cc-ec60-4b56-8111-ce635d3d139a">
      <UserInfo>
        <DisplayName/>
        <AccountId xsi:nil="true"/>
        <AccountType/>
      </UserInfo>
    </UNDP_POPP_FOCALPOINT>
    <l0e6ef0c43e74560bd7f3acd1f5e8571 xmlns="8264c5cc-ec60-4b56-8111-ce635d3d139a">
      <Terms xmlns="http://schemas.microsoft.com/office/infopath/2007/PartnerControls">
        <TermInfo xmlns="http://schemas.microsoft.com/office/infopath/2007/PartnerControls">
          <TermName xmlns="http://schemas.microsoft.com/office/infopath/2007/PartnerControls">Programme and Project Management</TermName>
          <TermId xmlns="http://schemas.microsoft.com/office/infopath/2007/PartnerControls">1c019435-9793-447e-8959-0b32d23bf3d5</TermId>
        </TermInfo>
      </Terms>
    </l0e6ef0c43e74560bd7f3acd1f5e8571>
    <UNDP_POPP_PLANNED_REVIEWDATE xmlns="8264c5cc-ec60-4b56-8111-ce635d3d139a" xsi:nil="true"/>
    <UNDP_POPP_LASTMODIFIED xmlns="8264c5cc-ec60-4b56-8111-ce635d3d139a" xsi:nil="true"/>
    <UNDP_POPP_REJECT_COMMENTS xmlns="8264c5cc-ec60-4b56-8111-ce635d3d139a" xsi:nil="true"/>
    <UNDP_POPP_EFFECTIVEDATE xmlns="8264c5cc-ec60-4b56-8111-ce635d3d139a">2021-12-09T23:00:00+00:00</UNDP_POPP_EFFECTIVEDATE>
    <DLCPolicyLabelLock xmlns="e560140e-7b2f-4392-90df-e7567e3021a3" xsi:nil="true"/>
    <DLCPolicyLabelClientValue xmlns="e560140e-7b2f-4392-90df-e7567e3021a3" xsi:nil="true"/>
    <UNDP_POPP_BUSINESSUNITID_HIDDEN xmlns="8264c5cc-ec60-4b56-8111-ce635d3d139a" xsi:nil="true"/>
    <_dlc_DocId xmlns="8264c5cc-ec60-4b56-8111-ce635d3d139a">POPP-11-3675</_dlc_DocId>
    <_dlc_DocIdUrl xmlns="8264c5cc-ec60-4b56-8111-ce635d3d139a">
      <Url>https://popp.undp.org/_layouts/15/DocIdRedir.aspx?ID=POPP-11-3675</Url>
      <Description>POPP-11-3675</Description>
    </_dlc_DocIdUrl>
    <DLCPolicyLabelValue xmlns="e560140e-7b2f-4392-90df-e7567e3021a3">Effective Date: 10/12/2021                                                Version #: {POPPRefItemVersion}</DLCPolicyLabelValue>
  </documentManagement>
</p:properties>
</file>

<file path=customXml/item4.xml><?xml version="1.0" encoding="utf-8"?>
<?mso-contentType ?>
<p:Policy xmlns:p="office.server.policy" id="" local="true">
  <p:Name>UNDP_POPP_DOCUMENTLIB_CONTENTTYPE</p:Name>
  <p:Description/>
  <p:Statement/>
  <p:PolicyItems>
    <p:PolicyItem featureId="Microsoft.Office.RecordsManagement.PolicyFeatures.PolicyLabel" staticId="0x01010061FF32BFFC2B4E50A3A86F4682D7D367007687F3382310C0489D2A99E053BA6D39|-591493697" UniqueId="d084c973-6e46-4ddd-b9a1-4c01a62f12ea">
      <p:Name>Labels</p:Name>
      <p:Description>Generates labels that can be inserted in Microsoft Office documents to ensure that document properties or other important information are included when documents are printed. Labels can also be used to search for documents.</p:Description>
      <p:CustomData>
        <label>
          <properties>
            <height>0.5</height>
            <font>Calibri</font>
          </properties>
          <segment type="literal">Effective Date: </segment>
          <segment type="metadata">UNDP_POPP_EFFECTIVEDATE</segment>
          <segment type="literal">                                                Version #: </segment>
          <segment type="metadata">UNDP_POPP_REFITEM_VERSION</segment>
        </label>
      </p:CustomData>
    </p:PolicyItem>
  </p:PolicyItems>
</p:Policy>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F1943C-D337-4A50-B5BC-977228424FA1}">
  <ds:schemaRefs>
    <ds:schemaRef ds:uri="http://schemas.microsoft.com/sharepoint/events"/>
  </ds:schemaRefs>
</ds:datastoreItem>
</file>

<file path=customXml/itemProps2.xml><?xml version="1.0" encoding="utf-8"?>
<ds:datastoreItem xmlns:ds="http://schemas.openxmlformats.org/officeDocument/2006/customXml" ds:itemID="{E86D61FF-BEE6-46CB-B5A0-7B257CCC04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264c5cc-ec60-4b56-8111-ce635d3d139a"/>
    <ds:schemaRef ds:uri="e560140e-7b2f-4392-90df-e7567e3021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85DBE1-8686-4104-8A5E-56C0075569CA}">
  <ds:schemaRefs>
    <ds:schemaRef ds:uri="http://schemas.microsoft.com/office/2006/metadata/properties"/>
    <ds:schemaRef ds:uri="8264c5cc-ec60-4b56-8111-ce635d3d139a"/>
    <ds:schemaRef ds:uri="http://www.w3.org/XML/1998/namespace"/>
    <ds:schemaRef ds:uri="http://purl.org/dc/terms/"/>
    <ds:schemaRef ds:uri="http://schemas.openxmlformats.org/package/2006/metadata/core-properties"/>
    <ds:schemaRef ds:uri="http://schemas.microsoft.com/office/infopath/2007/PartnerControls"/>
    <ds:schemaRef ds:uri="http://purl.org/dc/dcmitype/"/>
    <ds:schemaRef ds:uri="http://purl.org/dc/elements/1.1/"/>
    <ds:schemaRef ds:uri="http://schemas.microsoft.com/office/2006/documentManagement/types"/>
    <ds:schemaRef ds:uri="e560140e-7b2f-4392-90df-e7567e3021a3"/>
    <ds:schemaRef ds:uri="http://schemas.microsoft.com/sharepoint/v3"/>
  </ds:schemaRefs>
</ds:datastoreItem>
</file>

<file path=customXml/itemProps4.xml><?xml version="1.0" encoding="utf-8"?>
<ds:datastoreItem xmlns:ds="http://schemas.openxmlformats.org/officeDocument/2006/customXml" ds:itemID="{1411DC31-1AE8-4141-B297-F7DFA76A02F3}">
  <ds:schemaRefs>
    <ds:schemaRef ds:uri="office.server.policy"/>
  </ds:schemaRefs>
</ds:datastoreItem>
</file>

<file path=customXml/itemProps5.xml><?xml version="1.0" encoding="utf-8"?>
<ds:datastoreItem xmlns:ds="http://schemas.openxmlformats.org/officeDocument/2006/customXml" ds:itemID="{31BE8118-DF23-4B7F-BB7F-64222D40E2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7695</TotalTime>
  <Words>3068</Words>
  <Application>Microsoft Office PowerPoint</Application>
  <PresentationFormat>On-screen Show (16:9)</PresentationFormat>
  <Paragraphs>229</Paragraphs>
  <Slides>12</Slides>
  <Notes>6</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12</vt:i4>
      </vt:variant>
    </vt:vector>
  </HeadingPairs>
  <TitlesOfParts>
    <vt:vector size="19" baseType="lpstr">
      <vt:lpstr>Arial</vt:lpstr>
      <vt:lpstr>Calibri</vt:lpstr>
      <vt:lpstr>Wingdings</vt:lpstr>
      <vt:lpstr>Cover and End Slide Master</vt:lpstr>
      <vt:lpstr>Contents Slide Master</vt:lpstr>
      <vt:lpstr>Section Break Slide Master</vt:lpstr>
      <vt:lpstr>1_Contents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googleslidesppt.com;allppt.com</dc:creator>
  <cp:lastModifiedBy>CAZZORLA Davide</cp:lastModifiedBy>
  <cp:revision>331</cp:revision>
  <dcterms:created xsi:type="dcterms:W3CDTF">2016-12-05T23:26:54Z</dcterms:created>
  <dcterms:modified xsi:type="dcterms:W3CDTF">2023-06-29T08:45:54Z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0x01010061FF32BFFC2B4E50A3A86F4682D7D367007687F3382310C0489D2A99E053BA6D39</vt:lpwstr>
  </property>
  <property fmtid="{D5CDD505-2E9C-101B-9397-08002B2CF9AE}" pid="3" name="_dlc_DocIdItemGuid">
    <vt:lpwstr>a7666d86-97d9-4e86-8a7a-44f957f8e44e</vt:lpwstr>
  </property>
  <property fmtid="{D5CDD505-2E9C-101B-9397-08002B2CF9AE}" pid="4" name="Location">
    <vt:lpwstr>Public</vt:lpwstr>
  </property>
  <property fmtid="{D5CDD505-2E9C-101B-9397-08002B2CF9AE}" pid="5" name="UNDP_POPP_BUSINESSUNIT">
    <vt:lpwstr>669;#Programme and Project Management|1c019435-9793-447e-8959-0b32d23bf3d5</vt:lpwstr>
  </property>
  <property fmtid="{D5CDD505-2E9C-101B-9397-08002B2CF9AE}" pid="6" name="POPPBusinessProcess">
    <vt:lpwstr/>
  </property>
</Properties>
</file>